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handoutMasterIdLst>
    <p:handoutMasterId r:id="rId111"/>
  </p:handoutMasterIdLst>
  <p:sldIdLst>
    <p:sldId id="258" r:id="rId2"/>
    <p:sldId id="368" r:id="rId3"/>
    <p:sldId id="508" r:id="rId4"/>
    <p:sldId id="509" r:id="rId5"/>
    <p:sldId id="510" r:id="rId6"/>
    <p:sldId id="511" r:id="rId7"/>
    <p:sldId id="402" r:id="rId8"/>
    <p:sldId id="457" r:id="rId9"/>
    <p:sldId id="514" r:id="rId10"/>
    <p:sldId id="326" r:id="rId11"/>
    <p:sldId id="403" r:id="rId12"/>
    <p:sldId id="458" r:id="rId13"/>
    <p:sldId id="351" r:id="rId14"/>
    <p:sldId id="460" r:id="rId15"/>
    <p:sldId id="296" r:id="rId16"/>
    <p:sldId id="346" r:id="rId17"/>
    <p:sldId id="335" r:id="rId18"/>
    <p:sldId id="350" r:id="rId19"/>
    <p:sldId id="348" r:id="rId20"/>
    <p:sldId id="408" r:id="rId21"/>
    <p:sldId id="330" r:id="rId22"/>
    <p:sldId id="404" r:id="rId23"/>
    <p:sldId id="405" r:id="rId24"/>
    <p:sldId id="437" r:id="rId25"/>
    <p:sldId id="407" r:id="rId26"/>
    <p:sldId id="406" r:id="rId27"/>
    <p:sldId id="439" r:id="rId28"/>
    <p:sldId id="484" r:id="rId29"/>
    <p:sldId id="279" r:id="rId30"/>
    <p:sldId id="265" r:id="rId31"/>
    <p:sldId id="487" r:id="rId32"/>
    <p:sldId id="488" r:id="rId33"/>
    <p:sldId id="489" r:id="rId34"/>
    <p:sldId id="490" r:id="rId35"/>
    <p:sldId id="491" r:id="rId36"/>
    <p:sldId id="492" r:id="rId37"/>
    <p:sldId id="493" r:id="rId38"/>
    <p:sldId id="494" r:id="rId39"/>
    <p:sldId id="495" r:id="rId40"/>
    <p:sldId id="277" r:id="rId41"/>
    <p:sldId id="498" r:id="rId42"/>
    <p:sldId id="281" r:id="rId43"/>
    <p:sldId id="282" r:id="rId44"/>
    <p:sldId id="283" r:id="rId45"/>
    <p:sldId id="284" r:id="rId46"/>
    <p:sldId id="506" r:id="rId47"/>
    <p:sldId id="285" r:id="rId48"/>
    <p:sldId id="286" r:id="rId49"/>
    <p:sldId id="287" r:id="rId50"/>
    <p:sldId id="274" r:id="rId51"/>
    <p:sldId id="365" r:id="rId52"/>
    <p:sldId id="398" r:id="rId53"/>
    <p:sldId id="293" r:id="rId54"/>
    <p:sldId id="288" r:id="rId55"/>
    <p:sldId id="399" r:id="rId56"/>
    <p:sldId id="289" r:id="rId57"/>
    <p:sldId id="290" r:id="rId58"/>
    <p:sldId id="400" r:id="rId59"/>
    <p:sldId id="292" r:id="rId60"/>
    <p:sldId id="294" r:id="rId61"/>
    <p:sldId id="401" r:id="rId62"/>
    <p:sldId id="513" r:id="rId63"/>
    <p:sldId id="433" r:id="rId64"/>
    <p:sldId id="434" r:id="rId65"/>
    <p:sldId id="470" r:id="rId66"/>
    <p:sldId id="471" r:id="rId67"/>
    <p:sldId id="472" r:id="rId68"/>
    <p:sldId id="473" r:id="rId69"/>
    <p:sldId id="474" r:id="rId70"/>
    <p:sldId id="480" r:id="rId71"/>
    <p:sldId id="475" r:id="rId72"/>
    <p:sldId id="476" r:id="rId73"/>
    <p:sldId id="477" r:id="rId74"/>
    <p:sldId id="478" r:id="rId75"/>
    <p:sldId id="479" r:id="rId76"/>
    <p:sldId id="462" r:id="rId77"/>
    <p:sldId id="482" r:id="rId78"/>
    <p:sldId id="481" r:id="rId79"/>
    <p:sldId id="451" r:id="rId80"/>
    <p:sldId id="449" r:id="rId81"/>
    <p:sldId id="450" r:id="rId82"/>
    <p:sldId id="443" r:id="rId83"/>
    <p:sldId id="444" r:id="rId84"/>
    <p:sldId id="445" r:id="rId85"/>
    <p:sldId id="427" r:id="rId86"/>
    <p:sldId id="428" r:id="rId87"/>
    <p:sldId id="429" r:id="rId88"/>
    <p:sldId id="431" r:id="rId89"/>
    <p:sldId id="430" r:id="rId90"/>
    <p:sldId id="432" r:id="rId91"/>
    <p:sldId id="512" r:id="rId92"/>
    <p:sldId id="438" r:id="rId93"/>
    <p:sldId id="441" r:id="rId94"/>
    <p:sldId id="409" r:id="rId95"/>
    <p:sldId id="410" r:id="rId96"/>
    <p:sldId id="411" r:id="rId97"/>
    <p:sldId id="412" r:id="rId98"/>
    <p:sldId id="413" r:id="rId99"/>
    <p:sldId id="417" r:id="rId100"/>
    <p:sldId id="418" r:id="rId101"/>
    <p:sldId id="419" r:id="rId102"/>
    <p:sldId id="422" r:id="rId103"/>
    <p:sldId id="421" r:id="rId104"/>
    <p:sldId id="423" r:id="rId105"/>
    <p:sldId id="424" r:id="rId106"/>
    <p:sldId id="295" r:id="rId107"/>
    <p:sldId id="307" r:id="rId108"/>
    <p:sldId id="515" r:id="rId109"/>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6AB2"/>
    <a:srgbClr val="3F80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1" autoAdjust="0"/>
    <p:restoredTop sz="94674" autoAdjust="0"/>
  </p:normalViewPr>
  <p:slideViewPr>
    <p:cSldViewPr snapToGrid="0" snapToObjects="1">
      <p:cViewPr varScale="1">
        <p:scale>
          <a:sx n="124" d="100"/>
          <a:sy n="124" d="100"/>
        </p:scale>
        <p:origin x="184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E:\Adipose_Tissue\Adil_Network\HPA_Data\AdiposeFigures\Figure3.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Adil_Papers\Adil_HPA_Papers\SciencePaper\Mardinoglu_Dataset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E:\GermanyMathias\BS-Paper\SubmittedPaper\Microarray%20study%20two%20step%20surgery%20Adil%20PCR%20confirmation%20GSUB.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E:\GermanyMathias\BS-Paper\SubmittedPaper\Microarray%20study%20two%20step%20surgery%20Adil%20PCR%20confirmation%20GSUB.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Adipose_Tissue\Adil_Network\HPA_Data\LipidDropletFormation\LipidDroplet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Adipose_Tissue\Adil_Network\HPA_Data\LipidDropletFormation\LipidDropletResul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LiverTissue\HPA_Data\Hepatocytes_HPA_10version.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E:\HPAversion11\PersonalizedData\HCCPatien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E:\PersonalizedModelPaper\AllModelsStatistic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Adil_Papers\Adil_LiverPapers\MyHCC-Paper\MSB-version-third\Raw%20data%20140110_Adil.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Adil_Papers\Adil_LiverPapers\MyHCC-Paper\MSB-version-third\Raw%20data%20140110_Adil.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Adil_Papers\Adil_HPA_Papers\SciencePaper\Mardinoglu_Datas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tx1">
                <a:lumMod val="65000"/>
                <a:lumOff val="35000"/>
              </a:schemeClr>
            </a:solidFill>
          </c:spPr>
          <c:invertIfNegative val="0"/>
          <c:cat>
            <c:strRef>
              <c:f>'Figure3-C1'!$B$3:$B$6</c:f>
              <c:strCache>
                <c:ptCount val="4"/>
                <c:pt idx="0">
                  <c:v>Proteome</c:v>
                </c:pt>
                <c:pt idx="1">
                  <c:v>iAB586</c:v>
                </c:pt>
                <c:pt idx="2">
                  <c:v>Transcriptome</c:v>
                </c:pt>
                <c:pt idx="3">
                  <c:v>Connectivity</c:v>
                </c:pt>
              </c:strCache>
            </c:strRef>
          </c:cat>
          <c:val>
            <c:numRef>
              <c:f>'Figure3-C1'!$C$3:$C$6</c:f>
              <c:numCache>
                <c:formatCode>General</c:formatCode>
                <c:ptCount val="4"/>
                <c:pt idx="0">
                  <c:v>1235</c:v>
                </c:pt>
                <c:pt idx="1">
                  <c:v>244</c:v>
                </c:pt>
                <c:pt idx="2">
                  <c:v>137</c:v>
                </c:pt>
                <c:pt idx="3">
                  <c:v>193</c:v>
                </c:pt>
              </c:numCache>
            </c:numRef>
          </c:val>
          <c:extLst>
            <c:ext xmlns:c16="http://schemas.microsoft.com/office/drawing/2014/chart" uri="{C3380CC4-5D6E-409C-BE32-E72D297353CC}">
              <c16:uniqueId val="{00000000-9159-E347-A318-AD4A5EEABF31}"/>
            </c:ext>
          </c:extLst>
        </c:ser>
        <c:dLbls>
          <c:showLegendKey val="0"/>
          <c:showVal val="0"/>
          <c:showCatName val="0"/>
          <c:showSerName val="0"/>
          <c:showPercent val="0"/>
          <c:showBubbleSize val="0"/>
        </c:dLbls>
        <c:gapWidth val="150"/>
        <c:axId val="-2103321112"/>
        <c:axId val="-2103361416"/>
      </c:barChart>
      <c:catAx>
        <c:axId val="-2103321112"/>
        <c:scaling>
          <c:orientation val="minMax"/>
        </c:scaling>
        <c:delete val="0"/>
        <c:axPos val="b"/>
        <c:numFmt formatCode="General" sourceLinked="0"/>
        <c:majorTickMark val="out"/>
        <c:minorTickMark val="none"/>
        <c:tickLblPos val="nextTo"/>
        <c:txPr>
          <a:bodyPr/>
          <a:lstStyle/>
          <a:p>
            <a:pPr>
              <a:defRPr sz="1000" b="0">
                <a:solidFill>
                  <a:schemeClr val="tx1"/>
                </a:solidFill>
                <a:latin typeface="Helvetica" pitchFamily="34" charset="0"/>
              </a:defRPr>
            </a:pPr>
            <a:endParaRPr lang="en-US"/>
          </a:p>
        </c:txPr>
        <c:crossAx val="-2103361416"/>
        <c:crosses val="autoZero"/>
        <c:auto val="1"/>
        <c:lblAlgn val="ctr"/>
        <c:lblOffset val="100"/>
        <c:noMultiLvlLbl val="0"/>
      </c:catAx>
      <c:valAx>
        <c:axId val="-2103361416"/>
        <c:scaling>
          <c:orientation val="minMax"/>
          <c:max val="1250"/>
          <c:min val="0"/>
        </c:scaling>
        <c:delete val="0"/>
        <c:axPos val="l"/>
        <c:numFmt formatCode="General" sourceLinked="1"/>
        <c:majorTickMark val="out"/>
        <c:minorTickMark val="none"/>
        <c:tickLblPos val="nextTo"/>
        <c:crossAx val="-2103321112"/>
        <c:crosses val="autoZero"/>
        <c:crossBetween val="between"/>
        <c:majorUnit val="250"/>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596545985631324"/>
          <c:y val="7.4388741608304013E-2"/>
          <c:w val="0.82698411487730206"/>
          <c:h val="0.68513792585137556"/>
        </c:manualLayout>
      </c:layout>
      <c:barChart>
        <c:barDir val="col"/>
        <c:grouping val="clustered"/>
        <c:varyColors val="0"/>
        <c:ser>
          <c:idx val="0"/>
          <c:order val="0"/>
          <c:spPr>
            <a:solidFill>
              <a:srgbClr val="000099"/>
            </a:solidFill>
          </c:spPr>
          <c:invertIfNegative val="0"/>
          <c:val>
            <c:numRef>
              <c:f>'Figure6A-B'!$E$2:$E$33</c:f>
              <c:numCache>
                <c:formatCode>General</c:formatCode>
                <c:ptCount val="32"/>
                <c:pt idx="0">
                  <c:v>207</c:v>
                </c:pt>
                <c:pt idx="1">
                  <c:v>389</c:v>
                </c:pt>
                <c:pt idx="2">
                  <c:v>430</c:v>
                </c:pt>
                <c:pt idx="3">
                  <c:v>474</c:v>
                </c:pt>
                <c:pt idx="4">
                  <c:v>529</c:v>
                </c:pt>
                <c:pt idx="5">
                  <c:v>552</c:v>
                </c:pt>
                <c:pt idx="6">
                  <c:v>642</c:v>
                </c:pt>
                <c:pt idx="7">
                  <c:v>685</c:v>
                </c:pt>
                <c:pt idx="8">
                  <c:v>738</c:v>
                </c:pt>
                <c:pt idx="9">
                  <c:v>769</c:v>
                </c:pt>
                <c:pt idx="10">
                  <c:v>797</c:v>
                </c:pt>
                <c:pt idx="11">
                  <c:v>828</c:v>
                </c:pt>
                <c:pt idx="12">
                  <c:v>840</c:v>
                </c:pt>
                <c:pt idx="13">
                  <c:v>862</c:v>
                </c:pt>
                <c:pt idx="14">
                  <c:v>880</c:v>
                </c:pt>
                <c:pt idx="15">
                  <c:v>885</c:v>
                </c:pt>
                <c:pt idx="16">
                  <c:v>903</c:v>
                </c:pt>
                <c:pt idx="17">
                  <c:v>940</c:v>
                </c:pt>
                <c:pt idx="18">
                  <c:v>948</c:v>
                </c:pt>
                <c:pt idx="19">
                  <c:v>959</c:v>
                </c:pt>
                <c:pt idx="20">
                  <c:v>970</c:v>
                </c:pt>
                <c:pt idx="21">
                  <c:v>994</c:v>
                </c:pt>
                <c:pt idx="22">
                  <c:v>1039</c:v>
                </c:pt>
                <c:pt idx="23">
                  <c:v>1062</c:v>
                </c:pt>
                <c:pt idx="24">
                  <c:v>1095</c:v>
                </c:pt>
                <c:pt idx="25">
                  <c:v>1109</c:v>
                </c:pt>
                <c:pt idx="26">
                  <c:v>1167</c:v>
                </c:pt>
                <c:pt idx="27">
                  <c:v>1225</c:v>
                </c:pt>
                <c:pt idx="28">
                  <c:v>1318</c:v>
                </c:pt>
                <c:pt idx="29">
                  <c:v>1382</c:v>
                </c:pt>
                <c:pt idx="30">
                  <c:v>1715</c:v>
                </c:pt>
                <c:pt idx="31">
                  <c:v>6627</c:v>
                </c:pt>
              </c:numCache>
            </c:numRef>
          </c:val>
          <c:extLst>
            <c:ext xmlns:c16="http://schemas.microsoft.com/office/drawing/2014/chart" uri="{C3380CC4-5D6E-409C-BE32-E72D297353CC}">
              <c16:uniqueId val="{00000000-974E-8743-A67B-F9551DB819DC}"/>
            </c:ext>
          </c:extLst>
        </c:ser>
        <c:dLbls>
          <c:showLegendKey val="0"/>
          <c:showVal val="0"/>
          <c:showCatName val="0"/>
          <c:showSerName val="0"/>
          <c:showPercent val="0"/>
          <c:showBubbleSize val="0"/>
        </c:dLbls>
        <c:gapWidth val="150"/>
        <c:axId val="164171136"/>
        <c:axId val="164207232"/>
      </c:barChart>
      <c:catAx>
        <c:axId val="164171136"/>
        <c:scaling>
          <c:orientation val="minMax"/>
        </c:scaling>
        <c:delete val="0"/>
        <c:axPos val="b"/>
        <c:majorTickMark val="out"/>
        <c:minorTickMark val="none"/>
        <c:tickLblPos val="nextTo"/>
        <c:txPr>
          <a:bodyPr rot="-5400000" vert="horz"/>
          <a:lstStyle/>
          <a:p>
            <a:pPr>
              <a:defRPr sz="900">
                <a:latin typeface="Helvetica" pitchFamily="34" charset="0"/>
              </a:defRPr>
            </a:pPr>
            <a:endParaRPr lang="en-US"/>
          </a:p>
        </c:txPr>
        <c:crossAx val="164207232"/>
        <c:crosses val="autoZero"/>
        <c:auto val="1"/>
        <c:lblAlgn val="ctr"/>
        <c:lblOffset val="100"/>
        <c:noMultiLvlLbl val="0"/>
      </c:catAx>
      <c:valAx>
        <c:axId val="164207232"/>
        <c:scaling>
          <c:orientation val="minMax"/>
          <c:max val="7000"/>
        </c:scaling>
        <c:delete val="0"/>
        <c:axPos val="l"/>
        <c:numFmt formatCode="General" sourceLinked="1"/>
        <c:majorTickMark val="out"/>
        <c:minorTickMark val="none"/>
        <c:tickLblPos val="nextTo"/>
        <c:txPr>
          <a:bodyPr/>
          <a:lstStyle/>
          <a:p>
            <a:pPr>
              <a:defRPr sz="900">
                <a:latin typeface="Helvetica" pitchFamily="34" charset="0"/>
              </a:defRPr>
            </a:pPr>
            <a:endParaRPr lang="en-US"/>
          </a:p>
        </c:txPr>
        <c:crossAx val="164171136"/>
        <c:crosses val="autoZero"/>
        <c:crossBetween val="between"/>
        <c:majorUnit val="1000"/>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002187226597034E-2"/>
          <c:y val="5.1400554097404488E-2"/>
          <c:w val="0.87594356955380781"/>
          <c:h val="0.85361580194793152"/>
        </c:manualLayout>
      </c:layout>
      <c:barChart>
        <c:barDir val="col"/>
        <c:grouping val="clustered"/>
        <c:varyColors val="0"/>
        <c:ser>
          <c:idx val="0"/>
          <c:order val="0"/>
          <c:tx>
            <c:v>BeforeBS</c:v>
          </c:tx>
          <c:spPr>
            <a:solidFill>
              <a:srgbClr val="0000FF"/>
            </a:solidFill>
          </c:spPr>
          <c:invertIfNegative val="0"/>
          <c:errBars>
            <c:errBarType val="plus"/>
            <c:errValType val="cust"/>
            <c:noEndCap val="0"/>
            <c:plus>
              <c:numRef>
                <c:f>(ScaledData_GSUB!$D$47,ScaledData_GSUB!$E$47,ScaledData_GSUB!$H$47,ScaledData_GSUB!$O$47,ScaledData_GSUB!$P$47,ScaledData_GSUB!$Q$47,ScaledData_GSUB!$R$47)</c:f>
                <c:numCache>
                  <c:formatCode>General</c:formatCode>
                  <c:ptCount val="7"/>
                  <c:pt idx="0">
                    <c:v>9.2584844810144853E-2</c:v>
                  </c:pt>
                  <c:pt idx="1">
                    <c:v>8.1855418062414059E-2</c:v>
                  </c:pt>
                  <c:pt idx="2">
                    <c:v>0.17584251405051168</c:v>
                  </c:pt>
                  <c:pt idx="3">
                    <c:v>7.5783988769344349E-2</c:v>
                  </c:pt>
                  <c:pt idx="4">
                    <c:v>0.13398851753764496</c:v>
                  </c:pt>
                  <c:pt idx="5">
                    <c:v>8.3640971142965745E-2</c:v>
                  </c:pt>
                  <c:pt idx="6">
                    <c:v>0.19284144489801</c:v>
                  </c:pt>
                </c:numCache>
              </c:numRef>
            </c:plus>
            <c:minus>
              <c:numLit>
                <c:formatCode>General</c:formatCode>
                <c:ptCount val="1"/>
                <c:pt idx="0">
                  <c:v>1</c:v>
                </c:pt>
              </c:numLit>
            </c:minus>
          </c:errBars>
          <c:cat>
            <c:strRef>
              <c:f>(ScaledData_GSUB!$D$1,ScaledData_GSUB!$E$1,ScaledData_GSUB!$H$1,ScaledData_GSUB!$O$1:$R$1)</c:f>
              <c:strCache>
                <c:ptCount val="7"/>
                <c:pt idx="0">
                  <c:v>BCAT1</c:v>
                </c:pt>
                <c:pt idx="1">
                  <c:v>BCAT2</c:v>
                </c:pt>
                <c:pt idx="2">
                  <c:v>CIDEA</c:v>
                </c:pt>
                <c:pt idx="3">
                  <c:v>LPIN1</c:v>
                </c:pt>
                <c:pt idx="4">
                  <c:v>MPC1</c:v>
                </c:pt>
                <c:pt idx="5">
                  <c:v>MPC2</c:v>
                </c:pt>
                <c:pt idx="6">
                  <c:v>NMNAT2</c:v>
                </c:pt>
              </c:strCache>
            </c:strRef>
          </c:cat>
          <c:val>
            <c:numRef>
              <c:f>(ScaledData_GSUB!$D$43,ScaledData_GSUB!$E$43,ScaledData_GSUB!$H$43,ScaledData_GSUB!$O$43,ScaledData_GSUB!$P$43,ScaledData_GSUB!$Q$43,ScaledData_GSUB!$R$43)</c:f>
              <c:numCache>
                <c:formatCode>General</c:formatCode>
                <c:ptCount val="7"/>
                <c:pt idx="0">
                  <c:v>0.85725543487644462</c:v>
                </c:pt>
                <c:pt idx="1">
                  <c:v>1.0220562774050419</c:v>
                </c:pt>
                <c:pt idx="2">
                  <c:v>1.4169877116465901</c:v>
                </c:pt>
                <c:pt idx="3">
                  <c:v>0.66382643764186411</c:v>
                </c:pt>
                <c:pt idx="4">
                  <c:v>1.5055511523649208</c:v>
                </c:pt>
                <c:pt idx="5">
                  <c:v>0.84143708548012519</c:v>
                </c:pt>
                <c:pt idx="6">
                  <c:v>1.4277545923842077</c:v>
                </c:pt>
              </c:numCache>
            </c:numRef>
          </c:val>
          <c:extLst>
            <c:ext xmlns:c16="http://schemas.microsoft.com/office/drawing/2014/chart" uri="{C3380CC4-5D6E-409C-BE32-E72D297353CC}">
              <c16:uniqueId val="{00000000-CBE5-3140-AAA5-F97CBD0148E8}"/>
            </c:ext>
          </c:extLst>
        </c:ser>
        <c:ser>
          <c:idx val="1"/>
          <c:order val="1"/>
          <c:tx>
            <c:v>AfterBS</c:v>
          </c:tx>
          <c:spPr>
            <a:solidFill>
              <a:srgbClr val="C00000"/>
            </a:solidFill>
          </c:spPr>
          <c:invertIfNegative val="0"/>
          <c:errBars>
            <c:errBarType val="plus"/>
            <c:errValType val="cust"/>
            <c:noEndCap val="0"/>
            <c:plus>
              <c:numRef>
                <c:f>(ScaledData_GSUB!$D$48,ScaledData_GSUB!$E$48,ScaledData_GSUB!$H$48,ScaledData_GSUB!$O$48,ScaledData_GSUB!$P$48,ScaledData_GSUB!$Q$48,ScaledData_GSUB!$R$48)</c:f>
                <c:numCache>
                  <c:formatCode>General</c:formatCode>
                  <c:ptCount val="7"/>
                  <c:pt idx="0">
                    <c:v>4.2139991178834442E-2</c:v>
                  </c:pt>
                  <c:pt idx="1">
                    <c:v>0.10264246745585592</c:v>
                  </c:pt>
                  <c:pt idx="2">
                    <c:v>0.5145579446166566</c:v>
                  </c:pt>
                  <c:pt idx="3">
                    <c:v>0.11600840168203798</c:v>
                  </c:pt>
                  <c:pt idx="4">
                    <c:v>0.17921498488300203</c:v>
                  </c:pt>
                  <c:pt idx="5">
                    <c:v>0.12164812000285509</c:v>
                  </c:pt>
                  <c:pt idx="6">
                    <c:v>0.36347272703060379</c:v>
                  </c:pt>
                </c:numCache>
              </c:numRef>
            </c:plus>
            <c:minus>
              <c:numLit>
                <c:formatCode>General</c:formatCode>
                <c:ptCount val="1"/>
                <c:pt idx="0">
                  <c:v>1</c:v>
                </c:pt>
              </c:numLit>
            </c:minus>
          </c:errBars>
          <c:cat>
            <c:strRef>
              <c:f>(ScaledData_GSUB!$D$1,ScaledData_GSUB!$E$1,ScaledData_GSUB!$H$1,ScaledData_GSUB!$O$1:$R$1)</c:f>
              <c:strCache>
                <c:ptCount val="7"/>
                <c:pt idx="0">
                  <c:v>BCAT1</c:v>
                </c:pt>
                <c:pt idx="1">
                  <c:v>BCAT2</c:v>
                </c:pt>
                <c:pt idx="2">
                  <c:v>CIDEA</c:v>
                </c:pt>
                <c:pt idx="3">
                  <c:v>LPIN1</c:v>
                </c:pt>
                <c:pt idx="4">
                  <c:v>MPC1</c:v>
                </c:pt>
                <c:pt idx="5">
                  <c:v>MPC2</c:v>
                </c:pt>
                <c:pt idx="6">
                  <c:v>NMNAT2</c:v>
                </c:pt>
              </c:strCache>
            </c:strRef>
          </c:cat>
          <c:val>
            <c:numRef>
              <c:f>(ScaledData_GSUB!$D$44,ScaledData_GSUB!$E$44,ScaledData_GSUB!$H$44,ScaledData_GSUB!$O$44,ScaledData_GSUB!$P$44,ScaledData_GSUB!$Q$44,ScaledData_GSUB!$R$44)</c:f>
              <c:numCache>
                <c:formatCode>General</c:formatCode>
                <c:ptCount val="7"/>
                <c:pt idx="0">
                  <c:v>0.58157648846736576</c:v>
                </c:pt>
                <c:pt idx="1">
                  <c:v>1.3713483997739986</c:v>
                </c:pt>
                <c:pt idx="2">
                  <c:v>3.0740435802398167</c:v>
                </c:pt>
                <c:pt idx="3">
                  <c:v>1.0344222587569294</c:v>
                </c:pt>
                <c:pt idx="4">
                  <c:v>1.9954311424045892</c:v>
                </c:pt>
                <c:pt idx="5">
                  <c:v>1.085223199239957</c:v>
                </c:pt>
                <c:pt idx="6">
                  <c:v>2.1628590232720031</c:v>
                </c:pt>
              </c:numCache>
            </c:numRef>
          </c:val>
          <c:extLst>
            <c:ext xmlns:c16="http://schemas.microsoft.com/office/drawing/2014/chart" uri="{C3380CC4-5D6E-409C-BE32-E72D297353CC}">
              <c16:uniqueId val="{00000001-CBE5-3140-AAA5-F97CBD0148E8}"/>
            </c:ext>
          </c:extLst>
        </c:ser>
        <c:dLbls>
          <c:showLegendKey val="0"/>
          <c:showVal val="0"/>
          <c:showCatName val="0"/>
          <c:showSerName val="0"/>
          <c:showPercent val="0"/>
          <c:showBubbleSize val="0"/>
        </c:dLbls>
        <c:gapWidth val="150"/>
        <c:axId val="84830848"/>
        <c:axId val="84849024"/>
      </c:barChart>
      <c:catAx>
        <c:axId val="84830848"/>
        <c:scaling>
          <c:orientation val="minMax"/>
        </c:scaling>
        <c:delete val="0"/>
        <c:axPos val="b"/>
        <c:numFmt formatCode="General" sourceLinked="0"/>
        <c:majorTickMark val="out"/>
        <c:minorTickMark val="none"/>
        <c:tickLblPos val="nextTo"/>
        <c:txPr>
          <a:bodyPr/>
          <a:lstStyle/>
          <a:p>
            <a:pPr>
              <a:defRPr>
                <a:latin typeface="Helvetica" pitchFamily="34" charset="0"/>
              </a:defRPr>
            </a:pPr>
            <a:endParaRPr lang="en-US"/>
          </a:p>
        </c:txPr>
        <c:crossAx val="84849024"/>
        <c:crosses val="autoZero"/>
        <c:auto val="1"/>
        <c:lblAlgn val="ctr"/>
        <c:lblOffset val="100"/>
        <c:noMultiLvlLbl val="0"/>
      </c:catAx>
      <c:valAx>
        <c:axId val="84849024"/>
        <c:scaling>
          <c:orientation val="minMax"/>
        </c:scaling>
        <c:delete val="0"/>
        <c:axPos val="l"/>
        <c:numFmt formatCode="General" sourceLinked="1"/>
        <c:majorTickMark val="out"/>
        <c:minorTickMark val="none"/>
        <c:tickLblPos val="nextTo"/>
        <c:txPr>
          <a:bodyPr/>
          <a:lstStyle/>
          <a:p>
            <a:pPr>
              <a:defRPr>
                <a:latin typeface="Helvetica" pitchFamily="34" charset="0"/>
              </a:defRPr>
            </a:pPr>
            <a:endParaRPr lang="en-US"/>
          </a:p>
        </c:txPr>
        <c:crossAx val="84830848"/>
        <c:crosses val="autoZero"/>
        <c:crossBetween val="between"/>
      </c:valAx>
    </c:plotArea>
    <c:legend>
      <c:legendPos val="r"/>
      <c:layout>
        <c:manualLayout>
          <c:xMode val="edge"/>
          <c:yMode val="edge"/>
          <c:x val="0.73550131233595861"/>
          <c:y val="4.4560668607716181E-2"/>
          <c:w val="0.23672090988626462"/>
          <c:h val="0.17375399766965935"/>
        </c:manualLayout>
      </c:layout>
      <c:overlay val="0"/>
      <c:txPr>
        <a:bodyPr/>
        <a:lstStyle/>
        <a:p>
          <a:pPr>
            <a:defRPr sz="1200">
              <a:latin typeface="Helvetica" pitchFamily="34" charset="0"/>
            </a:defRPr>
          </a:pPr>
          <a:endParaRPr lang="en-US"/>
        </a:p>
      </c:txPr>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002187226596993E-2"/>
          <c:y val="0.14383057967104185"/>
          <c:w val="0.87316579177602749"/>
          <c:h val="0.7388960750392829"/>
        </c:manualLayout>
      </c:layout>
      <c:barChart>
        <c:barDir val="col"/>
        <c:grouping val="clustered"/>
        <c:varyColors val="0"/>
        <c:ser>
          <c:idx val="0"/>
          <c:order val="0"/>
          <c:tx>
            <c:v>BeforeBS</c:v>
          </c:tx>
          <c:spPr>
            <a:solidFill>
              <a:srgbClr val="0000FF"/>
            </a:solidFill>
          </c:spPr>
          <c:invertIfNegative val="0"/>
          <c:errBars>
            <c:errBarType val="plus"/>
            <c:errValType val="cust"/>
            <c:noEndCap val="0"/>
            <c:plus>
              <c:numRef>
                <c:f>(ScaledData_R18!$D$47,ScaledData_R18!$E$47,ScaledData_R18!$H$47,ScaledData_R18!$O$47:$R$47)</c:f>
                <c:numCache>
                  <c:formatCode>General</c:formatCode>
                  <c:ptCount val="7"/>
                  <c:pt idx="0">
                    <c:v>9.2201609033818133E-2</c:v>
                  </c:pt>
                  <c:pt idx="1">
                    <c:v>9.3843812272199748E-2</c:v>
                  </c:pt>
                  <c:pt idx="2">
                    <c:v>0.33631270637534644</c:v>
                  </c:pt>
                  <c:pt idx="3">
                    <c:v>9.5136013092774002E-2</c:v>
                  </c:pt>
                  <c:pt idx="4">
                    <c:v>0.12782132951987638</c:v>
                  </c:pt>
                  <c:pt idx="5">
                    <c:v>0.10483700644045732</c:v>
                  </c:pt>
                  <c:pt idx="6">
                    <c:v>0.20531231159435206</c:v>
                  </c:pt>
                </c:numCache>
              </c:numRef>
            </c:plus>
            <c:minus>
              <c:numLit>
                <c:formatCode>General</c:formatCode>
                <c:ptCount val="1"/>
                <c:pt idx="0">
                  <c:v>1</c:v>
                </c:pt>
              </c:numLit>
            </c:minus>
          </c:errBars>
          <c:cat>
            <c:strRef>
              <c:f>(ScaledData_R18!$D$1,ScaledData_R18!$E$1,ScaledData_R18!$H$1,ScaledData_R18!$O$1,ScaledData_R18!$P$1,ScaledData_R18!$Q$1,ScaledData_R18!$R$1)</c:f>
              <c:strCache>
                <c:ptCount val="7"/>
                <c:pt idx="0">
                  <c:v>BCAT1</c:v>
                </c:pt>
                <c:pt idx="1">
                  <c:v>BCAT2</c:v>
                </c:pt>
                <c:pt idx="2">
                  <c:v>CIDEA</c:v>
                </c:pt>
                <c:pt idx="3">
                  <c:v>LPIN1</c:v>
                </c:pt>
                <c:pt idx="4">
                  <c:v>MPC1</c:v>
                </c:pt>
                <c:pt idx="5">
                  <c:v>MPC2</c:v>
                </c:pt>
                <c:pt idx="6">
                  <c:v>NMNAT2</c:v>
                </c:pt>
              </c:strCache>
            </c:strRef>
          </c:cat>
          <c:val>
            <c:numRef>
              <c:f>(ScaledData_R18!$D$43,ScaledData_R18!$E$43,ScaledData_R18!$H$43,ScaledData_R18!$O$43:$R$43)</c:f>
              <c:numCache>
                <c:formatCode>General</c:formatCode>
                <c:ptCount val="7"/>
                <c:pt idx="0">
                  <c:v>0.61993043424256233</c:v>
                </c:pt>
                <c:pt idx="1">
                  <c:v>0.60534565667915941</c:v>
                </c:pt>
                <c:pt idx="2">
                  <c:v>1.6985299439583241</c:v>
                </c:pt>
                <c:pt idx="3">
                  <c:v>0.54474519090073703</c:v>
                </c:pt>
                <c:pt idx="4">
                  <c:v>0.82601931103985604</c:v>
                </c:pt>
                <c:pt idx="5">
                  <c:v>0.5114892400039035</c:v>
                </c:pt>
                <c:pt idx="6">
                  <c:v>0.86008706172996097</c:v>
                </c:pt>
              </c:numCache>
            </c:numRef>
          </c:val>
          <c:extLst>
            <c:ext xmlns:c16="http://schemas.microsoft.com/office/drawing/2014/chart" uri="{C3380CC4-5D6E-409C-BE32-E72D297353CC}">
              <c16:uniqueId val="{00000000-030D-4F49-B08D-DD762EAE61FD}"/>
            </c:ext>
          </c:extLst>
        </c:ser>
        <c:ser>
          <c:idx val="1"/>
          <c:order val="1"/>
          <c:tx>
            <c:v>AfterBS</c:v>
          </c:tx>
          <c:spPr>
            <a:solidFill>
              <a:srgbClr val="C00000"/>
            </a:solidFill>
          </c:spPr>
          <c:invertIfNegative val="0"/>
          <c:errBars>
            <c:errBarType val="plus"/>
            <c:errValType val="cust"/>
            <c:noEndCap val="0"/>
            <c:plus>
              <c:numRef>
                <c:f>(ScaledData_R18!$D$48,ScaledData_R18!$E$48,ScaledData_R18!$H$48,ScaledData_R18!$O$48,ScaledData_R18!$P$48,ScaledData_R18!$Q$48,ScaledData_R18!$R$48)</c:f>
                <c:numCache>
                  <c:formatCode>General</c:formatCode>
                  <c:ptCount val="7"/>
                  <c:pt idx="0">
                    <c:v>6.7193181271193433E-2</c:v>
                  </c:pt>
                  <c:pt idx="1">
                    <c:v>0.12507337305479338</c:v>
                  </c:pt>
                  <c:pt idx="2">
                    <c:v>0.54686480189216857</c:v>
                  </c:pt>
                  <c:pt idx="3">
                    <c:v>0.12024532389344642</c:v>
                  </c:pt>
                  <c:pt idx="4">
                    <c:v>0.17456132780791503</c:v>
                  </c:pt>
                  <c:pt idx="5">
                    <c:v>7.2940250410918894E-2</c:v>
                  </c:pt>
                  <c:pt idx="6">
                    <c:v>0.26777128860237226</c:v>
                  </c:pt>
                </c:numCache>
              </c:numRef>
            </c:plus>
            <c:minus>
              <c:numLit>
                <c:formatCode>General</c:formatCode>
                <c:ptCount val="1"/>
                <c:pt idx="0">
                  <c:v>1</c:v>
                </c:pt>
              </c:numLit>
            </c:minus>
          </c:errBars>
          <c:val>
            <c:numRef>
              <c:f>(ScaledData_R18!$D$44,ScaledData_R18!$E$44,ScaledData_R18!$H$44,ScaledData_R18!$O$44,ScaledData_R18!$P$44,ScaledData_R18!$Q$44,ScaledData_R18!$R$44)</c:f>
              <c:numCache>
                <c:formatCode>General</c:formatCode>
                <c:ptCount val="7"/>
                <c:pt idx="0">
                  <c:v>0.581453288348871</c:v>
                </c:pt>
                <c:pt idx="1">
                  <c:v>0.94806097934067801</c:v>
                </c:pt>
                <c:pt idx="2">
                  <c:v>2.7834805317850018</c:v>
                </c:pt>
                <c:pt idx="3">
                  <c:v>0.91785566467745794</c:v>
                </c:pt>
                <c:pt idx="4">
                  <c:v>1.2945221908131175</c:v>
                </c:pt>
                <c:pt idx="5">
                  <c:v>0.53028436144043456</c:v>
                </c:pt>
                <c:pt idx="6">
                  <c:v>1.0718454919658702</c:v>
                </c:pt>
              </c:numCache>
            </c:numRef>
          </c:val>
          <c:extLst>
            <c:ext xmlns:c16="http://schemas.microsoft.com/office/drawing/2014/chart" uri="{C3380CC4-5D6E-409C-BE32-E72D297353CC}">
              <c16:uniqueId val="{00000001-030D-4F49-B08D-DD762EAE61FD}"/>
            </c:ext>
          </c:extLst>
        </c:ser>
        <c:dLbls>
          <c:showLegendKey val="0"/>
          <c:showVal val="0"/>
          <c:showCatName val="0"/>
          <c:showSerName val="0"/>
          <c:showPercent val="0"/>
          <c:showBubbleSize val="0"/>
        </c:dLbls>
        <c:gapWidth val="150"/>
        <c:axId val="85053440"/>
        <c:axId val="85055744"/>
      </c:barChart>
      <c:catAx>
        <c:axId val="85053440"/>
        <c:scaling>
          <c:orientation val="minMax"/>
        </c:scaling>
        <c:delete val="0"/>
        <c:axPos val="b"/>
        <c:numFmt formatCode="General" sourceLinked="0"/>
        <c:majorTickMark val="out"/>
        <c:minorTickMark val="none"/>
        <c:tickLblPos val="nextTo"/>
        <c:txPr>
          <a:bodyPr/>
          <a:lstStyle/>
          <a:p>
            <a:pPr>
              <a:defRPr>
                <a:latin typeface="Helvetica" pitchFamily="34" charset="0"/>
              </a:defRPr>
            </a:pPr>
            <a:endParaRPr lang="en-US"/>
          </a:p>
        </c:txPr>
        <c:crossAx val="85055744"/>
        <c:crosses val="autoZero"/>
        <c:auto val="1"/>
        <c:lblAlgn val="ctr"/>
        <c:lblOffset val="100"/>
        <c:noMultiLvlLbl val="0"/>
      </c:catAx>
      <c:valAx>
        <c:axId val="85055744"/>
        <c:scaling>
          <c:orientation val="minMax"/>
        </c:scaling>
        <c:delete val="0"/>
        <c:axPos val="l"/>
        <c:numFmt formatCode="General" sourceLinked="1"/>
        <c:majorTickMark val="out"/>
        <c:minorTickMark val="none"/>
        <c:tickLblPos val="nextTo"/>
        <c:txPr>
          <a:bodyPr/>
          <a:lstStyle/>
          <a:p>
            <a:pPr>
              <a:defRPr>
                <a:latin typeface="Helvetica" pitchFamily="34" charset="0"/>
              </a:defRPr>
            </a:pPr>
            <a:endParaRPr lang="en-US"/>
          </a:p>
        </c:txPr>
        <c:crossAx val="85053440"/>
        <c:crosses val="autoZero"/>
        <c:crossBetween val="between"/>
      </c:valAx>
    </c:plotArea>
    <c:legend>
      <c:legendPos val="r"/>
      <c:layout>
        <c:manualLayout>
          <c:xMode val="edge"/>
          <c:yMode val="edge"/>
          <c:x val="0.74289688464766568"/>
          <c:y val="2.4519762354447385E-2"/>
          <c:w val="0.21475164234146432"/>
          <c:h val="0.19059724253835891"/>
        </c:manualLayout>
      </c:layout>
      <c:overlay val="0"/>
      <c:txPr>
        <a:bodyPr/>
        <a:lstStyle/>
        <a:p>
          <a:pPr>
            <a:defRPr sz="1200">
              <a:latin typeface="Helvetica" pitchFamily="34" charset="0"/>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US"/>
            </a:pPr>
            <a:r>
              <a:rPr lang="sv-SE" sz="2000" dirty="0">
                <a:latin typeface="Arial" pitchFamily="34" charset="0"/>
                <a:cs typeface="Arial" pitchFamily="34" charset="0"/>
              </a:rPr>
              <a:t>Lean</a:t>
            </a:r>
          </a:p>
        </c:rich>
      </c:tx>
      <c:overlay val="1"/>
    </c:title>
    <c:autoTitleDeleted val="0"/>
    <c:plotArea>
      <c:layout>
        <c:manualLayout>
          <c:layoutTarget val="inner"/>
          <c:xMode val="edge"/>
          <c:yMode val="edge"/>
          <c:x val="0.14206000920532599"/>
          <c:y val="3.8822822186783602E-2"/>
          <c:w val="0.84223717206024595"/>
          <c:h val="0.73822728745141197"/>
        </c:manualLayout>
      </c:layout>
      <c:barChart>
        <c:barDir val="col"/>
        <c:grouping val="clustered"/>
        <c:varyColors val="0"/>
        <c:ser>
          <c:idx val="1"/>
          <c:order val="0"/>
          <c:tx>
            <c:v>TAG extraction</c:v>
          </c:tx>
          <c:invertIfNegative val="0"/>
          <c:cat>
            <c:numRef>
              <c:f>LDGraphs!$A$2:$A$30</c:f>
              <c:numCache>
                <c:formatCode>General</c:formatCode>
                <c:ptCount val="29"/>
                <c:pt idx="0">
                  <c:v>-0.5</c:v>
                </c:pt>
                <c:pt idx="1">
                  <c:v>0</c:v>
                </c:pt>
                <c:pt idx="2">
                  <c:v>0.33330000000000198</c:v>
                </c:pt>
                <c:pt idx="3">
                  <c:v>0.66670000000000396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LDGraphs!$F$2:$F$30</c:f>
              <c:numCache>
                <c:formatCode>General</c:formatCode>
                <c:ptCount val="29"/>
                <c:pt idx="3">
                  <c:v>0.26447999999999999</c:v>
                </c:pt>
                <c:pt idx="4">
                  <c:v>0.50002999999999997</c:v>
                </c:pt>
                <c:pt idx="5">
                  <c:v>0.48670000000000002</c:v>
                </c:pt>
                <c:pt idx="6">
                  <c:v>0.88601000000000096</c:v>
                </c:pt>
                <c:pt idx="7">
                  <c:v>0.618170000000002</c:v>
                </c:pt>
                <c:pt idx="8">
                  <c:v>0.40966000000000002</c:v>
                </c:pt>
                <c:pt idx="10">
                  <c:v>0.94992000000000099</c:v>
                </c:pt>
                <c:pt idx="11">
                  <c:v>0.67088000000000303</c:v>
                </c:pt>
                <c:pt idx="12">
                  <c:v>0.99885999999999997</c:v>
                </c:pt>
                <c:pt idx="13">
                  <c:v>0.98977999999999999</c:v>
                </c:pt>
                <c:pt idx="14">
                  <c:v>0.91985000000000094</c:v>
                </c:pt>
                <c:pt idx="15">
                  <c:v>0.651370000000002</c:v>
                </c:pt>
                <c:pt idx="16">
                  <c:v>0.92434000000000005</c:v>
                </c:pt>
                <c:pt idx="17">
                  <c:v>0.314610000000001</c:v>
                </c:pt>
                <c:pt idx="18">
                  <c:v>0.42260999999999999</c:v>
                </c:pt>
                <c:pt idx="19">
                  <c:v>0.65264000000000499</c:v>
                </c:pt>
                <c:pt idx="20">
                  <c:v>1.045499999999995</c:v>
                </c:pt>
                <c:pt idx="21">
                  <c:v>1.065599999999995</c:v>
                </c:pt>
                <c:pt idx="22">
                  <c:v>0.85417000000000098</c:v>
                </c:pt>
                <c:pt idx="23">
                  <c:v>0.72510000000000197</c:v>
                </c:pt>
                <c:pt idx="24">
                  <c:v>0.82697000000000098</c:v>
                </c:pt>
                <c:pt idx="25">
                  <c:v>0.57811000000000001</c:v>
                </c:pt>
              </c:numCache>
            </c:numRef>
          </c:val>
          <c:extLst>
            <c:ext xmlns:c16="http://schemas.microsoft.com/office/drawing/2014/chart" uri="{C3380CC4-5D6E-409C-BE32-E72D297353CC}">
              <c16:uniqueId val="{00000000-2712-294D-8AF7-489865228CFB}"/>
            </c:ext>
          </c:extLst>
        </c:ser>
        <c:ser>
          <c:idx val="2"/>
          <c:order val="1"/>
          <c:tx>
            <c:v>Glucose uptake</c:v>
          </c:tx>
          <c:invertIfNegative val="0"/>
          <c:cat>
            <c:numRef>
              <c:f>LDGraphs!$A$2:$A$30</c:f>
              <c:numCache>
                <c:formatCode>General</c:formatCode>
                <c:ptCount val="29"/>
                <c:pt idx="0">
                  <c:v>-0.5</c:v>
                </c:pt>
                <c:pt idx="1">
                  <c:v>0</c:v>
                </c:pt>
                <c:pt idx="2">
                  <c:v>0.33330000000000198</c:v>
                </c:pt>
                <c:pt idx="3">
                  <c:v>0.66670000000000396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LDGraphs!$G$2:$G$30</c:f>
              <c:numCache>
                <c:formatCode>General</c:formatCode>
                <c:ptCount val="29"/>
                <c:pt idx="3">
                  <c:v>5.3290999999999986</c:v>
                </c:pt>
                <c:pt idx="4">
                  <c:v>4.3109999999999946</c:v>
                </c:pt>
                <c:pt idx="5">
                  <c:v>2.6033000000000048</c:v>
                </c:pt>
                <c:pt idx="6">
                  <c:v>2.6513</c:v>
                </c:pt>
                <c:pt idx="7">
                  <c:v>1.6185</c:v>
                </c:pt>
                <c:pt idx="8">
                  <c:v>2.0447000000000002</c:v>
                </c:pt>
                <c:pt idx="10">
                  <c:v>4.3621999999999836</c:v>
                </c:pt>
                <c:pt idx="11">
                  <c:v>4.1871999999999856</c:v>
                </c:pt>
                <c:pt idx="12">
                  <c:v>2.47609999999999</c:v>
                </c:pt>
                <c:pt idx="13">
                  <c:v>2.2959000000000001</c:v>
                </c:pt>
                <c:pt idx="14">
                  <c:v>2.1671000000000098</c:v>
                </c:pt>
                <c:pt idx="15">
                  <c:v>2.1219999999999999</c:v>
                </c:pt>
                <c:pt idx="16">
                  <c:v>1.6689000000000001</c:v>
                </c:pt>
                <c:pt idx="17">
                  <c:v>1.523299999999995</c:v>
                </c:pt>
                <c:pt idx="18">
                  <c:v>3.2295000000000011</c:v>
                </c:pt>
                <c:pt idx="19">
                  <c:v>4.4224999999999994</c:v>
                </c:pt>
                <c:pt idx="20">
                  <c:v>4.0039999999999996</c:v>
                </c:pt>
                <c:pt idx="21">
                  <c:v>2.7289000000000012</c:v>
                </c:pt>
                <c:pt idx="22">
                  <c:v>2.9447000000000001</c:v>
                </c:pt>
                <c:pt idx="23">
                  <c:v>3.0237000000000012</c:v>
                </c:pt>
                <c:pt idx="24">
                  <c:v>3.1339999999999999</c:v>
                </c:pt>
                <c:pt idx="25">
                  <c:v>2.0177</c:v>
                </c:pt>
              </c:numCache>
            </c:numRef>
          </c:val>
          <c:extLst>
            <c:ext xmlns:c16="http://schemas.microsoft.com/office/drawing/2014/chart" uri="{C3380CC4-5D6E-409C-BE32-E72D297353CC}">
              <c16:uniqueId val="{00000001-2712-294D-8AF7-489865228CFB}"/>
            </c:ext>
          </c:extLst>
        </c:ser>
        <c:ser>
          <c:idx val="3"/>
          <c:order val="2"/>
          <c:tx>
            <c:v>NEFA release</c:v>
          </c:tx>
          <c:invertIfNegative val="0"/>
          <c:cat>
            <c:numRef>
              <c:f>LDGraphs!$A$2:$A$30</c:f>
              <c:numCache>
                <c:formatCode>General</c:formatCode>
                <c:ptCount val="29"/>
                <c:pt idx="0">
                  <c:v>-0.5</c:v>
                </c:pt>
                <c:pt idx="1">
                  <c:v>0</c:v>
                </c:pt>
                <c:pt idx="2">
                  <c:v>0.33330000000000198</c:v>
                </c:pt>
                <c:pt idx="3">
                  <c:v>0.66670000000000396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LDGraphs!$H$2:$H$30</c:f>
              <c:numCache>
                <c:formatCode>General</c:formatCode>
                <c:ptCount val="29"/>
                <c:pt idx="3">
                  <c:v>0.43748999999999999</c:v>
                </c:pt>
                <c:pt idx="4">
                  <c:v>0.21131</c:v>
                </c:pt>
                <c:pt idx="5">
                  <c:v>3.4597999999999997E-2</c:v>
                </c:pt>
                <c:pt idx="6">
                  <c:v>6.2040999999999999E-2</c:v>
                </c:pt>
                <c:pt idx="7">
                  <c:v>0.21989</c:v>
                </c:pt>
                <c:pt idx="8">
                  <c:v>0.31563000000000002</c:v>
                </c:pt>
                <c:pt idx="10">
                  <c:v>0.67946000000000095</c:v>
                </c:pt>
                <c:pt idx="11">
                  <c:v>0.51012000000000002</c:v>
                </c:pt>
                <c:pt idx="12">
                  <c:v>0.36204999999999998</c:v>
                </c:pt>
                <c:pt idx="13">
                  <c:v>0.27572999999999998</c:v>
                </c:pt>
                <c:pt idx="14">
                  <c:v>0.27141999999999999</c:v>
                </c:pt>
                <c:pt idx="15">
                  <c:v>0.31475999999999998</c:v>
                </c:pt>
                <c:pt idx="16">
                  <c:v>0.26023000000000002</c:v>
                </c:pt>
                <c:pt idx="17">
                  <c:v>0.35516999999999999</c:v>
                </c:pt>
                <c:pt idx="18">
                  <c:v>0.363460000000002</c:v>
                </c:pt>
                <c:pt idx="19">
                  <c:v>0.26862000000000003</c:v>
                </c:pt>
                <c:pt idx="20">
                  <c:v>0.21737999999999999</c:v>
                </c:pt>
                <c:pt idx="21">
                  <c:v>0.24143999999999999</c:v>
                </c:pt>
                <c:pt idx="22">
                  <c:v>0.26568000000000003</c:v>
                </c:pt>
                <c:pt idx="23">
                  <c:v>0.2397</c:v>
                </c:pt>
                <c:pt idx="24">
                  <c:v>0.23161000000000001</c:v>
                </c:pt>
                <c:pt idx="25">
                  <c:v>0.27836</c:v>
                </c:pt>
              </c:numCache>
            </c:numRef>
          </c:val>
          <c:extLst>
            <c:ext xmlns:c16="http://schemas.microsoft.com/office/drawing/2014/chart" uri="{C3380CC4-5D6E-409C-BE32-E72D297353CC}">
              <c16:uniqueId val="{00000002-2712-294D-8AF7-489865228CFB}"/>
            </c:ext>
          </c:extLst>
        </c:ser>
        <c:ser>
          <c:idx val="0"/>
          <c:order val="3"/>
          <c:tx>
            <c:v>No Solution</c:v>
          </c:tx>
          <c:invertIfNegative val="0"/>
          <c:val>
            <c:numRef>
              <c:f>LDGraphs!$I$2:$I$30</c:f>
              <c:numCache>
                <c:formatCode>General</c:formatCode>
                <c:ptCount val="29"/>
              </c:numCache>
            </c:numRef>
          </c:val>
          <c:extLst>
            <c:ext xmlns:c16="http://schemas.microsoft.com/office/drawing/2014/chart" uri="{C3380CC4-5D6E-409C-BE32-E72D297353CC}">
              <c16:uniqueId val="{00000003-2712-294D-8AF7-489865228CFB}"/>
            </c:ext>
          </c:extLst>
        </c:ser>
        <c:dLbls>
          <c:showLegendKey val="0"/>
          <c:showVal val="0"/>
          <c:showCatName val="0"/>
          <c:showSerName val="0"/>
          <c:showPercent val="0"/>
          <c:showBubbleSize val="0"/>
        </c:dLbls>
        <c:gapWidth val="150"/>
        <c:axId val="-2059401256"/>
        <c:axId val="-2059385576"/>
      </c:barChart>
      <c:catAx>
        <c:axId val="-2059401256"/>
        <c:scaling>
          <c:orientation val="minMax"/>
        </c:scaling>
        <c:delete val="0"/>
        <c:axPos val="b"/>
        <c:title>
          <c:tx>
            <c:rich>
              <a:bodyPr/>
              <a:lstStyle/>
              <a:p>
                <a:pPr>
                  <a:defRPr lang="en-US" sz="1400">
                    <a:latin typeface="Helvetica" pitchFamily="34" charset="0"/>
                  </a:defRPr>
                </a:pPr>
                <a:r>
                  <a:rPr lang="sv-SE" sz="1600" dirty="0">
                    <a:latin typeface="Helvetica" pitchFamily="34" charset="0"/>
                    <a:cs typeface="Times New Roman" pitchFamily="18" charset="0"/>
                  </a:rPr>
                  <a:t>Time (h)</a:t>
                </a:r>
              </a:p>
            </c:rich>
          </c:tx>
          <c:overlay val="0"/>
        </c:title>
        <c:numFmt formatCode="#,##0.00" sourceLinked="0"/>
        <c:majorTickMark val="out"/>
        <c:minorTickMark val="none"/>
        <c:tickLblPos val="nextTo"/>
        <c:spPr>
          <a:ln w="12700"/>
        </c:spPr>
        <c:txPr>
          <a:bodyPr rot="-5400000" vert="horz"/>
          <a:lstStyle/>
          <a:p>
            <a:pPr>
              <a:defRPr lang="en-US" sz="1200">
                <a:latin typeface="Helvetica" pitchFamily="34" charset="0"/>
              </a:defRPr>
            </a:pPr>
            <a:endParaRPr lang="en-US"/>
          </a:p>
        </c:txPr>
        <c:crossAx val="-2059385576"/>
        <c:crosses val="autoZero"/>
        <c:auto val="1"/>
        <c:lblAlgn val="ctr"/>
        <c:lblOffset val="100"/>
        <c:noMultiLvlLbl val="0"/>
      </c:catAx>
      <c:valAx>
        <c:axId val="-2059385576"/>
        <c:scaling>
          <c:orientation val="minMax"/>
        </c:scaling>
        <c:delete val="0"/>
        <c:axPos val="l"/>
        <c:title>
          <c:tx>
            <c:rich>
              <a:bodyPr rot="-5400000" vert="horz"/>
              <a:lstStyle/>
              <a:p>
                <a:pPr>
                  <a:defRPr lang="en-US" sz="1400">
                    <a:latin typeface="Helvetica" pitchFamily="34" charset="0"/>
                  </a:defRPr>
                </a:pPr>
                <a:r>
                  <a:rPr lang="sv-SE" sz="1600" dirty="0">
                    <a:latin typeface="Helvetica" pitchFamily="34" charset="0"/>
                    <a:cs typeface="Times New Roman" pitchFamily="18" charset="0"/>
                  </a:rPr>
                  <a:t>µmol / (100 g . min) </a:t>
                </a:r>
              </a:p>
            </c:rich>
          </c:tx>
          <c:layout>
            <c:manualLayout>
              <c:xMode val="edge"/>
              <c:yMode val="edge"/>
              <c:x val="1.29713761962957E-2"/>
              <c:y val="0.12845017691617699"/>
            </c:manualLayout>
          </c:layout>
          <c:overlay val="0"/>
        </c:title>
        <c:numFmt formatCode="General" sourceLinked="1"/>
        <c:majorTickMark val="out"/>
        <c:minorTickMark val="none"/>
        <c:tickLblPos val="nextTo"/>
        <c:txPr>
          <a:bodyPr/>
          <a:lstStyle/>
          <a:p>
            <a:pPr>
              <a:defRPr lang="en-US" sz="1400">
                <a:latin typeface="Helvetica" pitchFamily="34" charset="0"/>
              </a:defRPr>
            </a:pPr>
            <a:endParaRPr lang="en-US"/>
          </a:p>
        </c:txPr>
        <c:crossAx val="-2059401256"/>
        <c:crosses val="autoZero"/>
        <c:crossBetween val="between"/>
      </c:valAx>
    </c:plotArea>
    <c:legend>
      <c:legendPos val="r"/>
      <c:legendEntry>
        <c:idx val="3"/>
        <c:delete val="1"/>
      </c:legendEntry>
      <c:layout>
        <c:manualLayout>
          <c:xMode val="edge"/>
          <c:yMode val="edge"/>
          <c:x val="0.68132390051899105"/>
          <c:y val="1.7101377952755899E-2"/>
          <c:w val="0.308851387985699"/>
          <c:h val="0.23837657854524699"/>
        </c:manualLayout>
      </c:layout>
      <c:overlay val="0"/>
      <c:txPr>
        <a:bodyPr/>
        <a:lstStyle/>
        <a:p>
          <a:pPr>
            <a:defRPr lang="en-US" sz="1200">
              <a:latin typeface="Helvetica" pitchFamily="34" charset="0"/>
            </a:defRPr>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i="1" u="none">
                <a:solidFill>
                  <a:schemeClr val="tx1"/>
                </a:solidFill>
              </a:defRPr>
            </a:pPr>
            <a:r>
              <a:rPr lang="sv-SE" sz="2000" i="0" u="none" dirty="0">
                <a:solidFill>
                  <a:schemeClr val="tx1"/>
                </a:solidFill>
                <a:latin typeface="Arial" pitchFamily="34" charset="0"/>
                <a:cs typeface="Arial" pitchFamily="34" charset="0"/>
              </a:rPr>
              <a:t>LDs</a:t>
            </a:r>
          </a:p>
        </c:rich>
      </c:tx>
      <c:layout>
        <c:manualLayout>
          <c:xMode val="edge"/>
          <c:yMode val="edge"/>
          <c:x val="0.44612978659170099"/>
          <c:y val="4.3210663439060701E-2"/>
        </c:manualLayout>
      </c:layout>
      <c:overlay val="1"/>
    </c:title>
    <c:autoTitleDeleted val="0"/>
    <c:plotArea>
      <c:layout>
        <c:manualLayout>
          <c:layoutTarget val="inner"/>
          <c:xMode val="edge"/>
          <c:yMode val="edge"/>
          <c:x val="7.9481663203778904E-2"/>
          <c:y val="6.5167198672766796E-2"/>
          <c:w val="0.89237968049878402"/>
          <c:h val="0.63157569759796695"/>
        </c:manualLayout>
      </c:layout>
      <c:barChart>
        <c:barDir val="col"/>
        <c:grouping val="clustered"/>
        <c:varyColors val="0"/>
        <c:ser>
          <c:idx val="0"/>
          <c:order val="0"/>
          <c:tx>
            <c:v>Lean</c:v>
          </c:tx>
          <c:invertIfNegative val="0"/>
          <c:cat>
            <c:numRef>
              <c:f>LDGraphs!$A$2:$A$30</c:f>
              <c:numCache>
                <c:formatCode>General</c:formatCode>
                <c:ptCount val="29"/>
                <c:pt idx="0">
                  <c:v>-0.5</c:v>
                </c:pt>
                <c:pt idx="1">
                  <c:v>0</c:v>
                </c:pt>
                <c:pt idx="2">
                  <c:v>0.33330000000000298</c:v>
                </c:pt>
                <c:pt idx="3">
                  <c:v>0.66670000000000496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LDGraphs!$E$2:$E$30</c:f>
              <c:numCache>
                <c:formatCode>General</c:formatCode>
                <c:ptCount val="29"/>
                <c:pt idx="3">
                  <c:v>2.4111E-2</c:v>
                </c:pt>
                <c:pt idx="4">
                  <c:v>3.3778000000000002E-2</c:v>
                </c:pt>
                <c:pt idx="5">
                  <c:v>2.9458000000000002E-2</c:v>
                </c:pt>
                <c:pt idx="6">
                  <c:v>4.6123999999999998E-2</c:v>
                </c:pt>
                <c:pt idx="7">
                  <c:v>2.8988E-2</c:v>
                </c:pt>
                <c:pt idx="8">
                  <c:v>2.0438000000000001E-2</c:v>
                </c:pt>
                <c:pt idx="10">
                  <c:v>4.6729E-2</c:v>
                </c:pt>
                <c:pt idx="11">
                  <c:v>3.6572E-2</c:v>
                </c:pt>
                <c:pt idx="12">
                  <c:v>4.6248999999999901E-2</c:v>
                </c:pt>
                <c:pt idx="13">
                  <c:v>4.6371000000000002E-2</c:v>
                </c:pt>
                <c:pt idx="14">
                  <c:v>4.3012000000000099E-2</c:v>
                </c:pt>
                <c:pt idx="15">
                  <c:v>3.0935000000000198E-2</c:v>
                </c:pt>
                <c:pt idx="16">
                  <c:v>4.1557999999999998E-2</c:v>
                </c:pt>
                <c:pt idx="17">
                  <c:v>1.40159999999999E-2</c:v>
                </c:pt>
                <c:pt idx="18">
                  <c:v>2.4580999999999999E-2</c:v>
                </c:pt>
                <c:pt idx="19">
                  <c:v>3.9885000000000101E-2</c:v>
                </c:pt>
                <c:pt idx="20">
                  <c:v>5.5648999999999997E-2</c:v>
                </c:pt>
                <c:pt idx="21">
                  <c:v>5.1589000000000003E-2</c:v>
                </c:pt>
                <c:pt idx="22">
                  <c:v>4.3115000000000001E-2</c:v>
                </c:pt>
                <c:pt idx="23">
                  <c:v>3.8295999999999997E-2</c:v>
                </c:pt>
                <c:pt idx="24">
                  <c:v>4.3103000000000002E-2</c:v>
                </c:pt>
                <c:pt idx="25">
                  <c:v>2.7952000000000001E-2</c:v>
                </c:pt>
              </c:numCache>
            </c:numRef>
          </c:val>
          <c:extLst>
            <c:ext xmlns:c16="http://schemas.microsoft.com/office/drawing/2014/chart" uri="{C3380CC4-5D6E-409C-BE32-E72D297353CC}">
              <c16:uniqueId val="{00000000-3AB8-B54A-849B-EDC8983AF472}"/>
            </c:ext>
          </c:extLst>
        </c:ser>
        <c:ser>
          <c:idx val="1"/>
          <c:order val="1"/>
          <c:tx>
            <c:v>Obese</c:v>
          </c:tx>
          <c:invertIfNegative val="0"/>
          <c:cat>
            <c:numRef>
              <c:f>LDGraphs!$A$2:$A$30</c:f>
              <c:numCache>
                <c:formatCode>General</c:formatCode>
                <c:ptCount val="29"/>
                <c:pt idx="0">
                  <c:v>-0.5</c:v>
                </c:pt>
                <c:pt idx="1">
                  <c:v>0</c:v>
                </c:pt>
                <c:pt idx="2">
                  <c:v>0.33330000000000298</c:v>
                </c:pt>
                <c:pt idx="3">
                  <c:v>0.66670000000000496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LDGraphs!$M$2:$M$30</c:f>
              <c:numCache>
                <c:formatCode>General</c:formatCode>
                <c:ptCount val="29"/>
                <c:pt idx="4">
                  <c:v>4.7299000000000004E-3</c:v>
                </c:pt>
                <c:pt idx="5">
                  <c:v>1.026E-2</c:v>
                </c:pt>
                <c:pt idx="6">
                  <c:v>8.5109000000000001E-3</c:v>
                </c:pt>
                <c:pt idx="7">
                  <c:v>1.0376E-2</c:v>
                </c:pt>
                <c:pt idx="8">
                  <c:v>6.7123000000000096E-3</c:v>
                </c:pt>
                <c:pt idx="9">
                  <c:v>1.0338999999999999E-2</c:v>
                </c:pt>
                <c:pt idx="10">
                  <c:v>8.9335999999999999E-3</c:v>
                </c:pt>
                <c:pt idx="11">
                  <c:v>1.6899999999999998E-2</c:v>
                </c:pt>
                <c:pt idx="12">
                  <c:v>7.9802000000000605E-3</c:v>
                </c:pt>
                <c:pt idx="13">
                  <c:v>8.3999999999999995E-3</c:v>
                </c:pt>
                <c:pt idx="14">
                  <c:v>1.5462999999999999E-2</c:v>
                </c:pt>
                <c:pt idx="15">
                  <c:v>1.303E-2</c:v>
                </c:pt>
                <c:pt idx="16">
                  <c:v>1.2736000000000001E-2</c:v>
                </c:pt>
                <c:pt idx="17">
                  <c:v>6.3616000000000098E-3</c:v>
                </c:pt>
                <c:pt idx="18">
                  <c:v>1.1058E-2</c:v>
                </c:pt>
                <c:pt idx="19">
                  <c:v>1.5169999999999999E-2</c:v>
                </c:pt>
                <c:pt idx="20">
                  <c:v>1.0047E-2</c:v>
                </c:pt>
                <c:pt idx="21">
                  <c:v>6.5593000000000396E-3</c:v>
                </c:pt>
                <c:pt idx="22">
                  <c:v>8.8145000000000601E-3</c:v>
                </c:pt>
                <c:pt idx="23">
                  <c:v>1.0548E-2</c:v>
                </c:pt>
                <c:pt idx="24">
                  <c:v>8.8567000000000992E-3</c:v>
                </c:pt>
                <c:pt idx="25">
                  <c:v>8.3539000000000807E-3</c:v>
                </c:pt>
              </c:numCache>
            </c:numRef>
          </c:val>
          <c:extLst>
            <c:ext xmlns:c16="http://schemas.microsoft.com/office/drawing/2014/chart" uri="{C3380CC4-5D6E-409C-BE32-E72D297353CC}">
              <c16:uniqueId val="{00000001-3AB8-B54A-849B-EDC8983AF472}"/>
            </c:ext>
          </c:extLst>
        </c:ser>
        <c:dLbls>
          <c:showLegendKey val="0"/>
          <c:showVal val="0"/>
          <c:showCatName val="0"/>
          <c:showSerName val="0"/>
          <c:showPercent val="0"/>
          <c:showBubbleSize val="0"/>
        </c:dLbls>
        <c:gapWidth val="150"/>
        <c:axId val="-2058496392"/>
        <c:axId val="-2058506344"/>
      </c:barChart>
      <c:catAx>
        <c:axId val="-2058496392"/>
        <c:scaling>
          <c:orientation val="minMax"/>
        </c:scaling>
        <c:delete val="0"/>
        <c:axPos val="b"/>
        <c:title>
          <c:tx>
            <c:rich>
              <a:bodyPr/>
              <a:lstStyle/>
              <a:p>
                <a:pPr>
                  <a:defRPr sz="1000"/>
                </a:pPr>
                <a:r>
                  <a:rPr lang="sv-SE" sz="1600" dirty="0">
                    <a:latin typeface="Helvetica" pitchFamily="34" charset="0"/>
                  </a:rPr>
                  <a:t>Time (h)</a:t>
                </a:r>
              </a:p>
            </c:rich>
          </c:tx>
          <c:layout>
            <c:manualLayout>
              <c:xMode val="edge"/>
              <c:yMode val="edge"/>
              <c:x val="0.45269797951804402"/>
              <c:y val="0.80699667969715805"/>
            </c:manualLayout>
          </c:layout>
          <c:overlay val="0"/>
        </c:title>
        <c:numFmt formatCode="#,##0.00" sourceLinked="0"/>
        <c:majorTickMark val="out"/>
        <c:minorTickMark val="none"/>
        <c:tickLblPos val="nextTo"/>
        <c:txPr>
          <a:bodyPr rot="-5400000" vert="horz"/>
          <a:lstStyle/>
          <a:p>
            <a:pPr>
              <a:defRPr sz="1000">
                <a:latin typeface="Helvetica" pitchFamily="34" charset="0"/>
              </a:defRPr>
            </a:pPr>
            <a:endParaRPr lang="en-US"/>
          </a:p>
        </c:txPr>
        <c:crossAx val="-2058506344"/>
        <c:crosses val="autoZero"/>
        <c:auto val="1"/>
        <c:lblAlgn val="ctr"/>
        <c:lblOffset val="100"/>
        <c:noMultiLvlLbl val="0"/>
      </c:catAx>
      <c:valAx>
        <c:axId val="-2058506344"/>
        <c:scaling>
          <c:orientation val="minMax"/>
        </c:scaling>
        <c:delete val="0"/>
        <c:axPos val="l"/>
        <c:title>
          <c:tx>
            <c:rich>
              <a:bodyPr rot="-5400000" vert="horz"/>
              <a:lstStyle/>
              <a:p>
                <a:pPr>
                  <a:defRPr sz="1000">
                    <a:latin typeface="Helvetica" pitchFamily="34" charset="0"/>
                  </a:defRPr>
                </a:pPr>
                <a:r>
                  <a:rPr lang="sv-SE" sz="1600" dirty="0">
                    <a:latin typeface="Helvetica" pitchFamily="34" charset="0"/>
                  </a:rPr>
                  <a:t>µmol / (100 g . min) </a:t>
                </a:r>
              </a:p>
            </c:rich>
          </c:tx>
          <c:layout>
            <c:manualLayout>
              <c:xMode val="edge"/>
              <c:yMode val="edge"/>
              <c:x val="1.08141610014361E-3"/>
              <c:y val="0.172623765093677"/>
            </c:manualLayout>
          </c:layout>
          <c:overlay val="0"/>
        </c:title>
        <c:numFmt formatCode="General" sourceLinked="1"/>
        <c:majorTickMark val="out"/>
        <c:minorTickMark val="none"/>
        <c:tickLblPos val="nextTo"/>
        <c:txPr>
          <a:bodyPr/>
          <a:lstStyle/>
          <a:p>
            <a:pPr>
              <a:defRPr sz="1000">
                <a:latin typeface="Helvetica" pitchFamily="34" charset="0"/>
              </a:defRPr>
            </a:pPr>
            <a:endParaRPr lang="en-US"/>
          </a:p>
        </c:txPr>
        <c:crossAx val="-2058496392"/>
        <c:crosses val="autoZero"/>
        <c:crossBetween val="between"/>
      </c:valAx>
    </c:plotArea>
    <c:legend>
      <c:legendPos val="r"/>
      <c:layout>
        <c:manualLayout>
          <c:xMode val="edge"/>
          <c:yMode val="edge"/>
          <c:x val="0.88781909204272702"/>
          <c:y val="2.1631190069305001E-2"/>
          <c:w val="8.7041219885088603E-2"/>
          <c:h val="0.118154965914612"/>
        </c:manualLayout>
      </c:layout>
      <c:overlay val="0"/>
      <c:txPr>
        <a:bodyPr/>
        <a:lstStyle/>
        <a:p>
          <a:pPr>
            <a:defRPr sz="1200">
              <a:latin typeface="Helvetica" pitchFamily="34"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0.21543285214348301"/>
          <c:y val="4.1646114990343201E-2"/>
          <c:w val="0.72067825896762905"/>
          <c:h val="0.66134574141213498"/>
        </c:manualLayout>
      </c:layout>
      <c:barChart>
        <c:barDir val="col"/>
        <c:grouping val="clustered"/>
        <c:varyColors val="0"/>
        <c:ser>
          <c:idx val="0"/>
          <c:order val="0"/>
          <c:tx>
            <c:strRef>
              <c:f>'Figure 2C-2D'!$C$2</c:f>
              <c:strCache>
                <c:ptCount val="1"/>
              </c:strCache>
            </c:strRef>
          </c:tx>
          <c:spPr>
            <a:solidFill>
              <a:schemeClr val="bg2">
                <a:lumMod val="50000"/>
              </a:schemeClr>
            </a:solidFill>
          </c:spPr>
          <c:invertIfNegative val="0"/>
          <c:cat>
            <c:strRef>
              <c:f>'Figure 2C-2D'!$B$3:$B$6</c:f>
              <c:strCache>
                <c:ptCount val="4"/>
                <c:pt idx="0">
                  <c:v>Proteome</c:v>
                </c:pt>
                <c:pt idx="1">
                  <c:v>Previous models</c:v>
                </c:pt>
                <c:pt idx="2">
                  <c:v>Transcriptome</c:v>
                </c:pt>
                <c:pt idx="3">
                  <c:v>Connectivity</c:v>
                </c:pt>
              </c:strCache>
            </c:strRef>
          </c:cat>
          <c:val>
            <c:numRef>
              <c:f>'Figure 2C-2D'!$C$3:$C$6</c:f>
              <c:numCache>
                <c:formatCode>General</c:formatCode>
                <c:ptCount val="4"/>
                <c:pt idx="0">
                  <c:v>1518</c:v>
                </c:pt>
                <c:pt idx="1">
                  <c:v>544</c:v>
                </c:pt>
                <c:pt idx="2">
                  <c:v>68</c:v>
                </c:pt>
                <c:pt idx="3">
                  <c:v>120</c:v>
                </c:pt>
              </c:numCache>
            </c:numRef>
          </c:val>
          <c:extLst>
            <c:ext xmlns:c16="http://schemas.microsoft.com/office/drawing/2014/chart" uri="{C3380CC4-5D6E-409C-BE32-E72D297353CC}">
              <c16:uniqueId val="{00000000-466F-FB48-873D-3A684918781E}"/>
            </c:ext>
          </c:extLst>
        </c:ser>
        <c:dLbls>
          <c:showLegendKey val="0"/>
          <c:showVal val="0"/>
          <c:showCatName val="0"/>
          <c:showSerName val="0"/>
          <c:showPercent val="0"/>
          <c:showBubbleSize val="0"/>
        </c:dLbls>
        <c:gapWidth val="150"/>
        <c:axId val="-2102200728"/>
        <c:axId val="-2123703080"/>
      </c:barChart>
      <c:catAx>
        <c:axId val="-2102200728"/>
        <c:scaling>
          <c:orientation val="minMax"/>
        </c:scaling>
        <c:delete val="0"/>
        <c:axPos val="b"/>
        <c:numFmt formatCode="General" sourceLinked="0"/>
        <c:majorTickMark val="out"/>
        <c:minorTickMark val="none"/>
        <c:tickLblPos val="nextTo"/>
        <c:txPr>
          <a:bodyPr rot="-1800000" vert="horz"/>
          <a:lstStyle/>
          <a:p>
            <a:pPr>
              <a:defRPr sz="1100">
                <a:latin typeface="Helvetica" pitchFamily="34" charset="0"/>
              </a:defRPr>
            </a:pPr>
            <a:endParaRPr lang="en-US"/>
          </a:p>
        </c:txPr>
        <c:crossAx val="-2123703080"/>
        <c:crosses val="autoZero"/>
        <c:auto val="1"/>
        <c:lblAlgn val="ctr"/>
        <c:lblOffset val="100"/>
        <c:noMultiLvlLbl val="0"/>
      </c:catAx>
      <c:valAx>
        <c:axId val="-2123703080"/>
        <c:scaling>
          <c:orientation val="minMax"/>
          <c:max val="1600"/>
        </c:scaling>
        <c:delete val="0"/>
        <c:axPos val="l"/>
        <c:numFmt formatCode="General" sourceLinked="1"/>
        <c:majorTickMark val="out"/>
        <c:minorTickMark val="none"/>
        <c:tickLblPos val="nextTo"/>
        <c:txPr>
          <a:bodyPr/>
          <a:lstStyle/>
          <a:p>
            <a:pPr>
              <a:defRPr sz="1100">
                <a:latin typeface="Helvetica" pitchFamily="34" charset="0"/>
              </a:defRPr>
            </a:pPr>
            <a:endParaRPr lang="en-US"/>
          </a:p>
        </c:txPr>
        <c:crossAx val="-2102200728"/>
        <c:crosses val="autoZero"/>
        <c:crossBetween val="between"/>
        <c:majorUnit val="200"/>
      </c:valAx>
      <c:spPr>
        <a:noFill/>
        <a:ln w="25400">
          <a:noFill/>
        </a:ln>
      </c:spPr>
    </c:plotArea>
    <c:plotVisOnly val="1"/>
    <c:dispBlanksAs val="gap"/>
    <c:showDLblsOverMax val="0"/>
  </c:chart>
  <c:spPr>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641536123774044"/>
          <c:y val="2.9850746268656744E-2"/>
          <c:w val="0.61275463943630548"/>
          <c:h val="0.88365678170825512"/>
        </c:manualLayout>
      </c:layout>
      <c:barChart>
        <c:barDir val="bar"/>
        <c:grouping val="stacked"/>
        <c:varyColors val="0"/>
        <c:ser>
          <c:idx val="3"/>
          <c:order val="0"/>
          <c:tx>
            <c:strRef>
              <c:f>HCCRawData!$L$3</c:f>
              <c:strCache>
                <c:ptCount val="1"/>
                <c:pt idx="0">
                  <c:v>No Data</c:v>
                </c:pt>
              </c:strCache>
            </c:strRef>
          </c:tx>
          <c:spPr>
            <a:solidFill>
              <a:schemeClr val="bg2"/>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HCCRawData!$L$4:$L$9</c:f>
              <c:numCache>
                <c:formatCode>General</c:formatCode>
                <c:ptCount val="6"/>
                <c:pt idx="0">
                  <c:v>2656</c:v>
                </c:pt>
                <c:pt idx="1">
                  <c:v>6537</c:v>
                </c:pt>
                <c:pt idx="2">
                  <c:v>1288</c:v>
                </c:pt>
                <c:pt idx="3">
                  <c:v>2100</c:v>
                </c:pt>
                <c:pt idx="4">
                  <c:v>5031</c:v>
                </c:pt>
                <c:pt idx="5">
                  <c:v>4449</c:v>
                </c:pt>
              </c:numCache>
            </c:numRef>
          </c:val>
          <c:extLst>
            <c:ext xmlns:c16="http://schemas.microsoft.com/office/drawing/2014/chart" uri="{C3380CC4-5D6E-409C-BE32-E72D297353CC}">
              <c16:uniqueId val="{00000000-30A3-8C45-9792-2017D0C9F0AD}"/>
            </c:ext>
          </c:extLst>
        </c:ser>
        <c:ser>
          <c:idx val="0"/>
          <c:order val="1"/>
          <c:tx>
            <c:strRef>
              <c:f>HCCRawData!$M$3</c:f>
              <c:strCache>
                <c:ptCount val="1"/>
                <c:pt idx="0">
                  <c:v>Strong</c:v>
                </c:pt>
              </c:strCache>
            </c:strRef>
          </c:tx>
          <c:spPr>
            <a:solidFill>
              <a:srgbClr val="C00000"/>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HCCRawData!$M$4:$M$9</c:f>
              <c:numCache>
                <c:formatCode>General</c:formatCode>
                <c:ptCount val="6"/>
                <c:pt idx="0">
                  <c:v>1834</c:v>
                </c:pt>
                <c:pt idx="1">
                  <c:v>1787</c:v>
                </c:pt>
                <c:pt idx="2">
                  <c:v>1208</c:v>
                </c:pt>
                <c:pt idx="3">
                  <c:v>2389</c:v>
                </c:pt>
                <c:pt idx="4">
                  <c:v>1509</c:v>
                </c:pt>
                <c:pt idx="5">
                  <c:v>1152</c:v>
                </c:pt>
              </c:numCache>
            </c:numRef>
          </c:val>
          <c:extLst>
            <c:ext xmlns:c16="http://schemas.microsoft.com/office/drawing/2014/chart" uri="{C3380CC4-5D6E-409C-BE32-E72D297353CC}">
              <c16:uniqueId val="{00000001-30A3-8C45-9792-2017D0C9F0AD}"/>
            </c:ext>
          </c:extLst>
        </c:ser>
        <c:ser>
          <c:idx val="1"/>
          <c:order val="2"/>
          <c:tx>
            <c:strRef>
              <c:f>HCCRawData!$N$3</c:f>
              <c:strCache>
                <c:ptCount val="1"/>
                <c:pt idx="0">
                  <c:v>Moderate</c:v>
                </c:pt>
              </c:strCache>
            </c:strRef>
          </c:tx>
          <c:spPr>
            <a:solidFill>
              <a:schemeClr val="accent6">
                <a:lumMod val="75000"/>
              </a:schemeClr>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HCCRawData!$N$4:$N$9</c:f>
              <c:numCache>
                <c:formatCode>General</c:formatCode>
                <c:ptCount val="6"/>
                <c:pt idx="0">
                  <c:v>3943</c:v>
                </c:pt>
                <c:pt idx="1">
                  <c:v>3658</c:v>
                </c:pt>
                <c:pt idx="2">
                  <c:v>3733</c:v>
                </c:pt>
                <c:pt idx="3">
                  <c:v>4783</c:v>
                </c:pt>
                <c:pt idx="4">
                  <c:v>3446</c:v>
                </c:pt>
                <c:pt idx="5">
                  <c:v>3566</c:v>
                </c:pt>
              </c:numCache>
            </c:numRef>
          </c:val>
          <c:extLst>
            <c:ext xmlns:c16="http://schemas.microsoft.com/office/drawing/2014/chart" uri="{C3380CC4-5D6E-409C-BE32-E72D297353CC}">
              <c16:uniqueId val="{00000002-30A3-8C45-9792-2017D0C9F0AD}"/>
            </c:ext>
          </c:extLst>
        </c:ser>
        <c:ser>
          <c:idx val="2"/>
          <c:order val="3"/>
          <c:tx>
            <c:strRef>
              <c:f>HCCRawData!$O$3</c:f>
              <c:strCache>
                <c:ptCount val="1"/>
                <c:pt idx="0">
                  <c:v>Weak</c:v>
                </c:pt>
              </c:strCache>
            </c:strRef>
          </c:tx>
          <c:spPr>
            <a:solidFill>
              <a:srgbClr val="FFFF00"/>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HCCRawData!$O$4:$O$9</c:f>
              <c:numCache>
                <c:formatCode>General</c:formatCode>
                <c:ptCount val="6"/>
                <c:pt idx="0">
                  <c:v>2230</c:v>
                </c:pt>
                <c:pt idx="1">
                  <c:v>1708</c:v>
                </c:pt>
                <c:pt idx="2">
                  <c:v>2557</c:v>
                </c:pt>
                <c:pt idx="3">
                  <c:v>2345</c:v>
                </c:pt>
                <c:pt idx="4">
                  <c:v>1914</c:v>
                </c:pt>
                <c:pt idx="5">
                  <c:v>2193</c:v>
                </c:pt>
              </c:numCache>
            </c:numRef>
          </c:val>
          <c:extLst>
            <c:ext xmlns:c16="http://schemas.microsoft.com/office/drawing/2014/chart" uri="{C3380CC4-5D6E-409C-BE32-E72D297353CC}">
              <c16:uniqueId val="{00000003-30A3-8C45-9792-2017D0C9F0AD}"/>
            </c:ext>
          </c:extLst>
        </c:ser>
        <c:ser>
          <c:idx val="4"/>
          <c:order val="4"/>
          <c:tx>
            <c:strRef>
              <c:f>HCCRawData!$P$3</c:f>
              <c:strCache>
                <c:ptCount val="1"/>
                <c:pt idx="0">
                  <c:v>Negative</c:v>
                </c:pt>
              </c:strCache>
            </c:strRef>
          </c:tx>
          <c:spPr>
            <a:solidFill>
              <a:srgbClr val="002060"/>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HCCRawData!$P$4:$P$9</c:f>
              <c:numCache>
                <c:formatCode>General</c:formatCode>
                <c:ptCount val="6"/>
                <c:pt idx="0">
                  <c:v>5186</c:v>
                </c:pt>
                <c:pt idx="1">
                  <c:v>2159</c:v>
                </c:pt>
                <c:pt idx="2">
                  <c:v>7063</c:v>
                </c:pt>
                <c:pt idx="3">
                  <c:v>4232</c:v>
                </c:pt>
                <c:pt idx="4">
                  <c:v>3949</c:v>
                </c:pt>
                <c:pt idx="5">
                  <c:v>4489</c:v>
                </c:pt>
              </c:numCache>
            </c:numRef>
          </c:val>
          <c:extLst>
            <c:ext xmlns:c16="http://schemas.microsoft.com/office/drawing/2014/chart" uri="{C3380CC4-5D6E-409C-BE32-E72D297353CC}">
              <c16:uniqueId val="{00000004-30A3-8C45-9792-2017D0C9F0AD}"/>
            </c:ext>
          </c:extLst>
        </c:ser>
        <c:dLbls>
          <c:showLegendKey val="0"/>
          <c:showVal val="0"/>
          <c:showCatName val="0"/>
          <c:showSerName val="0"/>
          <c:showPercent val="0"/>
          <c:showBubbleSize val="0"/>
        </c:dLbls>
        <c:gapWidth val="150"/>
        <c:overlap val="100"/>
        <c:axId val="97792768"/>
        <c:axId val="97794304"/>
      </c:barChart>
      <c:catAx>
        <c:axId val="97792768"/>
        <c:scaling>
          <c:orientation val="minMax"/>
        </c:scaling>
        <c:delete val="0"/>
        <c:axPos val="l"/>
        <c:numFmt formatCode="General" sourceLinked="0"/>
        <c:majorTickMark val="out"/>
        <c:minorTickMark val="none"/>
        <c:tickLblPos val="nextTo"/>
        <c:txPr>
          <a:bodyPr/>
          <a:lstStyle/>
          <a:p>
            <a:pPr>
              <a:defRPr sz="1600"/>
            </a:pPr>
            <a:endParaRPr lang="en-US"/>
          </a:p>
        </c:txPr>
        <c:crossAx val="97794304"/>
        <c:crosses val="autoZero"/>
        <c:auto val="1"/>
        <c:lblAlgn val="ctr"/>
        <c:lblOffset val="100"/>
        <c:noMultiLvlLbl val="0"/>
      </c:catAx>
      <c:valAx>
        <c:axId val="97794304"/>
        <c:scaling>
          <c:orientation val="minMax"/>
          <c:max val="16000"/>
          <c:min val="0"/>
        </c:scaling>
        <c:delete val="0"/>
        <c:axPos val="b"/>
        <c:majorGridlines/>
        <c:numFmt formatCode="General" sourceLinked="1"/>
        <c:majorTickMark val="out"/>
        <c:minorTickMark val="none"/>
        <c:tickLblPos val="nextTo"/>
        <c:crossAx val="97792768"/>
        <c:crosses val="autoZero"/>
        <c:crossBetween val="between"/>
      </c:valAx>
    </c:plotArea>
    <c:legend>
      <c:legendPos val="r"/>
      <c:layout>
        <c:manualLayout>
          <c:xMode val="edge"/>
          <c:yMode val="edge"/>
          <c:x val="0.8125094103496816"/>
          <c:y val="0.32041942518379291"/>
          <c:w val="0.17583025279734801"/>
          <c:h val="0.28329872944986406"/>
        </c:manualLayout>
      </c:layout>
      <c:overlay val="0"/>
      <c:txPr>
        <a:bodyPr/>
        <a:lstStyle/>
        <a:p>
          <a:pPr>
            <a:defRPr sz="1600"/>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5509940307139"/>
          <c:y val="3.4275344119278725E-2"/>
          <c:w val="0.83641321447299422"/>
          <c:h val="0.83103842655548577"/>
        </c:manualLayout>
      </c:layout>
      <c:barChart>
        <c:barDir val="col"/>
        <c:grouping val="clustered"/>
        <c:varyColors val="0"/>
        <c:ser>
          <c:idx val="1"/>
          <c:order val="0"/>
          <c:spPr>
            <a:solidFill>
              <a:srgbClr val="003399"/>
            </a:solidFill>
          </c:spPr>
          <c:invertIfNegative val="0"/>
          <c:val>
            <c:numRef>
              <c:f>MyResults!$E$2:$E$7</c:f>
              <c:numCache>
                <c:formatCode>General</c:formatCode>
                <c:ptCount val="6"/>
                <c:pt idx="0">
                  <c:v>23</c:v>
                </c:pt>
                <c:pt idx="1">
                  <c:v>5</c:v>
                </c:pt>
                <c:pt idx="2">
                  <c:v>13</c:v>
                </c:pt>
                <c:pt idx="3">
                  <c:v>2</c:v>
                </c:pt>
                <c:pt idx="4">
                  <c:v>3</c:v>
                </c:pt>
                <c:pt idx="5">
                  <c:v>101</c:v>
                </c:pt>
              </c:numCache>
            </c:numRef>
          </c:val>
          <c:extLst>
            <c:ext xmlns:c16="http://schemas.microsoft.com/office/drawing/2014/chart" uri="{C3380CC4-5D6E-409C-BE32-E72D297353CC}">
              <c16:uniqueId val="{00000000-F6B3-134C-9EE7-73EAB306C31C}"/>
            </c:ext>
          </c:extLst>
        </c:ser>
        <c:dLbls>
          <c:showLegendKey val="0"/>
          <c:showVal val="0"/>
          <c:showCatName val="0"/>
          <c:showSerName val="0"/>
          <c:showPercent val="0"/>
          <c:showBubbleSize val="0"/>
        </c:dLbls>
        <c:gapWidth val="150"/>
        <c:axId val="164409728"/>
        <c:axId val="164412416"/>
      </c:barChart>
      <c:catAx>
        <c:axId val="164409728"/>
        <c:scaling>
          <c:orientation val="minMax"/>
        </c:scaling>
        <c:delete val="0"/>
        <c:axPos val="b"/>
        <c:majorTickMark val="out"/>
        <c:minorTickMark val="none"/>
        <c:tickLblPos val="nextTo"/>
        <c:txPr>
          <a:bodyPr/>
          <a:lstStyle/>
          <a:p>
            <a:pPr>
              <a:defRPr sz="1200">
                <a:latin typeface="Helvetica" pitchFamily="34" charset="0"/>
              </a:defRPr>
            </a:pPr>
            <a:endParaRPr lang="en-US"/>
          </a:p>
        </c:txPr>
        <c:crossAx val="164412416"/>
        <c:crosses val="autoZero"/>
        <c:auto val="1"/>
        <c:lblAlgn val="ctr"/>
        <c:lblOffset val="100"/>
        <c:noMultiLvlLbl val="0"/>
      </c:catAx>
      <c:valAx>
        <c:axId val="164412416"/>
        <c:scaling>
          <c:orientation val="minMax"/>
          <c:max val="110"/>
        </c:scaling>
        <c:delete val="0"/>
        <c:axPos val="l"/>
        <c:numFmt formatCode="General" sourceLinked="1"/>
        <c:majorTickMark val="out"/>
        <c:minorTickMark val="none"/>
        <c:tickLblPos val="nextTo"/>
        <c:txPr>
          <a:bodyPr/>
          <a:lstStyle/>
          <a:p>
            <a:pPr>
              <a:defRPr sz="1200">
                <a:latin typeface="Helvetica" pitchFamily="34" charset="0"/>
              </a:defRPr>
            </a:pPr>
            <a:endParaRPr lang="en-US"/>
          </a:p>
        </c:txPr>
        <c:crossAx val="164409728"/>
        <c:crosses val="autoZero"/>
        <c:crossBetween val="between"/>
        <c:majorUnit val="10"/>
      </c:valAx>
      <c:spPr>
        <a:noFill/>
        <a:ln w="25400">
          <a:noFill/>
        </a:ln>
      </c:spPr>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678002776419594"/>
          <c:y val="4.0860228439824502E-2"/>
          <c:w val="0.80444356955380569"/>
          <c:h val="0.8326195683872849"/>
        </c:manualLayout>
      </c:layout>
      <c:barChart>
        <c:barDir val="col"/>
        <c:grouping val="clustered"/>
        <c:varyColors val="0"/>
        <c:ser>
          <c:idx val="0"/>
          <c:order val="0"/>
          <c:tx>
            <c:v>DMSO</c:v>
          </c:tx>
          <c:spPr>
            <a:solidFill>
              <a:schemeClr val="bg1">
                <a:lumMod val="65000"/>
              </a:schemeClr>
            </a:solidFill>
          </c:spPr>
          <c:invertIfNegative val="0"/>
          <c:errBars>
            <c:errBarType val="plus"/>
            <c:errValType val="cust"/>
            <c:noEndCap val="0"/>
            <c:plus>
              <c:numRef>
                <c:f>('Adil-Sorafenib'!$B$33,'Adil-Sorafenib'!$D$33,'Adil-Sorafenib'!$F$33,'Adil-Sorafenib'!$H$33)</c:f>
                <c:numCache>
                  <c:formatCode>General</c:formatCode>
                  <c:ptCount val="4"/>
                  <c:pt idx="0">
                    <c:v>2.3439892735005886E-2</c:v>
                  </c:pt>
                  <c:pt idx="1">
                    <c:v>5.3116448891630433E-2</c:v>
                  </c:pt>
                  <c:pt idx="2">
                    <c:v>8.1592957504221533E-2</c:v>
                  </c:pt>
                  <c:pt idx="3">
                    <c:v>0.13693944177732881</c:v>
                  </c:pt>
                </c:numCache>
              </c:numRef>
            </c:plus>
            <c:minus>
              <c:numLit>
                <c:formatCode>General</c:formatCode>
                <c:ptCount val="1"/>
                <c:pt idx="0">
                  <c:v>1</c:v>
                </c:pt>
              </c:numLit>
            </c:minus>
          </c:errBars>
          <c:cat>
            <c:strRef>
              <c:f>('Adil-Sorafenib'!$C$31,'Adil-Sorafenib'!$E$31,'Adil-Sorafenib'!$G$31,'Adil-Sorafenib'!$I$31)</c:f>
              <c:strCache>
                <c:ptCount val="4"/>
                <c:pt idx="0">
                  <c:v>2µM</c:v>
                </c:pt>
                <c:pt idx="1">
                  <c:v>4µM</c:v>
                </c:pt>
                <c:pt idx="2">
                  <c:v>2µM</c:v>
                </c:pt>
                <c:pt idx="3">
                  <c:v>4µM</c:v>
                </c:pt>
              </c:strCache>
            </c:strRef>
          </c:cat>
          <c:val>
            <c:numRef>
              <c:f>('Adil-Sorafenib'!$B$32,'Adil-Sorafenib'!$D$32,'Adil-Sorafenib'!$F$32,'Adil-Sorafenib'!$H$32)</c:f>
              <c:numCache>
                <c:formatCode>General</c:formatCode>
                <c:ptCount val="4"/>
                <c:pt idx="0">
                  <c:v>0.17650000000000021</c:v>
                </c:pt>
                <c:pt idx="1">
                  <c:v>0.17925000000000021</c:v>
                </c:pt>
                <c:pt idx="2">
                  <c:v>0.33537500000000253</c:v>
                </c:pt>
                <c:pt idx="3">
                  <c:v>0.35812500000000008</c:v>
                </c:pt>
              </c:numCache>
            </c:numRef>
          </c:val>
          <c:extLst>
            <c:ext xmlns:c16="http://schemas.microsoft.com/office/drawing/2014/chart" uri="{C3380CC4-5D6E-409C-BE32-E72D297353CC}">
              <c16:uniqueId val="{00000000-FDA9-C148-B555-2C9C5F90A0DB}"/>
            </c:ext>
          </c:extLst>
        </c:ser>
        <c:ser>
          <c:idx val="1"/>
          <c:order val="1"/>
          <c:tx>
            <c:v>Sorafenib</c:v>
          </c:tx>
          <c:spPr>
            <a:solidFill>
              <a:srgbClr val="003399"/>
            </a:solidFill>
          </c:spPr>
          <c:invertIfNegative val="0"/>
          <c:errBars>
            <c:errBarType val="plus"/>
            <c:errValType val="cust"/>
            <c:noEndCap val="0"/>
            <c:plus>
              <c:numRef>
                <c:f>('Adil-Sorafenib'!$C$33,'Adil-Sorafenib'!$E$33,'Adil-Sorafenib'!$G$33,'Adil-Sorafenib'!$I$33)</c:f>
                <c:numCache>
                  <c:formatCode>General</c:formatCode>
                  <c:ptCount val="4"/>
                  <c:pt idx="0">
                    <c:v>9.9274151433579368E-3</c:v>
                  </c:pt>
                  <c:pt idx="1">
                    <c:v>9.9991071029938098E-3</c:v>
                  </c:pt>
                  <c:pt idx="2">
                    <c:v>1.1747340124470779E-2</c:v>
                  </c:pt>
                  <c:pt idx="3">
                    <c:v>4.7132033389496548E-3</c:v>
                  </c:pt>
                </c:numCache>
              </c:numRef>
            </c:plus>
            <c:minus>
              <c:numLit>
                <c:formatCode>General</c:formatCode>
                <c:ptCount val="1"/>
                <c:pt idx="0">
                  <c:v>1</c:v>
                </c:pt>
              </c:numLit>
            </c:minus>
          </c:errBars>
          <c:cat>
            <c:strRef>
              <c:f>('Adil-Sorafenib'!$C$31,'Adil-Sorafenib'!$E$31,'Adil-Sorafenib'!$G$31,'Adil-Sorafenib'!$I$31)</c:f>
              <c:strCache>
                <c:ptCount val="4"/>
                <c:pt idx="0">
                  <c:v>2µM</c:v>
                </c:pt>
                <c:pt idx="1">
                  <c:v>4µM</c:v>
                </c:pt>
                <c:pt idx="2">
                  <c:v>2µM</c:v>
                </c:pt>
                <c:pt idx="3">
                  <c:v>4µM</c:v>
                </c:pt>
              </c:strCache>
            </c:strRef>
          </c:cat>
          <c:val>
            <c:numRef>
              <c:f>('Adil-Sorafenib'!$C$32,'Adil-Sorafenib'!$E$32,'Adil-Sorafenib'!$G$32,'Adil-Sorafenib'!$I$32)</c:f>
              <c:numCache>
                <c:formatCode>General</c:formatCode>
                <c:ptCount val="4"/>
                <c:pt idx="0">
                  <c:v>7.2624999999999995E-2</c:v>
                </c:pt>
                <c:pt idx="1">
                  <c:v>7.2375000000000009E-2</c:v>
                </c:pt>
                <c:pt idx="2">
                  <c:v>7.3000000000000009E-2</c:v>
                </c:pt>
                <c:pt idx="3">
                  <c:v>6.5750000000000003E-2</c:v>
                </c:pt>
              </c:numCache>
            </c:numRef>
          </c:val>
          <c:extLst>
            <c:ext xmlns:c16="http://schemas.microsoft.com/office/drawing/2014/chart" uri="{C3380CC4-5D6E-409C-BE32-E72D297353CC}">
              <c16:uniqueId val="{00000001-FDA9-C148-B555-2C9C5F90A0DB}"/>
            </c:ext>
          </c:extLst>
        </c:ser>
        <c:dLbls>
          <c:showLegendKey val="0"/>
          <c:showVal val="0"/>
          <c:showCatName val="0"/>
          <c:showSerName val="0"/>
          <c:showPercent val="0"/>
          <c:showBubbleSize val="0"/>
        </c:dLbls>
        <c:gapWidth val="150"/>
        <c:axId val="187356672"/>
        <c:axId val="187419648"/>
      </c:barChart>
      <c:catAx>
        <c:axId val="187356672"/>
        <c:scaling>
          <c:orientation val="minMax"/>
        </c:scaling>
        <c:delete val="0"/>
        <c:axPos val="b"/>
        <c:numFmt formatCode="General" sourceLinked="0"/>
        <c:majorTickMark val="out"/>
        <c:minorTickMark val="none"/>
        <c:tickLblPos val="nextTo"/>
        <c:txPr>
          <a:bodyPr/>
          <a:lstStyle/>
          <a:p>
            <a:pPr>
              <a:defRPr>
                <a:latin typeface="Helvetica" pitchFamily="34" charset="0"/>
              </a:defRPr>
            </a:pPr>
            <a:endParaRPr lang="en-US"/>
          </a:p>
        </c:txPr>
        <c:crossAx val="187419648"/>
        <c:crosses val="autoZero"/>
        <c:auto val="1"/>
        <c:lblAlgn val="ctr"/>
        <c:lblOffset val="100"/>
        <c:noMultiLvlLbl val="0"/>
      </c:catAx>
      <c:valAx>
        <c:axId val="187419648"/>
        <c:scaling>
          <c:orientation val="minMax"/>
        </c:scaling>
        <c:delete val="0"/>
        <c:axPos val="l"/>
        <c:numFmt formatCode="General" sourceLinked="1"/>
        <c:majorTickMark val="out"/>
        <c:minorTickMark val="none"/>
        <c:tickLblPos val="nextTo"/>
        <c:txPr>
          <a:bodyPr/>
          <a:lstStyle/>
          <a:p>
            <a:pPr>
              <a:defRPr>
                <a:latin typeface="Helvetica" pitchFamily="34" charset="0"/>
              </a:defRPr>
            </a:pPr>
            <a:endParaRPr lang="en-US"/>
          </a:p>
        </c:txPr>
        <c:crossAx val="187356672"/>
        <c:crosses val="autoZero"/>
        <c:crossBetween val="between"/>
      </c:valAx>
    </c:plotArea>
    <c:legend>
      <c:legendPos val="r"/>
      <c:layout>
        <c:manualLayout>
          <c:xMode val="edge"/>
          <c:yMode val="edge"/>
          <c:x val="0.18197579173069106"/>
          <c:y val="0.19057716444907286"/>
          <c:w val="0.1856090036006707"/>
          <c:h val="0.16743438320210133"/>
        </c:manualLayout>
      </c:layout>
      <c:overlay val="0"/>
      <c:txPr>
        <a:bodyPr/>
        <a:lstStyle/>
        <a:p>
          <a:pPr>
            <a:defRPr>
              <a:latin typeface="Helvetica" pitchFamily="34" charset="0"/>
            </a:defRPr>
          </a:pPr>
          <a:endParaRPr lang="en-US"/>
        </a:p>
      </c:txPr>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546181727284097E-2"/>
          <c:y val="5.1400554097404488E-2"/>
          <c:w val="0.86251059526650076"/>
          <c:h val="0.82704111000251535"/>
        </c:manualLayout>
      </c:layout>
      <c:barChart>
        <c:barDir val="col"/>
        <c:grouping val="clustered"/>
        <c:varyColors val="0"/>
        <c:ser>
          <c:idx val="0"/>
          <c:order val="0"/>
          <c:tx>
            <c:v>DMSO</c:v>
          </c:tx>
          <c:spPr>
            <a:solidFill>
              <a:schemeClr val="bg1">
                <a:lumMod val="65000"/>
              </a:schemeClr>
            </a:solidFill>
          </c:spPr>
          <c:invertIfNegative val="0"/>
          <c:errBars>
            <c:errBarType val="plus"/>
            <c:errValType val="cust"/>
            <c:noEndCap val="0"/>
            <c:plus>
              <c:numRef>
                <c:f>('Adil-Perhex'!$B$33,'Adil-Perhex'!$D$33,'Adil-Perhex'!$F$33,'Adil-Perhex'!$H$33,'Adil-Perhex'!$J$33,'Adil-Perhex'!$L$33,'Adil-Perhex'!$N$33,'Adil-Perhex'!$P$33)</c:f>
                <c:numCache>
                  <c:formatCode>General</c:formatCode>
                  <c:ptCount val="8"/>
                  <c:pt idx="0">
                    <c:v>2.2573293322609874E-2</c:v>
                  </c:pt>
                  <c:pt idx="1">
                    <c:v>1.8805394362864401E-2</c:v>
                  </c:pt>
                  <c:pt idx="2">
                    <c:v>2.9196073610773692E-2</c:v>
                  </c:pt>
                  <c:pt idx="3">
                    <c:v>1.7755783765940853E-2</c:v>
                  </c:pt>
                  <c:pt idx="4">
                    <c:v>4.2959906557493703E-2</c:v>
                  </c:pt>
                  <c:pt idx="5">
                    <c:v>6.4710343620078173E-2</c:v>
                  </c:pt>
                  <c:pt idx="6">
                    <c:v>0.11301888274595018</c:v>
                  </c:pt>
                  <c:pt idx="7">
                    <c:v>7.9492025655767906E-2</c:v>
                  </c:pt>
                </c:numCache>
              </c:numRef>
            </c:plus>
            <c:minus>
              <c:numLit>
                <c:formatCode>General</c:formatCode>
                <c:ptCount val="1"/>
                <c:pt idx="0">
                  <c:v>1</c:v>
                </c:pt>
              </c:numLit>
            </c:minus>
          </c:errBars>
          <c:cat>
            <c:strRef>
              <c:f>('Adil-Perhex'!$C$31,'Adil-Perhex'!$E$31,'Adil-Perhex'!$G$31,'Adil-Perhex'!$I$31,'Adil-Perhex'!$K$31,'Adil-Perhex'!$M$31,'Adil-Perhex'!$O$31,'Adil-Perhex'!$Q$31)</c:f>
              <c:strCache>
                <c:ptCount val="8"/>
                <c:pt idx="0">
                  <c:v>2µM</c:v>
                </c:pt>
                <c:pt idx="1">
                  <c:v>4µM</c:v>
                </c:pt>
                <c:pt idx="2">
                  <c:v>8µM</c:v>
                </c:pt>
                <c:pt idx="3">
                  <c:v>20µM</c:v>
                </c:pt>
                <c:pt idx="4">
                  <c:v>2µM</c:v>
                </c:pt>
                <c:pt idx="5">
                  <c:v>4µM</c:v>
                </c:pt>
                <c:pt idx="6">
                  <c:v>8µM</c:v>
                </c:pt>
                <c:pt idx="7">
                  <c:v>20µM</c:v>
                </c:pt>
              </c:strCache>
            </c:strRef>
          </c:cat>
          <c:val>
            <c:numRef>
              <c:f>('Adil-Perhex'!$B$32,'Adil-Perhex'!$D$32,'Adil-Perhex'!$F$32,'Adil-Perhex'!$H$32,'Adil-Perhex'!$J$32,'Adil-Perhex'!$L$32,'Adil-Perhex'!$N$32,'Adil-Perhex'!$P$32)</c:f>
              <c:numCache>
                <c:formatCode>General</c:formatCode>
                <c:ptCount val="8"/>
                <c:pt idx="0">
                  <c:v>0.12187500000000002</c:v>
                </c:pt>
                <c:pt idx="1">
                  <c:v>0.16425000000000001</c:v>
                </c:pt>
                <c:pt idx="2">
                  <c:v>0.14787500000000001</c:v>
                </c:pt>
                <c:pt idx="3">
                  <c:v>0.15087500000000001</c:v>
                </c:pt>
                <c:pt idx="4">
                  <c:v>0.31387500000000207</c:v>
                </c:pt>
                <c:pt idx="5">
                  <c:v>0.34250000000000008</c:v>
                </c:pt>
                <c:pt idx="6">
                  <c:v>0.41687500000000038</c:v>
                </c:pt>
                <c:pt idx="7">
                  <c:v>0.39487500000000253</c:v>
                </c:pt>
              </c:numCache>
            </c:numRef>
          </c:val>
          <c:extLst>
            <c:ext xmlns:c16="http://schemas.microsoft.com/office/drawing/2014/chart" uri="{C3380CC4-5D6E-409C-BE32-E72D297353CC}">
              <c16:uniqueId val="{00000000-C74C-F242-B3F4-EAECE21E21EE}"/>
            </c:ext>
          </c:extLst>
        </c:ser>
        <c:ser>
          <c:idx val="1"/>
          <c:order val="1"/>
          <c:tx>
            <c:v>Perhexiline maleate salt</c:v>
          </c:tx>
          <c:spPr>
            <a:solidFill>
              <a:srgbClr val="003399"/>
            </a:solidFill>
          </c:spPr>
          <c:invertIfNegative val="0"/>
          <c:errBars>
            <c:errBarType val="plus"/>
            <c:errValType val="cust"/>
            <c:noEndCap val="0"/>
            <c:plus>
              <c:numRef>
                <c:f>('Adil-Perhex'!$C$33,'Adil-Perhex'!$E$33,'Adil-Perhex'!$G$33,'Adil-Perhex'!$I$33,'Adil-Perhex'!$K$33,'Adil-Perhex'!$M$33,'Adil-Perhex'!$O$33,'Adil-Perhex'!$Q$33)</c:f>
                <c:numCache>
                  <c:formatCode>General</c:formatCode>
                  <c:ptCount val="8"/>
                  <c:pt idx="0">
                    <c:v>2.404163056034261E-2</c:v>
                  </c:pt>
                  <c:pt idx="1">
                    <c:v>1.4735767952260179E-2</c:v>
                  </c:pt>
                  <c:pt idx="2">
                    <c:v>6.2777953363991309E-3</c:v>
                  </c:pt>
                  <c:pt idx="3">
                    <c:v>1.7268882005338083E-3</c:v>
                  </c:pt>
                  <c:pt idx="4">
                    <c:v>0.11796299359181608</c:v>
                  </c:pt>
                  <c:pt idx="5">
                    <c:v>5.6052908679466426E-2</c:v>
                  </c:pt>
                  <c:pt idx="6">
                    <c:v>9.4415495096334748E-3</c:v>
                  </c:pt>
                  <c:pt idx="7">
                    <c:v>2.199837656347806E-3</c:v>
                  </c:pt>
                </c:numCache>
              </c:numRef>
            </c:plus>
            <c:minus>
              <c:numLit>
                <c:formatCode>General</c:formatCode>
                <c:ptCount val="1"/>
                <c:pt idx="0">
                  <c:v>1</c:v>
                </c:pt>
              </c:numLit>
            </c:minus>
          </c:errBars>
          <c:cat>
            <c:strRef>
              <c:f>('Adil-Perhex'!$C$31,'Adil-Perhex'!$E$31,'Adil-Perhex'!$G$31,'Adil-Perhex'!$I$31,'Adil-Perhex'!$K$31,'Adil-Perhex'!$M$31,'Adil-Perhex'!$O$31,'Adil-Perhex'!$Q$31)</c:f>
              <c:strCache>
                <c:ptCount val="8"/>
                <c:pt idx="0">
                  <c:v>2µM</c:v>
                </c:pt>
                <c:pt idx="1">
                  <c:v>4µM</c:v>
                </c:pt>
                <c:pt idx="2">
                  <c:v>8µM</c:v>
                </c:pt>
                <c:pt idx="3">
                  <c:v>20µM</c:v>
                </c:pt>
                <c:pt idx="4">
                  <c:v>2µM</c:v>
                </c:pt>
                <c:pt idx="5">
                  <c:v>4µM</c:v>
                </c:pt>
                <c:pt idx="6">
                  <c:v>8µM</c:v>
                </c:pt>
                <c:pt idx="7">
                  <c:v>20µM</c:v>
                </c:pt>
              </c:strCache>
            </c:strRef>
          </c:cat>
          <c:val>
            <c:numRef>
              <c:f>('Adil-Perhex'!$C$32,'Adil-Perhex'!$E$32,'Adil-Perhex'!$G$32,'Adil-Perhex'!$I$32,'Adil-Perhex'!$K$32,'Adil-Perhex'!$M$32,'Adil-Perhex'!$O$32,'Adil-Perhex'!$Q$32)</c:f>
              <c:numCache>
                <c:formatCode>General</c:formatCode>
                <c:ptCount val="8"/>
                <c:pt idx="0">
                  <c:v>0.13200000000000001</c:v>
                </c:pt>
                <c:pt idx="1">
                  <c:v>0.12350000000000012</c:v>
                </c:pt>
                <c:pt idx="2">
                  <c:v>8.0625000000000807E-2</c:v>
                </c:pt>
                <c:pt idx="3">
                  <c:v>6.7125000000000004E-2</c:v>
                </c:pt>
                <c:pt idx="4">
                  <c:v>0.33987500000000298</c:v>
                </c:pt>
                <c:pt idx="5">
                  <c:v>0.32575000000000032</c:v>
                </c:pt>
                <c:pt idx="6">
                  <c:v>8.7500000000000008E-2</c:v>
                </c:pt>
                <c:pt idx="7">
                  <c:v>7.8375E-2</c:v>
                </c:pt>
              </c:numCache>
            </c:numRef>
          </c:val>
          <c:extLst>
            <c:ext xmlns:c16="http://schemas.microsoft.com/office/drawing/2014/chart" uri="{C3380CC4-5D6E-409C-BE32-E72D297353CC}">
              <c16:uniqueId val="{00000001-C74C-F242-B3F4-EAECE21E21EE}"/>
            </c:ext>
          </c:extLst>
        </c:ser>
        <c:dLbls>
          <c:showLegendKey val="0"/>
          <c:showVal val="0"/>
          <c:showCatName val="0"/>
          <c:showSerName val="0"/>
          <c:showPercent val="0"/>
          <c:showBubbleSize val="0"/>
        </c:dLbls>
        <c:gapWidth val="150"/>
        <c:axId val="187944320"/>
        <c:axId val="197311104"/>
      </c:barChart>
      <c:catAx>
        <c:axId val="187944320"/>
        <c:scaling>
          <c:orientation val="minMax"/>
        </c:scaling>
        <c:delete val="0"/>
        <c:axPos val="b"/>
        <c:numFmt formatCode="General" sourceLinked="0"/>
        <c:majorTickMark val="out"/>
        <c:minorTickMark val="none"/>
        <c:tickLblPos val="nextTo"/>
        <c:txPr>
          <a:bodyPr rot="0" vert="horz"/>
          <a:lstStyle/>
          <a:p>
            <a:pPr>
              <a:defRPr>
                <a:latin typeface="Helvetica" pitchFamily="34" charset="0"/>
              </a:defRPr>
            </a:pPr>
            <a:endParaRPr lang="en-US"/>
          </a:p>
        </c:txPr>
        <c:crossAx val="197311104"/>
        <c:crosses val="autoZero"/>
        <c:auto val="1"/>
        <c:lblAlgn val="ctr"/>
        <c:lblOffset val="100"/>
        <c:tickLblSkip val="1"/>
        <c:noMultiLvlLbl val="0"/>
      </c:catAx>
      <c:valAx>
        <c:axId val="197311104"/>
        <c:scaling>
          <c:orientation val="minMax"/>
        </c:scaling>
        <c:delete val="0"/>
        <c:axPos val="l"/>
        <c:numFmt formatCode="General" sourceLinked="1"/>
        <c:majorTickMark val="out"/>
        <c:minorTickMark val="none"/>
        <c:tickLblPos val="nextTo"/>
        <c:txPr>
          <a:bodyPr/>
          <a:lstStyle/>
          <a:p>
            <a:pPr>
              <a:defRPr sz="1000">
                <a:latin typeface="Helvetica" pitchFamily="34" charset="0"/>
              </a:defRPr>
            </a:pPr>
            <a:endParaRPr lang="en-US"/>
          </a:p>
        </c:txPr>
        <c:crossAx val="187944320"/>
        <c:crosses val="autoZero"/>
        <c:crossBetween val="between"/>
      </c:valAx>
    </c:plotArea>
    <c:legend>
      <c:legendPos val="r"/>
      <c:layout>
        <c:manualLayout>
          <c:xMode val="edge"/>
          <c:yMode val="edge"/>
          <c:x val="0.10753019508925071"/>
          <c:y val="0.18922354436637234"/>
          <c:w val="0.35877197168535963"/>
          <c:h val="0.18537151465932231"/>
        </c:manualLayout>
      </c:layout>
      <c:overlay val="0"/>
      <c:txPr>
        <a:bodyPr/>
        <a:lstStyle/>
        <a:p>
          <a:pPr>
            <a:defRPr>
              <a:latin typeface="Helvetica" pitchFamily="34" charset="0"/>
            </a:defRPr>
          </a:pPr>
          <a:endParaRPr lang="en-US"/>
        </a:p>
      </c:txPr>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5233833956819748E-2"/>
          <c:y val="7.5914664513089883E-2"/>
          <c:w val="0.86302746259382734"/>
          <c:h val="0.71904865737936996"/>
        </c:manualLayout>
      </c:layout>
      <c:barChart>
        <c:barDir val="col"/>
        <c:grouping val="clustered"/>
        <c:varyColors val="0"/>
        <c:ser>
          <c:idx val="0"/>
          <c:order val="0"/>
          <c:spPr>
            <a:solidFill>
              <a:srgbClr val="000099"/>
            </a:solidFill>
          </c:spPr>
          <c:invertIfNegative val="0"/>
          <c:val>
            <c:numRef>
              <c:f>'Figure6A-B'!$G$2:$G$33</c:f>
              <c:numCache>
                <c:formatCode>General</c:formatCode>
                <c:ptCount val="32"/>
                <c:pt idx="0">
                  <c:v>74</c:v>
                </c:pt>
                <c:pt idx="1">
                  <c:v>125</c:v>
                </c:pt>
                <c:pt idx="2">
                  <c:v>169</c:v>
                </c:pt>
                <c:pt idx="3">
                  <c:v>218</c:v>
                </c:pt>
                <c:pt idx="4">
                  <c:v>245</c:v>
                </c:pt>
                <c:pt idx="5">
                  <c:v>275</c:v>
                </c:pt>
                <c:pt idx="6">
                  <c:v>306</c:v>
                </c:pt>
                <c:pt idx="7">
                  <c:v>341</c:v>
                </c:pt>
                <c:pt idx="8">
                  <c:v>374</c:v>
                </c:pt>
                <c:pt idx="9">
                  <c:v>400</c:v>
                </c:pt>
                <c:pt idx="10">
                  <c:v>431</c:v>
                </c:pt>
                <c:pt idx="11">
                  <c:v>458</c:v>
                </c:pt>
                <c:pt idx="12">
                  <c:v>481</c:v>
                </c:pt>
                <c:pt idx="13">
                  <c:v>501</c:v>
                </c:pt>
                <c:pt idx="14">
                  <c:v>530</c:v>
                </c:pt>
                <c:pt idx="15">
                  <c:v>551</c:v>
                </c:pt>
                <c:pt idx="16">
                  <c:v>578</c:v>
                </c:pt>
                <c:pt idx="17">
                  <c:v>608</c:v>
                </c:pt>
                <c:pt idx="18">
                  <c:v>624</c:v>
                </c:pt>
                <c:pt idx="19">
                  <c:v>641</c:v>
                </c:pt>
                <c:pt idx="20">
                  <c:v>663</c:v>
                </c:pt>
                <c:pt idx="21">
                  <c:v>686</c:v>
                </c:pt>
                <c:pt idx="22">
                  <c:v>713</c:v>
                </c:pt>
                <c:pt idx="23">
                  <c:v>739</c:v>
                </c:pt>
                <c:pt idx="24">
                  <c:v>771</c:v>
                </c:pt>
                <c:pt idx="25">
                  <c:v>799</c:v>
                </c:pt>
                <c:pt idx="26">
                  <c:v>840</c:v>
                </c:pt>
                <c:pt idx="27">
                  <c:v>878</c:v>
                </c:pt>
                <c:pt idx="28">
                  <c:v>940</c:v>
                </c:pt>
                <c:pt idx="29">
                  <c:v>1015</c:v>
                </c:pt>
                <c:pt idx="30">
                  <c:v>1218</c:v>
                </c:pt>
                <c:pt idx="31">
                  <c:v>3040</c:v>
                </c:pt>
              </c:numCache>
            </c:numRef>
          </c:val>
          <c:extLst>
            <c:ext xmlns:c16="http://schemas.microsoft.com/office/drawing/2014/chart" uri="{C3380CC4-5D6E-409C-BE32-E72D297353CC}">
              <c16:uniqueId val="{00000000-3208-4F4A-A501-FCB60AD14579}"/>
            </c:ext>
          </c:extLst>
        </c:ser>
        <c:dLbls>
          <c:showLegendKey val="0"/>
          <c:showVal val="0"/>
          <c:showCatName val="0"/>
          <c:showSerName val="0"/>
          <c:showPercent val="0"/>
          <c:showBubbleSize val="0"/>
        </c:dLbls>
        <c:gapWidth val="150"/>
        <c:axId val="100693504"/>
        <c:axId val="103101952"/>
      </c:barChart>
      <c:catAx>
        <c:axId val="100693504"/>
        <c:scaling>
          <c:orientation val="minMax"/>
        </c:scaling>
        <c:delete val="0"/>
        <c:axPos val="b"/>
        <c:majorTickMark val="out"/>
        <c:minorTickMark val="none"/>
        <c:tickLblPos val="nextTo"/>
        <c:txPr>
          <a:bodyPr rot="-5400000" vert="horz"/>
          <a:lstStyle/>
          <a:p>
            <a:pPr>
              <a:defRPr sz="900">
                <a:latin typeface="Helvetica" pitchFamily="34" charset="0"/>
              </a:defRPr>
            </a:pPr>
            <a:endParaRPr lang="en-US"/>
          </a:p>
        </c:txPr>
        <c:crossAx val="103101952"/>
        <c:crosses val="autoZero"/>
        <c:auto val="1"/>
        <c:lblAlgn val="ctr"/>
        <c:lblOffset val="100"/>
        <c:tickLblSkip val="2"/>
        <c:noMultiLvlLbl val="0"/>
      </c:catAx>
      <c:valAx>
        <c:axId val="103101952"/>
        <c:scaling>
          <c:orientation val="minMax"/>
          <c:max val="3500"/>
        </c:scaling>
        <c:delete val="0"/>
        <c:axPos val="l"/>
        <c:numFmt formatCode="General" sourceLinked="1"/>
        <c:majorTickMark val="out"/>
        <c:minorTickMark val="none"/>
        <c:tickLblPos val="nextTo"/>
        <c:txPr>
          <a:bodyPr/>
          <a:lstStyle/>
          <a:p>
            <a:pPr>
              <a:defRPr sz="900">
                <a:latin typeface="Helvetica" pitchFamily="34" charset="0"/>
              </a:defRPr>
            </a:pPr>
            <a:endParaRPr lang="en-US"/>
          </a:p>
        </c:txPr>
        <c:crossAx val="100693504"/>
        <c:crosses val="autoZero"/>
        <c:crossBetween val="between"/>
        <c:majorUnit val="500"/>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3949A6FD-419D-4346-9B23-BC2123A1EBB1}" type="datetimeFigureOut">
              <a:rPr lang="en-US" smtClean="0"/>
              <a:t>10/1/18</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803F2842-B5D5-394E-921E-FA6BF675150C}" type="slidenum">
              <a:rPr lang="en-US" smtClean="0"/>
              <a:t>‹#›</a:t>
            </a:fld>
            <a:endParaRPr lang="en-US"/>
          </a:p>
        </p:txBody>
      </p:sp>
    </p:spTree>
    <p:extLst>
      <p:ext uri="{BB962C8B-B14F-4D97-AF65-F5344CB8AC3E}">
        <p14:creationId xmlns:p14="http://schemas.microsoft.com/office/powerpoint/2010/main" val="38801145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9986379-AA2D-5B47-92E9-A0D5A2151784}" type="datetimeFigureOut">
              <a:rPr lang="en-US" smtClean="0"/>
              <a:t>10/1/18</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0F800D8C-E5C0-3742-9F56-649831712337}" type="slidenum">
              <a:rPr lang="en-US" smtClean="0"/>
              <a:t>‹#›</a:t>
            </a:fld>
            <a:endParaRPr lang="en-US"/>
          </a:p>
        </p:txBody>
      </p:sp>
    </p:spTree>
    <p:extLst>
      <p:ext uri="{BB962C8B-B14F-4D97-AF65-F5344CB8AC3E}">
        <p14:creationId xmlns:p14="http://schemas.microsoft.com/office/powerpoint/2010/main" val="197902772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papers were published in 2012</a:t>
            </a:r>
          </a:p>
        </p:txBody>
      </p:sp>
      <p:sp>
        <p:nvSpPr>
          <p:cNvPr id="4" name="Slide Number Placeholder 3"/>
          <p:cNvSpPr>
            <a:spLocks noGrp="1"/>
          </p:cNvSpPr>
          <p:nvPr>
            <p:ph type="sldNum" sz="quarter" idx="10"/>
          </p:nvPr>
        </p:nvSpPr>
        <p:spPr/>
        <p:txBody>
          <a:bodyPr/>
          <a:lstStyle/>
          <a:p>
            <a:fld id="{A567AC58-643D-D942-85BF-46872E806F92}" type="slidenum">
              <a:rPr lang="en-US" smtClean="0"/>
              <a:t>66</a:t>
            </a:fld>
            <a:endParaRPr lang="en-US"/>
          </a:p>
        </p:txBody>
      </p:sp>
    </p:spTree>
    <p:extLst>
      <p:ext uri="{BB962C8B-B14F-4D97-AF65-F5344CB8AC3E}">
        <p14:creationId xmlns:p14="http://schemas.microsoft.com/office/powerpoint/2010/main" val="363942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144F9C7-16AC-4655-B0DA-DCEB18BE1E65}" type="slidenum">
              <a:rPr lang="en-US" smtClean="0"/>
              <a:pPr/>
              <a:t>106</a:t>
            </a:fld>
            <a:endParaRPr lang="en-US"/>
          </a:p>
        </p:txBody>
      </p:sp>
    </p:spTree>
    <p:extLst>
      <p:ext uri="{BB962C8B-B14F-4D97-AF65-F5344CB8AC3E}">
        <p14:creationId xmlns:p14="http://schemas.microsoft.com/office/powerpoint/2010/main" val="1099765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A1131B5B-C6CE-4DDD-BDD4-08B2F75D3E18}" type="slidenum">
              <a:rPr lang="sv-SE" smtClean="0"/>
              <a:pPr/>
              <a:t>107</a:t>
            </a:fld>
            <a:endParaRPr lang="sv-SE"/>
          </a:p>
        </p:txBody>
      </p:sp>
    </p:spTree>
    <p:extLst>
      <p:ext uri="{BB962C8B-B14F-4D97-AF65-F5344CB8AC3E}">
        <p14:creationId xmlns:p14="http://schemas.microsoft.com/office/powerpoint/2010/main" val="4286566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A1131B5B-C6CE-4DDD-BDD4-08B2F75D3E18}" type="slidenum">
              <a:rPr lang="sv-SE" smtClean="0"/>
              <a:pPr/>
              <a:t>108</a:t>
            </a:fld>
            <a:endParaRPr lang="sv-SE"/>
          </a:p>
        </p:txBody>
      </p:sp>
    </p:spTree>
    <p:extLst>
      <p:ext uri="{BB962C8B-B14F-4D97-AF65-F5344CB8AC3E}">
        <p14:creationId xmlns:p14="http://schemas.microsoft.com/office/powerpoint/2010/main" val="383495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samples were available for</a:t>
            </a:r>
            <a:r>
              <a:rPr lang="en-US" baseline="0" dirty="0"/>
              <a:t> all but 4 cancer types</a:t>
            </a:r>
          </a:p>
          <a:p>
            <a:r>
              <a:rPr lang="en-US" baseline="0" dirty="0"/>
              <a:t>Transcript for metabolic genes</a:t>
            </a:r>
          </a:p>
          <a:p>
            <a:r>
              <a:rPr lang="en-US" baseline="0" dirty="0" err="1"/>
              <a:t>ccRCC</a:t>
            </a:r>
            <a:r>
              <a:rPr lang="en-US" baseline="0" dirty="0"/>
              <a:t>=clear cell Renal Cell Carcinoma</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67</a:t>
            </a:fld>
            <a:endParaRPr lang="en-US"/>
          </a:p>
        </p:txBody>
      </p:sp>
    </p:spTree>
    <p:extLst>
      <p:ext uri="{BB962C8B-B14F-4D97-AF65-F5344CB8AC3E}">
        <p14:creationId xmlns:p14="http://schemas.microsoft.com/office/powerpoint/2010/main" val="82440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Reporter </a:t>
            </a:r>
            <a:r>
              <a:rPr lang="en-US" dirty="0" err="1"/>
              <a:t>SubNet</a:t>
            </a:r>
            <a:r>
              <a:rPr lang="en-US" dirty="0"/>
              <a:t> cross-validated with GEO Microarray Datasets</a:t>
            </a:r>
          </a:p>
          <a:p>
            <a:endParaRPr lang="en-US" dirty="0"/>
          </a:p>
          <a:p>
            <a:r>
              <a:rPr lang="en-US" dirty="0"/>
              <a:t>Red to left is</a:t>
            </a:r>
            <a:r>
              <a:rPr lang="en-US" baseline="0" dirty="0"/>
              <a:t> </a:t>
            </a:r>
            <a:r>
              <a:rPr lang="en-US" baseline="0" dirty="0" err="1"/>
              <a:t>chondrotin</a:t>
            </a:r>
            <a:endParaRPr lang="en-US" baseline="0" dirty="0"/>
          </a:p>
          <a:p>
            <a:r>
              <a:rPr lang="en-US" baseline="0" dirty="0"/>
              <a:t>Green is heparin sulfate</a:t>
            </a:r>
          </a:p>
          <a:p>
            <a:r>
              <a:rPr lang="en-US" baseline="0" dirty="0"/>
              <a:t>Correlation with two independent studies correlate with the cancer genome atlas</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68</a:t>
            </a:fld>
            <a:endParaRPr lang="en-US"/>
          </a:p>
        </p:txBody>
      </p:sp>
    </p:spTree>
    <p:extLst>
      <p:ext uri="{BB962C8B-B14F-4D97-AF65-F5344CB8AC3E}">
        <p14:creationId xmlns:p14="http://schemas.microsoft.com/office/powerpoint/2010/main" val="31972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Clustergram</a:t>
            </a:r>
            <a:r>
              <a:rPr lang="en-US" dirty="0"/>
              <a:t> is showing log2FC of metabolic genes within </a:t>
            </a:r>
            <a:r>
              <a:rPr lang="en-US" dirty="0" err="1"/>
              <a:t>ccRCC</a:t>
            </a:r>
            <a:r>
              <a:rPr lang="en-US" baseline="0" dirty="0"/>
              <a:t> compared to control. </a:t>
            </a:r>
            <a:r>
              <a:rPr lang="en-US" baseline="0" dirty="0" err="1"/>
              <a:t>Hypergeometric</a:t>
            </a:r>
            <a:r>
              <a:rPr lang="en-US" baseline="0" dirty="0"/>
              <a:t> test</a:t>
            </a:r>
          </a:p>
          <a:p>
            <a:r>
              <a:rPr lang="en-US" baseline="0" dirty="0"/>
              <a:t>66 samples of Kidney cancer</a:t>
            </a:r>
          </a:p>
          <a:p>
            <a:r>
              <a:rPr lang="en-US" baseline="0" dirty="0"/>
              <a:t>Significant genes on the left (around 2000 genes)</a:t>
            </a:r>
          </a:p>
          <a:p>
            <a:r>
              <a:rPr lang="en-US" baseline="0" dirty="0"/>
              <a:t>Orange bars – tumor stage (3 and 4 is out of the kidney -&gt; metastasis)</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69</a:t>
            </a:fld>
            <a:endParaRPr lang="en-US"/>
          </a:p>
        </p:txBody>
      </p:sp>
    </p:spTree>
    <p:extLst>
      <p:ext uri="{BB962C8B-B14F-4D97-AF65-F5344CB8AC3E}">
        <p14:creationId xmlns:p14="http://schemas.microsoft.com/office/powerpoint/2010/main" val="31972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Reporter</a:t>
            </a:r>
            <a:r>
              <a:rPr lang="en-US" baseline="0" dirty="0"/>
              <a:t> metabolites point to </a:t>
            </a:r>
            <a:r>
              <a:rPr lang="en-US" baseline="0" dirty="0" err="1"/>
              <a:t>Betaine</a:t>
            </a:r>
            <a:r>
              <a:rPr lang="en-US" baseline="0" dirty="0"/>
              <a:t>, </a:t>
            </a:r>
            <a:r>
              <a:rPr lang="en-US" baseline="0" dirty="0" err="1"/>
              <a:t>Dimethylglycine</a:t>
            </a:r>
            <a:r>
              <a:rPr lang="en-US" baseline="0" dirty="0"/>
              <a:t>, </a:t>
            </a:r>
            <a:r>
              <a:rPr lang="en-US" baseline="0" dirty="0" err="1"/>
              <a:t>Homocysteine</a:t>
            </a:r>
            <a:endParaRPr lang="en-US" baseline="0" dirty="0"/>
          </a:p>
          <a:p>
            <a:r>
              <a:rPr lang="en-US" baseline="0" dirty="0"/>
              <a:t>Directional reporter metabolites</a:t>
            </a:r>
          </a:p>
        </p:txBody>
      </p:sp>
      <p:sp>
        <p:nvSpPr>
          <p:cNvPr id="4" name="Slide Number Placeholder 3"/>
          <p:cNvSpPr>
            <a:spLocks noGrp="1"/>
          </p:cNvSpPr>
          <p:nvPr>
            <p:ph type="sldNum" sz="quarter" idx="10"/>
          </p:nvPr>
        </p:nvSpPr>
        <p:spPr/>
        <p:txBody>
          <a:bodyPr/>
          <a:lstStyle/>
          <a:p>
            <a:fld id="{A567AC58-643D-D942-85BF-46872E806F92}" type="slidenum">
              <a:rPr lang="en-US" smtClean="0"/>
              <a:t>71</a:t>
            </a:fld>
            <a:endParaRPr lang="en-US"/>
          </a:p>
        </p:txBody>
      </p:sp>
    </p:spTree>
    <p:extLst>
      <p:ext uri="{BB962C8B-B14F-4D97-AF65-F5344CB8AC3E}">
        <p14:creationId xmlns:p14="http://schemas.microsoft.com/office/powerpoint/2010/main" val="31972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 =</a:t>
            </a:r>
            <a:r>
              <a:rPr lang="en-US" baseline="0" dirty="0"/>
              <a:t> Tumor Stage</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72</a:t>
            </a:fld>
            <a:endParaRPr lang="en-US"/>
          </a:p>
        </p:txBody>
      </p:sp>
    </p:spTree>
    <p:extLst>
      <p:ext uri="{BB962C8B-B14F-4D97-AF65-F5344CB8AC3E}">
        <p14:creationId xmlns:p14="http://schemas.microsoft.com/office/powerpoint/2010/main" val="397648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t>
            </a:r>
            <a:r>
              <a:rPr lang="en-US" dirty="0" err="1"/>
              <a:t>Betain</a:t>
            </a:r>
            <a:r>
              <a:rPr lang="en-US" dirty="0"/>
              <a:t> -&gt;</a:t>
            </a:r>
            <a:r>
              <a:rPr lang="en-US" baseline="0" dirty="0"/>
              <a:t> </a:t>
            </a:r>
            <a:r>
              <a:rPr lang="en-US" baseline="0" dirty="0" err="1"/>
              <a:t>Dimethylglycine</a:t>
            </a:r>
            <a:r>
              <a:rPr lang="en-US" baseline="0" dirty="0"/>
              <a:t> flip</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73</a:t>
            </a:fld>
            <a:endParaRPr lang="en-US"/>
          </a:p>
        </p:txBody>
      </p:sp>
    </p:spTree>
    <p:extLst>
      <p:ext uri="{BB962C8B-B14F-4D97-AF65-F5344CB8AC3E}">
        <p14:creationId xmlns:p14="http://schemas.microsoft.com/office/powerpoint/2010/main" val="218728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108 metabolic genes</a:t>
            </a:r>
            <a:r>
              <a:rPr lang="en-US" baseline="0" dirty="0"/>
              <a:t> have CNV – all blue (deletions)</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74</a:t>
            </a:fld>
            <a:endParaRPr lang="en-US"/>
          </a:p>
        </p:txBody>
      </p:sp>
    </p:spTree>
    <p:extLst>
      <p:ext uri="{BB962C8B-B14F-4D97-AF65-F5344CB8AC3E}">
        <p14:creationId xmlns:p14="http://schemas.microsoft.com/office/powerpoint/2010/main" val="285305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800D8C-E5C0-3742-9F56-649831712337}" type="slidenum">
              <a:rPr lang="en-US" smtClean="0"/>
              <a:pPr/>
              <a:t>98</a:t>
            </a:fld>
            <a:endParaRPr lang="en-US"/>
          </a:p>
        </p:txBody>
      </p:sp>
    </p:spTree>
    <p:extLst>
      <p:ext uri="{BB962C8B-B14F-4D97-AF65-F5344CB8AC3E}">
        <p14:creationId xmlns:p14="http://schemas.microsoft.com/office/powerpoint/2010/main" val="4293153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a:prstGeom prst="rect">
            <a:avLst/>
          </a:prstGeom>
        </p:spPr>
        <p:txBody>
          <a:bodyPr/>
          <a:lstStyle>
            <a:lvl1pPr>
              <a:defRPr>
                <a:solidFill>
                  <a:schemeClr val="accent1"/>
                </a:solidFill>
                <a:latin typeface="Akzidenz for Chalmers" pitchFamily="2" charset="0"/>
                <a:cs typeface="Arial"/>
              </a:defRPr>
            </a:lvl1pPr>
          </a:lstStyle>
          <a:p>
            <a:r>
              <a:rPr lang="hr-HR" dirty="0"/>
              <a:t>TITLE</a:t>
            </a:r>
            <a:endParaRPr lang="en-US" dirty="0"/>
          </a:p>
        </p:txBody>
      </p:sp>
      <p:sp>
        <p:nvSpPr>
          <p:cNvPr id="3" name="Subtitle 2"/>
          <p:cNvSpPr>
            <a:spLocks noGrp="1"/>
          </p:cNvSpPr>
          <p:nvPr>
            <p:ph type="subTitle" idx="1" hasCustomPrompt="1"/>
          </p:nvPr>
        </p:nvSpPr>
        <p:spPr>
          <a:xfrm>
            <a:off x="1371600" y="3886200"/>
            <a:ext cx="6400800" cy="1752600"/>
          </a:xfrm>
          <a:prstGeom prst="rect">
            <a:avLst/>
          </a:prstGeom>
        </p:spPr>
        <p:txBody>
          <a:bodyPr/>
          <a:lstStyle>
            <a:lvl1pPr marL="0" indent="0" algn="ctr">
              <a:buNone/>
              <a:defRPr sz="2400">
                <a:solidFill>
                  <a:schemeClr val="tx1">
                    <a:tint val="75000"/>
                  </a:schemeClr>
                </a:solidFill>
                <a:latin typeface="Akzidenz for Chalmers"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r-HR" dirty="0"/>
              <a:t>Subtitle</a:t>
            </a:r>
          </a:p>
          <a:p>
            <a:r>
              <a:rPr lang="hr-HR" dirty="0"/>
              <a:t>Name, affiliation, contact</a:t>
            </a:r>
            <a:endParaRPr lang="en-US" dirty="0"/>
          </a:p>
        </p:txBody>
      </p:sp>
      <p:sp>
        <p:nvSpPr>
          <p:cNvPr id="7" name="Rectangle 6"/>
          <p:cNvSpPr/>
          <p:nvPr userDrawn="1"/>
        </p:nvSpPr>
        <p:spPr>
          <a:xfrm>
            <a:off x="6929609" y="11017"/>
            <a:ext cx="2203374"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6268" y="168801"/>
            <a:ext cx="2804244" cy="1405999"/>
          </a:xfrm>
          <a:prstGeom prst="rect">
            <a:avLst/>
          </a:prstGeom>
        </p:spPr>
      </p:pic>
    </p:spTree>
    <p:extLst>
      <p:ext uri="{BB962C8B-B14F-4D97-AF65-F5344CB8AC3E}">
        <p14:creationId xmlns:p14="http://schemas.microsoft.com/office/powerpoint/2010/main" val="250841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
        <p:nvSpPr>
          <p:cNvPr id="2" name="Title 1"/>
          <p:cNvSpPr>
            <a:spLocks noGrp="1"/>
          </p:cNvSpPr>
          <p:nvPr>
            <p:ph type="title"/>
          </p:nvPr>
        </p:nvSpPr>
        <p:spPr>
          <a:xfrm>
            <a:off x="1151440" y="299245"/>
            <a:ext cx="6841120" cy="812033"/>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a:p>
            <a:pPr lvl="1"/>
            <a:r>
              <a:rPr lang="sv-SE" dirty="0"/>
              <a:t>Second </a:t>
            </a:r>
            <a:r>
              <a:rPr lang="sv-SE" dirty="0" err="1"/>
              <a:t>level</a:t>
            </a:r>
            <a:endParaRPr lang="sv-SE" dirty="0"/>
          </a:p>
          <a:p>
            <a:pPr lvl="2"/>
            <a:r>
              <a:rPr lang="sv-SE" dirty="0" err="1"/>
              <a:t>Third</a:t>
            </a:r>
            <a:r>
              <a:rPr lang="sv-SE" dirty="0"/>
              <a:t> </a:t>
            </a:r>
            <a:r>
              <a:rPr lang="sv-SE" dirty="0" err="1"/>
              <a:t>level</a:t>
            </a:r>
            <a:endParaRPr lang="sv-SE" dirty="0"/>
          </a:p>
          <a:p>
            <a:pPr lvl="3"/>
            <a:r>
              <a:rPr lang="sv-SE" dirty="0" err="1"/>
              <a:t>Fourth</a:t>
            </a:r>
            <a:r>
              <a:rPr lang="sv-SE" dirty="0"/>
              <a:t> </a:t>
            </a:r>
            <a:r>
              <a:rPr lang="sv-SE" dirty="0" err="1"/>
              <a:t>level</a:t>
            </a:r>
            <a:endParaRPr lang="sv-SE" dirty="0"/>
          </a:p>
          <a:p>
            <a:pPr lvl="4"/>
            <a:r>
              <a:rPr lang="sv-SE" dirty="0" err="1"/>
              <a:t>Fifth</a:t>
            </a:r>
            <a:r>
              <a:rPr lang="sv-SE" dirty="0"/>
              <a:t> </a:t>
            </a:r>
            <a:r>
              <a:rPr lang="sv-SE" dirty="0" err="1"/>
              <a:t>level</a:t>
            </a:r>
            <a:endParaRPr lang="en-US" dirty="0"/>
          </a:p>
        </p:txBody>
      </p:sp>
    </p:spTree>
    <p:extLst>
      <p:ext uri="{BB962C8B-B14F-4D97-AF65-F5344CB8AC3E}">
        <p14:creationId xmlns:p14="http://schemas.microsoft.com/office/powerpoint/2010/main" val="42487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2246357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0"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0"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219204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42004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
        <p:nvSpPr>
          <p:cNvPr id="3"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Tree>
    <p:extLst>
      <p:ext uri="{BB962C8B-B14F-4D97-AF65-F5344CB8AC3E}">
        <p14:creationId xmlns:p14="http://schemas.microsoft.com/office/powerpoint/2010/main" val="196903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Rectangle 2"/>
          <p:cNvSpPr/>
          <p:nvPr userDrawn="1"/>
        </p:nvSpPr>
        <p:spPr>
          <a:xfrm>
            <a:off x="6929609" y="11017"/>
            <a:ext cx="2203374"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6268" y="168801"/>
            <a:ext cx="2804244" cy="1405999"/>
          </a:xfrm>
          <a:prstGeom prst="rect">
            <a:avLst/>
          </a:prstGeom>
        </p:spPr>
      </p:pic>
    </p:spTree>
    <p:extLst>
      <p:ext uri="{BB962C8B-B14F-4D97-AF65-F5344CB8AC3E}">
        <p14:creationId xmlns:p14="http://schemas.microsoft.com/office/powerpoint/2010/main" val="37440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0D3622A8-F715-4BE3-AA29-A85884052212}" type="slidenum">
              <a:rPr lang="en-GB" smtClean="0"/>
              <a:t>‹#›</a:t>
            </a:fld>
            <a:endParaRPr lang="en-GB"/>
          </a:p>
        </p:txBody>
      </p:sp>
    </p:spTree>
    <p:extLst>
      <p:ext uri="{BB962C8B-B14F-4D97-AF65-F5344CB8AC3E}">
        <p14:creationId xmlns:p14="http://schemas.microsoft.com/office/powerpoint/2010/main" val="2955031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291884"/>
            <a:ext cx="9144000" cy="574346"/>
          </a:xfrm>
          <a:prstGeom prst="rect">
            <a:avLst/>
          </a:prstGeom>
          <a:solidFill>
            <a:srgbClr val="2A6AB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10"/>
          <a:stretch>
            <a:fillRect/>
          </a:stretch>
        </p:blipFill>
        <p:spPr>
          <a:xfrm>
            <a:off x="8369715" y="6335678"/>
            <a:ext cx="420906" cy="481033"/>
          </a:xfrm>
          <a:prstGeom prst="rect">
            <a:avLst/>
          </a:prstGeom>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630284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ftr="0" dt="0"/>
  <p:txStyles>
    <p:titleStyle>
      <a:lvl1pPr algn="ctr" defTabSz="457200" rtl="0" eaLnBrk="1" latinLnBrk="0" hangingPunct="1">
        <a:spcBef>
          <a:spcPct val="0"/>
        </a:spcBef>
        <a:buNone/>
        <a:defRPr sz="4400" b="0" i="0" kern="1200">
          <a:solidFill>
            <a:schemeClr val="tx1"/>
          </a:solidFill>
          <a:latin typeface="AvantGarde Medium"/>
          <a:ea typeface="+mj-ea"/>
          <a:cs typeface="AvantGarde Medium"/>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jpeg"/><Relationship Id="rId18" Type="http://schemas.openxmlformats.org/officeDocument/2006/relationships/image" Target="../media/image140.jpeg"/><Relationship Id="rId3" Type="http://schemas.openxmlformats.org/officeDocument/2006/relationships/image" Target="../media/image125.jpeg"/><Relationship Id="rId21" Type="http://schemas.openxmlformats.org/officeDocument/2006/relationships/image" Target="../media/image143.emf"/><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jpeg"/><Relationship Id="rId2" Type="http://schemas.openxmlformats.org/officeDocument/2006/relationships/notesSlide" Target="../notesSlides/notesSlide10.xml"/><Relationship Id="rId16" Type="http://schemas.openxmlformats.org/officeDocument/2006/relationships/image" Target="../media/image138.jpeg"/><Relationship Id="rId20" Type="http://schemas.openxmlformats.org/officeDocument/2006/relationships/image" Target="../media/image142.emf"/><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jpeg"/><Relationship Id="rId24" Type="http://schemas.openxmlformats.org/officeDocument/2006/relationships/image" Target="../media/image146.jpg"/><Relationship Id="rId5" Type="http://schemas.openxmlformats.org/officeDocument/2006/relationships/image" Target="../media/image127.jpeg"/><Relationship Id="rId15" Type="http://schemas.openxmlformats.org/officeDocument/2006/relationships/image" Target="../media/image137.png"/><Relationship Id="rId23" Type="http://schemas.openxmlformats.org/officeDocument/2006/relationships/image" Target="../media/image145.jpeg"/><Relationship Id="rId10" Type="http://schemas.openxmlformats.org/officeDocument/2006/relationships/image" Target="../media/image132.jpeg"/><Relationship Id="rId19" Type="http://schemas.openxmlformats.org/officeDocument/2006/relationships/image" Target="../media/image141.png"/><Relationship Id="rId4" Type="http://schemas.openxmlformats.org/officeDocument/2006/relationships/image" Target="../media/image126.jpeg"/><Relationship Id="rId9" Type="http://schemas.openxmlformats.org/officeDocument/2006/relationships/image" Target="../media/image131.jpeg"/><Relationship Id="rId14" Type="http://schemas.openxmlformats.org/officeDocument/2006/relationships/image" Target="../media/image136.png"/><Relationship Id="rId22" Type="http://schemas.openxmlformats.org/officeDocument/2006/relationships/image" Target="../media/image144.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jpeg"/><Relationship Id="rId7" Type="http://schemas.openxmlformats.org/officeDocument/2006/relationships/image" Target="../media/image15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8.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jpeg"/><Relationship Id="rId10" Type="http://schemas.openxmlformats.org/officeDocument/2006/relationships/image" Target="../media/image42.emf"/><Relationship Id="rId4" Type="http://schemas.openxmlformats.org/officeDocument/2006/relationships/image" Target="../media/image36.gif"/><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metabolicatla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gif"/></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56.png"/><Relationship Id="rId7" Type="http://schemas.openxmlformats.org/officeDocument/2006/relationships/image" Target="../media/image63.gif"/><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62.jpeg"/><Relationship Id="rId4" Type="http://schemas.openxmlformats.org/officeDocument/2006/relationships/image" Target="../media/image57.gif"/></Relationships>
</file>

<file path=ppt/slides/_rels/slide4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gif"/><Relationship Id="rId7" Type="http://schemas.openxmlformats.org/officeDocument/2006/relationships/image" Target="../media/image62.jpeg"/><Relationship Id="rId2" Type="http://schemas.openxmlformats.org/officeDocument/2006/relationships/image" Target="../media/image31.gif"/><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6.tif"/></Relationships>
</file>

<file path=ppt/slides/_rels/slide68.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image" Target="../media/image5.jpeg"/><Relationship Id="rId7" Type="http://schemas.openxmlformats.org/officeDocument/2006/relationships/image" Target="../media/image15.png"/><Relationship Id="rId12" Type="http://schemas.openxmlformats.org/officeDocument/2006/relationships/image" Target="../media/image19.jpe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6.jpe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sv-SE" dirty="0"/>
          </a:p>
        </p:txBody>
      </p:sp>
      <p:sp>
        <p:nvSpPr>
          <p:cNvPr id="2" name="Slide Number Placeholder 1"/>
          <p:cNvSpPr>
            <a:spLocks noGrp="1"/>
          </p:cNvSpPr>
          <p:nvPr>
            <p:ph type="sldNum" sz="quarter" idx="12"/>
          </p:nvPr>
        </p:nvSpPr>
        <p:spPr/>
        <p:txBody>
          <a:bodyPr/>
          <a:lstStyle/>
          <a:p>
            <a:fld id="{16E92535-E9D8-4DDA-83D0-380D5F2D29E9}" type="slidenum">
              <a:rPr lang="en-US" smtClean="0"/>
              <a:pPr/>
              <a:t>1</a:t>
            </a:fld>
            <a:endParaRPr lang="en-US"/>
          </a:p>
        </p:txBody>
      </p:sp>
      <p:sp>
        <p:nvSpPr>
          <p:cNvPr id="6" name="Subtitle 5"/>
          <p:cNvSpPr>
            <a:spLocks noGrp="1"/>
          </p:cNvSpPr>
          <p:nvPr>
            <p:ph type="subTitle" idx="1"/>
          </p:nvPr>
        </p:nvSpPr>
        <p:spPr/>
        <p:txBody>
          <a:bodyPr/>
          <a:lstStyle/>
          <a:p>
            <a:endParaRPr lang="sv-SE"/>
          </a:p>
        </p:txBody>
      </p:sp>
      <p:pic>
        <p:nvPicPr>
          <p:cNvPr id="7" name="Picture 2" descr="E:\Adil_Papers\Adil_All_Papers\2015\2015-HCCPaper_CellReports\Cell_Reports_Revised\Proofs\Bjornson_etal_CoverImages_2.jpg"/>
          <p:cNvPicPr>
            <a:picLocks noChangeAspect="1" noChangeArrowheads="1"/>
          </p:cNvPicPr>
          <p:nvPr/>
        </p:nvPicPr>
        <p:blipFill>
          <a:blip r:embed="rId2" cstate="print"/>
          <a:srcRect/>
          <a:stretch>
            <a:fillRect/>
          </a:stretch>
        </p:blipFill>
        <p:spPr bwMode="auto">
          <a:xfrm>
            <a:off x="0" y="-3468065"/>
            <a:ext cx="9144000" cy="12238257"/>
          </a:xfrm>
          <a:prstGeom prst="rect">
            <a:avLst/>
          </a:prstGeom>
          <a:noFill/>
        </p:spPr>
      </p:pic>
      <p:sp>
        <p:nvSpPr>
          <p:cNvPr id="8" name="Rektangel 3"/>
          <p:cNvSpPr/>
          <p:nvPr/>
        </p:nvSpPr>
        <p:spPr>
          <a:xfrm>
            <a:off x="3561906" y="4070683"/>
            <a:ext cx="5411973" cy="1323439"/>
          </a:xfrm>
          <a:prstGeom prst="rect">
            <a:avLst/>
          </a:prstGeom>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Prof Adil Mardinoglu</a:t>
            </a:r>
          </a:p>
          <a:p>
            <a:pPr algn="ctr"/>
            <a:r>
              <a:rPr lang="en-GB" sz="1200" dirty="0">
                <a:solidFill>
                  <a:schemeClr val="bg1"/>
                </a:solidFill>
                <a:latin typeface="Arial" panose="020B0604020202020204" pitchFamily="34" charset="0"/>
                <a:cs typeface="Arial" panose="020B0604020202020204" pitchFamily="34" charset="0"/>
              </a:rPr>
              <a:t>KTH-Royal Institute of Technology, Sweden</a:t>
            </a:r>
          </a:p>
          <a:p>
            <a:pPr algn="ctr"/>
            <a:r>
              <a:rPr lang="en-GB" sz="1200" dirty="0">
                <a:solidFill>
                  <a:schemeClr val="bg1"/>
                </a:solidFill>
                <a:latin typeface="Arial" panose="020B0604020202020204" pitchFamily="34" charset="0"/>
                <a:cs typeface="Arial" panose="020B0604020202020204" pitchFamily="34" charset="0"/>
              </a:rPr>
              <a:t>King’s College London, UK</a:t>
            </a:r>
          </a:p>
          <a:p>
            <a:pPr algn="ctr"/>
            <a:endParaRPr lang="sv-SE" sz="1200" dirty="0">
              <a:solidFill>
                <a:schemeClr val="bg1"/>
              </a:solidFill>
              <a:latin typeface="Arial" panose="020B0604020202020204" pitchFamily="34" charset="0"/>
              <a:cs typeface="Arial" panose="020B0604020202020204" pitchFamily="34" charset="0"/>
            </a:endParaRPr>
          </a:p>
          <a:p>
            <a:pPr algn="ctr"/>
            <a:r>
              <a:rPr lang="en-GB" sz="1200" dirty="0" err="1">
                <a:solidFill>
                  <a:schemeClr val="bg1"/>
                </a:solidFill>
                <a:latin typeface="Arial" panose="020B0604020202020204" pitchFamily="34" charset="0"/>
                <a:cs typeface="Arial" panose="020B0604020202020204" pitchFamily="34" charset="0"/>
              </a:rPr>
              <a:t>ScandiBio</a:t>
            </a:r>
            <a:r>
              <a:rPr lang="en-GB" sz="1200" dirty="0">
                <a:solidFill>
                  <a:schemeClr val="bg1"/>
                </a:solidFill>
                <a:latin typeface="Arial" panose="020B0604020202020204" pitchFamily="34" charset="0"/>
                <a:cs typeface="Arial" panose="020B0604020202020204" pitchFamily="34" charset="0"/>
              </a:rPr>
              <a:t> Therapeutics</a:t>
            </a:r>
          </a:p>
          <a:p>
            <a:pPr algn="ctr"/>
            <a:r>
              <a:rPr lang="en-GB" sz="1200" dirty="0" err="1">
                <a:solidFill>
                  <a:schemeClr val="bg1"/>
                </a:solidFill>
                <a:latin typeface="Arial" panose="020B0604020202020204" pitchFamily="34" charset="0"/>
                <a:cs typeface="Arial" panose="020B0604020202020204" pitchFamily="34" charset="0"/>
              </a:rPr>
              <a:t>ScandiEdge</a:t>
            </a:r>
            <a:r>
              <a:rPr lang="en-GB" sz="1200" dirty="0">
                <a:solidFill>
                  <a:schemeClr val="bg1"/>
                </a:solidFill>
                <a:latin typeface="Arial" panose="020B0604020202020204" pitchFamily="34" charset="0"/>
                <a:cs typeface="Arial" panose="020B0604020202020204" pitchFamily="34" charset="0"/>
              </a:rPr>
              <a:t> Therapeutics</a:t>
            </a:r>
          </a:p>
        </p:txBody>
      </p:sp>
      <p:sp>
        <p:nvSpPr>
          <p:cNvPr id="10" name="Rektangel 3"/>
          <p:cNvSpPr/>
          <p:nvPr/>
        </p:nvSpPr>
        <p:spPr>
          <a:xfrm>
            <a:off x="395783" y="5786092"/>
            <a:ext cx="4316818" cy="400110"/>
          </a:xfrm>
          <a:prstGeom prst="rect">
            <a:avLst/>
          </a:prstGeom>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http://sysmedicine.com</a:t>
            </a:r>
          </a:p>
        </p:txBody>
      </p:sp>
      <p:sp>
        <p:nvSpPr>
          <p:cNvPr id="11" name="Title 4"/>
          <p:cNvSpPr txBox="1">
            <a:spLocks/>
          </p:cNvSpPr>
          <p:nvPr/>
        </p:nvSpPr>
        <p:spPr>
          <a:xfrm>
            <a:off x="395783" y="399339"/>
            <a:ext cx="8312282" cy="461665"/>
          </a:xfrm>
          <a:prstGeom prst="rect">
            <a:avLst/>
          </a:prstGeom>
          <a:noFill/>
        </p:spPr>
        <p:txBody>
          <a:bodyPr vert="horz" wrap="square" lIns="91440" tIns="45720" rIns="91440" bIns="45720" rtlCol="0" anchor="ctr">
            <a:spAutoFit/>
          </a:bodyPr>
          <a:lstStyle/>
          <a:p>
            <a:pPr lvl="0" algn="ctr">
              <a:defRPr/>
            </a:pPr>
            <a:r>
              <a:rPr lang="en-US" sz="2400" b="1" dirty="0">
                <a:solidFill>
                  <a:schemeClr val="bg1"/>
                </a:solidFill>
                <a:ea typeface="+mj-ea"/>
                <a:cs typeface="Times New Roman" pitchFamily="18" charset="0"/>
              </a:rPr>
              <a:t>Integration of clinical data using Systems Biology tools</a:t>
            </a:r>
          </a:p>
        </p:txBody>
      </p:sp>
    </p:spTree>
    <p:extLst>
      <p:ext uri="{BB962C8B-B14F-4D97-AF65-F5344CB8AC3E}">
        <p14:creationId xmlns:p14="http://schemas.microsoft.com/office/powerpoint/2010/main" val="56633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p:cNvSpPr/>
          <p:nvPr/>
        </p:nvSpPr>
        <p:spPr>
          <a:xfrm rot="16200000" flipH="1">
            <a:off x="1322720" y="3894652"/>
            <a:ext cx="360000" cy="360000"/>
          </a:xfrm>
          <a:prstGeom prst="arc">
            <a:avLst>
              <a:gd name="adj1" fmla="val 21160014"/>
              <a:gd name="adj2" fmla="val 5001513"/>
            </a:avLst>
          </a:prstGeom>
          <a:ln w="190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Arc 5"/>
          <p:cNvSpPr/>
          <p:nvPr/>
        </p:nvSpPr>
        <p:spPr>
          <a:xfrm rot="16200000" flipH="1">
            <a:off x="1323514" y="3102652"/>
            <a:ext cx="360000" cy="360000"/>
          </a:xfrm>
          <a:prstGeom prst="arc">
            <a:avLst>
              <a:gd name="adj1" fmla="val 21160014"/>
              <a:gd name="adj2" fmla="val 10998004"/>
            </a:avLst>
          </a:prstGeom>
          <a:ln w="190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Arc 6"/>
          <p:cNvSpPr/>
          <p:nvPr/>
        </p:nvSpPr>
        <p:spPr>
          <a:xfrm rot="16200000" flipH="1">
            <a:off x="1323514" y="1518652"/>
            <a:ext cx="360000" cy="360000"/>
          </a:xfrm>
          <a:prstGeom prst="arc">
            <a:avLst>
              <a:gd name="adj1" fmla="val 21160014"/>
              <a:gd name="adj2" fmla="val 10998004"/>
            </a:avLst>
          </a:prstGeom>
          <a:ln w="190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8" name="Straight Arrow Connector 7"/>
          <p:cNvCxnSpPr/>
          <p:nvPr/>
        </p:nvCxnSpPr>
        <p:spPr>
          <a:xfrm rot="5400000">
            <a:off x="1395514" y="2490652"/>
            <a:ext cx="576000" cy="1588"/>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a:off x="1395514" y="3282652"/>
            <a:ext cx="576000" cy="158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a:off x="1395514" y="1698652"/>
            <a:ext cx="576000" cy="158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343900" y="1158652"/>
            <a:ext cx="688842" cy="276999"/>
          </a:xfrm>
          <a:prstGeom prst="rect">
            <a:avLst/>
          </a:prstGeom>
          <a:noFill/>
        </p:spPr>
        <p:txBody>
          <a:bodyPr wrap="none" rtlCol="0">
            <a:spAutoFit/>
          </a:bodyPr>
          <a:lstStyle/>
          <a:p>
            <a:pPr algn="ctr"/>
            <a:r>
              <a:rPr lang="en-US" sz="1200" b="1" dirty="0"/>
              <a:t>Glucose</a:t>
            </a:r>
          </a:p>
        </p:txBody>
      </p:sp>
      <p:sp>
        <p:nvSpPr>
          <p:cNvPr id="12" name="TextBox 11"/>
          <p:cNvSpPr txBox="1"/>
          <p:nvPr/>
        </p:nvSpPr>
        <p:spPr>
          <a:xfrm>
            <a:off x="1461620" y="1950652"/>
            <a:ext cx="442749" cy="276999"/>
          </a:xfrm>
          <a:prstGeom prst="rect">
            <a:avLst/>
          </a:prstGeom>
          <a:noFill/>
        </p:spPr>
        <p:txBody>
          <a:bodyPr wrap="none" rtlCol="0">
            <a:spAutoFit/>
          </a:bodyPr>
          <a:lstStyle/>
          <a:p>
            <a:pPr algn="ctr"/>
            <a:r>
              <a:rPr lang="en-US" sz="1200" b="1" dirty="0"/>
              <a:t>G6P</a:t>
            </a:r>
            <a:endParaRPr lang="en-US" sz="1200" dirty="0"/>
          </a:p>
        </p:txBody>
      </p:sp>
      <p:sp>
        <p:nvSpPr>
          <p:cNvPr id="13" name="TextBox 12"/>
          <p:cNvSpPr txBox="1"/>
          <p:nvPr/>
        </p:nvSpPr>
        <p:spPr>
          <a:xfrm>
            <a:off x="1484995" y="2721739"/>
            <a:ext cx="415498" cy="276999"/>
          </a:xfrm>
          <a:prstGeom prst="rect">
            <a:avLst/>
          </a:prstGeom>
          <a:noFill/>
        </p:spPr>
        <p:txBody>
          <a:bodyPr wrap="none" rtlCol="0">
            <a:spAutoFit/>
          </a:bodyPr>
          <a:lstStyle/>
          <a:p>
            <a:r>
              <a:rPr lang="en-US" sz="1200" b="1" dirty="0"/>
              <a:t>F6P</a:t>
            </a:r>
          </a:p>
        </p:txBody>
      </p:sp>
      <p:sp>
        <p:nvSpPr>
          <p:cNvPr id="14" name="TextBox 13"/>
          <p:cNvSpPr txBox="1"/>
          <p:nvPr/>
        </p:nvSpPr>
        <p:spPr>
          <a:xfrm>
            <a:off x="1395592" y="3534652"/>
            <a:ext cx="580608" cy="276999"/>
          </a:xfrm>
          <a:prstGeom prst="rect">
            <a:avLst/>
          </a:prstGeom>
          <a:noFill/>
        </p:spPr>
        <p:txBody>
          <a:bodyPr wrap="none" rtlCol="0">
            <a:spAutoFit/>
          </a:bodyPr>
          <a:lstStyle/>
          <a:p>
            <a:r>
              <a:rPr lang="en-US" sz="1200" b="1"/>
              <a:t>F16BP</a:t>
            </a:r>
            <a:endParaRPr lang="en-US" sz="1200" b="1" dirty="0"/>
          </a:p>
        </p:txBody>
      </p:sp>
      <p:sp>
        <p:nvSpPr>
          <p:cNvPr id="15" name="Rectangle 14"/>
          <p:cNvSpPr/>
          <p:nvPr/>
        </p:nvSpPr>
        <p:spPr>
          <a:xfrm>
            <a:off x="1629514" y="1626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630986" y="2418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0986" y="3210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017999" y="1580938"/>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70634" y="1561960"/>
            <a:ext cx="449162" cy="276999"/>
          </a:xfrm>
          <a:prstGeom prst="rect">
            <a:avLst/>
          </a:prstGeom>
          <a:noFill/>
        </p:spPr>
        <p:txBody>
          <a:bodyPr wrap="none" rtlCol="0">
            <a:spAutoFit/>
          </a:bodyPr>
          <a:lstStyle/>
          <a:p>
            <a:r>
              <a:rPr lang="en-US" sz="1200" b="1" i="1" dirty="0"/>
              <a:t>GCK</a:t>
            </a:r>
          </a:p>
        </p:txBody>
      </p:sp>
      <p:cxnSp>
        <p:nvCxnSpPr>
          <p:cNvPr id="20" name="Straight Arrow Connector 19"/>
          <p:cNvCxnSpPr/>
          <p:nvPr/>
        </p:nvCxnSpPr>
        <p:spPr>
          <a:xfrm rot="10800000">
            <a:off x="2886100" y="39390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10800000">
            <a:off x="2886100" y="24774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0800000">
            <a:off x="2886100" y="32694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2886100" y="42630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60282" y="807002"/>
            <a:ext cx="708848" cy="338554"/>
          </a:xfrm>
          <a:prstGeom prst="rect">
            <a:avLst/>
          </a:prstGeom>
          <a:noFill/>
        </p:spPr>
        <p:txBody>
          <a:bodyPr wrap="none" rtlCol="0">
            <a:spAutoFit/>
          </a:bodyPr>
          <a:lstStyle/>
          <a:p>
            <a:r>
              <a:rPr lang="en-US" sz="1600" b="1" i="1" u="sng" dirty="0">
                <a:solidFill>
                  <a:srgbClr val="002060"/>
                </a:solidFill>
                <a:latin typeface="Times New Roman" pitchFamily="18" charset="0"/>
                <a:cs typeface="Times New Roman" pitchFamily="18" charset="0"/>
              </a:rPr>
              <a:t>Genes</a:t>
            </a:r>
          </a:p>
        </p:txBody>
      </p:sp>
      <p:sp>
        <p:nvSpPr>
          <p:cNvPr id="25" name="TextBox 24"/>
          <p:cNvSpPr txBox="1"/>
          <p:nvPr/>
        </p:nvSpPr>
        <p:spPr>
          <a:xfrm>
            <a:off x="1181879" y="807002"/>
            <a:ext cx="1018227" cy="338554"/>
          </a:xfrm>
          <a:prstGeom prst="rect">
            <a:avLst/>
          </a:prstGeom>
          <a:noFill/>
        </p:spPr>
        <p:txBody>
          <a:bodyPr wrap="none" rtlCol="0">
            <a:spAutoFit/>
          </a:bodyPr>
          <a:lstStyle/>
          <a:p>
            <a:r>
              <a:rPr lang="en-US" sz="1600" b="1" i="1" u="sng" dirty="0">
                <a:solidFill>
                  <a:srgbClr val="002060"/>
                </a:solidFill>
                <a:latin typeface="Times New Roman" pitchFamily="18" charset="0"/>
                <a:cs typeface="Times New Roman" pitchFamily="18" charset="0"/>
              </a:rPr>
              <a:t>Reactions</a:t>
            </a:r>
          </a:p>
        </p:txBody>
      </p:sp>
      <p:sp>
        <p:nvSpPr>
          <p:cNvPr id="26" name="TextBox 25"/>
          <p:cNvSpPr txBox="1"/>
          <p:nvPr/>
        </p:nvSpPr>
        <p:spPr>
          <a:xfrm>
            <a:off x="946988" y="2958652"/>
            <a:ext cx="576568" cy="276999"/>
          </a:xfrm>
          <a:prstGeom prst="rect">
            <a:avLst/>
          </a:prstGeom>
          <a:noFill/>
        </p:spPr>
        <p:txBody>
          <a:bodyPr wrap="none" rtlCol="0">
            <a:spAutoFit/>
          </a:bodyPr>
          <a:lstStyle/>
          <a:p>
            <a:r>
              <a:rPr lang="en-US" sz="1200" dirty="0"/>
              <a:t>ATP[c]</a:t>
            </a:r>
          </a:p>
        </p:txBody>
      </p:sp>
      <p:sp>
        <p:nvSpPr>
          <p:cNvPr id="27" name="TextBox 26"/>
          <p:cNvSpPr txBox="1"/>
          <p:nvPr/>
        </p:nvSpPr>
        <p:spPr>
          <a:xfrm>
            <a:off x="907616" y="3318652"/>
            <a:ext cx="576000" cy="276999"/>
          </a:xfrm>
          <a:prstGeom prst="rect">
            <a:avLst/>
          </a:prstGeom>
          <a:noFill/>
        </p:spPr>
        <p:txBody>
          <a:bodyPr wrap="none" rtlCol="0">
            <a:spAutoFit/>
          </a:bodyPr>
          <a:lstStyle/>
          <a:p>
            <a:r>
              <a:rPr lang="en-US" sz="1200" dirty="0"/>
              <a:t>ADP[c]</a:t>
            </a:r>
          </a:p>
        </p:txBody>
      </p:sp>
      <p:grpSp>
        <p:nvGrpSpPr>
          <p:cNvPr id="28" name="Group 301"/>
          <p:cNvGrpSpPr/>
          <p:nvPr/>
        </p:nvGrpSpPr>
        <p:grpSpPr>
          <a:xfrm>
            <a:off x="3315669" y="1671002"/>
            <a:ext cx="472287" cy="40765"/>
            <a:chOff x="3157152" y="4688742"/>
            <a:chExt cx="472287" cy="40765"/>
          </a:xfrm>
        </p:grpSpPr>
        <p:sp>
          <p:nvSpPr>
            <p:cNvPr id="29"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0"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1"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2"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3" name="Group 6430"/>
            <p:cNvGrpSpPr>
              <a:grpSpLocks noChangeAspect="1"/>
            </p:cNvGrpSpPr>
            <p:nvPr/>
          </p:nvGrpSpPr>
          <p:grpSpPr bwMode="auto">
            <a:xfrm>
              <a:off x="3261231" y="4688736"/>
              <a:ext cx="8472" cy="26079"/>
              <a:chOff x="1015" y="2428"/>
              <a:chExt cx="46" cy="372"/>
            </a:xfrm>
          </p:grpSpPr>
          <p:sp>
            <p:nvSpPr>
              <p:cNvPr id="75"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76"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 name="Group 6433"/>
            <p:cNvGrpSpPr>
              <a:grpSpLocks noChangeAspect="1"/>
            </p:cNvGrpSpPr>
            <p:nvPr/>
          </p:nvGrpSpPr>
          <p:grpSpPr bwMode="auto">
            <a:xfrm>
              <a:off x="3389211" y="4694974"/>
              <a:ext cx="7261" cy="31603"/>
              <a:chOff x="1790" y="2461"/>
              <a:chExt cx="40" cy="447"/>
            </a:xfrm>
          </p:grpSpPr>
          <p:sp>
            <p:nvSpPr>
              <p:cNvPr id="73"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74"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5" name="Group 6436"/>
            <p:cNvGrpSpPr>
              <a:grpSpLocks noChangeAspect="1"/>
            </p:cNvGrpSpPr>
            <p:nvPr/>
          </p:nvGrpSpPr>
          <p:grpSpPr bwMode="auto">
            <a:xfrm>
              <a:off x="3285133" y="4692966"/>
              <a:ext cx="7261" cy="31953"/>
              <a:chOff x="1151" y="2490"/>
              <a:chExt cx="40" cy="455"/>
            </a:xfrm>
          </p:grpSpPr>
          <p:sp>
            <p:nvSpPr>
              <p:cNvPr id="71"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72"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6" name="Group 6439"/>
            <p:cNvGrpSpPr>
              <a:grpSpLocks noChangeAspect="1"/>
            </p:cNvGrpSpPr>
            <p:nvPr/>
          </p:nvGrpSpPr>
          <p:grpSpPr bwMode="auto">
            <a:xfrm>
              <a:off x="3415231" y="4690387"/>
              <a:ext cx="7261" cy="23026"/>
              <a:chOff x="1914" y="2425"/>
              <a:chExt cx="40" cy="326"/>
            </a:xfrm>
          </p:grpSpPr>
          <p:sp>
            <p:nvSpPr>
              <p:cNvPr id="69"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70"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 name="Group 6442"/>
            <p:cNvGrpSpPr>
              <a:grpSpLocks noChangeAspect="1"/>
            </p:cNvGrpSpPr>
            <p:nvPr/>
          </p:nvGrpSpPr>
          <p:grpSpPr bwMode="auto">
            <a:xfrm>
              <a:off x="3308429" y="4705667"/>
              <a:ext cx="7261" cy="23849"/>
              <a:chOff x="1284" y="2652"/>
              <a:chExt cx="40" cy="337"/>
            </a:xfrm>
          </p:grpSpPr>
          <p:sp>
            <p:nvSpPr>
              <p:cNvPr id="67"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68"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8" name="Group 6445"/>
            <p:cNvGrpSpPr>
              <a:grpSpLocks noChangeAspect="1"/>
            </p:cNvGrpSpPr>
            <p:nvPr/>
          </p:nvGrpSpPr>
          <p:grpSpPr bwMode="auto">
            <a:xfrm>
              <a:off x="3365310" y="4704022"/>
              <a:ext cx="7261" cy="25024"/>
              <a:chOff x="1658" y="2628"/>
              <a:chExt cx="40" cy="355"/>
            </a:xfrm>
          </p:grpSpPr>
          <p:sp>
            <p:nvSpPr>
              <p:cNvPr id="65"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66"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 name="Group 6448"/>
            <p:cNvGrpSpPr>
              <a:grpSpLocks noChangeAspect="1"/>
            </p:cNvGrpSpPr>
            <p:nvPr/>
          </p:nvGrpSpPr>
          <p:grpSpPr bwMode="auto">
            <a:xfrm>
              <a:off x="3344131" y="4719897"/>
              <a:ext cx="7564" cy="8812"/>
              <a:chOff x="1516" y="2835"/>
              <a:chExt cx="42" cy="123"/>
            </a:xfrm>
          </p:grpSpPr>
          <p:sp>
            <p:nvSpPr>
              <p:cNvPr id="63"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64"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40" name="Group 6451"/>
            <p:cNvGrpSpPr>
              <a:grpSpLocks noChangeAspect="1"/>
            </p:cNvGrpSpPr>
            <p:nvPr/>
          </p:nvGrpSpPr>
          <p:grpSpPr bwMode="auto">
            <a:xfrm>
              <a:off x="3488147" y="4692390"/>
              <a:ext cx="7261" cy="31250"/>
              <a:chOff x="2195" y="2463"/>
              <a:chExt cx="40" cy="442"/>
            </a:xfrm>
          </p:grpSpPr>
          <p:sp>
            <p:nvSpPr>
              <p:cNvPr id="61"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62"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41" name="Group 6454"/>
            <p:cNvGrpSpPr>
              <a:grpSpLocks noChangeAspect="1"/>
            </p:cNvGrpSpPr>
            <p:nvPr/>
          </p:nvGrpSpPr>
          <p:grpSpPr bwMode="auto">
            <a:xfrm>
              <a:off x="3513561" y="4701658"/>
              <a:ext cx="7866" cy="27137"/>
              <a:chOff x="2329" y="2599"/>
              <a:chExt cx="43" cy="386"/>
            </a:xfrm>
          </p:grpSpPr>
          <p:sp>
            <p:nvSpPr>
              <p:cNvPr id="59"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60"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42" name="Group 6457"/>
            <p:cNvGrpSpPr>
              <a:grpSpLocks noChangeAspect="1"/>
            </p:cNvGrpSpPr>
            <p:nvPr/>
          </p:nvGrpSpPr>
          <p:grpSpPr bwMode="auto">
            <a:xfrm>
              <a:off x="3435502" y="4694146"/>
              <a:ext cx="7564" cy="11278"/>
              <a:chOff x="2478" y="2807"/>
              <a:chExt cx="43" cy="178"/>
            </a:xfrm>
          </p:grpSpPr>
          <p:sp>
            <p:nvSpPr>
              <p:cNvPr id="57"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58"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43" name="Group 6460"/>
            <p:cNvGrpSpPr>
              <a:grpSpLocks noChangeAspect="1"/>
            </p:cNvGrpSpPr>
            <p:nvPr/>
          </p:nvGrpSpPr>
          <p:grpSpPr bwMode="auto">
            <a:xfrm>
              <a:off x="3463942" y="4690387"/>
              <a:ext cx="7261" cy="19149"/>
              <a:chOff x="2065" y="2441"/>
              <a:chExt cx="40" cy="272"/>
            </a:xfrm>
          </p:grpSpPr>
          <p:sp>
            <p:nvSpPr>
              <p:cNvPr id="55"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56"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44" name="Group 6463"/>
            <p:cNvGrpSpPr>
              <a:grpSpLocks noChangeAspect="1"/>
            </p:cNvGrpSpPr>
            <p:nvPr/>
          </p:nvGrpSpPr>
          <p:grpSpPr bwMode="auto">
            <a:xfrm>
              <a:off x="3537463" y="4715410"/>
              <a:ext cx="7866" cy="11278"/>
              <a:chOff x="2478" y="2807"/>
              <a:chExt cx="43" cy="178"/>
            </a:xfrm>
          </p:grpSpPr>
          <p:sp>
            <p:nvSpPr>
              <p:cNvPr id="53"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54"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45"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46" name="Group 6468"/>
            <p:cNvGrpSpPr>
              <a:grpSpLocks noChangeAspect="1"/>
            </p:cNvGrpSpPr>
            <p:nvPr/>
          </p:nvGrpSpPr>
          <p:grpSpPr bwMode="auto">
            <a:xfrm>
              <a:off x="3563785" y="4713425"/>
              <a:ext cx="7261" cy="15391"/>
              <a:chOff x="2668" y="2761"/>
              <a:chExt cx="40" cy="217"/>
            </a:xfrm>
          </p:grpSpPr>
          <p:sp>
            <p:nvSpPr>
              <p:cNvPr id="51"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52"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47"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48"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49"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50"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77" name="Group 302"/>
          <p:cNvGrpSpPr/>
          <p:nvPr/>
        </p:nvGrpSpPr>
        <p:grpSpPr>
          <a:xfrm>
            <a:off x="3315669" y="3894652"/>
            <a:ext cx="472287" cy="40765"/>
            <a:chOff x="3157152" y="4688742"/>
            <a:chExt cx="472287" cy="40765"/>
          </a:xfrm>
        </p:grpSpPr>
        <p:sp>
          <p:nvSpPr>
            <p:cNvPr id="78"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79"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80"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81"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82" name="Group 6430"/>
            <p:cNvGrpSpPr>
              <a:grpSpLocks noChangeAspect="1"/>
            </p:cNvGrpSpPr>
            <p:nvPr/>
          </p:nvGrpSpPr>
          <p:grpSpPr bwMode="auto">
            <a:xfrm>
              <a:off x="3261231" y="4688736"/>
              <a:ext cx="8472" cy="26079"/>
              <a:chOff x="1015" y="2428"/>
              <a:chExt cx="46" cy="372"/>
            </a:xfrm>
          </p:grpSpPr>
          <p:sp>
            <p:nvSpPr>
              <p:cNvPr id="124"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25"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83" name="Group 6433"/>
            <p:cNvGrpSpPr>
              <a:grpSpLocks noChangeAspect="1"/>
            </p:cNvGrpSpPr>
            <p:nvPr/>
          </p:nvGrpSpPr>
          <p:grpSpPr bwMode="auto">
            <a:xfrm>
              <a:off x="3389211" y="4694974"/>
              <a:ext cx="7261" cy="31603"/>
              <a:chOff x="1790" y="2461"/>
              <a:chExt cx="40" cy="447"/>
            </a:xfrm>
          </p:grpSpPr>
          <p:sp>
            <p:nvSpPr>
              <p:cNvPr id="122"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23"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84" name="Group 6436"/>
            <p:cNvGrpSpPr>
              <a:grpSpLocks noChangeAspect="1"/>
            </p:cNvGrpSpPr>
            <p:nvPr/>
          </p:nvGrpSpPr>
          <p:grpSpPr bwMode="auto">
            <a:xfrm>
              <a:off x="3285133" y="4692966"/>
              <a:ext cx="7261" cy="31953"/>
              <a:chOff x="1151" y="2490"/>
              <a:chExt cx="40" cy="455"/>
            </a:xfrm>
          </p:grpSpPr>
          <p:sp>
            <p:nvSpPr>
              <p:cNvPr id="120"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21"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85" name="Group 6439"/>
            <p:cNvGrpSpPr>
              <a:grpSpLocks noChangeAspect="1"/>
            </p:cNvGrpSpPr>
            <p:nvPr/>
          </p:nvGrpSpPr>
          <p:grpSpPr bwMode="auto">
            <a:xfrm>
              <a:off x="3415231" y="4690387"/>
              <a:ext cx="7261" cy="23026"/>
              <a:chOff x="1914" y="2425"/>
              <a:chExt cx="40" cy="326"/>
            </a:xfrm>
          </p:grpSpPr>
          <p:sp>
            <p:nvSpPr>
              <p:cNvPr id="118"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19"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86" name="Group 6442"/>
            <p:cNvGrpSpPr>
              <a:grpSpLocks noChangeAspect="1"/>
            </p:cNvGrpSpPr>
            <p:nvPr/>
          </p:nvGrpSpPr>
          <p:grpSpPr bwMode="auto">
            <a:xfrm>
              <a:off x="3308429" y="4705667"/>
              <a:ext cx="7261" cy="23849"/>
              <a:chOff x="1284" y="2652"/>
              <a:chExt cx="40" cy="337"/>
            </a:xfrm>
          </p:grpSpPr>
          <p:sp>
            <p:nvSpPr>
              <p:cNvPr id="116"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17"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87" name="Group 6445"/>
            <p:cNvGrpSpPr>
              <a:grpSpLocks noChangeAspect="1"/>
            </p:cNvGrpSpPr>
            <p:nvPr/>
          </p:nvGrpSpPr>
          <p:grpSpPr bwMode="auto">
            <a:xfrm>
              <a:off x="3365310" y="4704022"/>
              <a:ext cx="7261" cy="25024"/>
              <a:chOff x="1658" y="2628"/>
              <a:chExt cx="40" cy="355"/>
            </a:xfrm>
          </p:grpSpPr>
          <p:sp>
            <p:nvSpPr>
              <p:cNvPr id="114"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15"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88" name="Group 6448"/>
            <p:cNvGrpSpPr>
              <a:grpSpLocks noChangeAspect="1"/>
            </p:cNvGrpSpPr>
            <p:nvPr/>
          </p:nvGrpSpPr>
          <p:grpSpPr bwMode="auto">
            <a:xfrm>
              <a:off x="3344131" y="4719897"/>
              <a:ext cx="7564" cy="8812"/>
              <a:chOff x="1516" y="2835"/>
              <a:chExt cx="42" cy="123"/>
            </a:xfrm>
          </p:grpSpPr>
          <p:sp>
            <p:nvSpPr>
              <p:cNvPr id="112"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113"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89" name="Group 6451"/>
            <p:cNvGrpSpPr>
              <a:grpSpLocks noChangeAspect="1"/>
            </p:cNvGrpSpPr>
            <p:nvPr/>
          </p:nvGrpSpPr>
          <p:grpSpPr bwMode="auto">
            <a:xfrm>
              <a:off x="3488147" y="4692390"/>
              <a:ext cx="7261" cy="31250"/>
              <a:chOff x="2195" y="2463"/>
              <a:chExt cx="40" cy="442"/>
            </a:xfrm>
          </p:grpSpPr>
          <p:sp>
            <p:nvSpPr>
              <p:cNvPr id="110"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11"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90" name="Group 6454"/>
            <p:cNvGrpSpPr>
              <a:grpSpLocks noChangeAspect="1"/>
            </p:cNvGrpSpPr>
            <p:nvPr/>
          </p:nvGrpSpPr>
          <p:grpSpPr bwMode="auto">
            <a:xfrm>
              <a:off x="3513561" y="4701658"/>
              <a:ext cx="7866" cy="27137"/>
              <a:chOff x="2329" y="2599"/>
              <a:chExt cx="43" cy="386"/>
            </a:xfrm>
          </p:grpSpPr>
          <p:sp>
            <p:nvSpPr>
              <p:cNvPr id="108"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9"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91" name="Group 6457"/>
            <p:cNvGrpSpPr>
              <a:grpSpLocks noChangeAspect="1"/>
            </p:cNvGrpSpPr>
            <p:nvPr/>
          </p:nvGrpSpPr>
          <p:grpSpPr bwMode="auto">
            <a:xfrm>
              <a:off x="3435502" y="4694146"/>
              <a:ext cx="7564" cy="11278"/>
              <a:chOff x="2478" y="2807"/>
              <a:chExt cx="43" cy="178"/>
            </a:xfrm>
          </p:grpSpPr>
          <p:sp>
            <p:nvSpPr>
              <p:cNvPr id="106"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7"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92" name="Group 6460"/>
            <p:cNvGrpSpPr>
              <a:grpSpLocks noChangeAspect="1"/>
            </p:cNvGrpSpPr>
            <p:nvPr/>
          </p:nvGrpSpPr>
          <p:grpSpPr bwMode="auto">
            <a:xfrm>
              <a:off x="3463942" y="4690387"/>
              <a:ext cx="7261" cy="19149"/>
              <a:chOff x="2065" y="2441"/>
              <a:chExt cx="40" cy="272"/>
            </a:xfrm>
          </p:grpSpPr>
          <p:sp>
            <p:nvSpPr>
              <p:cNvPr id="104"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5"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93" name="Group 6463"/>
            <p:cNvGrpSpPr>
              <a:grpSpLocks noChangeAspect="1"/>
            </p:cNvGrpSpPr>
            <p:nvPr/>
          </p:nvGrpSpPr>
          <p:grpSpPr bwMode="auto">
            <a:xfrm>
              <a:off x="3537463" y="4715410"/>
              <a:ext cx="7866" cy="11278"/>
              <a:chOff x="2478" y="2807"/>
              <a:chExt cx="43" cy="178"/>
            </a:xfrm>
          </p:grpSpPr>
          <p:sp>
            <p:nvSpPr>
              <p:cNvPr id="102"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3"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94"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95" name="Group 6468"/>
            <p:cNvGrpSpPr>
              <a:grpSpLocks noChangeAspect="1"/>
            </p:cNvGrpSpPr>
            <p:nvPr/>
          </p:nvGrpSpPr>
          <p:grpSpPr bwMode="auto">
            <a:xfrm>
              <a:off x="3563785" y="4713425"/>
              <a:ext cx="7261" cy="15391"/>
              <a:chOff x="2668" y="2761"/>
              <a:chExt cx="40" cy="217"/>
            </a:xfrm>
          </p:grpSpPr>
          <p:sp>
            <p:nvSpPr>
              <p:cNvPr id="100"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01"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96"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97"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98"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99"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126" name="Group 400"/>
          <p:cNvGrpSpPr/>
          <p:nvPr/>
        </p:nvGrpSpPr>
        <p:grpSpPr>
          <a:xfrm>
            <a:off x="3315669" y="2484071"/>
            <a:ext cx="472287" cy="40765"/>
            <a:chOff x="3157152" y="4688742"/>
            <a:chExt cx="472287" cy="40765"/>
          </a:xfrm>
        </p:grpSpPr>
        <p:sp>
          <p:nvSpPr>
            <p:cNvPr id="127"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28"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129"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30"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131" name="Group 6430"/>
            <p:cNvGrpSpPr>
              <a:grpSpLocks noChangeAspect="1"/>
            </p:cNvGrpSpPr>
            <p:nvPr/>
          </p:nvGrpSpPr>
          <p:grpSpPr bwMode="auto">
            <a:xfrm>
              <a:off x="3261231" y="4688736"/>
              <a:ext cx="8472" cy="26079"/>
              <a:chOff x="1015" y="2428"/>
              <a:chExt cx="46" cy="372"/>
            </a:xfrm>
          </p:grpSpPr>
          <p:sp>
            <p:nvSpPr>
              <p:cNvPr id="173"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74"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2" name="Group 6433"/>
            <p:cNvGrpSpPr>
              <a:grpSpLocks noChangeAspect="1"/>
            </p:cNvGrpSpPr>
            <p:nvPr/>
          </p:nvGrpSpPr>
          <p:grpSpPr bwMode="auto">
            <a:xfrm>
              <a:off x="3389211" y="4694974"/>
              <a:ext cx="7261" cy="31603"/>
              <a:chOff x="1790" y="2461"/>
              <a:chExt cx="40" cy="447"/>
            </a:xfrm>
          </p:grpSpPr>
          <p:sp>
            <p:nvSpPr>
              <p:cNvPr id="171"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72"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33" name="Group 6436"/>
            <p:cNvGrpSpPr>
              <a:grpSpLocks noChangeAspect="1"/>
            </p:cNvGrpSpPr>
            <p:nvPr/>
          </p:nvGrpSpPr>
          <p:grpSpPr bwMode="auto">
            <a:xfrm>
              <a:off x="3285133" y="4692966"/>
              <a:ext cx="7261" cy="31953"/>
              <a:chOff x="1151" y="2490"/>
              <a:chExt cx="40" cy="455"/>
            </a:xfrm>
          </p:grpSpPr>
          <p:sp>
            <p:nvSpPr>
              <p:cNvPr id="169"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70"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34" name="Group 6439"/>
            <p:cNvGrpSpPr>
              <a:grpSpLocks noChangeAspect="1"/>
            </p:cNvGrpSpPr>
            <p:nvPr/>
          </p:nvGrpSpPr>
          <p:grpSpPr bwMode="auto">
            <a:xfrm>
              <a:off x="3415231" y="4690387"/>
              <a:ext cx="7261" cy="23026"/>
              <a:chOff x="1914" y="2425"/>
              <a:chExt cx="40" cy="326"/>
            </a:xfrm>
          </p:grpSpPr>
          <p:sp>
            <p:nvSpPr>
              <p:cNvPr id="167"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68"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5" name="Group 6442"/>
            <p:cNvGrpSpPr>
              <a:grpSpLocks noChangeAspect="1"/>
            </p:cNvGrpSpPr>
            <p:nvPr/>
          </p:nvGrpSpPr>
          <p:grpSpPr bwMode="auto">
            <a:xfrm>
              <a:off x="3308429" y="4705667"/>
              <a:ext cx="7261" cy="23849"/>
              <a:chOff x="1284" y="2652"/>
              <a:chExt cx="40" cy="337"/>
            </a:xfrm>
          </p:grpSpPr>
          <p:sp>
            <p:nvSpPr>
              <p:cNvPr id="165"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66"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6" name="Group 6445"/>
            <p:cNvGrpSpPr>
              <a:grpSpLocks noChangeAspect="1"/>
            </p:cNvGrpSpPr>
            <p:nvPr/>
          </p:nvGrpSpPr>
          <p:grpSpPr bwMode="auto">
            <a:xfrm>
              <a:off x="3365310" y="4704022"/>
              <a:ext cx="7261" cy="25024"/>
              <a:chOff x="1658" y="2628"/>
              <a:chExt cx="40" cy="355"/>
            </a:xfrm>
          </p:grpSpPr>
          <p:sp>
            <p:nvSpPr>
              <p:cNvPr id="163"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64"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37" name="Group 6448"/>
            <p:cNvGrpSpPr>
              <a:grpSpLocks noChangeAspect="1"/>
            </p:cNvGrpSpPr>
            <p:nvPr/>
          </p:nvGrpSpPr>
          <p:grpSpPr bwMode="auto">
            <a:xfrm>
              <a:off x="3344131" y="4719897"/>
              <a:ext cx="7564" cy="8812"/>
              <a:chOff x="1516" y="2835"/>
              <a:chExt cx="42" cy="123"/>
            </a:xfrm>
          </p:grpSpPr>
          <p:sp>
            <p:nvSpPr>
              <p:cNvPr id="161"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162"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138" name="Group 6451"/>
            <p:cNvGrpSpPr>
              <a:grpSpLocks noChangeAspect="1"/>
            </p:cNvGrpSpPr>
            <p:nvPr/>
          </p:nvGrpSpPr>
          <p:grpSpPr bwMode="auto">
            <a:xfrm>
              <a:off x="3488147" y="4692390"/>
              <a:ext cx="7261" cy="31250"/>
              <a:chOff x="2195" y="2463"/>
              <a:chExt cx="40" cy="442"/>
            </a:xfrm>
          </p:grpSpPr>
          <p:sp>
            <p:nvSpPr>
              <p:cNvPr id="159"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60"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9" name="Group 6454"/>
            <p:cNvGrpSpPr>
              <a:grpSpLocks noChangeAspect="1"/>
            </p:cNvGrpSpPr>
            <p:nvPr/>
          </p:nvGrpSpPr>
          <p:grpSpPr bwMode="auto">
            <a:xfrm>
              <a:off x="3513561" y="4701658"/>
              <a:ext cx="7866" cy="27137"/>
              <a:chOff x="2329" y="2599"/>
              <a:chExt cx="43" cy="386"/>
            </a:xfrm>
          </p:grpSpPr>
          <p:sp>
            <p:nvSpPr>
              <p:cNvPr id="157"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8"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40" name="Group 6457"/>
            <p:cNvGrpSpPr>
              <a:grpSpLocks noChangeAspect="1"/>
            </p:cNvGrpSpPr>
            <p:nvPr/>
          </p:nvGrpSpPr>
          <p:grpSpPr bwMode="auto">
            <a:xfrm>
              <a:off x="3435502" y="4694146"/>
              <a:ext cx="7564" cy="11278"/>
              <a:chOff x="2478" y="2807"/>
              <a:chExt cx="43" cy="178"/>
            </a:xfrm>
          </p:grpSpPr>
          <p:sp>
            <p:nvSpPr>
              <p:cNvPr id="155"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6"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41" name="Group 6460"/>
            <p:cNvGrpSpPr>
              <a:grpSpLocks noChangeAspect="1"/>
            </p:cNvGrpSpPr>
            <p:nvPr/>
          </p:nvGrpSpPr>
          <p:grpSpPr bwMode="auto">
            <a:xfrm>
              <a:off x="3463942" y="4690387"/>
              <a:ext cx="7261" cy="19149"/>
              <a:chOff x="2065" y="2441"/>
              <a:chExt cx="40" cy="272"/>
            </a:xfrm>
          </p:grpSpPr>
          <p:sp>
            <p:nvSpPr>
              <p:cNvPr id="153"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4"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42" name="Group 6463"/>
            <p:cNvGrpSpPr>
              <a:grpSpLocks noChangeAspect="1"/>
            </p:cNvGrpSpPr>
            <p:nvPr/>
          </p:nvGrpSpPr>
          <p:grpSpPr bwMode="auto">
            <a:xfrm>
              <a:off x="3537463" y="4715410"/>
              <a:ext cx="7866" cy="11278"/>
              <a:chOff x="2478" y="2807"/>
              <a:chExt cx="43" cy="178"/>
            </a:xfrm>
          </p:grpSpPr>
          <p:sp>
            <p:nvSpPr>
              <p:cNvPr id="151"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2"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143"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144" name="Group 6468"/>
            <p:cNvGrpSpPr>
              <a:grpSpLocks noChangeAspect="1"/>
            </p:cNvGrpSpPr>
            <p:nvPr/>
          </p:nvGrpSpPr>
          <p:grpSpPr bwMode="auto">
            <a:xfrm>
              <a:off x="3563785" y="4713425"/>
              <a:ext cx="7261" cy="15391"/>
              <a:chOff x="2668" y="2761"/>
              <a:chExt cx="40" cy="217"/>
            </a:xfrm>
          </p:grpSpPr>
          <p:sp>
            <p:nvSpPr>
              <p:cNvPr id="149"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50"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145"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146"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147"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148"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175" name="Group 449"/>
          <p:cNvGrpSpPr/>
          <p:nvPr/>
        </p:nvGrpSpPr>
        <p:grpSpPr>
          <a:xfrm>
            <a:off x="3315669" y="3285226"/>
            <a:ext cx="472287" cy="40765"/>
            <a:chOff x="3157152" y="4688742"/>
            <a:chExt cx="472287" cy="40765"/>
          </a:xfrm>
        </p:grpSpPr>
        <p:sp>
          <p:nvSpPr>
            <p:cNvPr id="176"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77"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178"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79"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180" name="Group 6430"/>
            <p:cNvGrpSpPr>
              <a:grpSpLocks noChangeAspect="1"/>
            </p:cNvGrpSpPr>
            <p:nvPr/>
          </p:nvGrpSpPr>
          <p:grpSpPr bwMode="auto">
            <a:xfrm>
              <a:off x="3261231" y="4688736"/>
              <a:ext cx="8472" cy="26079"/>
              <a:chOff x="1015" y="2428"/>
              <a:chExt cx="46" cy="372"/>
            </a:xfrm>
          </p:grpSpPr>
          <p:sp>
            <p:nvSpPr>
              <p:cNvPr id="222"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23"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1" name="Group 6433"/>
            <p:cNvGrpSpPr>
              <a:grpSpLocks noChangeAspect="1"/>
            </p:cNvGrpSpPr>
            <p:nvPr/>
          </p:nvGrpSpPr>
          <p:grpSpPr bwMode="auto">
            <a:xfrm>
              <a:off x="3389211" y="4694974"/>
              <a:ext cx="7261" cy="31603"/>
              <a:chOff x="1790" y="2461"/>
              <a:chExt cx="40" cy="447"/>
            </a:xfrm>
          </p:grpSpPr>
          <p:sp>
            <p:nvSpPr>
              <p:cNvPr id="220"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21"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2" name="Group 6436"/>
            <p:cNvGrpSpPr>
              <a:grpSpLocks noChangeAspect="1"/>
            </p:cNvGrpSpPr>
            <p:nvPr/>
          </p:nvGrpSpPr>
          <p:grpSpPr bwMode="auto">
            <a:xfrm>
              <a:off x="3285133" y="4692966"/>
              <a:ext cx="7261" cy="31953"/>
              <a:chOff x="1151" y="2490"/>
              <a:chExt cx="40" cy="455"/>
            </a:xfrm>
          </p:grpSpPr>
          <p:sp>
            <p:nvSpPr>
              <p:cNvPr id="218"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9"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3" name="Group 6439"/>
            <p:cNvGrpSpPr>
              <a:grpSpLocks noChangeAspect="1"/>
            </p:cNvGrpSpPr>
            <p:nvPr/>
          </p:nvGrpSpPr>
          <p:grpSpPr bwMode="auto">
            <a:xfrm>
              <a:off x="3415231" y="4690387"/>
              <a:ext cx="7261" cy="23026"/>
              <a:chOff x="1914" y="2425"/>
              <a:chExt cx="40" cy="326"/>
            </a:xfrm>
          </p:grpSpPr>
          <p:sp>
            <p:nvSpPr>
              <p:cNvPr id="216"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17"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4" name="Group 6442"/>
            <p:cNvGrpSpPr>
              <a:grpSpLocks noChangeAspect="1"/>
            </p:cNvGrpSpPr>
            <p:nvPr/>
          </p:nvGrpSpPr>
          <p:grpSpPr bwMode="auto">
            <a:xfrm>
              <a:off x="3308429" y="4705667"/>
              <a:ext cx="7261" cy="23849"/>
              <a:chOff x="1284" y="2652"/>
              <a:chExt cx="40" cy="337"/>
            </a:xfrm>
          </p:grpSpPr>
          <p:sp>
            <p:nvSpPr>
              <p:cNvPr id="214"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15"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5" name="Group 6445"/>
            <p:cNvGrpSpPr>
              <a:grpSpLocks noChangeAspect="1"/>
            </p:cNvGrpSpPr>
            <p:nvPr/>
          </p:nvGrpSpPr>
          <p:grpSpPr bwMode="auto">
            <a:xfrm>
              <a:off x="3365310" y="4704022"/>
              <a:ext cx="7261" cy="25024"/>
              <a:chOff x="1658" y="2628"/>
              <a:chExt cx="40" cy="355"/>
            </a:xfrm>
          </p:grpSpPr>
          <p:sp>
            <p:nvSpPr>
              <p:cNvPr id="212"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3"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6" name="Group 6448"/>
            <p:cNvGrpSpPr>
              <a:grpSpLocks noChangeAspect="1"/>
            </p:cNvGrpSpPr>
            <p:nvPr/>
          </p:nvGrpSpPr>
          <p:grpSpPr bwMode="auto">
            <a:xfrm>
              <a:off x="3344131" y="4719897"/>
              <a:ext cx="7564" cy="8812"/>
              <a:chOff x="1516" y="2835"/>
              <a:chExt cx="42" cy="123"/>
            </a:xfrm>
          </p:grpSpPr>
          <p:sp>
            <p:nvSpPr>
              <p:cNvPr id="210"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11"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187" name="Group 6451"/>
            <p:cNvGrpSpPr>
              <a:grpSpLocks noChangeAspect="1"/>
            </p:cNvGrpSpPr>
            <p:nvPr/>
          </p:nvGrpSpPr>
          <p:grpSpPr bwMode="auto">
            <a:xfrm>
              <a:off x="3488147" y="4692390"/>
              <a:ext cx="7261" cy="31250"/>
              <a:chOff x="2195" y="2463"/>
              <a:chExt cx="40" cy="442"/>
            </a:xfrm>
          </p:grpSpPr>
          <p:sp>
            <p:nvSpPr>
              <p:cNvPr id="208"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9"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8" name="Group 6454"/>
            <p:cNvGrpSpPr>
              <a:grpSpLocks noChangeAspect="1"/>
            </p:cNvGrpSpPr>
            <p:nvPr/>
          </p:nvGrpSpPr>
          <p:grpSpPr bwMode="auto">
            <a:xfrm>
              <a:off x="3513561" y="4701658"/>
              <a:ext cx="7866" cy="27137"/>
              <a:chOff x="2329" y="2599"/>
              <a:chExt cx="43" cy="386"/>
            </a:xfrm>
          </p:grpSpPr>
          <p:sp>
            <p:nvSpPr>
              <p:cNvPr id="206"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7"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9" name="Group 6457"/>
            <p:cNvGrpSpPr>
              <a:grpSpLocks noChangeAspect="1"/>
            </p:cNvGrpSpPr>
            <p:nvPr/>
          </p:nvGrpSpPr>
          <p:grpSpPr bwMode="auto">
            <a:xfrm>
              <a:off x="3435502" y="4694146"/>
              <a:ext cx="7564" cy="11278"/>
              <a:chOff x="2478" y="2807"/>
              <a:chExt cx="43" cy="178"/>
            </a:xfrm>
          </p:grpSpPr>
          <p:sp>
            <p:nvSpPr>
              <p:cNvPr id="204"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5"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90" name="Group 6460"/>
            <p:cNvGrpSpPr>
              <a:grpSpLocks noChangeAspect="1"/>
            </p:cNvGrpSpPr>
            <p:nvPr/>
          </p:nvGrpSpPr>
          <p:grpSpPr bwMode="auto">
            <a:xfrm>
              <a:off x="3463942" y="4690387"/>
              <a:ext cx="7261" cy="19149"/>
              <a:chOff x="2065" y="2441"/>
              <a:chExt cx="40" cy="272"/>
            </a:xfrm>
          </p:grpSpPr>
          <p:sp>
            <p:nvSpPr>
              <p:cNvPr id="202"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3"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91" name="Group 6463"/>
            <p:cNvGrpSpPr>
              <a:grpSpLocks noChangeAspect="1"/>
            </p:cNvGrpSpPr>
            <p:nvPr/>
          </p:nvGrpSpPr>
          <p:grpSpPr bwMode="auto">
            <a:xfrm>
              <a:off x="3537463" y="4715410"/>
              <a:ext cx="7866" cy="11278"/>
              <a:chOff x="2478" y="2807"/>
              <a:chExt cx="43" cy="178"/>
            </a:xfrm>
          </p:grpSpPr>
          <p:sp>
            <p:nvSpPr>
              <p:cNvPr id="200"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1"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192"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193" name="Group 6468"/>
            <p:cNvGrpSpPr>
              <a:grpSpLocks noChangeAspect="1"/>
            </p:cNvGrpSpPr>
            <p:nvPr/>
          </p:nvGrpSpPr>
          <p:grpSpPr bwMode="auto">
            <a:xfrm>
              <a:off x="3563785" y="4713425"/>
              <a:ext cx="7261" cy="15391"/>
              <a:chOff x="2668" y="2761"/>
              <a:chExt cx="40" cy="217"/>
            </a:xfrm>
          </p:grpSpPr>
          <p:sp>
            <p:nvSpPr>
              <p:cNvPr id="198"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99"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194"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195"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196"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197"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224" name="Group 498"/>
          <p:cNvGrpSpPr/>
          <p:nvPr/>
        </p:nvGrpSpPr>
        <p:grpSpPr>
          <a:xfrm>
            <a:off x="3315669" y="4243038"/>
            <a:ext cx="472287" cy="40765"/>
            <a:chOff x="3157152" y="4688742"/>
            <a:chExt cx="472287" cy="40765"/>
          </a:xfrm>
        </p:grpSpPr>
        <p:sp>
          <p:nvSpPr>
            <p:cNvPr id="225"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26"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227"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28"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229" name="Group 6430"/>
            <p:cNvGrpSpPr>
              <a:grpSpLocks noChangeAspect="1"/>
            </p:cNvGrpSpPr>
            <p:nvPr/>
          </p:nvGrpSpPr>
          <p:grpSpPr bwMode="auto">
            <a:xfrm>
              <a:off x="3261231" y="4688736"/>
              <a:ext cx="8472" cy="26079"/>
              <a:chOff x="1015" y="2428"/>
              <a:chExt cx="46" cy="372"/>
            </a:xfrm>
          </p:grpSpPr>
          <p:sp>
            <p:nvSpPr>
              <p:cNvPr id="271"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72"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0" name="Group 6433"/>
            <p:cNvGrpSpPr>
              <a:grpSpLocks noChangeAspect="1"/>
            </p:cNvGrpSpPr>
            <p:nvPr/>
          </p:nvGrpSpPr>
          <p:grpSpPr bwMode="auto">
            <a:xfrm>
              <a:off x="3389211" y="4694974"/>
              <a:ext cx="7261" cy="31603"/>
              <a:chOff x="1790" y="2461"/>
              <a:chExt cx="40" cy="447"/>
            </a:xfrm>
          </p:grpSpPr>
          <p:sp>
            <p:nvSpPr>
              <p:cNvPr id="269"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70"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1" name="Group 6436"/>
            <p:cNvGrpSpPr>
              <a:grpSpLocks noChangeAspect="1"/>
            </p:cNvGrpSpPr>
            <p:nvPr/>
          </p:nvGrpSpPr>
          <p:grpSpPr bwMode="auto">
            <a:xfrm>
              <a:off x="3285133" y="4692966"/>
              <a:ext cx="7261" cy="31953"/>
              <a:chOff x="1151" y="2490"/>
              <a:chExt cx="40" cy="455"/>
            </a:xfrm>
          </p:grpSpPr>
          <p:sp>
            <p:nvSpPr>
              <p:cNvPr id="267"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8"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2" name="Group 6439"/>
            <p:cNvGrpSpPr>
              <a:grpSpLocks noChangeAspect="1"/>
            </p:cNvGrpSpPr>
            <p:nvPr/>
          </p:nvGrpSpPr>
          <p:grpSpPr bwMode="auto">
            <a:xfrm>
              <a:off x="3415231" y="4690387"/>
              <a:ext cx="7261" cy="23026"/>
              <a:chOff x="1914" y="2425"/>
              <a:chExt cx="40" cy="326"/>
            </a:xfrm>
          </p:grpSpPr>
          <p:sp>
            <p:nvSpPr>
              <p:cNvPr id="265"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66"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3" name="Group 6442"/>
            <p:cNvGrpSpPr>
              <a:grpSpLocks noChangeAspect="1"/>
            </p:cNvGrpSpPr>
            <p:nvPr/>
          </p:nvGrpSpPr>
          <p:grpSpPr bwMode="auto">
            <a:xfrm>
              <a:off x="3308429" y="4705667"/>
              <a:ext cx="7261" cy="23849"/>
              <a:chOff x="1284" y="2652"/>
              <a:chExt cx="40" cy="337"/>
            </a:xfrm>
          </p:grpSpPr>
          <p:sp>
            <p:nvSpPr>
              <p:cNvPr id="263"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64"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4" name="Group 6445"/>
            <p:cNvGrpSpPr>
              <a:grpSpLocks noChangeAspect="1"/>
            </p:cNvGrpSpPr>
            <p:nvPr/>
          </p:nvGrpSpPr>
          <p:grpSpPr bwMode="auto">
            <a:xfrm>
              <a:off x="3365310" y="4704022"/>
              <a:ext cx="7261" cy="25024"/>
              <a:chOff x="1658" y="2628"/>
              <a:chExt cx="40" cy="355"/>
            </a:xfrm>
          </p:grpSpPr>
          <p:sp>
            <p:nvSpPr>
              <p:cNvPr id="261"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2"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5" name="Group 6448"/>
            <p:cNvGrpSpPr>
              <a:grpSpLocks noChangeAspect="1"/>
            </p:cNvGrpSpPr>
            <p:nvPr/>
          </p:nvGrpSpPr>
          <p:grpSpPr bwMode="auto">
            <a:xfrm>
              <a:off x="3344131" y="4719897"/>
              <a:ext cx="7564" cy="8812"/>
              <a:chOff x="1516" y="2835"/>
              <a:chExt cx="42" cy="123"/>
            </a:xfrm>
          </p:grpSpPr>
          <p:sp>
            <p:nvSpPr>
              <p:cNvPr id="259"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60"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236" name="Group 6451"/>
            <p:cNvGrpSpPr>
              <a:grpSpLocks noChangeAspect="1"/>
            </p:cNvGrpSpPr>
            <p:nvPr/>
          </p:nvGrpSpPr>
          <p:grpSpPr bwMode="auto">
            <a:xfrm>
              <a:off x="3488147" y="4692390"/>
              <a:ext cx="7261" cy="31250"/>
              <a:chOff x="2195" y="2463"/>
              <a:chExt cx="40" cy="442"/>
            </a:xfrm>
          </p:grpSpPr>
          <p:sp>
            <p:nvSpPr>
              <p:cNvPr id="257"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8"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7" name="Group 6454"/>
            <p:cNvGrpSpPr>
              <a:grpSpLocks noChangeAspect="1"/>
            </p:cNvGrpSpPr>
            <p:nvPr/>
          </p:nvGrpSpPr>
          <p:grpSpPr bwMode="auto">
            <a:xfrm>
              <a:off x="3513561" y="4701658"/>
              <a:ext cx="7866" cy="27137"/>
              <a:chOff x="2329" y="2599"/>
              <a:chExt cx="43" cy="386"/>
            </a:xfrm>
          </p:grpSpPr>
          <p:sp>
            <p:nvSpPr>
              <p:cNvPr id="255"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6"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8" name="Group 6457"/>
            <p:cNvGrpSpPr>
              <a:grpSpLocks noChangeAspect="1"/>
            </p:cNvGrpSpPr>
            <p:nvPr/>
          </p:nvGrpSpPr>
          <p:grpSpPr bwMode="auto">
            <a:xfrm>
              <a:off x="3435502" y="4694146"/>
              <a:ext cx="7564" cy="11278"/>
              <a:chOff x="2478" y="2807"/>
              <a:chExt cx="43" cy="178"/>
            </a:xfrm>
          </p:grpSpPr>
          <p:sp>
            <p:nvSpPr>
              <p:cNvPr id="253"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4"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9" name="Group 6460"/>
            <p:cNvGrpSpPr>
              <a:grpSpLocks noChangeAspect="1"/>
            </p:cNvGrpSpPr>
            <p:nvPr/>
          </p:nvGrpSpPr>
          <p:grpSpPr bwMode="auto">
            <a:xfrm>
              <a:off x="3463942" y="4690387"/>
              <a:ext cx="7261" cy="19149"/>
              <a:chOff x="2065" y="2441"/>
              <a:chExt cx="40" cy="272"/>
            </a:xfrm>
          </p:grpSpPr>
          <p:sp>
            <p:nvSpPr>
              <p:cNvPr id="251"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2"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40" name="Group 6463"/>
            <p:cNvGrpSpPr>
              <a:grpSpLocks noChangeAspect="1"/>
            </p:cNvGrpSpPr>
            <p:nvPr/>
          </p:nvGrpSpPr>
          <p:grpSpPr bwMode="auto">
            <a:xfrm>
              <a:off x="3537463" y="4715410"/>
              <a:ext cx="7866" cy="11278"/>
              <a:chOff x="2478" y="2807"/>
              <a:chExt cx="43" cy="178"/>
            </a:xfrm>
          </p:grpSpPr>
          <p:sp>
            <p:nvSpPr>
              <p:cNvPr id="249"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0"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241"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242" name="Group 6468"/>
            <p:cNvGrpSpPr>
              <a:grpSpLocks noChangeAspect="1"/>
            </p:cNvGrpSpPr>
            <p:nvPr/>
          </p:nvGrpSpPr>
          <p:grpSpPr bwMode="auto">
            <a:xfrm>
              <a:off x="3563785" y="4713425"/>
              <a:ext cx="7261" cy="15391"/>
              <a:chOff x="2668" y="2761"/>
              <a:chExt cx="40" cy="217"/>
            </a:xfrm>
          </p:grpSpPr>
          <p:sp>
            <p:nvSpPr>
              <p:cNvPr id="247"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48"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243"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244"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245"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246"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cxnSp>
        <p:nvCxnSpPr>
          <p:cNvPr id="273" name="Straight Arrow Connector 272"/>
          <p:cNvCxnSpPr/>
          <p:nvPr/>
        </p:nvCxnSpPr>
        <p:spPr>
          <a:xfrm rot="10800000">
            <a:off x="2886100" y="16854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74" name="Right Arrow 273"/>
          <p:cNvSpPr/>
          <p:nvPr/>
        </p:nvSpPr>
        <p:spPr>
          <a:xfrm>
            <a:off x="3990975" y="3327002"/>
            <a:ext cx="1447800" cy="414378"/>
          </a:xfrm>
          <a:prstGeom prst="righ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5" name="Text Box 30"/>
          <p:cNvSpPr txBox="1">
            <a:spLocks noChangeArrowheads="1"/>
          </p:cNvSpPr>
          <p:nvPr/>
        </p:nvSpPr>
        <p:spPr bwMode="auto">
          <a:xfrm>
            <a:off x="5950733" y="807002"/>
            <a:ext cx="2065991" cy="338554"/>
          </a:xfrm>
          <a:prstGeom prst="rect">
            <a:avLst/>
          </a:prstGeom>
          <a:noFill/>
          <a:ln w="9525">
            <a:noFill/>
            <a:miter lim="800000"/>
            <a:headEnd/>
            <a:tailEnd/>
          </a:ln>
        </p:spPr>
        <p:txBody>
          <a:bodyPr wrap="square">
            <a:spAutoFit/>
          </a:bodyPr>
          <a:lstStyle/>
          <a:p>
            <a:pPr algn="ctr"/>
            <a:r>
              <a:rPr lang="en-GB" sz="1600" b="1" i="1" u="sng" dirty="0">
                <a:solidFill>
                  <a:srgbClr val="002060"/>
                </a:solidFill>
                <a:latin typeface="Times New Roman" pitchFamily="18" charset="0"/>
                <a:cs typeface="Times New Roman" pitchFamily="18" charset="0"/>
              </a:rPr>
              <a:t>Stochiometric matrix</a:t>
            </a:r>
          </a:p>
        </p:txBody>
      </p:sp>
      <p:sp>
        <p:nvSpPr>
          <p:cNvPr id="276" name="Rectangle 19"/>
          <p:cNvSpPr>
            <a:spLocks noChangeArrowheads="1"/>
          </p:cNvSpPr>
          <p:nvPr/>
        </p:nvSpPr>
        <p:spPr bwMode="auto">
          <a:xfrm>
            <a:off x="6158728" y="1036535"/>
            <a:ext cx="1424640" cy="2275634"/>
          </a:xfrm>
          <a:prstGeom prst="rect">
            <a:avLst/>
          </a:prstGeom>
          <a:noFill/>
          <a:ln w="9525">
            <a:noFill/>
            <a:miter lim="800000"/>
            <a:headEnd/>
            <a:tailEnd/>
          </a:ln>
        </p:spPr>
        <p:txBody>
          <a:bodyPr wrap="none" lIns="0" tIns="0" rIns="0" bIns="0" anchor="ctr"/>
          <a:lstStyle/>
          <a:p>
            <a:endParaRPr lang="tr-TR">
              <a:latin typeface="Times New Roman" pitchFamily="18" charset="0"/>
              <a:cs typeface="Times New Roman" pitchFamily="18" charset="0"/>
            </a:endParaRPr>
          </a:p>
        </p:txBody>
      </p:sp>
      <p:sp>
        <p:nvSpPr>
          <p:cNvPr id="277" name="Rectangle 276"/>
          <p:cNvSpPr/>
          <p:nvPr/>
        </p:nvSpPr>
        <p:spPr>
          <a:xfrm>
            <a:off x="6411830" y="1936336"/>
            <a:ext cx="1620000" cy="3170099"/>
          </a:xfrm>
          <a:prstGeom prst="rect">
            <a:avLst/>
          </a:prstGeom>
          <a:noFill/>
        </p:spPr>
        <p:txBody>
          <a:bodyPr wrap="square">
            <a:spAutoFit/>
          </a:bodyPr>
          <a:lstStyle/>
          <a:p>
            <a:pPr marL="342900" indent="-342900"/>
            <a:r>
              <a:rPr lang="en-GB" sz="20000" dirty="0">
                <a:solidFill>
                  <a:schemeClr val="bg1">
                    <a:lumMod val="85000"/>
                  </a:schemeClr>
                </a:solidFill>
                <a:latin typeface="Times New Roman" pitchFamily="18" charset="0"/>
                <a:cs typeface="Times New Roman" pitchFamily="18" charset="0"/>
              </a:rPr>
              <a:t>S</a:t>
            </a:r>
          </a:p>
        </p:txBody>
      </p:sp>
      <p:grpSp>
        <p:nvGrpSpPr>
          <p:cNvPr id="278" name="Group 103"/>
          <p:cNvGrpSpPr/>
          <p:nvPr/>
        </p:nvGrpSpPr>
        <p:grpSpPr>
          <a:xfrm>
            <a:off x="6326767" y="2102014"/>
            <a:ext cx="72000" cy="2952000"/>
            <a:chOff x="6444208" y="4797152"/>
            <a:chExt cx="72008" cy="1153716"/>
          </a:xfrm>
        </p:grpSpPr>
        <p:cxnSp>
          <p:nvCxnSpPr>
            <p:cNvPr id="279" name="Straight Connector 278"/>
            <p:cNvCxnSpPr/>
            <p:nvPr/>
          </p:nvCxnSpPr>
          <p:spPr>
            <a:xfrm rot="5400000">
              <a:off x="5868938" y="5373216"/>
              <a:ext cx="1151334"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6444208" y="4797152"/>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6444208" y="5949280"/>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2" name="Group 103"/>
          <p:cNvGrpSpPr/>
          <p:nvPr/>
        </p:nvGrpSpPr>
        <p:grpSpPr>
          <a:xfrm flipH="1">
            <a:off x="8023048" y="2102014"/>
            <a:ext cx="72000" cy="2952000"/>
            <a:chOff x="6444208" y="4797152"/>
            <a:chExt cx="72008" cy="1153716"/>
          </a:xfrm>
        </p:grpSpPr>
        <p:cxnSp>
          <p:nvCxnSpPr>
            <p:cNvPr id="283" name="Straight Connector 282"/>
            <p:cNvCxnSpPr/>
            <p:nvPr/>
          </p:nvCxnSpPr>
          <p:spPr>
            <a:xfrm rot="5400000">
              <a:off x="5868938" y="5373216"/>
              <a:ext cx="1151334"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6444208" y="4797152"/>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6444208" y="5949280"/>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6" name="TextBox 285"/>
          <p:cNvSpPr txBox="1"/>
          <p:nvPr/>
        </p:nvSpPr>
        <p:spPr>
          <a:xfrm>
            <a:off x="946988" y="1374652"/>
            <a:ext cx="576568" cy="276999"/>
          </a:xfrm>
          <a:prstGeom prst="rect">
            <a:avLst/>
          </a:prstGeom>
          <a:noFill/>
        </p:spPr>
        <p:txBody>
          <a:bodyPr wrap="none" rtlCol="0">
            <a:spAutoFit/>
          </a:bodyPr>
          <a:lstStyle/>
          <a:p>
            <a:r>
              <a:rPr lang="en-US" sz="1200" dirty="0"/>
              <a:t>ATP[c]</a:t>
            </a:r>
          </a:p>
        </p:txBody>
      </p:sp>
      <p:sp>
        <p:nvSpPr>
          <p:cNvPr id="287" name="TextBox 286"/>
          <p:cNvSpPr txBox="1"/>
          <p:nvPr/>
        </p:nvSpPr>
        <p:spPr>
          <a:xfrm>
            <a:off x="907616" y="1734652"/>
            <a:ext cx="576000" cy="276999"/>
          </a:xfrm>
          <a:prstGeom prst="rect">
            <a:avLst/>
          </a:prstGeom>
          <a:noFill/>
        </p:spPr>
        <p:txBody>
          <a:bodyPr wrap="none" rtlCol="0">
            <a:spAutoFit/>
          </a:bodyPr>
          <a:lstStyle/>
          <a:p>
            <a:r>
              <a:rPr lang="en-US" sz="1200" dirty="0"/>
              <a:t>ADP[c]</a:t>
            </a:r>
          </a:p>
        </p:txBody>
      </p:sp>
      <p:sp>
        <p:nvSpPr>
          <p:cNvPr id="288" name="TextBox 287"/>
          <p:cNvSpPr txBox="1"/>
          <p:nvPr/>
        </p:nvSpPr>
        <p:spPr>
          <a:xfrm>
            <a:off x="801196" y="4110652"/>
            <a:ext cx="648000" cy="276999"/>
          </a:xfrm>
          <a:prstGeom prst="rect">
            <a:avLst/>
          </a:prstGeom>
          <a:noFill/>
        </p:spPr>
        <p:txBody>
          <a:bodyPr wrap="none" rtlCol="0">
            <a:spAutoFit/>
          </a:bodyPr>
          <a:lstStyle/>
          <a:p>
            <a:r>
              <a:rPr lang="en-US" sz="1200" dirty="0"/>
              <a:t>DHAP[c]</a:t>
            </a:r>
          </a:p>
        </p:txBody>
      </p:sp>
      <p:sp>
        <p:nvSpPr>
          <p:cNvPr id="289" name="TextBox 288"/>
          <p:cNvSpPr txBox="1"/>
          <p:nvPr/>
        </p:nvSpPr>
        <p:spPr>
          <a:xfrm>
            <a:off x="1473260" y="4326652"/>
            <a:ext cx="457176" cy="276999"/>
          </a:xfrm>
          <a:prstGeom prst="rect">
            <a:avLst/>
          </a:prstGeom>
          <a:noFill/>
        </p:spPr>
        <p:txBody>
          <a:bodyPr wrap="none" rtlCol="0">
            <a:spAutoFit/>
          </a:bodyPr>
          <a:lstStyle/>
          <a:p>
            <a:r>
              <a:rPr lang="en-US" sz="1200" b="1" dirty="0"/>
              <a:t>GAP</a:t>
            </a:r>
          </a:p>
        </p:txBody>
      </p:sp>
      <p:cxnSp>
        <p:nvCxnSpPr>
          <p:cNvPr id="290" name="Straight Arrow Connector 289"/>
          <p:cNvCxnSpPr/>
          <p:nvPr/>
        </p:nvCxnSpPr>
        <p:spPr>
          <a:xfrm rot="5400000">
            <a:off x="1397102" y="4074652"/>
            <a:ext cx="576000" cy="158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91" name="Rectangle 290"/>
          <p:cNvSpPr/>
          <p:nvPr/>
        </p:nvSpPr>
        <p:spPr>
          <a:xfrm>
            <a:off x="1629514" y="4002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TextBox 291"/>
          <p:cNvSpPr txBox="1"/>
          <p:nvPr/>
        </p:nvSpPr>
        <p:spPr>
          <a:xfrm>
            <a:off x="1405461" y="5118652"/>
            <a:ext cx="607859" cy="276999"/>
          </a:xfrm>
          <a:prstGeom prst="rect">
            <a:avLst/>
          </a:prstGeom>
          <a:noFill/>
        </p:spPr>
        <p:txBody>
          <a:bodyPr wrap="none" rtlCol="0">
            <a:spAutoFit/>
          </a:bodyPr>
          <a:lstStyle/>
          <a:p>
            <a:r>
              <a:rPr lang="en-US" sz="1200" b="1"/>
              <a:t>13BPG</a:t>
            </a:r>
            <a:endParaRPr lang="en-US" sz="1200" b="1" dirty="0"/>
          </a:p>
        </p:txBody>
      </p:sp>
      <p:sp>
        <p:nvSpPr>
          <p:cNvPr id="293" name="TextBox 292"/>
          <p:cNvSpPr txBox="1"/>
          <p:nvPr/>
        </p:nvSpPr>
        <p:spPr>
          <a:xfrm>
            <a:off x="1483438" y="5910652"/>
            <a:ext cx="442750" cy="276999"/>
          </a:xfrm>
          <a:prstGeom prst="rect">
            <a:avLst/>
          </a:prstGeom>
          <a:noFill/>
        </p:spPr>
        <p:txBody>
          <a:bodyPr wrap="none" rtlCol="0">
            <a:spAutoFit/>
          </a:bodyPr>
          <a:lstStyle/>
          <a:p>
            <a:r>
              <a:rPr lang="en-GB" sz="1200" b="1" dirty="0"/>
              <a:t>3PG</a:t>
            </a:r>
            <a:endParaRPr lang="en-US" sz="1200" b="1" dirty="0"/>
          </a:p>
        </p:txBody>
      </p:sp>
      <p:sp>
        <p:nvSpPr>
          <p:cNvPr id="294" name="Arc 293"/>
          <p:cNvSpPr/>
          <p:nvPr/>
        </p:nvSpPr>
        <p:spPr>
          <a:xfrm rot="16200000" flipH="1">
            <a:off x="1336891" y="4686652"/>
            <a:ext cx="360000" cy="360000"/>
          </a:xfrm>
          <a:prstGeom prst="arc">
            <a:avLst>
              <a:gd name="adj1" fmla="val 21160014"/>
              <a:gd name="adj2" fmla="val 10998004"/>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5" name="TextBox 294"/>
          <p:cNvSpPr txBox="1"/>
          <p:nvPr/>
        </p:nvSpPr>
        <p:spPr>
          <a:xfrm>
            <a:off x="325096" y="4902652"/>
            <a:ext cx="1128835" cy="276999"/>
          </a:xfrm>
          <a:prstGeom prst="rect">
            <a:avLst/>
          </a:prstGeom>
          <a:noFill/>
        </p:spPr>
        <p:txBody>
          <a:bodyPr wrap="none" rtlCol="0">
            <a:spAutoFit/>
          </a:bodyPr>
          <a:lstStyle/>
          <a:p>
            <a:r>
              <a:rPr lang="en-US" sz="1200" dirty="0"/>
              <a:t>NADH[c], H+[c]</a:t>
            </a:r>
          </a:p>
        </p:txBody>
      </p:sp>
      <p:cxnSp>
        <p:nvCxnSpPr>
          <p:cNvPr id="296" name="Straight Arrow Connector 295"/>
          <p:cNvCxnSpPr/>
          <p:nvPr/>
        </p:nvCxnSpPr>
        <p:spPr>
          <a:xfrm rot="5400000">
            <a:off x="1411273" y="4866652"/>
            <a:ext cx="576000" cy="1588"/>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97" name="Rectangle 296"/>
          <p:cNvSpPr/>
          <p:nvPr/>
        </p:nvSpPr>
        <p:spPr>
          <a:xfrm>
            <a:off x="1631482" y="4794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Arc 297"/>
          <p:cNvSpPr/>
          <p:nvPr/>
        </p:nvSpPr>
        <p:spPr>
          <a:xfrm rot="16200000" flipH="1">
            <a:off x="1347524" y="5478652"/>
            <a:ext cx="360000" cy="360000"/>
          </a:xfrm>
          <a:prstGeom prst="arc">
            <a:avLst>
              <a:gd name="adj1" fmla="val 21160014"/>
              <a:gd name="adj2" fmla="val 10998004"/>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99" name="Straight Arrow Connector 298"/>
          <p:cNvCxnSpPr/>
          <p:nvPr/>
        </p:nvCxnSpPr>
        <p:spPr>
          <a:xfrm rot="5400000">
            <a:off x="1421906" y="5658652"/>
            <a:ext cx="576000" cy="1588"/>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0" name="Rectangle 299"/>
          <p:cNvSpPr/>
          <p:nvPr/>
        </p:nvSpPr>
        <p:spPr>
          <a:xfrm>
            <a:off x="1631482" y="5586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TextBox 300"/>
          <p:cNvSpPr txBox="1"/>
          <p:nvPr/>
        </p:nvSpPr>
        <p:spPr>
          <a:xfrm>
            <a:off x="420507" y="4549552"/>
            <a:ext cx="1051891" cy="276999"/>
          </a:xfrm>
          <a:prstGeom prst="rect">
            <a:avLst/>
          </a:prstGeom>
          <a:noFill/>
        </p:spPr>
        <p:txBody>
          <a:bodyPr wrap="none" rtlCol="0">
            <a:spAutoFit/>
          </a:bodyPr>
          <a:lstStyle/>
          <a:p>
            <a:r>
              <a:rPr lang="en-US" sz="1200" dirty="0"/>
              <a:t>NAD+[c], Pi[c]</a:t>
            </a:r>
          </a:p>
        </p:txBody>
      </p:sp>
      <p:sp>
        <p:nvSpPr>
          <p:cNvPr id="302" name="TextBox 301"/>
          <p:cNvSpPr txBox="1"/>
          <p:nvPr/>
        </p:nvSpPr>
        <p:spPr>
          <a:xfrm>
            <a:off x="941473" y="5354615"/>
            <a:ext cx="576568" cy="276999"/>
          </a:xfrm>
          <a:prstGeom prst="rect">
            <a:avLst/>
          </a:prstGeom>
          <a:noFill/>
        </p:spPr>
        <p:txBody>
          <a:bodyPr wrap="none" rtlCol="0">
            <a:spAutoFit/>
          </a:bodyPr>
          <a:lstStyle/>
          <a:p>
            <a:r>
              <a:rPr lang="en-US" sz="1200" dirty="0"/>
              <a:t>ATP[c]</a:t>
            </a:r>
          </a:p>
        </p:txBody>
      </p:sp>
      <p:sp>
        <p:nvSpPr>
          <p:cNvPr id="303" name="TextBox 302"/>
          <p:cNvSpPr txBox="1"/>
          <p:nvPr/>
        </p:nvSpPr>
        <p:spPr>
          <a:xfrm>
            <a:off x="902101" y="5693349"/>
            <a:ext cx="576000" cy="276999"/>
          </a:xfrm>
          <a:prstGeom prst="rect">
            <a:avLst/>
          </a:prstGeom>
          <a:noFill/>
        </p:spPr>
        <p:txBody>
          <a:bodyPr wrap="none" rtlCol="0">
            <a:spAutoFit/>
          </a:bodyPr>
          <a:lstStyle/>
          <a:p>
            <a:r>
              <a:rPr lang="en-US" sz="1200" dirty="0"/>
              <a:t>ADP[c]</a:t>
            </a:r>
          </a:p>
        </p:txBody>
      </p:sp>
      <p:sp>
        <p:nvSpPr>
          <p:cNvPr id="304" name="TextBox 303"/>
          <p:cNvSpPr txBox="1"/>
          <p:nvPr/>
        </p:nvSpPr>
        <p:spPr>
          <a:xfrm>
            <a:off x="6272397" y="2030014"/>
            <a:ext cx="360000" cy="3108543"/>
          </a:xfrm>
          <a:prstGeom prst="rect">
            <a:avLst/>
          </a:prstGeom>
          <a:noFill/>
        </p:spPr>
        <p:txBody>
          <a:bodyPr wrap="square" rtlCol="0">
            <a:spAutoFit/>
          </a:bodyPr>
          <a:lstStyle/>
          <a:p>
            <a:pPr algn="r"/>
            <a:r>
              <a:rPr lang="en-GB" sz="1400" dirty="0"/>
              <a:t>-1</a:t>
            </a:r>
          </a:p>
          <a:p>
            <a:pPr algn="r"/>
            <a:r>
              <a:rPr lang="en-GB" sz="1400" dirty="0"/>
              <a:t> 1</a:t>
            </a:r>
          </a:p>
          <a:p>
            <a:pPr algn="r"/>
            <a:r>
              <a:rPr lang="en-GB" sz="1400" dirty="0"/>
              <a:t>0</a:t>
            </a:r>
          </a:p>
          <a:p>
            <a:pPr algn="r"/>
            <a:r>
              <a:rPr lang="en-GB" sz="1400" dirty="0"/>
              <a:t>0</a:t>
            </a:r>
          </a:p>
          <a:p>
            <a:pPr algn="r"/>
            <a:r>
              <a:rPr lang="en-GB" sz="1400" dirty="0"/>
              <a:t>0</a:t>
            </a:r>
          </a:p>
          <a:p>
            <a:pPr algn="r"/>
            <a:r>
              <a:rPr lang="en-GB" sz="1400" dirty="0"/>
              <a:t>0</a:t>
            </a:r>
          </a:p>
          <a:p>
            <a:pPr algn="r"/>
            <a:r>
              <a:rPr lang="en-GB" sz="1400" dirty="0"/>
              <a:t>0</a:t>
            </a:r>
          </a:p>
          <a:p>
            <a:pPr algn="r"/>
            <a:r>
              <a:rPr lang="en-GB" sz="1400" dirty="0"/>
              <a:t>0</a:t>
            </a:r>
          </a:p>
          <a:p>
            <a:pPr algn="r"/>
            <a:r>
              <a:rPr lang="en-GB" sz="1400" dirty="0"/>
              <a:t>-1</a:t>
            </a:r>
          </a:p>
          <a:p>
            <a:pPr algn="r"/>
            <a:r>
              <a:rPr lang="en-GB" sz="1400" dirty="0"/>
              <a:t>1</a:t>
            </a:r>
          </a:p>
          <a:p>
            <a:pPr algn="r"/>
            <a:r>
              <a:rPr lang="en-GB" sz="1400" dirty="0"/>
              <a:t>0</a:t>
            </a:r>
          </a:p>
          <a:p>
            <a:pPr algn="r"/>
            <a:r>
              <a:rPr lang="en-GB" sz="1400" dirty="0"/>
              <a:t>0</a:t>
            </a:r>
          </a:p>
          <a:p>
            <a:pPr algn="r"/>
            <a:r>
              <a:rPr lang="en-GB" sz="1400" dirty="0"/>
              <a:t>0</a:t>
            </a:r>
          </a:p>
          <a:p>
            <a:pPr algn="r"/>
            <a:r>
              <a:rPr lang="en-GB" sz="1400" dirty="0"/>
              <a:t>0</a:t>
            </a:r>
            <a:endParaRPr lang="sv-SE" sz="1400" dirty="0"/>
          </a:p>
        </p:txBody>
      </p:sp>
      <p:sp>
        <p:nvSpPr>
          <p:cNvPr id="305" name="TextBox 304"/>
          <p:cNvSpPr txBox="1"/>
          <p:nvPr/>
        </p:nvSpPr>
        <p:spPr>
          <a:xfrm>
            <a:off x="6560397" y="2030014"/>
            <a:ext cx="360000" cy="3108543"/>
          </a:xfrm>
          <a:prstGeom prst="rect">
            <a:avLst/>
          </a:prstGeom>
          <a:noFill/>
        </p:spPr>
        <p:txBody>
          <a:bodyPr wrap="square" rtlCol="0">
            <a:spAutoFit/>
          </a:bodyPr>
          <a:lstStyle/>
          <a:p>
            <a:pPr algn="r"/>
            <a:r>
              <a:rPr lang="en-GB" sz="1400" dirty="0"/>
              <a:t>0</a:t>
            </a:r>
          </a:p>
          <a:p>
            <a:pPr algn="r"/>
            <a:r>
              <a:rPr lang="en-GB" sz="1400" dirty="0"/>
              <a:t>-1</a:t>
            </a:r>
          </a:p>
          <a:p>
            <a:pPr algn="r"/>
            <a:r>
              <a:rPr lang="en-GB" sz="1400" dirty="0"/>
              <a:t>10000000000</a:t>
            </a:r>
          </a:p>
          <a:p>
            <a:pPr algn="r"/>
            <a:r>
              <a:rPr lang="en-GB" sz="1400" dirty="0"/>
              <a:t>0</a:t>
            </a:r>
            <a:endParaRPr lang="sv-SE" sz="1400" dirty="0"/>
          </a:p>
        </p:txBody>
      </p:sp>
      <p:sp>
        <p:nvSpPr>
          <p:cNvPr id="306" name="TextBox 305"/>
          <p:cNvSpPr txBox="1"/>
          <p:nvPr/>
        </p:nvSpPr>
        <p:spPr>
          <a:xfrm>
            <a:off x="6848397" y="2030014"/>
            <a:ext cx="360000" cy="3108543"/>
          </a:xfrm>
          <a:prstGeom prst="rect">
            <a:avLst/>
          </a:prstGeom>
          <a:noFill/>
        </p:spPr>
        <p:txBody>
          <a:bodyPr wrap="square" rtlCol="0">
            <a:spAutoFit/>
          </a:bodyPr>
          <a:lstStyle/>
          <a:p>
            <a:pPr algn="r"/>
            <a:r>
              <a:rPr lang="en-GB" sz="1400" dirty="0"/>
              <a:t>00</a:t>
            </a:r>
          </a:p>
          <a:p>
            <a:pPr algn="r"/>
            <a:r>
              <a:rPr lang="en-GB" sz="1400" dirty="0"/>
              <a:t>-1</a:t>
            </a:r>
          </a:p>
          <a:p>
            <a:pPr algn="r"/>
            <a:r>
              <a:rPr lang="en-GB" sz="1400" dirty="0"/>
              <a:t>1</a:t>
            </a:r>
          </a:p>
          <a:p>
            <a:pPr algn="r"/>
            <a:r>
              <a:rPr lang="en-GB" sz="1400" dirty="0"/>
              <a:t>0000</a:t>
            </a:r>
          </a:p>
          <a:p>
            <a:pPr algn="r"/>
            <a:r>
              <a:rPr lang="en-GB" sz="1400" dirty="0"/>
              <a:t>-1</a:t>
            </a:r>
          </a:p>
          <a:p>
            <a:pPr algn="r"/>
            <a:r>
              <a:rPr lang="en-GB" sz="1400" dirty="0"/>
              <a:t>1000</a:t>
            </a:r>
          </a:p>
          <a:p>
            <a:pPr algn="r"/>
            <a:r>
              <a:rPr lang="en-GB" sz="1400" dirty="0"/>
              <a:t>0</a:t>
            </a:r>
            <a:endParaRPr lang="sv-SE" sz="1400" dirty="0"/>
          </a:p>
        </p:txBody>
      </p:sp>
      <p:sp>
        <p:nvSpPr>
          <p:cNvPr id="307" name="TextBox 306"/>
          <p:cNvSpPr txBox="1"/>
          <p:nvPr/>
        </p:nvSpPr>
        <p:spPr>
          <a:xfrm>
            <a:off x="7424397" y="2030014"/>
            <a:ext cx="360000" cy="3108543"/>
          </a:xfrm>
          <a:prstGeom prst="rect">
            <a:avLst/>
          </a:prstGeom>
          <a:noFill/>
        </p:spPr>
        <p:txBody>
          <a:bodyPr wrap="square" rtlCol="0">
            <a:spAutoFit/>
          </a:bodyPr>
          <a:lstStyle/>
          <a:p>
            <a:pPr algn="r"/>
            <a:r>
              <a:rPr lang="en-GB" sz="1400" dirty="0"/>
              <a:t>0000</a:t>
            </a:r>
          </a:p>
          <a:p>
            <a:pPr algn="r"/>
            <a:r>
              <a:rPr lang="en-GB" sz="1400" dirty="0"/>
              <a:t>-1</a:t>
            </a:r>
          </a:p>
          <a:p>
            <a:pPr algn="r"/>
            <a:r>
              <a:rPr lang="en-GB" sz="1400" dirty="0"/>
              <a:t>0000</a:t>
            </a:r>
          </a:p>
          <a:p>
            <a:pPr algn="r"/>
            <a:r>
              <a:rPr lang="en-GB" sz="1400" dirty="0"/>
              <a:t>0</a:t>
            </a:r>
          </a:p>
          <a:p>
            <a:pPr algn="r"/>
            <a:r>
              <a:rPr lang="en-GB" sz="1400" dirty="0"/>
              <a:t>-1</a:t>
            </a:r>
          </a:p>
          <a:p>
            <a:pPr algn="r"/>
            <a:r>
              <a:rPr lang="en-GB" sz="1400" dirty="0"/>
              <a:t>1</a:t>
            </a:r>
          </a:p>
          <a:p>
            <a:pPr algn="r"/>
            <a:r>
              <a:rPr lang="en-GB" sz="1400" dirty="0"/>
              <a:t>-1</a:t>
            </a:r>
          </a:p>
          <a:p>
            <a:pPr algn="r"/>
            <a:r>
              <a:rPr lang="en-GB" sz="1400" dirty="0"/>
              <a:t>1</a:t>
            </a:r>
            <a:endParaRPr lang="sv-SE" sz="1400" dirty="0"/>
          </a:p>
        </p:txBody>
      </p:sp>
      <p:sp>
        <p:nvSpPr>
          <p:cNvPr id="308" name="TextBox 307"/>
          <p:cNvSpPr txBox="1"/>
          <p:nvPr/>
        </p:nvSpPr>
        <p:spPr>
          <a:xfrm>
            <a:off x="7712397" y="2030014"/>
            <a:ext cx="360000" cy="3108543"/>
          </a:xfrm>
          <a:prstGeom prst="rect">
            <a:avLst/>
          </a:prstGeom>
          <a:noFill/>
        </p:spPr>
        <p:txBody>
          <a:bodyPr wrap="square" rtlCol="0">
            <a:spAutoFit/>
          </a:bodyPr>
          <a:lstStyle/>
          <a:p>
            <a:pPr algn="r"/>
            <a:r>
              <a:rPr lang="en-GB" sz="1400" dirty="0"/>
              <a:t>00000</a:t>
            </a:r>
          </a:p>
          <a:p>
            <a:pPr algn="r"/>
            <a:r>
              <a:rPr lang="en-GB" sz="1400" dirty="0"/>
              <a:t>-1</a:t>
            </a:r>
          </a:p>
          <a:p>
            <a:pPr algn="r"/>
            <a:r>
              <a:rPr lang="en-GB" sz="1400" dirty="0"/>
              <a:t>10</a:t>
            </a:r>
          </a:p>
          <a:p>
            <a:pPr algn="r"/>
            <a:r>
              <a:rPr lang="en-GB" sz="1400" dirty="0"/>
              <a:t>-1</a:t>
            </a:r>
          </a:p>
          <a:p>
            <a:pPr algn="r"/>
            <a:r>
              <a:rPr lang="en-GB" sz="1400" dirty="0"/>
              <a:t>1</a:t>
            </a:r>
          </a:p>
          <a:p>
            <a:pPr algn="r"/>
            <a:r>
              <a:rPr lang="en-GB" sz="1400" dirty="0"/>
              <a:t>0000</a:t>
            </a:r>
            <a:endParaRPr lang="sv-SE" sz="1400" dirty="0"/>
          </a:p>
        </p:txBody>
      </p:sp>
      <p:sp>
        <p:nvSpPr>
          <p:cNvPr id="309" name="TextBox 308"/>
          <p:cNvSpPr txBox="1"/>
          <p:nvPr/>
        </p:nvSpPr>
        <p:spPr>
          <a:xfrm>
            <a:off x="7136397" y="2030014"/>
            <a:ext cx="360000" cy="3108543"/>
          </a:xfrm>
          <a:prstGeom prst="rect">
            <a:avLst/>
          </a:prstGeom>
          <a:noFill/>
        </p:spPr>
        <p:txBody>
          <a:bodyPr wrap="square" rtlCol="0">
            <a:spAutoFit/>
          </a:bodyPr>
          <a:lstStyle/>
          <a:p>
            <a:pPr algn="r"/>
            <a:r>
              <a:rPr lang="en-GB" sz="1400" dirty="0"/>
              <a:t>0</a:t>
            </a:r>
            <a:r>
              <a:rPr lang="sv-SE" sz="1400" dirty="0"/>
              <a:t>00</a:t>
            </a:r>
          </a:p>
          <a:p>
            <a:pPr algn="r"/>
            <a:r>
              <a:rPr lang="sv-SE" sz="1400" dirty="0"/>
              <a:t>-1</a:t>
            </a:r>
          </a:p>
          <a:p>
            <a:pPr algn="r"/>
            <a:r>
              <a:rPr lang="sv-SE" sz="1400" dirty="0"/>
              <a:t>1001000000</a:t>
            </a:r>
            <a:endParaRPr lang="en-GB" sz="1400" dirty="0"/>
          </a:p>
        </p:txBody>
      </p:sp>
      <p:sp>
        <p:nvSpPr>
          <p:cNvPr id="310" name="TextBox 309"/>
          <p:cNvSpPr txBox="1"/>
          <p:nvPr/>
        </p:nvSpPr>
        <p:spPr>
          <a:xfrm>
            <a:off x="5578328" y="2028719"/>
            <a:ext cx="873572" cy="3108543"/>
          </a:xfrm>
          <a:prstGeom prst="rect">
            <a:avLst/>
          </a:prstGeom>
          <a:noFill/>
        </p:spPr>
        <p:txBody>
          <a:bodyPr wrap="square" rtlCol="0">
            <a:spAutoFit/>
          </a:bodyPr>
          <a:lstStyle/>
          <a:p>
            <a:r>
              <a:rPr lang="en-GB" sz="1400" dirty="0"/>
              <a:t>Glucose</a:t>
            </a:r>
          </a:p>
          <a:p>
            <a:r>
              <a:rPr lang="en-GB" sz="1400" dirty="0"/>
              <a:t>G6P</a:t>
            </a:r>
          </a:p>
          <a:p>
            <a:r>
              <a:rPr lang="en-GB" sz="1400" dirty="0"/>
              <a:t>F6P</a:t>
            </a:r>
          </a:p>
          <a:p>
            <a:r>
              <a:rPr lang="en-GB" sz="1400" dirty="0"/>
              <a:t>F16BP</a:t>
            </a:r>
          </a:p>
          <a:p>
            <a:r>
              <a:rPr lang="en-GB" sz="1400" dirty="0"/>
              <a:t>GAP</a:t>
            </a:r>
          </a:p>
          <a:p>
            <a:r>
              <a:rPr lang="en-GB" sz="1400" dirty="0"/>
              <a:t>13BPG</a:t>
            </a:r>
          </a:p>
          <a:p>
            <a:r>
              <a:rPr lang="en-GB" sz="1400" dirty="0"/>
              <a:t>3PG</a:t>
            </a:r>
          </a:p>
          <a:p>
            <a:r>
              <a:rPr lang="en-GB" sz="1400" dirty="0"/>
              <a:t>DHAP</a:t>
            </a:r>
          </a:p>
          <a:p>
            <a:r>
              <a:rPr lang="en-GB" sz="1400" dirty="0"/>
              <a:t>ATP</a:t>
            </a:r>
          </a:p>
          <a:p>
            <a:r>
              <a:rPr lang="en-GB" sz="1400" dirty="0"/>
              <a:t>ADP</a:t>
            </a:r>
          </a:p>
          <a:p>
            <a:r>
              <a:rPr lang="en-GB" sz="1400" dirty="0"/>
              <a:t>NAD+</a:t>
            </a:r>
          </a:p>
          <a:p>
            <a:r>
              <a:rPr lang="en-GB" sz="1400" dirty="0"/>
              <a:t>NADH</a:t>
            </a:r>
          </a:p>
          <a:p>
            <a:r>
              <a:rPr lang="en-GB" sz="1400" dirty="0"/>
              <a:t>Pi</a:t>
            </a:r>
          </a:p>
          <a:p>
            <a:r>
              <a:rPr lang="en-GB" sz="1400" dirty="0"/>
              <a:t>H+</a:t>
            </a:r>
            <a:endParaRPr lang="sv-SE" sz="1400" dirty="0"/>
          </a:p>
        </p:txBody>
      </p:sp>
      <p:sp>
        <p:nvSpPr>
          <p:cNvPr id="311" name="Oval 310"/>
          <p:cNvSpPr/>
          <p:nvPr/>
        </p:nvSpPr>
        <p:spPr>
          <a:xfrm>
            <a:off x="2017999" y="2371150"/>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TextBox 311"/>
          <p:cNvSpPr txBox="1"/>
          <p:nvPr/>
        </p:nvSpPr>
        <p:spPr>
          <a:xfrm>
            <a:off x="2202533" y="2349682"/>
            <a:ext cx="405880" cy="276999"/>
          </a:xfrm>
          <a:prstGeom prst="rect">
            <a:avLst/>
          </a:prstGeom>
          <a:noFill/>
        </p:spPr>
        <p:txBody>
          <a:bodyPr wrap="none" rtlCol="0">
            <a:spAutoFit/>
          </a:bodyPr>
          <a:lstStyle/>
          <a:p>
            <a:r>
              <a:rPr lang="en-US" sz="1200" b="1" i="1" dirty="0"/>
              <a:t>GPI</a:t>
            </a:r>
          </a:p>
        </p:txBody>
      </p:sp>
      <p:sp>
        <p:nvSpPr>
          <p:cNvPr id="313" name="Oval 312"/>
          <p:cNvSpPr/>
          <p:nvPr/>
        </p:nvSpPr>
        <p:spPr>
          <a:xfrm>
            <a:off x="2017999" y="3819345"/>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2017999" y="3158428"/>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5" name="Straight Connector 314"/>
          <p:cNvCxnSpPr>
            <a:stCxn id="15" idx="3"/>
            <a:endCxn id="18" idx="2"/>
          </p:cNvCxnSpPr>
          <p:nvPr/>
        </p:nvCxnSpPr>
        <p:spPr>
          <a:xfrm>
            <a:off x="1749343" y="1686619"/>
            <a:ext cx="268656" cy="731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16" name="TextBox 315"/>
          <p:cNvSpPr txBox="1"/>
          <p:nvPr/>
        </p:nvSpPr>
        <p:spPr>
          <a:xfrm>
            <a:off x="2192650" y="3141540"/>
            <a:ext cx="421910" cy="276999"/>
          </a:xfrm>
          <a:prstGeom prst="rect">
            <a:avLst/>
          </a:prstGeom>
          <a:noFill/>
        </p:spPr>
        <p:txBody>
          <a:bodyPr wrap="none" rtlCol="0">
            <a:spAutoFit/>
          </a:bodyPr>
          <a:lstStyle/>
          <a:p>
            <a:r>
              <a:rPr lang="en-US" sz="1200" b="1" i="1" dirty="0"/>
              <a:t>PFK</a:t>
            </a:r>
          </a:p>
        </p:txBody>
      </p:sp>
      <p:sp>
        <p:nvSpPr>
          <p:cNvPr id="317" name="Oval 316"/>
          <p:cNvSpPr/>
          <p:nvPr/>
        </p:nvSpPr>
        <p:spPr>
          <a:xfrm>
            <a:off x="2017999" y="4121935"/>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TextBox 317"/>
          <p:cNvSpPr txBox="1"/>
          <p:nvPr/>
        </p:nvSpPr>
        <p:spPr>
          <a:xfrm>
            <a:off x="2128102" y="3788051"/>
            <a:ext cx="545342" cy="276999"/>
          </a:xfrm>
          <a:prstGeom prst="rect">
            <a:avLst/>
          </a:prstGeom>
          <a:noFill/>
        </p:spPr>
        <p:txBody>
          <a:bodyPr wrap="none" rtlCol="0">
            <a:spAutoFit/>
          </a:bodyPr>
          <a:lstStyle/>
          <a:p>
            <a:r>
              <a:rPr lang="en-US" sz="1200" b="1" i="1" dirty="0"/>
              <a:t>ALDO</a:t>
            </a:r>
          </a:p>
        </p:txBody>
      </p:sp>
      <p:sp>
        <p:nvSpPr>
          <p:cNvPr id="319" name="TextBox 318"/>
          <p:cNvSpPr txBox="1"/>
          <p:nvPr/>
        </p:nvSpPr>
        <p:spPr>
          <a:xfrm>
            <a:off x="2207447" y="4107713"/>
            <a:ext cx="385042" cy="276999"/>
          </a:xfrm>
          <a:prstGeom prst="rect">
            <a:avLst/>
          </a:prstGeom>
          <a:noFill/>
        </p:spPr>
        <p:txBody>
          <a:bodyPr wrap="none" rtlCol="0">
            <a:spAutoFit/>
          </a:bodyPr>
          <a:lstStyle/>
          <a:p>
            <a:r>
              <a:rPr lang="en-US" sz="1200" b="1" i="1" dirty="0"/>
              <a:t>TPI</a:t>
            </a:r>
          </a:p>
        </p:txBody>
      </p:sp>
      <p:sp>
        <p:nvSpPr>
          <p:cNvPr id="320" name="Oval 319"/>
          <p:cNvSpPr/>
          <p:nvPr/>
        </p:nvSpPr>
        <p:spPr>
          <a:xfrm>
            <a:off x="2017999" y="4741343"/>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TextBox 320"/>
          <p:cNvSpPr txBox="1"/>
          <p:nvPr/>
        </p:nvSpPr>
        <p:spPr>
          <a:xfrm>
            <a:off x="2076935" y="4727121"/>
            <a:ext cx="652743" cy="276999"/>
          </a:xfrm>
          <a:prstGeom prst="rect">
            <a:avLst/>
          </a:prstGeom>
          <a:noFill/>
        </p:spPr>
        <p:txBody>
          <a:bodyPr wrap="none" rtlCol="0">
            <a:spAutoFit/>
          </a:bodyPr>
          <a:lstStyle/>
          <a:p>
            <a:r>
              <a:rPr lang="en-US" sz="1200" b="1" i="1" dirty="0"/>
              <a:t>GAPDH</a:t>
            </a:r>
          </a:p>
        </p:txBody>
      </p:sp>
      <p:sp>
        <p:nvSpPr>
          <p:cNvPr id="322" name="Oval 321"/>
          <p:cNvSpPr/>
          <p:nvPr/>
        </p:nvSpPr>
        <p:spPr>
          <a:xfrm>
            <a:off x="2017999" y="5535073"/>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TextBox 322"/>
          <p:cNvSpPr txBox="1"/>
          <p:nvPr/>
        </p:nvSpPr>
        <p:spPr>
          <a:xfrm>
            <a:off x="2175548" y="5520851"/>
            <a:ext cx="449162" cy="276999"/>
          </a:xfrm>
          <a:prstGeom prst="rect">
            <a:avLst/>
          </a:prstGeom>
          <a:noFill/>
        </p:spPr>
        <p:txBody>
          <a:bodyPr wrap="none" rtlCol="0">
            <a:spAutoFit/>
          </a:bodyPr>
          <a:lstStyle/>
          <a:p>
            <a:r>
              <a:rPr lang="en-US" sz="1200" b="1" i="1" dirty="0"/>
              <a:t>PGK</a:t>
            </a:r>
          </a:p>
        </p:txBody>
      </p:sp>
      <p:cxnSp>
        <p:nvCxnSpPr>
          <p:cNvPr id="324" name="Straight Connector 323"/>
          <p:cNvCxnSpPr>
            <a:stCxn id="16" idx="3"/>
            <a:endCxn id="311" idx="2"/>
          </p:cNvCxnSpPr>
          <p:nvPr/>
        </p:nvCxnSpPr>
        <p:spPr>
          <a:xfrm>
            <a:off x="1750815" y="2478619"/>
            <a:ext cx="267184" cy="552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a:stCxn id="17" idx="3"/>
            <a:endCxn id="314" idx="2"/>
          </p:cNvCxnSpPr>
          <p:nvPr/>
        </p:nvCxnSpPr>
        <p:spPr>
          <a:xfrm>
            <a:off x="1750815" y="3270619"/>
            <a:ext cx="267184" cy="80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a:stCxn id="297" idx="3"/>
            <a:endCxn id="320" idx="2"/>
          </p:cNvCxnSpPr>
          <p:nvPr/>
        </p:nvCxnSpPr>
        <p:spPr>
          <a:xfrm flipV="1">
            <a:off x="1751311" y="4854335"/>
            <a:ext cx="266688" cy="28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a:stCxn id="300" idx="3"/>
            <a:endCxn id="322" idx="2"/>
          </p:cNvCxnSpPr>
          <p:nvPr/>
        </p:nvCxnSpPr>
        <p:spPr>
          <a:xfrm>
            <a:off x="1751311" y="5646619"/>
            <a:ext cx="266688" cy="144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a:stCxn id="291" idx="3"/>
            <a:endCxn id="313" idx="2"/>
          </p:cNvCxnSpPr>
          <p:nvPr/>
        </p:nvCxnSpPr>
        <p:spPr>
          <a:xfrm flipV="1">
            <a:off x="1749343" y="3932337"/>
            <a:ext cx="268656" cy="13028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a:stCxn id="291" idx="3"/>
            <a:endCxn id="317" idx="2"/>
          </p:cNvCxnSpPr>
          <p:nvPr/>
        </p:nvCxnSpPr>
        <p:spPr>
          <a:xfrm>
            <a:off x="1749343" y="4062619"/>
            <a:ext cx="268656" cy="17230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Arrow Connector 329"/>
          <p:cNvCxnSpPr/>
          <p:nvPr/>
        </p:nvCxnSpPr>
        <p:spPr>
          <a:xfrm rot="10800000">
            <a:off x="2886100" y="4853917"/>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rot="10800000">
            <a:off x="2886100" y="56670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32" name="Group 498"/>
          <p:cNvGrpSpPr/>
          <p:nvPr/>
        </p:nvGrpSpPr>
        <p:grpSpPr>
          <a:xfrm>
            <a:off x="3315669" y="4834236"/>
            <a:ext cx="472287" cy="40765"/>
            <a:chOff x="3157152" y="4688742"/>
            <a:chExt cx="472287" cy="40765"/>
          </a:xfrm>
        </p:grpSpPr>
        <p:sp>
          <p:nvSpPr>
            <p:cNvPr id="333"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34"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35"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36"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37" name="Group 6430"/>
            <p:cNvGrpSpPr>
              <a:grpSpLocks noChangeAspect="1"/>
            </p:cNvGrpSpPr>
            <p:nvPr/>
          </p:nvGrpSpPr>
          <p:grpSpPr bwMode="auto">
            <a:xfrm>
              <a:off x="3261231" y="4688736"/>
              <a:ext cx="8472" cy="26079"/>
              <a:chOff x="1015" y="2428"/>
              <a:chExt cx="46" cy="372"/>
            </a:xfrm>
          </p:grpSpPr>
          <p:sp>
            <p:nvSpPr>
              <p:cNvPr id="379"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80"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38" name="Group 6433"/>
            <p:cNvGrpSpPr>
              <a:grpSpLocks noChangeAspect="1"/>
            </p:cNvGrpSpPr>
            <p:nvPr/>
          </p:nvGrpSpPr>
          <p:grpSpPr bwMode="auto">
            <a:xfrm>
              <a:off x="3389211" y="4694974"/>
              <a:ext cx="7261" cy="31603"/>
              <a:chOff x="1790" y="2461"/>
              <a:chExt cx="40" cy="447"/>
            </a:xfrm>
          </p:grpSpPr>
          <p:sp>
            <p:nvSpPr>
              <p:cNvPr id="377"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78"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39" name="Group 6436"/>
            <p:cNvGrpSpPr>
              <a:grpSpLocks noChangeAspect="1"/>
            </p:cNvGrpSpPr>
            <p:nvPr/>
          </p:nvGrpSpPr>
          <p:grpSpPr bwMode="auto">
            <a:xfrm>
              <a:off x="3285133" y="4692966"/>
              <a:ext cx="7261" cy="31953"/>
              <a:chOff x="1151" y="2490"/>
              <a:chExt cx="40" cy="455"/>
            </a:xfrm>
          </p:grpSpPr>
          <p:sp>
            <p:nvSpPr>
              <p:cNvPr id="375"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76"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0" name="Group 6439"/>
            <p:cNvGrpSpPr>
              <a:grpSpLocks noChangeAspect="1"/>
            </p:cNvGrpSpPr>
            <p:nvPr/>
          </p:nvGrpSpPr>
          <p:grpSpPr bwMode="auto">
            <a:xfrm>
              <a:off x="3415231" y="4690387"/>
              <a:ext cx="7261" cy="23026"/>
              <a:chOff x="1914" y="2425"/>
              <a:chExt cx="40" cy="326"/>
            </a:xfrm>
          </p:grpSpPr>
          <p:sp>
            <p:nvSpPr>
              <p:cNvPr id="373"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74"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1" name="Group 6442"/>
            <p:cNvGrpSpPr>
              <a:grpSpLocks noChangeAspect="1"/>
            </p:cNvGrpSpPr>
            <p:nvPr/>
          </p:nvGrpSpPr>
          <p:grpSpPr bwMode="auto">
            <a:xfrm>
              <a:off x="3308429" y="4705667"/>
              <a:ext cx="7261" cy="23849"/>
              <a:chOff x="1284" y="2652"/>
              <a:chExt cx="40" cy="337"/>
            </a:xfrm>
          </p:grpSpPr>
          <p:sp>
            <p:nvSpPr>
              <p:cNvPr id="371"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72"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2" name="Group 6445"/>
            <p:cNvGrpSpPr>
              <a:grpSpLocks noChangeAspect="1"/>
            </p:cNvGrpSpPr>
            <p:nvPr/>
          </p:nvGrpSpPr>
          <p:grpSpPr bwMode="auto">
            <a:xfrm>
              <a:off x="3365310" y="4704022"/>
              <a:ext cx="7261" cy="25024"/>
              <a:chOff x="1658" y="2628"/>
              <a:chExt cx="40" cy="355"/>
            </a:xfrm>
          </p:grpSpPr>
          <p:sp>
            <p:nvSpPr>
              <p:cNvPr id="369"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70"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3" name="Group 6448"/>
            <p:cNvGrpSpPr>
              <a:grpSpLocks noChangeAspect="1"/>
            </p:cNvGrpSpPr>
            <p:nvPr/>
          </p:nvGrpSpPr>
          <p:grpSpPr bwMode="auto">
            <a:xfrm>
              <a:off x="3344131" y="4719897"/>
              <a:ext cx="7564" cy="8812"/>
              <a:chOff x="1516" y="2835"/>
              <a:chExt cx="42" cy="123"/>
            </a:xfrm>
          </p:grpSpPr>
          <p:sp>
            <p:nvSpPr>
              <p:cNvPr id="367"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68"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44" name="Group 6451"/>
            <p:cNvGrpSpPr>
              <a:grpSpLocks noChangeAspect="1"/>
            </p:cNvGrpSpPr>
            <p:nvPr/>
          </p:nvGrpSpPr>
          <p:grpSpPr bwMode="auto">
            <a:xfrm>
              <a:off x="3488147" y="4692390"/>
              <a:ext cx="7261" cy="31250"/>
              <a:chOff x="2195" y="2463"/>
              <a:chExt cx="40" cy="442"/>
            </a:xfrm>
          </p:grpSpPr>
          <p:sp>
            <p:nvSpPr>
              <p:cNvPr id="365"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66"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5" name="Group 6454"/>
            <p:cNvGrpSpPr>
              <a:grpSpLocks noChangeAspect="1"/>
            </p:cNvGrpSpPr>
            <p:nvPr/>
          </p:nvGrpSpPr>
          <p:grpSpPr bwMode="auto">
            <a:xfrm>
              <a:off x="3513561" y="4701658"/>
              <a:ext cx="7866" cy="27137"/>
              <a:chOff x="2329" y="2599"/>
              <a:chExt cx="43" cy="386"/>
            </a:xfrm>
          </p:grpSpPr>
          <p:sp>
            <p:nvSpPr>
              <p:cNvPr id="363"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4"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6" name="Group 6457"/>
            <p:cNvGrpSpPr>
              <a:grpSpLocks noChangeAspect="1"/>
            </p:cNvGrpSpPr>
            <p:nvPr/>
          </p:nvGrpSpPr>
          <p:grpSpPr bwMode="auto">
            <a:xfrm>
              <a:off x="3435502" y="4694146"/>
              <a:ext cx="7564" cy="11278"/>
              <a:chOff x="2478" y="2807"/>
              <a:chExt cx="43" cy="178"/>
            </a:xfrm>
          </p:grpSpPr>
          <p:sp>
            <p:nvSpPr>
              <p:cNvPr id="361"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2"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7" name="Group 6460"/>
            <p:cNvGrpSpPr>
              <a:grpSpLocks noChangeAspect="1"/>
            </p:cNvGrpSpPr>
            <p:nvPr/>
          </p:nvGrpSpPr>
          <p:grpSpPr bwMode="auto">
            <a:xfrm>
              <a:off x="3463942" y="4690387"/>
              <a:ext cx="7261" cy="19149"/>
              <a:chOff x="2065" y="2441"/>
              <a:chExt cx="40" cy="272"/>
            </a:xfrm>
          </p:grpSpPr>
          <p:sp>
            <p:nvSpPr>
              <p:cNvPr id="359"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0"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8" name="Group 6463"/>
            <p:cNvGrpSpPr>
              <a:grpSpLocks noChangeAspect="1"/>
            </p:cNvGrpSpPr>
            <p:nvPr/>
          </p:nvGrpSpPr>
          <p:grpSpPr bwMode="auto">
            <a:xfrm>
              <a:off x="3537463" y="4715410"/>
              <a:ext cx="7866" cy="11278"/>
              <a:chOff x="2478" y="2807"/>
              <a:chExt cx="43" cy="178"/>
            </a:xfrm>
          </p:grpSpPr>
          <p:sp>
            <p:nvSpPr>
              <p:cNvPr id="357"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58"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49"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50" name="Group 6468"/>
            <p:cNvGrpSpPr>
              <a:grpSpLocks noChangeAspect="1"/>
            </p:cNvGrpSpPr>
            <p:nvPr/>
          </p:nvGrpSpPr>
          <p:grpSpPr bwMode="auto">
            <a:xfrm>
              <a:off x="3563785" y="4713425"/>
              <a:ext cx="7261" cy="15391"/>
              <a:chOff x="2668" y="2761"/>
              <a:chExt cx="40" cy="217"/>
            </a:xfrm>
          </p:grpSpPr>
          <p:sp>
            <p:nvSpPr>
              <p:cNvPr id="355"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56"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351"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352"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353"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354"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381" name="Group 498"/>
          <p:cNvGrpSpPr/>
          <p:nvPr/>
        </p:nvGrpSpPr>
        <p:grpSpPr>
          <a:xfrm>
            <a:off x="3315669" y="5667420"/>
            <a:ext cx="472287" cy="40765"/>
            <a:chOff x="3157152" y="4688742"/>
            <a:chExt cx="472287" cy="40765"/>
          </a:xfrm>
        </p:grpSpPr>
        <p:sp>
          <p:nvSpPr>
            <p:cNvPr id="382"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83"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84"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85"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86" name="Group 6430"/>
            <p:cNvGrpSpPr>
              <a:grpSpLocks noChangeAspect="1"/>
            </p:cNvGrpSpPr>
            <p:nvPr/>
          </p:nvGrpSpPr>
          <p:grpSpPr bwMode="auto">
            <a:xfrm>
              <a:off x="3261231" y="4688736"/>
              <a:ext cx="8472" cy="26079"/>
              <a:chOff x="1015" y="2428"/>
              <a:chExt cx="46" cy="372"/>
            </a:xfrm>
          </p:grpSpPr>
          <p:sp>
            <p:nvSpPr>
              <p:cNvPr id="428"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29"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87" name="Group 6433"/>
            <p:cNvGrpSpPr>
              <a:grpSpLocks noChangeAspect="1"/>
            </p:cNvGrpSpPr>
            <p:nvPr/>
          </p:nvGrpSpPr>
          <p:grpSpPr bwMode="auto">
            <a:xfrm>
              <a:off x="3389211" y="4694974"/>
              <a:ext cx="7261" cy="31603"/>
              <a:chOff x="1790" y="2461"/>
              <a:chExt cx="40" cy="447"/>
            </a:xfrm>
          </p:grpSpPr>
          <p:sp>
            <p:nvSpPr>
              <p:cNvPr id="426"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27"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88" name="Group 6436"/>
            <p:cNvGrpSpPr>
              <a:grpSpLocks noChangeAspect="1"/>
            </p:cNvGrpSpPr>
            <p:nvPr/>
          </p:nvGrpSpPr>
          <p:grpSpPr bwMode="auto">
            <a:xfrm>
              <a:off x="3285133" y="4692966"/>
              <a:ext cx="7261" cy="31953"/>
              <a:chOff x="1151" y="2490"/>
              <a:chExt cx="40" cy="455"/>
            </a:xfrm>
          </p:grpSpPr>
          <p:sp>
            <p:nvSpPr>
              <p:cNvPr id="424"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25"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89" name="Group 6439"/>
            <p:cNvGrpSpPr>
              <a:grpSpLocks noChangeAspect="1"/>
            </p:cNvGrpSpPr>
            <p:nvPr/>
          </p:nvGrpSpPr>
          <p:grpSpPr bwMode="auto">
            <a:xfrm>
              <a:off x="3415231" y="4690387"/>
              <a:ext cx="7261" cy="23026"/>
              <a:chOff x="1914" y="2425"/>
              <a:chExt cx="40" cy="326"/>
            </a:xfrm>
          </p:grpSpPr>
          <p:sp>
            <p:nvSpPr>
              <p:cNvPr id="422"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23"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90" name="Group 6442"/>
            <p:cNvGrpSpPr>
              <a:grpSpLocks noChangeAspect="1"/>
            </p:cNvGrpSpPr>
            <p:nvPr/>
          </p:nvGrpSpPr>
          <p:grpSpPr bwMode="auto">
            <a:xfrm>
              <a:off x="3308429" y="4705667"/>
              <a:ext cx="7261" cy="23849"/>
              <a:chOff x="1284" y="2652"/>
              <a:chExt cx="40" cy="337"/>
            </a:xfrm>
          </p:grpSpPr>
          <p:sp>
            <p:nvSpPr>
              <p:cNvPr id="420"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21"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91" name="Group 6445"/>
            <p:cNvGrpSpPr>
              <a:grpSpLocks noChangeAspect="1"/>
            </p:cNvGrpSpPr>
            <p:nvPr/>
          </p:nvGrpSpPr>
          <p:grpSpPr bwMode="auto">
            <a:xfrm>
              <a:off x="3365310" y="4704022"/>
              <a:ext cx="7261" cy="25024"/>
              <a:chOff x="1658" y="2628"/>
              <a:chExt cx="40" cy="355"/>
            </a:xfrm>
          </p:grpSpPr>
          <p:sp>
            <p:nvSpPr>
              <p:cNvPr id="418"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19"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2" name="Group 6448"/>
            <p:cNvGrpSpPr>
              <a:grpSpLocks noChangeAspect="1"/>
            </p:cNvGrpSpPr>
            <p:nvPr/>
          </p:nvGrpSpPr>
          <p:grpSpPr bwMode="auto">
            <a:xfrm>
              <a:off x="3344131" y="4719897"/>
              <a:ext cx="7564" cy="8812"/>
              <a:chOff x="1516" y="2835"/>
              <a:chExt cx="42" cy="123"/>
            </a:xfrm>
          </p:grpSpPr>
          <p:sp>
            <p:nvSpPr>
              <p:cNvPr id="416"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417"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93" name="Group 6451"/>
            <p:cNvGrpSpPr>
              <a:grpSpLocks noChangeAspect="1"/>
            </p:cNvGrpSpPr>
            <p:nvPr/>
          </p:nvGrpSpPr>
          <p:grpSpPr bwMode="auto">
            <a:xfrm>
              <a:off x="3488147" y="4692390"/>
              <a:ext cx="7261" cy="31250"/>
              <a:chOff x="2195" y="2463"/>
              <a:chExt cx="40" cy="442"/>
            </a:xfrm>
          </p:grpSpPr>
          <p:sp>
            <p:nvSpPr>
              <p:cNvPr id="414"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15"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94" name="Group 6454"/>
            <p:cNvGrpSpPr>
              <a:grpSpLocks noChangeAspect="1"/>
            </p:cNvGrpSpPr>
            <p:nvPr/>
          </p:nvGrpSpPr>
          <p:grpSpPr bwMode="auto">
            <a:xfrm>
              <a:off x="3513561" y="4701658"/>
              <a:ext cx="7866" cy="27137"/>
              <a:chOff x="2329" y="2599"/>
              <a:chExt cx="43" cy="386"/>
            </a:xfrm>
          </p:grpSpPr>
          <p:sp>
            <p:nvSpPr>
              <p:cNvPr id="412"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13"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5" name="Group 6457"/>
            <p:cNvGrpSpPr>
              <a:grpSpLocks noChangeAspect="1"/>
            </p:cNvGrpSpPr>
            <p:nvPr/>
          </p:nvGrpSpPr>
          <p:grpSpPr bwMode="auto">
            <a:xfrm>
              <a:off x="3435502" y="4694146"/>
              <a:ext cx="7564" cy="11278"/>
              <a:chOff x="2478" y="2807"/>
              <a:chExt cx="43" cy="178"/>
            </a:xfrm>
          </p:grpSpPr>
          <p:sp>
            <p:nvSpPr>
              <p:cNvPr id="410"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11"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6" name="Group 6460"/>
            <p:cNvGrpSpPr>
              <a:grpSpLocks noChangeAspect="1"/>
            </p:cNvGrpSpPr>
            <p:nvPr/>
          </p:nvGrpSpPr>
          <p:grpSpPr bwMode="auto">
            <a:xfrm>
              <a:off x="3463942" y="4690387"/>
              <a:ext cx="7261" cy="19149"/>
              <a:chOff x="2065" y="2441"/>
              <a:chExt cx="40" cy="272"/>
            </a:xfrm>
          </p:grpSpPr>
          <p:sp>
            <p:nvSpPr>
              <p:cNvPr id="408"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9"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7" name="Group 6463"/>
            <p:cNvGrpSpPr>
              <a:grpSpLocks noChangeAspect="1"/>
            </p:cNvGrpSpPr>
            <p:nvPr/>
          </p:nvGrpSpPr>
          <p:grpSpPr bwMode="auto">
            <a:xfrm>
              <a:off x="3537463" y="4715410"/>
              <a:ext cx="7866" cy="11278"/>
              <a:chOff x="2478" y="2807"/>
              <a:chExt cx="43" cy="178"/>
            </a:xfrm>
          </p:grpSpPr>
          <p:sp>
            <p:nvSpPr>
              <p:cNvPr id="406"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7"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98"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99" name="Group 6468"/>
            <p:cNvGrpSpPr>
              <a:grpSpLocks noChangeAspect="1"/>
            </p:cNvGrpSpPr>
            <p:nvPr/>
          </p:nvGrpSpPr>
          <p:grpSpPr bwMode="auto">
            <a:xfrm>
              <a:off x="3563785" y="4713425"/>
              <a:ext cx="7261" cy="15391"/>
              <a:chOff x="2668" y="2761"/>
              <a:chExt cx="40" cy="217"/>
            </a:xfrm>
          </p:grpSpPr>
          <p:sp>
            <p:nvSpPr>
              <p:cNvPr id="404"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05"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400"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401"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402"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403"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sp>
        <p:nvSpPr>
          <p:cNvPr id="430" name="TextBox 429"/>
          <p:cNvSpPr txBox="1"/>
          <p:nvPr/>
        </p:nvSpPr>
        <p:spPr>
          <a:xfrm>
            <a:off x="6316916" y="1707002"/>
            <a:ext cx="343364" cy="307777"/>
          </a:xfrm>
          <a:prstGeom prst="rect">
            <a:avLst/>
          </a:prstGeom>
          <a:noFill/>
        </p:spPr>
        <p:txBody>
          <a:bodyPr wrap="none" rtlCol="0">
            <a:spAutoFit/>
          </a:bodyPr>
          <a:lstStyle/>
          <a:p>
            <a:r>
              <a:rPr lang="en-US" sz="1400" i="1" dirty="0"/>
              <a:t>R</a:t>
            </a:r>
            <a:r>
              <a:rPr lang="en-US" sz="1400" i="1" baseline="-25000" dirty="0"/>
              <a:t>1</a:t>
            </a:r>
            <a:endParaRPr lang="en-US" sz="1400" i="1" dirty="0"/>
          </a:p>
        </p:txBody>
      </p:sp>
      <p:sp>
        <p:nvSpPr>
          <p:cNvPr id="431" name="TextBox 430"/>
          <p:cNvSpPr txBox="1"/>
          <p:nvPr/>
        </p:nvSpPr>
        <p:spPr>
          <a:xfrm>
            <a:off x="6594283" y="1707002"/>
            <a:ext cx="343364" cy="307777"/>
          </a:xfrm>
          <a:prstGeom prst="rect">
            <a:avLst/>
          </a:prstGeom>
          <a:noFill/>
        </p:spPr>
        <p:txBody>
          <a:bodyPr wrap="none" rtlCol="0">
            <a:spAutoFit/>
          </a:bodyPr>
          <a:lstStyle/>
          <a:p>
            <a:r>
              <a:rPr lang="en-US" sz="1400" i="1" dirty="0"/>
              <a:t>R</a:t>
            </a:r>
            <a:r>
              <a:rPr lang="en-US" sz="1400" i="1" baseline="-25000" dirty="0"/>
              <a:t>2</a:t>
            </a:r>
            <a:endParaRPr lang="en-US" sz="1400" i="1" dirty="0"/>
          </a:p>
        </p:txBody>
      </p:sp>
      <p:sp>
        <p:nvSpPr>
          <p:cNvPr id="432" name="TextBox 431"/>
          <p:cNvSpPr txBox="1"/>
          <p:nvPr/>
        </p:nvSpPr>
        <p:spPr>
          <a:xfrm>
            <a:off x="6888498" y="1707002"/>
            <a:ext cx="343364" cy="307777"/>
          </a:xfrm>
          <a:prstGeom prst="rect">
            <a:avLst/>
          </a:prstGeom>
          <a:noFill/>
        </p:spPr>
        <p:txBody>
          <a:bodyPr wrap="none" rtlCol="0">
            <a:spAutoFit/>
          </a:bodyPr>
          <a:lstStyle/>
          <a:p>
            <a:r>
              <a:rPr lang="en-US" sz="1400" i="1" dirty="0"/>
              <a:t>R</a:t>
            </a:r>
            <a:r>
              <a:rPr lang="en-US" sz="1400" i="1" baseline="-25000" dirty="0"/>
              <a:t>3</a:t>
            </a:r>
            <a:endParaRPr lang="en-US" sz="1400" i="1" dirty="0"/>
          </a:p>
        </p:txBody>
      </p:sp>
      <p:sp>
        <p:nvSpPr>
          <p:cNvPr id="433" name="TextBox 432"/>
          <p:cNvSpPr txBox="1"/>
          <p:nvPr/>
        </p:nvSpPr>
        <p:spPr>
          <a:xfrm>
            <a:off x="7165865" y="1707002"/>
            <a:ext cx="343364" cy="307777"/>
          </a:xfrm>
          <a:prstGeom prst="rect">
            <a:avLst/>
          </a:prstGeom>
          <a:noFill/>
        </p:spPr>
        <p:txBody>
          <a:bodyPr wrap="none" rtlCol="0">
            <a:spAutoFit/>
          </a:bodyPr>
          <a:lstStyle/>
          <a:p>
            <a:r>
              <a:rPr lang="en-US" sz="1400" i="1" dirty="0"/>
              <a:t>R</a:t>
            </a:r>
            <a:r>
              <a:rPr lang="en-US" sz="1400" i="1" baseline="-25000" dirty="0"/>
              <a:t>4</a:t>
            </a:r>
            <a:endParaRPr lang="en-US" sz="1400" i="1" dirty="0"/>
          </a:p>
        </p:txBody>
      </p:sp>
      <p:sp>
        <p:nvSpPr>
          <p:cNvPr id="434" name="TextBox 433"/>
          <p:cNvSpPr txBox="1"/>
          <p:nvPr/>
        </p:nvSpPr>
        <p:spPr>
          <a:xfrm>
            <a:off x="7479314" y="1707002"/>
            <a:ext cx="343364" cy="307777"/>
          </a:xfrm>
          <a:prstGeom prst="rect">
            <a:avLst/>
          </a:prstGeom>
          <a:noFill/>
        </p:spPr>
        <p:txBody>
          <a:bodyPr wrap="none" rtlCol="0">
            <a:spAutoFit/>
          </a:bodyPr>
          <a:lstStyle/>
          <a:p>
            <a:r>
              <a:rPr lang="en-US" sz="1400" i="1" dirty="0"/>
              <a:t>R</a:t>
            </a:r>
            <a:r>
              <a:rPr lang="en-US" sz="1400" i="1" baseline="-25000" dirty="0"/>
              <a:t>5</a:t>
            </a:r>
            <a:endParaRPr lang="en-US" sz="1400" i="1" dirty="0"/>
          </a:p>
        </p:txBody>
      </p:sp>
      <p:sp>
        <p:nvSpPr>
          <p:cNvPr id="435" name="TextBox 434"/>
          <p:cNvSpPr txBox="1"/>
          <p:nvPr/>
        </p:nvSpPr>
        <p:spPr>
          <a:xfrm>
            <a:off x="7762550" y="1707002"/>
            <a:ext cx="343364" cy="307777"/>
          </a:xfrm>
          <a:prstGeom prst="rect">
            <a:avLst/>
          </a:prstGeom>
          <a:noFill/>
        </p:spPr>
        <p:txBody>
          <a:bodyPr wrap="none" rtlCol="0">
            <a:spAutoFit/>
          </a:bodyPr>
          <a:lstStyle/>
          <a:p>
            <a:r>
              <a:rPr lang="en-US" sz="1400" i="1" dirty="0"/>
              <a:t>R</a:t>
            </a:r>
            <a:r>
              <a:rPr lang="en-US" sz="1400" i="1" baseline="-25000" dirty="0"/>
              <a:t>6</a:t>
            </a:r>
            <a:endParaRPr lang="en-US" sz="1400" i="1" dirty="0"/>
          </a:p>
        </p:txBody>
      </p:sp>
      <p:sp>
        <p:nvSpPr>
          <p:cNvPr id="439" name="TextBox 438"/>
          <p:cNvSpPr txBox="1"/>
          <p:nvPr/>
        </p:nvSpPr>
        <p:spPr>
          <a:xfrm>
            <a:off x="0" y="6488668"/>
            <a:ext cx="3539349" cy="307777"/>
          </a:xfrm>
          <a:prstGeom prst="rect">
            <a:avLst/>
          </a:prstGeom>
          <a:noFill/>
        </p:spPr>
        <p:txBody>
          <a:bodyPr wrap="square" rtlCol="0">
            <a:spAutoFit/>
          </a:bodyPr>
          <a:lstStyle/>
          <a:p>
            <a:r>
              <a:rPr lang="en-GB" sz="1400" b="1" dirty="0">
                <a:solidFill>
                  <a:schemeClr val="bg1"/>
                </a:solidFill>
                <a:latin typeface="Helvetica" pitchFamily="34" charset="0"/>
              </a:rPr>
              <a:t>Mardinoglu &amp; Nielsen (2012), JIM. </a:t>
            </a:r>
            <a:endParaRPr lang="sv-SE" sz="1400" b="1" dirty="0">
              <a:solidFill>
                <a:schemeClr val="bg1"/>
              </a:solidFill>
              <a:latin typeface="Helvetica" pitchFamily="34" charset="0"/>
            </a:endParaRPr>
          </a:p>
        </p:txBody>
      </p:sp>
      <p:sp>
        <p:nvSpPr>
          <p:cNvPr id="436" name="Title 1"/>
          <p:cNvSpPr txBox="1">
            <a:spLocks/>
          </p:cNvSpPr>
          <p:nvPr/>
        </p:nvSpPr>
        <p:spPr>
          <a:xfrm>
            <a:off x="1151440" y="213520"/>
            <a:ext cx="6841120" cy="812033"/>
          </a:xfrm>
          <a:prstGeom prst="rect">
            <a:avLst/>
          </a:prstGeom>
        </p:spPr>
        <p:txBody>
          <a:bodyPr/>
          <a:lstStyle/>
          <a:p>
            <a:pPr lvl="0" algn="ctr">
              <a:spcBef>
                <a:spcPct val="0"/>
              </a:spcBef>
            </a:pPr>
            <a:r>
              <a:rPr lang="en-GB" sz="3600" b="1" dirty="0">
                <a:solidFill>
                  <a:srgbClr val="2A6AB2"/>
                </a:solidFill>
                <a:latin typeface="Akzidenz for Chalmers" pitchFamily="2" charset="0"/>
                <a:ea typeface="+mj-ea"/>
                <a:cs typeface="Arial"/>
              </a:rPr>
              <a:t>GEMs: Genome-scale metabolic models</a:t>
            </a:r>
          </a:p>
        </p:txBody>
      </p:sp>
    </p:spTree>
    <p:extLst>
      <p:ext uri="{BB962C8B-B14F-4D97-AF65-F5344CB8AC3E}">
        <p14:creationId xmlns:p14="http://schemas.microsoft.com/office/powerpoint/2010/main" val="14312953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60553" y="680018"/>
            <a:ext cx="8919671" cy="5583622"/>
          </a:xfrm>
          <a:prstGeom prst="rect">
            <a:avLst/>
          </a:prstGeom>
          <a:noFill/>
          <a:ln w="9525">
            <a:noFill/>
            <a:miter lim="800000"/>
            <a:headEnd/>
            <a:tailEnd/>
          </a:ln>
          <a:effectLst/>
        </p:spPr>
      </p:pic>
      <p:sp>
        <p:nvSpPr>
          <p:cNvPr id="5" name="Title 1"/>
          <p:cNvSpPr txBox="1">
            <a:spLocks/>
          </p:cNvSpPr>
          <p:nvPr/>
        </p:nvSpPr>
        <p:spPr>
          <a:xfrm>
            <a:off x="42532" y="152210"/>
            <a:ext cx="8321039" cy="812033"/>
          </a:xfrm>
          <a:prstGeom prst="rect">
            <a:avLst/>
          </a:prstGeom>
        </p:spPr>
        <p:txBody>
          <a:bodyPr/>
          <a:lstStyle/>
          <a:p>
            <a:pPr lvl="0" algn="ctr">
              <a:spcBef>
                <a:spcPct val="0"/>
              </a:spcBef>
            </a:pPr>
            <a:r>
              <a:rPr lang="en-US" sz="2800" b="1" dirty="0">
                <a:solidFill>
                  <a:srgbClr val="2A6AB2"/>
                </a:solidFill>
                <a:ea typeface="+mj-ea"/>
                <a:cs typeface="Arial"/>
              </a:rPr>
              <a:t>Analysis of gene expression data</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100</a:t>
            </a:fld>
            <a:endParaRPr lang="en-GB" sz="1400" dirty="0">
              <a:solidFill>
                <a:schemeClr val="bg1"/>
              </a:solidFill>
              <a:latin typeface="Arial"/>
              <a:cs typeface="Arial"/>
            </a:endParaRPr>
          </a:p>
        </p:txBody>
      </p:sp>
      <p:sp>
        <p:nvSpPr>
          <p:cNvPr id="8" name="TextBox 7"/>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7722184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532" y="152210"/>
            <a:ext cx="8321039" cy="812033"/>
          </a:xfrm>
          <a:prstGeom prst="rect">
            <a:avLst/>
          </a:prstGeom>
        </p:spPr>
        <p:txBody>
          <a:bodyPr/>
          <a:lstStyle/>
          <a:p>
            <a:pPr lvl="0" algn="ctr">
              <a:spcBef>
                <a:spcPct val="0"/>
              </a:spcBef>
            </a:pPr>
            <a:r>
              <a:rPr lang="en-US" sz="2800" b="1" dirty="0">
                <a:solidFill>
                  <a:srgbClr val="2A6AB2"/>
                </a:solidFill>
                <a:ea typeface="+mj-ea"/>
                <a:cs typeface="Arial"/>
              </a:rPr>
              <a:t>Analysis of gene expression data</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pic>
        <p:nvPicPr>
          <p:cNvPr id="5" name="Picture 2"/>
          <p:cNvPicPr>
            <a:picLocks noChangeAspect="1" noChangeArrowheads="1"/>
          </p:cNvPicPr>
          <p:nvPr/>
        </p:nvPicPr>
        <p:blipFill>
          <a:blip r:embed="rId2" cstate="print"/>
          <a:srcRect/>
          <a:stretch>
            <a:fillRect/>
          </a:stretch>
        </p:blipFill>
        <p:spPr bwMode="auto">
          <a:xfrm>
            <a:off x="932261" y="603035"/>
            <a:ext cx="7431310" cy="5712737"/>
          </a:xfrm>
          <a:prstGeom prst="rect">
            <a:avLst/>
          </a:prstGeom>
          <a:noFill/>
          <a:ln w="9525">
            <a:noFill/>
            <a:miter lim="800000"/>
            <a:headEnd/>
            <a:tailEnd/>
          </a:ln>
          <a:effectLst/>
        </p:spPr>
      </p:pic>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101</a:t>
            </a:fld>
            <a:endParaRPr lang="en-GB" sz="1400" dirty="0">
              <a:solidFill>
                <a:schemeClr val="bg1"/>
              </a:solidFill>
              <a:latin typeface="Arial"/>
              <a:cs typeface="Arial"/>
            </a:endParaRPr>
          </a:p>
        </p:txBody>
      </p:sp>
      <p:sp>
        <p:nvSpPr>
          <p:cNvPr id="8" name="TextBox 7"/>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2511063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275856" y="-804399"/>
            <a:ext cx="3744416" cy="6624736"/>
          </a:xfrm>
          <a:prstGeom prst="roundRect">
            <a:avLst>
              <a:gd name="adj" fmla="val 1879"/>
            </a:avLst>
          </a:prstGeom>
          <a:solidFill>
            <a:schemeClr val="bg1">
              <a:lumMod val="95000"/>
            </a:schemeClr>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Line 1695"/>
          <p:cNvSpPr>
            <a:spLocks noChangeShapeType="1"/>
          </p:cNvSpPr>
          <p:nvPr/>
        </p:nvSpPr>
        <p:spPr bwMode="auto">
          <a:xfrm rot="5400000" flipH="1" flipV="1">
            <a:off x="3625000" y="2180693"/>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6" name="Arc 5"/>
          <p:cNvSpPr/>
          <p:nvPr/>
        </p:nvSpPr>
        <p:spPr>
          <a:xfrm rot="10800000" flipH="1" flipV="1">
            <a:off x="4898026" y="3753459"/>
            <a:ext cx="504057" cy="730358"/>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Freeform 433"/>
          <p:cNvSpPr>
            <a:spLocks noChangeAspect="1"/>
          </p:cNvSpPr>
          <p:nvPr/>
        </p:nvSpPr>
        <p:spPr bwMode="auto">
          <a:xfrm rot="5400000">
            <a:off x="5211658" y="195297"/>
            <a:ext cx="1250014" cy="495950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8" name="Rectangle 7"/>
          <p:cNvSpPr/>
          <p:nvPr/>
        </p:nvSpPr>
        <p:spPr>
          <a:xfrm>
            <a:off x="3304762" y="2092854"/>
            <a:ext cx="865943" cy="276999"/>
          </a:xfrm>
          <a:prstGeom prst="rect">
            <a:avLst/>
          </a:prstGeom>
        </p:spPr>
        <p:txBody>
          <a:bodyPr wrap="none">
            <a:spAutoFit/>
          </a:bodyPr>
          <a:lstStyle/>
          <a:p>
            <a:pPr algn="ctr"/>
            <a:r>
              <a:rPr lang="sv-SE" sz="1200" b="1" dirty="0">
                <a:latin typeface="Helvetica" pitchFamily="34" charset="0"/>
              </a:rPr>
              <a:t>NADH[m]</a:t>
            </a:r>
          </a:p>
        </p:txBody>
      </p:sp>
      <p:sp>
        <p:nvSpPr>
          <p:cNvPr id="9" name="Rectangle 8"/>
          <p:cNvSpPr/>
          <p:nvPr/>
        </p:nvSpPr>
        <p:spPr>
          <a:xfrm>
            <a:off x="3314406" y="3064419"/>
            <a:ext cx="845103" cy="276999"/>
          </a:xfrm>
          <a:prstGeom prst="rect">
            <a:avLst/>
          </a:prstGeom>
        </p:spPr>
        <p:txBody>
          <a:bodyPr wrap="none">
            <a:spAutoFit/>
          </a:bodyPr>
          <a:lstStyle/>
          <a:p>
            <a:pPr algn="ctr"/>
            <a:r>
              <a:rPr lang="sv-SE" sz="1200" b="1" dirty="0">
                <a:latin typeface="Helvetica" pitchFamily="34" charset="0"/>
              </a:rPr>
              <a:t>NAD+[m]</a:t>
            </a:r>
          </a:p>
        </p:txBody>
      </p:sp>
      <p:sp>
        <p:nvSpPr>
          <p:cNvPr id="10" name="Rectangle 9"/>
          <p:cNvSpPr/>
          <p:nvPr/>
        </p:nvSpPr>
        <p:spPr>
          <a:xfrm>
            <a:off x="4132718" y="2837374"/>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1" name="Line 1695"/>
          <p:cNvSpPr>
            <a:spLocks noChangeShapeType="1"/>
          </p:cNvSpPr>
          <p:nvPr/>
        </p:nvSpPr>
        <p:spPr bwMode="auto">
          <a:xfrm rot="5400000">
            <a:off x="3356410" y="2733648"/>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2" name="TextBox 11"/>
          <p:cNvSpPr txBox="1"/>
          <p:nvPr/>
        </p:nvSpPr>
        <p:spPr>
          <a:xfrm>
            <a:off x="3339010" y="2395999"/>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3" name="Arc 12"/>
          <p:cNvSpPr/>
          <p:nvPr/>
        </p:nvSpPr>
        <p:spPr>
          <a:xfrm rot="5400000" flipH="1" flipV="1">
            <a:off x="3909939" y="2308829"/>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Rounded Rectangle 13"/>
          <p:cNvSpPr/>
          <p:nvPr/>
        </p:nvSpPr>
        <p:spPr>
          <a:xfrm>
            <a:off x="3483338" y="2627923"/>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5" name="Rounded Rectangle 14"/>
          <p:cNvSpPr/>
          <p:nvPr/>
        </p:nvSpPr>
        <p:spPr>
          <a:xfrm rot="5400000">
            <a:off x="5084771" y="114137"/>
            <a:ext cx="1485884" cy="5121422"/>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4147390" y="2354623"/>
            <a:ext cx="947696" cy="276999"/>
          </a:xfrm>
          <a:prstGeom prst="rect">
            <a:avLst/>
          </a:prstGeom>
        </p:spPr>
        <p:txBody>
          <a:bodyPr wrap="none">
            <a:spAutoFit/>
          </a:bodyPr>
          <a:lstStyle/>
          <a:p>
            <a:pPr algn="ctr"/>
            <a:r>
              <a:rPr lang="sv-SE" sz="1200" b="1" dirty="0">
                <a:latin typeface="Helvetica" pitchFamily="34" charset="0"/>
              </a:rPr>
              <a:t>NADP+[m]</a:t>
            </a:r>
          </a:p>
        </p:txBody>
      </p:sp>
      <p:sp>
        <p:nvSpPr>
          <p:cNvPr id="17" name="Arc 16"/>
          <p:cNvSpPr/>
          <p:nvPr/>
        </p:nvSpPr>
        <p:spPr>
          <a:xfrm rot="5400000" flipH="1">
            <a:off x="4832609" y="2426628"/>
            <a:ext cx="504057" cy="648072"/>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8" name="Arc 17"/>
          <p:cNvSpPr/>
          <p:nvPr/>
        </p:nvSpPr>
        <p:spPr>
          <a:xfrm rot="5400000" flipH="1" flipV="1">
            <a:off x="5531156" y="2385485"/>
            <a:ext cx="504057" cy="730358"/>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Rectangle 18"/>
          <p:cNvSpPr/>
          <p:nvPr/>
        </p:nvSpPr>
        <p:spPr>
          <a:xfrm>
            <a:off x="5822356" y="2902691"/>
            <a:ext cx="570990" cy="200055"/>
          </a:xfrm>
          <a:prstGeom prst="rect">
            <a:avLst/>
          </a:prstGeom>
        </p:spPr>
        <p:txBody>
          <a:bodyPr wrap="none">
            <a:spAutoFit/>
          </a:bodyPr>
          <a:lstStyle/>
          <a:p>
            <a:pPr algn="ctr"/>
            <a:r>
              <a:rPr lang="sv-SE" sz="700" dirty="0">
                <a:latin typeface="Helvetica" pitchFamily="34" charset="0"/>
              </a:rPr>
              <a:t>GSSG[m]</a:t>
            </a:r>
          </a:p>
        </p:txBody>
      </p:sp>
      <p:sp>
        <p:nvSpPr>
          <p:cNvPr id="20" name="Rectangle 19"/>
          <p:cNvSpPr/>
          <p:nvPr/>
        </p:nvSpPr>
        <p:spPr>
          <a:xfrm>
            <a:off x="5798884" y="2407966"/>
            <a:ext cx="580608" cy="200055"/>
          </a:xfrm>
          <a:prstGeom prst="rect">
            <a:avLst/>
          </a:prstGeom>
        </p:spPr>
        <p:txBody>
          <a:bodyPr wrap="none">
            <a:spAutoFit/>
          </a:bodyPr>
          <a:lstStyle/>
          <a:p>
            <a:pPr algn="ctr"/>
            <a:r>
              <a:rPr lang="sv-SE" sz="700" dirty="0">
                <a:latin typeface="Helvetica" pitchFamily="34" charset="0"/>
              </a:rPr>
              <a:t>2 GSH[m]</a:t>
            </a:r>
          </a:p>
        </p:txBody>
      </p:sp>
      <p:sp>
        <p:nvSpPr>
          <p:cNvPr id="21" name="Arc 20"/>
          <p:cNvSpPr/>
          <p:nvPr/>
        </p:nvSpPr>
        <p:spPr>
          <a:xfrm rot="5400000" flipH="1">
            <a:off x="6163437" y="2417298"/>
            <a:ext cx="504057" cy="648072"/>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Arc 21"/>
          <p:cNvSpPr/>
          <p:nvPr/>
        </p:nvSpPr>
        <p:spPr>
          <a:xfrm rot="5400000" flipH="1" flipV="1">
            <a:off x="6861984" y="2376155"/>
            <a:ext cx="504057" cy="730358"/>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Rectangle 22"/>
          <p:cNvSpPr/>
          <p:nvPr/>
        </p:nvSpPr>
        <p:spPr>
          <a:xfrm>
            <a:off x="7144823" y="2407966"/>
            <a:ext cx="545342" cy="200055"/>
          </a:xfrm>
          <a:prstGeom prst="rect">
            <a:avLst/>
          </a:prstGeom>
        </p:spPr>
        <p:txBody>
          <a:bodyPr wrap="none">
            <a:spAutoFit/>
          </a:bodyPr>
          <a:lstStyle/>
          <a:p>
            <a:pPr algn="ctr"/>
            <a:r>
              <a:rPr lang="sv-SE" sz="700" dirty="0">
                <a:latin typeface="Helvetica" pitchFamily="34" charset="0"/>
              </a:rPr>
              <a:t>H2O2[m]</a:t>
            </a:r>
          </a:p>
        </p:txBody>
      </p:sp>
      <p:sp>
        <p:nvSpPr>
          <p:cNvPr id="24" name="Rectangle 23"/>
          <p:cNvSpPr/>
          <p:nvPr/>
        </p:nvSpPr>
        <p:spPr>
          <a:xfrm>
            <a:off x="7089358" y="2893360"/>
            <a:ext cx="570990" cy="200055"/>
          </a:xfrm>
          <a:prstGeom prst="rect">
            <a:avLst/>
          </a:prstGeom>
        </p:spPr>
        <p:txBody>
          <a:bodyPr wrap="none">
            <a:spAutoFit/>
          </a:bodyPr>
          <a:lstStyle/>
          <a:p>
            <a:pPr algn="ctr"/>
            <a:r>
              <a:rPr lang="sv-SE" sz="700" dirty="0">
                <a:latin typeface="Helvetica" pitchFamily="34" charset="0"/>
              </a:rPr>
              <a:t>2 H2O[m]</a:t>
            </a:r>
          </a:p>
        </p:txBody>
      </p:sp>
      <p:sp>
        <p:nvSpPr>
          <p:cNvPr id="25" name="TextBox 24"/>
          <p:cNvSpPr txBox="1"/>
          <p:nvPr/>
        </p:nvSpPr>
        <p:spPr>
          <a:xfrm>
            <a:off x="4899909" y="2620441"/>
            <a:ext cx="504000" cy="200055"/>
          </a:xfrm>
          <a:prstGeom prst="rect">
            <a:avLst/>
          </a:prstGeom>
          <a:noFill/>
        </p:spPr>
        <p:txBody>
          <a:bodyPr wrap="square" rtlCol="0">
            <a:spAutoFit/>
          </a:bodyPr>
          <a:lstStyle/>
          <a:p>
            <a:r>
              <a:rPr lang="en-GB" sz="700" b="1" i="1" dirty="0" err="1">
                <a:latin typeface="Helvetica" pitchFamily="34" charset="0"/>
              </a:rPr>
              <a:t>Gsr</a:t>
            </a:r>
            <a:endParaRPr lang="sv-SE" sz="700" b="1" i="1" dirty="0">
              <a:latin typeface="Helvetica" pitchFamily="34" charset="0"/>
            </a:endParaRPr>
          </a:p>
        </p:txBody>
      </p:sp>
      <p:sp>
        <p:nvSpPr>
          <p:cNvPr id="26" name="Rounded Rectangle 25"/>
          <p:cNvSpPr/>
          <p:nvPr/>
        </p:nvSpPr>
        <p:spPr>
          <a:xfrm>
            <a:off x="5197433" y="2643800"/>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7" name="TextBox 26"/>
          <p:cNvSpPr txBox="1"/>
          <p:nvPr/>
        </p:nvSpPr>
        <p:spPr>
          <a:xfrm>
            <a:off x="5088546" y="2623990"/>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28" name="TextBox 27"/>
          <p:cNvSpPr txBox="1"/>
          <p:nvPr/>
        </p:nvSpPr>
        <p:spPr>
          <a:xfrm>
            <a:off x="6061974" y="2620388"/>
            <a:ext cx="504000" cy="200055"/>
          </a:xfrm>
          <a:prstGeom prst="rect">
            <a:avLst/>
          </a:prstGeom>
          <a:noFill/>
        </p:spPr>
        <p:txBody>
          <a:bodyPr wrap="square" rtlCol="0">
            <a:spAutoFit/>
          </a:bodyPr>
          <a:lstStyle/>
          <a:p>
            <a:r>
              <a:rPr lang="en-GB" sz="700" b="1" i="1" dirty="0">
                <a:latin typeface="Helvetica" pitchFamily="34" charset="0"/>
              </a:rPr>
              <a:t>Gpx1-8</a:t>
            </a:r>
            <a:endParaRPr lang="sv-SE" sz="700" b="1" i="1" dirty="0">
              <a:latin typeface="Helvetica" pitchFamily="34" charset="0"/>
            </a:endParaRPr>
          </a:p>
        </p:txBody>
      </p:sp>
      <p:sp>
        <p:nvSpPr>
          <p:cNvPr id="29" name="Rounded Rectangle 28"/>
          <p:cNvSpPr/>
          <p:nvPr/>
        </p:nvSpPr>
        <p:spPr>
          <a:xfrm>
            <a:off x="6502988" y="264374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0" name="TextBox 29"/>
          <p:cNvSpPr txBox="1"/>
          <p:nvPr/>
        </p:nvSpPr>
        <p:spPr>
          <a:xfrm>
            <a:off x="6394101" y="2623937"/>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1" name="Rectangle 30"/>
          <p:cNvSpPr/>
          <p:nvPr/>
        </p:nvSpPr>
        <p:spPr>
          <a:xfrm>
            <a:off x="2567376" y="3625465"/>
            <a:ext cx="2153155" cy="276999"/>
          </a:xfrm>
          <a:prstGeom prst="rect">
            <a:avLst/>
          </a:prstGeom>
        </p:spPr>
        <p:txBody>
          <a:bodyPr wrap="none">
            <a:spAutoFit/>
          </a:bodyPr>
          <a:lstStyle/>
          <a:p>
            <a:pPr algn="ctr"/>
            <a:r>
              <a:rPr lang="sv-SE" sz="1200" b="1" dirty="0">
                <a:latin typeface="Helvetica" pitchFamily="34" charset="0"/>
              </a:rPr>
              <a:t>Nucleoside diphosphate[c]</a:t>
            </a:r>
          </a:p>
        </p:txBody>
      </p:sp>
      <p:sp>
        <p:nvSpPr>
          <p:cNvPr id="32" name="Line 1695"/>
          <p:cNvSpPr>
            <a:spLocks noChangeShapeType="1"/>
          </p:cNvSpPr>
          <p:nvPr/>
        </p:nvSpPr>
        <p:spPr bwMode="auto">
          <a:xfrm rot="5400000" flipH="1" flipV="1">
            <a:off x="5184686" y="3220150"/>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3" name="TextBox 32"/>
          <p:cNvSpPr txBox="1"/>
          <p:nvPr/>
        </p:nvSpPr>
        <p:spPr>
          <a:xfrm>
            <a:off x="4832708" y="3444072"/>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4" name="Rounded Rectangle 33"/>
          <p:cNvSpPr/>
          <p:nvPr/>
        </p:nvSpPr>
        <p:spPr>
          <a:xfrm>
            <a:off x="4904272" y="3691930"/>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5" name="TextBox 34"/>
          <p:cNvSpPr txBox="1"/>
          <p:nvPr/>
        </p:nvSpPr>
        <p:spPr>
          <a:xfrm>
            <a:off x="4795385" y="3672120"/>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36" name="Rectangle 35"/>
          <p:cNvSpPr/>
          <p:nvPr/>
        </p:nvSpPr>
        <p:spPr>
          <a:xfrm>
            <a:off x="4606259" y="4117497"/>
            <a:ext cx="604654" cy="246221"/>
          </a:xfrm>
          <a:prstGeom prst="rect">
            <a:avLst/>
          </a:prstGeom>
        </p:spPr>
        <p:txBody>
          <a:bodyPr wrap="none">
            <a:spAutoFit/>
          </a:bodyPr>
          <a:lstStyle/>
          <a:p>
            <a:pPr algn="ctr"/>
            <a:r>
              <a:rPr lang="sv-SE" sz="1000" b="1" dirty="0">
                <a:latin typeface="Helvetica" pitchFamily="34" charset="0"/>
              </a:rPr>
              <a:t>H2O[c]</a:t>
            </a:r>
          </a:p>
        </p:txBody>
      </p:sp>
      <p:sp>
        <p:nvSpPr>
          <p:cNvPr id="37" name="Rectangle 36"/>
          <p:cNvSpPr/>
          <p:nvPr/>
        </p:nvSpPr>
        <p:spPr>
          <a:xfrm>
            <a:off x="5175689" y="4120190"/>
            <a:ext cx="461986" cy="246221"/>
          </a:xfrm>
          <a:prstGeom prst="rect">
            <a:avLst/>
          </a:prstGeom>
        </p:spPr>
        <p:txBody>
          <a:bodyPr wrap="none">
            <a:spAutoFit/>
          </a:bodyPr>
          <a:lstStyle/>
          <a:p>
            <a:pPr algn="ctr"/>
            <a:r>
              <a:rPr lang="sv-SE" sz="1000" b="1" dirty="0">
                <a:latin typeface="Helvetica" pitchFamily="34" charset="0"/>
              </a:rPr>
              <a:t>Pi[c]</a:t>
            </a:r>
          </a:p>
        </p:txBody>
      </p:sp>
      <p:sp>
        <p:nvSpPr>
          <p:cNvPr id="38" name="Rectangle 37"/>
          <p:cNvSpPr/>
          <p:nvPr/>
        </p:nvSpPr>
        <p:spPr>
          <a:xfrm>
            <a:off x="5653049" y="3627114"/>
            <a:ext cx="2015295" cy="276999"/>
          </a:xfrm>
          <a:prstGeom prst="rect">
            <a:avLst/>
          </a:prstGeom>
        </p:spPr>
        <p:txBody>
          <a:bodyPr wrap="none">
            <a:spAutoFit/>
          </a:bodyPr>
          <a:lstStyle/>
          <a:p>
            <a:pPr algn="ctr"/>
            <a:r>
              <a:rPr lang="sv-SE" sz="1200" b="1" dirty="0">
                <a:latin typeface="Helvetica" pitchFamily="34" charset="0"/>
              </a:rPr>
              <a:t>Nucleoside phosphate[c]</a:t>
            </a:r>
          </a:p>
        </p:txBody>
      </p:sp>
      <p:graphicFrame>
        <p:nvGraphicFramePr>
          <p:cNvPr id="39" name="Table 38"/>
          <p:cNvGraphicFramePr>
            <a:graphicFrameLocks noGrp="1"/>
          </p:cNvGraphicFramePr>
          <p:nvPr/>
        </p:nvGraphicFramePr>
        <p:xfrm>
          <a:off x="68640" y="1068698"/>
          <a:ext cx="1611630" cy="1828800"/>
        </p:xfrm>
        <a:graphic>
          <a:graphicData uri="http://schemas.openxmlformats.org/drawingml/2006/table">
            <a:tbl>
              <a:tblPr bandRow="1">
                <a:tableStyleId>{7E9639D4-E3E2-4D34-9284-5A2195B3D0D7}</a:tableStyleId>
              </a:tblPr>
              <a:tblGrid>
                <a:gridCol w="1611630">
                  <a:extLst>
                    <a:ext uri="{9D8B030D-6E8A-4147-A177-3AD203B41FA5}">
                      <a16:colId xmlns:a16="http://schemas.microsoft.com/office/drawing/2014/main" val="20000"/>
                    </a:ext>
                  </a:extLst>
                </a:gridCol>
              </a:tblGrid>
              <a:tr h="271264">
                <a:tc>
                  <a:txBody>
                    <a:bodyPr/>
                    <a:lstStyle/>
                    <a:p>
                      <a:r>
                        <a:rPr lang="sv-SE" sz="1400" dirty="0">
                          <a:latin typeface="Helvetica" pitchFamily="34" charset="0"/>
                        </a:rPr>
                        <a:t>Duodenum</a:t>
                      </a:r>
                      <a:endParaRPr lang="sv-SE" sz="1400" b="1" dirty="0">
                        <a:latin typeface="Helvetica" pitchFamily="34" charset="0"/>
                      </a:endParaRPr>
                    </a:p>
                  </a:txBody>
                  <a:tcPr/>
                </a:tc>
                <a:extLst>
                  <a:ext uri="{0D108BD9-81ED-4DB2-BD59-A6C34878D82A}">
                    <a16:rowId xmlns:a16="http://schemas.microsoft.com/office/drawing/2014/main" val="10000"/>
                  </a:ext>
                </a:extLst>
              </a:tr>
              <a:tr h="254496">
                <a:tc>
                  <a:txBody>
                    <a:bodyPr/>
                    <a:lstStyle/>
                    <a:p>
                      <a:r>
                        <a:rPr lang="sv-SE" sz="1400" dirty="0">
                          <a:latin typeface="Helvetica" pitchFamily="34" charset="0"/>
                        </a:rPr>
                        <a:t>Jejunum</a:t>
                      </a:r>
                      <a:endParaRPr lang="sv-SE" sz="1400" b="1" dirty="0">
                        <a:latin typeface="Helvetica" pitchFamily="34" charset="0"/>
                      </a:endParaRPr>
                    </a:p>
                  </a:txBody>
                  <a:tcPr/>
                </a:tc>
                <a:extLst>
                  <a:ext uri="{0D108BD9-81ED-4DB2-BD59-A6C34878D82A}">
                    <a16:rowId xmlns:a16="http://schemas.microsoft.com/office/drawing/2014/main" val="10001"/>
                  </a:ext>
                </a:extLst>
              </a:tr>
              <a:tr h="237728">
                <a:tc>
                  <a:txBody>
                    <a:bodyPr/>
                    <a:lstStyle/>
                    <a:p>
                      <a:r>
                        <a:rPr lang="sv-SE" sz="1400" dirty="0">
                          <a:latin typeface="Helvetica" pitchFamily="34" charset="0"/>
                        </a:rPr>
                        <a:t>Ileum </a:t>
                      </a:r>
                      <a:endParaRPr lang="sv-SE" sz="1400" b="1" dirty="0">
                        <a:latin typeface="Helvetica" pitchFamily="34" charset="0"/>
                      </a:endParaRPr>
                    </a:p>
                  </a:txBody>
                  <a:tcPr/>
                </a:tc>
                <a:extLst>
                  <a:ext uri="{0D108BD9-81ED-4DB2-BD59-A6C34878D82A}">
                    <a16:rowId xmlns:a16="http://schemas.microsoft.com/office/drawing/2014/main" val="10002"/>
                  </a:ext>
                </a:extLst>
              </a:tr>
              <a:tr h="29296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sv-SE" sz="1400" dirty="0">
                          <a:latin typeface="Helvetica" pitchFamily="34" charset="0"/>
                        </a:rPr>
                        <a:t>Colon</a:t>
                      </a:r>
                      <a:endParaRPr lang="sv-SE" sz="1400" b="1" dirty="0">
                        <a:latin typeface="Helvetica" pitchFamily="34" charset="0"/>
                      </a:endParaRPr>
                    </a:p>
                  </a:txBody>
                  <a:tcPr/>
                </a:tc>
                <a:extLst>
                  <a:ext uri="{0D108BD9-81ED-4DB2-BD59-A6C34878D82A}">
                    <a16:rowId xmlns:a16="http://schemas.microsoft.com/office/drawing/2014/main" val="10003"/>
                  </a:ext>
                </a:extLst>
              </a:tr>
              <a:tr h="204192">
                <a:tc>
                  <a:txBody>
                    <a:bodyPr/>
                    <a:lstStyle/>
                    <a:p>
                      <a:r>
                        <a:rPr lang="en-US" sz="1400" dirty="0">
                          <a:latin typeface="Helvetica" pitchFamily="34" charset="0"/>
                        </a:rPr>
                        <a:t>Liver</a:t>
                      </a:r>
                      <a:endParaRPr lang="sv-SE" sz="1400" b="1" dirty="0">
                        <a:latin typeface="Helvetica" pitchFamily="34" charset="0"/>
                      </a:endParaRPr>
                    </a:p>
                  </a:txBody>
                  <a:tcPr/>
                </a:tc>
                <a:extLst>
                  <a:ext uri="{0D108BD9-81ED-4DB2-BD59-A6C34878D82A}">
                    <a16:rowId xmlns:a16="http://schemas.microsoft.com/office/drawing/2014/main" val="10004"/>
                  </a:ext>
                </a:extLst>
              </a:tr>
              <a:tr h="25943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34" charset="0"/>
                        </a:rPr>
                        <a:t>Subcutaneous fat</a:t>
                      </a:r>
                      <a:endParaRPr lang="en-US" sz="1400" b="1" dirty="0">
                        <a:latin typeface="Helvetica" pitchFamily="34" charset="0"/>
                      </a:endParaRPr>
                    </a:p>
                  </a:txBody>
                  <a:tcPr/>
                </a:tc>
                <a:extLst>
                  <a:ext uri="{0D108BD9-81ED-4DB2-BD59-A6C34878D82A}">
                    <a16:rowId xmlns:a16="http://schemas.microsoft.com/office/drawing/2014/main" val="10005"/>
                  </a:ext>
                </a:extLst>
              </a:tr>
            </a:tbl>
          </a:graphicData>
        </a:graphic>
      </p:graphicFrame>
      <p:sp>
        <p:nvSpPr>
          <p:cNvPr id="40" name="Rectangle 39"/>
          <p:cNvSpPr/>
          <p:nvPr/>
        </p:nvSpPr>
        <p:spPr>
          <a:xfrm>
            <a:off x="3271850" y="3863809"/>
            <a:ext cx="612668" cy="246221"/>
          </a:xfrm>
          <a:prstGeom prst="rect">
            <a:avLst/>
          </a:prstGeom>
        </p:spPr>
        <p:txBody>
          <a:bodyPr wrap="none">
            <a:spAutoFit/>
          </a:bodyPr>
          <a:lstStyle/>
          <a:p>
            <a:pPr algn="ctr"/>
            <a:r>
              <a:rPr lang="sv-SE" sz="1000" b="1" dirty="0">
                <a:latin typeface="Helvetica" pitchFamily="34" charset="0"/>
              </a:rPr>
              <a:t>ADP[c]</a:t>
            </a:r>
          </a:p>
        </p:txBody>
      </p:sp>
      <p:sp>
        <p:nvSpPr>
          <p:cNvPr id="41" name="Rectangle 40"/>
          <p:cNvSpPr/>
          <p:nvPr/>
        </p:nvSpPr>
        <p:spPr>
          <a:xfrm>
            <a:off x="6292979" y="3863809"/>
            <a:ext cx="627095" cy="246221"/>
          </a:xfrm>
          <a:prstGeom prst="rect">
            <a:avLst/>
          </a:prstGeom>
        </p:spPr>
        <p:txBody>
          <a:bodyPr wrap="none">
            <a:spAutoFit/>
          </a:bodyPr>
          <a:lstStyle/>
          <a:p>
            <a:pPr algn="ctr"/>
            <a:r>
              <a:rPr lang="sv-SE" sz="1000" b="1" dirty="0">
                <a:latin typeface="Helvetica" pitchFamily="34" charset="0"/>
              </a:rPr>
              <a:t>AMP[c]</a:t>
            </a:r>
          </a:p>
        </p:txBody>
      </p:sp>
      <p:sp>
        <p:nvSpPr>
          <p:cNvPr id="42" name="TextBox 41"/>
          <p:cNvSpPr txBox="1"/>
          <p:nvPr/>
        </p:nvSpPr>
        <p:spPr>
          <a:xfrm>
            <a:off x="3374451" y="2608113"/>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43" name="Rectangle 42"/>
          <p:cNvSpPr/>
          <p:nvPr/>
        </p:nvSpPr>
        <p:spPr>
          <a:xfrm>
            <a:off x="4083720" y="2568008"/>
            <a:ext cx="599843" cy="276999"/>
          </a:xfrm>
          <a:prstGeom prst="rect">
            <a:avLst/>
          </a:prstGeom>
        </p:spPr>
        <p:txBody>
          <a:bodyPr wrap="none">
            <a:spAutoFit/>
          </a:bodyPr>
          <a:lstStyle/>
          <a:p>
            <a:pPr algn="ctr"/>
            <a:r>
              <a:rPr lang="sv-SE" sz="1200" dirty="0">
                <a:latin typeface="Helvetica" pitchFamily="34" charset="0"/>
              </a:rPr>
              <a:t>H+[m]</a:t>
            </a:r>
          </a:p>
        </p:txBody>
      </p:sp>
      <p:sp>
        <p:nvSpPr>
          <p:cNvPr id="44" name="Rectangle 43"/>
          <p:cNvSpPr/>
          <p:nvPr/>
        </p:nvSpPr>
        <p:spPr>
          <a:xfrm>
            <a:off x="2627784" y="2549346"/>
            <a:ext cx="548548" cy="276999"/>
          </a:xfrm>
          <a:prstGeom prst="rect">
            <a:avLst/>
          </a:prstGeom>
        </p:spPr>
        <p:txBody>
          <a:bodyPr wrap="none">
            <a:spAutoFit/>
          </a:bodyPr>
          <a:lstStyle/>
          <a:p>
            <a:pPr algn="ctr"/>
            <a:r>
              <a:rPr lang="sv-SE" sz="1200" dirty="0">
                <a:latin typeface="Helvetica" pitchFamily="34" charset="0"/>
              </a:rPr>
              <a:t>H+[c]</a:t>
            </a:r>
          </a:p>
        </p:txBody>
      </p:sp>
      <p:sp>
        <p:nvSpPr>
          <p:cNvPr id="46" name="Line 1695"/>
          <p:cNvSpPr>
            <a:spLocks noChangeShapeType="1"/>
          </p:cNvSpPr>
          <p:nvPr/>
        </p:nvSpPr>
        <p:spPr bwMode="auto">
          <a:xfrm rot="-5400000">
            <a:off x="7227114" y="2738530"/>
            <a:ext cx="324000" cy="0"/>
          </a:xfrm>
          <a:prstGeom prst="line">
            <a:avLst/>
          </a:prstGeom>
          <a:noFill/>
          <a:ln w="12700">
            <a:solidFill>
              <a:schemeClr val="tx1"/>
            </a:solidFill>
            <a:round/>
            <a:headEnd type="triangle"/>
            <a:tailEnd type="none" w="med" len="med"/>
          </a:ln>
          <a:effectLst/>
        </p:spPr>
        <p:txBody>
          <a:bodyPr/>
          <a:lstStyle/>
          <a:p>
            <a:endParaRPr lang="sv-SE" sz="700"/>
          </a:p>
        </p:txBody>
      </p:sp>
      <p:sp>
        <p:nvSpPr>
          <p:cNvPr id="47" name="Arc 46"/>
          <p:cNvSpPr/>
          <p:nvPr/>
        </p:nvSpPr>
        <p:spPr>
          <a:xfrm rot="5400000" flipH="1" flipV="1">
            <a:off x="7638176" y="2240398"/>
            <a:ext cx="384549" cy="858427"/>
          </a:xfrm>
          <a:prstGeom prst="arc">
            <a:avLst>
              <a:gd name="adj1" fmla="val 9908805"/>
              <a:gd name="adj2" fmla="val 16070775"/>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Rectangle 47"/>
          <p:cNvSpPr/>
          <p:nvPr/>
        </p:nvSpPr>
        <p:spPr>
          <a:xfrm>
            <a:off x="7838662" y="2765496"/>
            <a:ext cx="431528" cy="200055"/>
          </a:xfrm>
          <a:prstGeom prst="rect">
            <a:avLst/>
          </a:prstGeom>
        </p:spPr>
        <p:txBody>
          <a:bodyPr wrap="none">
            <a:spAutoFit/>
          </a:bodyPr>
          <a:lstStyle/>
          <a:p>
            <a:pPr algn="ctr"/>
            <a:r>
              <a:rPr lang="sv-SE" sz="700" dirty="0">
                <a:latin typeface="Helvetica" pitchFamily="34" charset="0"/>
              </a:rPr>
              <a:t>O2[m]</a:t>
            </a:r>
          </a:p>
        </p:txBody>
      </p:sp>
      <p:sp>
        <p:nvSpPr>
          <p:cNvPr id="49" name="TextBox 48"/>
          <p:cNvSpPr txBox="1"/>
          <p:nvPr/>
        </p:nvSpPr>
        <p:spPr>
          <a:xfrm>
            <a:off x="7400988" y="2621354"/>
            <a:ext cx="504000" cy="200055"/>
          </a:xfrm>
          <a:prstGeom prst="rect">
            <a:avLst/>
          </a:prstGeom>
          <a:noFill/>
        </p:spPr>
        <p:txBody>
          <a:bodyPr wrap="square" rtlCol="0">
            <a:spAutoFit/>
          </a:bodyPr>
          <a:lstStyle/>
          <a:p>
            <a:r>
              <a:rPr lang="en-GB" sz="700" b="1" i="1" dirty="0">
                <a:latin typeface="Helvetica" pitchFamily="34" charset="0"/>
              </a:rPr>
              <a:t>Cat</a:t>
            </a:r>
            <a:endParaRPr lang="sv-SE" sz="700" b="1" i="1" dirty="0">
              <a:latin typeface="Helvetica" pitchFamily="34" charset="0"/>
            </a:endParaRPr>
          </a:p>
        </p:txBody>
      </p:sp>
      <p:cxnSp>
        <p:nvCxnSpPr>
          <p:cNvPr id="50" name="Straight Arrow Connector 49"/>
          <p:cNvCxnSpPr/>
          <p:nvPr/>
        </p:nvCxnSpPr>
        <p:spPr>
          <a:xfrm>
            <a:off x="6048000" y="1311040"/>
            <a:ext cx="0" cy="1116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Line 1695"/>
          <p:cNvSpPr>
            <a:spLocks noChangeShapeType="1"/>
          </p:cNvSpPr>
          <p:nvPr/>
        </p:nvSpPr>
        <p:spPr bwMode="auto">
          <a:xfrm rot="5400000" flipV="1">
            <a:off x="2808000" y="1068452"/>
            <a:ext cx="0" cy="360000"/>
          </a:xfrm>
          <a:prstGeom prst="line">
            <a:avLst/>
          </a:prstGeom>
          <a:noFill/>
          <a:ln w="12700">
            <a:solidFill>
              <a:schemeClr val="tx1"/>
            </a:solidFill>
            <a:round/>
            <a:headEnd type="none"/>
            <a:tailEnd type="triangle" w="med" len="med"/>
          </a:ln>
          <a:effectLst/>
        </p:spPr>
        <p:txBody>
          <a:bodyPr/>
          <a:lstStyle/>
          <a:p>
            <a:endParaRPr lang="sv-SE" sz="700"/>
          </a:p>
        </p:txBody>
      </p:sp>
      <p:sp>
        <p:nvSpPr>
          <p:cNvPr id="52" name="Rectangle 51"/>
          <p:cNvSpPr/>
          <p:nvPr/>
        </p:nvSpPr>
        <p:spPr>
          <a:xfrm>
            <a:off x="1908000" y="1140452"/>
            <a:ext cx="763349" cy="215444"/>
          </a:xfrm>
          <a:prstGeom prst="rect">
            <a:avLst/>
          </a:prstGeom>
        </p:spPr>
        <p:txBody>
          <a:bodyPr wrap="none">
            <a:spAutoFit/>
          </a:bodyPr>
          <a:lstStyle/>
          <a:p>
            <a:pPr algn="ctr"/>
            <a:r>
              <a:rPr lang="sv-SE" sz="800" dirty="0">
                <a:latin typeface="Helvetica" pitchFamily="34" charset="0"/>
              </a:rPr>
              <a:t>Glutamine[c]</a:t>
            </a:r>
          </a:p>
        </p:txBody>
      </p:sp>
      <p:sp>
        <p:nvSpPr>
          <p:cNvPr id="53" name="Rectangle 52"/>
          <p:cNvSpPr/>
          <p:nvPr/>
        </p:nvSpPr>
        <p:spPr>
          <a:xfrm>
            <a:off x="2916000" y="1140452"/>
            <a:ext cx="769762" cy="215444"/>
          </a:xfrm>
          <a:prstGeom prst="rect">
            <a:avLst/>
          </a:prstGeom>
        </p:spPr>
        <p:txBody>
          <a:bodyPr wrap="none">
            <a:spAutoFit/>
          </a:bodyPr>
          <a:lstStyle/>
          <a:p>
            <a:pPr algn="ctr"/>
            <a:r>
              <a:rPr lang="sv-SE" sz="800" dirty="0">
                <a:latin typeface="Helvetica" pitchFamily="34" charset="0"/>
              </a:rPr>
              <a:t>Glutamate[c]</a:t>
            </a:r>
          </a:p>
        </p:txBody>
      </p:sp>
      <p:sp>
        <p:nvSpPr>
          <p:cNvPr id="54" name="Arc 53"/>
          <p:cNvSpPr/>
          <p:nvPr/>
        </p:nvSpPr>
        <p:spPr>
          <a:xfrm rot="10800000">
            <a:off x="3671960" y="744522"/>
            <a:ext cx="540000" cy="503976"/>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Line 1695"/>
          <p:cNvSpPr>
            <a:spLocks noChangeShapeType="1"/>
          </p:cNvSpPr>
          <p:nvPr/>
        </p:nvSpPr>
        <p:spPr bwMode="auto">
          <a:xfrm rot="5400000" flipV="1">
            <a:off x="3924000" y="960452"/>
            <a:ext cx="0" cy="576000"/>
          </a:xfrm>
          <a:prstGeom prst="line">
            <a:avLst/>
          </a:prstGeom>
          <a:noFill/>
          <a:ln w="12700">
            <a:solidFill>
              <a:schemeClr val="tx1"/>
            </a:solidFill>
            <a:round/>
            <a:headEnd type="none"/>
            <a:tailEnd type="triangle" w="med" len="med"/>
          </a:ln>
          <a:effectLst/>
        </p:spPr>
        <p:txBody>
          <a:bodyPr/>
          <a:lstStyle/>
          <a:p>
            <a:endParaRPr lang="sv-SE" sz="700"/>
          </a:p>
        </p:txBody>
      </p:sp>
      <p:sp>
        <p:nvSpPr>
          <p:cNvPr id="56" name="Rectangle 55"/>
          <p:cNvSpPr/>
          <p:nvPr/>
        </p:nvSpPr>
        <p:spPr>
          <a:xfrm>
            <a:off x="3204000" y="1608452"/>
            <a:ext cx="694421" cy="215444"/>
          </a:xfrm>
          <a:prstGeom prst="rect">
            <a:avLst/>
          </a:prstGeom>
        </p:spPr>
        <p:txBody>
          <a:bodyPr wrap="none">
            <a:spAutoFit/>
          </a:bodyPr>
          <a:lstStyle/>
          <a:p>
            <a:pPr algn="ctr"/>
            <a:r>
              <a:rPr lang="sv-SE" sz="800" dirty="0">
                <a:latin typeface="Helvetica" pitchFamily="34" charset="0"/>
              </a:rPr>
              <a:t>Cysteine[c]</a:t>
            </a:r>
          </a:p>
        </p:txBody>
      </p:sp>
      <p:sp>
        <p:nvSpPr>
          <p:cNvPr id="57" name="Arc 56"/>
          <p:cNvSpPr/>
          <p:nvPr/>
        </p:nvSpPr>
        <p:spPr>
          <a:xfrm rot="10800000" flipV="1">
            <a:off x="3563889" y="1246328"/>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8" name="Line 1695"/>
          <p:cNvSpPr>
            <a:spLocks noChangeShapeType="1"/>
          </p:cNvSpPr>
          <p:nvPr/>
        </p:nvSpPr>
        <p:spPr bwMode="auto">
          <a:xfrm rot="5400000" flipV="1">
            <a:off x="5471976" y="888452"/>
            <a:ext cx="0" cy="720000"/>
          </a:xfrm>
          <a:prstGeom prst="line">
            <a:avLst/>
          </a:prstGeom>
          <a:noFill/>
          <a:ln w="12700">
            <a:solidFill>
              <a:schemeClr val="tx1"/>
            </a:solidFill>
            <a:round/>
            <a:headEnd type="none"/>
            <a:tailEnd type="triangle" w="med" len="med"/>
          </a:ln>
          <a:effectLst/>
        </p:spPr>
        <p:txBody>
          <a:bodyPr/>
          <a:lstStyle/>
          <a:p>
            <a:endParaRPr lang="sv-SE" sz="700"/>
          </a:p>
        </p:txBody>
      </p:sp>
      <p:sp>
        <p:nvSpPr>
          <p:cNvPr id="59" name="Rectangle 58"/>
          <p:cNvSpPr/>
          <p:nvPr/>
        </p:nvSpPr>
        <p:spPr>
          <a:xfrm>
            <a:off x="4751976" y="1644452"/>
            <a:ext cx="636713" cy="215444"/>
          </a:xfrm>
          <a:prstGeom prst="rect">
            <a:avLst/>
          </a:prstGeom>
        </p:spPr>
        <p:txBody>
          <a:bodyPr wrap="none">
            <a:spAutoFit/>
          </a:bodyPr>
          <a:lstStyle/>
          <a:p>
            <a:pPr algn="ctr"/>
            <a:r>
              <a:rPr lang="sv-SE" sz="800" dirty="0">
                <a:latin typeface="Helvetica" pitchFamily="34" charset="0"/>
              </a:rPr>
              <a:t>Glycine[c]</a:t>
            </a:r>
          </a:p>
        </p:txBody>
      </p:sp>
      <p:sp>
        <p:nvSpPr>
          <p:cNvPr id="60" name="Rectangle 59"/>
          <p:cNvSpPr/>
          <p:nvPr/>
        </p:nvSpPr>
        <p:spPr>
          <a:xfrm>
            <a:off x="5783704" y="1140452"/>
            <a:ext cx="516488" cy="215444"/>
          </a:xfrm>
          <a:prstGeom prst="rect">
            <a:avLst/>
          </a:prstGeom>
        </p:spPr>
        <p:txBody>
          <a:bodyPr wrap="none">
            <a:spAutoFit/>
          </a:bodyPr>
          <a:lstStyle/>
          <a:p>
            <a:pPr algn="ctr"/>
            <a:r>
              <a:rPr lang="sv-SE" sz="800" dirty="0">
                <a:latin typeface="Helvetica" pitchFamily="34" charset="0"/>
              </a:rPr>
              <a:t>GSH[c]</a:t>
            </a:r>
          </a:p>
        </p:txBody>
      </p:sp>
      <p:sp>
        <p:nvSpPr>
          <p:cNvPr id="61" name="Rectangle 60"/>
          <p:cNvSpPr/>
          <p:nvPr/>
        </p:nvSpPr>
        <p:spPr>
          <a:xfrm>
            <a:off x="4169911" y="1095936"/>
            <a:ext cx="978153" cy="338554"/>
          </a:xfrm>
          <a:prstGeom prst="rect">
            <a:avLst/>
          </a:prstGeom>
        </p:spPr>
        <p:txBody>
          <a:bodyPr wrap="none">
            <a:spAutoFit/>
          </a:bodyPr>
          <a:lstStyle/>
          <a:p>
            <a:pPr algn="ctr"/>
            <a:r>
              <a:rPr lang="sv-SE" sz="800" dirty="0">
                <a:latin typeface="Helvetica" pitchFamily="34" charset="0"/>
              </a:rPr>
              <a:t>gamma-glutamyl-</a:t>
            </a:r>
          </a:p>
          <a:p>
            <a:pPr algn="ctr"/>
            <a:r>
              <a:rPr lang="sv-SE" sz="800" dirty="0">
                <a:latin typeface="Helvetica" pitchFamily="34" charset="0"/>
              </a:rPr>
              <a:t>cysteine[c]</a:t>
            </a:r>
          </a:p>
        </p:txBody>
      </p:sp>
      <p:sp>
        <p:nvSpPr>
          <p:cNvPr id="62" name="Rectangle 61"/>
          <p:cNvSpPr/>
          <p:nvPr/>
        </p:nvSpPr>
        <p:spPr>
          <a:xfrm>
            <a:off x="3437124" y="879040"/>
            <a:ext cx="494045" cy="215444"/>
          </a:xfrm>
          <a:prstGeom prst="rect">
            <a:avLst/>
          </a:prstGeom>
        </p:spPr>
        <p:txBody>
          <a:bodyPr wrap="none">
            <a:spAutoFit/>
          </a:bodyPr>
          <a:lstStyle/>
          <a:p>
            <a:pPr algn="ctr"/>
            <a:r>
              <a:rPr lang="sv-SE" sz="800" dirty="0">
                <a:latin typeface="Helvetica" pitchFamily="34" charset="0"/>
              </a:rPr>
              <a:t>ATP[c]</a:t>
            </a:r>
          </a:p>
        </p:txBody>
      </p:sp>
      <p:sp>
        <p:nvSpPr>
          <p:cNvPr id="63" name="Rectangle 62"/>
          <p:cNvSpPr/>
          <p:nvPr/>
        </p:nvSpPr>
        <p:spPr>
          <a:xfrm>
            <a:off x="3968847" y="735040"/>
            <a:ext cx="505267" cy="338554"/>
          </a:xfrm>
          <a:prstGeom prst="rect">
            <a:avLst/>
          </a:prstGeom>
        </p:spPr>
        <p:txBody>
          <a:bodyPr wrap="none">
            <a:spAutoFit/>
          </a:bodyPr>
          <a:lstStyle/>
          <a:p>
            <a:pPr algn="ctr"/>
            <a:r>
              <a:rPr lang="sv-SE" sz="800" dirty="0">
                <a:latin typeface="Helvetica" pitchFamily="34" charset="0"/>
              </a:rPr>
              <a:t>ADP[c]</a:t>
            </a:r>
          </a:p>
          <a:p>
            <a:pPr algn="ctr"/>
            <a:r>
              <a:rPr lang="en-GB" sz="800" dirty="0">
                <a:latin typeface="Helvetica" pitchFamily="34" charset="0"/>
              </a:rPr>
              <a:t>Pi</a:t>
            </a:r>
            <a:endParaRPr lang="sv-SE" sz="800" dirty="0">
              <a:latin typeface="Helvetica" pitchFamily="34" charset="0"/>
            </a:endParaRPr>
          </a:p>
        </p:txBody>
      </p:sp>
      <p:sp>
        <p:nvSpPr>
          <p:cNvPr id="64" name="Arc 63"/>
          <p:cNvSpPr/>
          <p:nvPr/>
        </p:nvSpPr>
        <p:spPr>
          <a:xfrm rot="10800000">
            <a:off x="5167139" y="796278"/>
            <a:ext cx="540000" cy="453058"/>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5" name="Rectangle 64"/>
          <p:cNvSpPr/>
          <p:nvPr/>
        </p:nvSpPr>
        <p:spPr>
          <a:xfrm>
            <a:off x="4950475" y="879040"/>
            <a:ext cx="494045" cy="215444"/>
          </a:xfrm>
          <a:prstGeom prst="rect">
            <a:avLst/>
          </a:prstGeom>
        </p:spPr>
        <p:txBody>
          <a:bodyPr wrap="none">
            <a:spAutoFit/>
          </a:bodyPr>
          <a:lstStyle/>
          <a:p>
            <a:pPr algn="ctr"/>
            <a:r>
              <a:rPr lang="sv-SE" sz="800" dirty="0">
                <a:latin typeface="Helvetica" pitchFamily="34" charset="0"/>
              </a:rPr>
              <a:t>ATP[c]</a:t>
            </a:r>
          </a:p>
        </p:txBody>
      </p:sp>
      <p:sp>
        <p:nvSpPr>
          <p:cNvPr id="66" name="Rectangle 65"/>
          <p:cNvSpPr/>
          <p:nvPr/>
        </p:nvSpPr>
        <p:spPr>
          <a:xfrm>
            <a:off x="5454328" y="735040"/>
            <a:ext cx="505267" cy="338554"/>
          </a:xfrm>
          <a:prstGeom prst="rect">
            <a:avLst/>
          </a:prstGeom>
        </p:spPr>
        <p:txBody>
          <a:bodyPr wrap="none">
            <a:spAutoFit/>
          </a:bodyPr>
          <a:lstStyle/>
          <a:p>
            <a:pPr algn="ctr"/>
            <a:r>
              <a:rPr lang="sv-SE" sz="800" dirty="0">
                <a:latin typeface="Helvetica" pitchFamily="34" charset="0"/>
              </a:rPr>
              <a:t>ADP[c]</a:t>
            </a:r>
          </a:p>
          <a:p>
            <a:pPr algn="ctr"/>
            <a:r>
              <a:rPr lang="en-GB" sz="800" dirty="0">
                <a:latin typeface="Helvetica" pitchFamily="34" charset="0"/>
              </a:rPr>
              <a:t>Pi</a:t>
            </a:r>
            <a:endParaRPr lang="sv-SE" sz="800" dirty="0">
              <a:latin typeface="Helvetica" pitchFamily="34" charset="0"/>
            </a:endParaRPr>
          </a:p>
        </p:txBody>
      </p:sp>
      <p:sp>
        <p:nvSpPr>
          <p:cNvPr id="67" name="Rectangle 66"/>
          <p:cNvSpPr/>
          <p:nvPr/>
        </p:nvSpPr>
        <p:spPr>
          <a:xfrm>
            <a:off x="3707904" y="1258730"/>
            <a:ext cx="486030" cy="338554"/>
          </a:xfrm>
          <a:prstGeom prst="rect">
            <a:avLst/>
          </a:prstGeom>
        </p:spPr>
        <p:txBody>
          <a:bodyPr wrap="none">
            <a:spAutoFit/>
          </a:bodyPr>
          <a:lstStyle/>
          <a:p>
            <a:r>
              <a:rPr lang="sv-SE" sz="800" b="1" dirty="0">
                <a:latin typeface="Helvetica" pitchFamily="34" charset="0"/>
              </a:rPr>
              <a:t>GCLC</a:t>
            </a:r>
          </a:p>
          <a:p>
            <a:r>
              <a:rPr lang="sv-SE" sz="800" b="1" dirty="0">
                <a:latin typeface="Helvetica" pitchFamily="34" charset="0"/>
              </a:rPr>
              <a:t>GCLM</a:t>
            </a:r>
          </a:p>
        </p:txBody>
      </p:sp>
      <p:sp>
        <p:nvSpPr>
          <p:cNvPr id="68" name="Rectangle 67"/>
          <p:cNvSpPr/>
          <p:nvPr/>
        </p:nvSpPr>
        <p:spPr>
          <a:xfrm>
            <a:off x="5242904" y="1278294"/>
            <a:ext cx="402674" cy="215444"/>
          </a:xfrm>
          <a:prstGeom prst="rect">
            <a:avLst/>
          </a:prstGeom>
        </p:spPr>
        <p:txBody>
          <a:bodyPr wrap="none">
            <a:spAutoFit/>
          </a:bodyPr>
          <a:lstStyle/>
          <a:p>
            <a:r>
              <a:rPr lang="sv-SE" sz="800" b="1" dirty="0">
                <a:latin typeface="Helvetica" pitchFamily="34" charset="0"/>
              </a:rPr>
              <a:t>GSS</a:t>
            </a:r>
          </a:p>
        </p:txBody>
      </p:sp>
      <p:sp>
        <p:nvSpPr>
          <p:cNvPr id="69" name="Arc 68"/>
          <p:cNvSpPr/>
          <p:nvPr/>
        </p:nvSpPr>
        <p:spPr>
          <a:xfrm rot="10800000" flipV="1">
            <a:off x="5102014" y="1249424"/>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0" name="Rectangle 69"/>
          <p:cNvSpPr/>
          <p:nvPr/>
        </p:nvSpPr>
        <p:spPr>
          <a:xfrm>
            <a:off x="251520" y="692696"/>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71" name="Rectangle 70"/>
          <p:cNvSpPr/>
          <p:nvPr/>
        </p:nvSpPr>
        <p:spPr>
          <a:xfrm>
            <a:off x="251520" y="4430971"/>
            <a:ext cx="8520572" cy="2031325"/>
          </a:xfrm>
          <a:prstGeom prst="rect">
            <a:avLst/>
          </a:prstGeom>
          <a:solidFill>
            <a:schemeClr val="bg1"/>
          </a:solidFill>
        </p:spPr>
        <p:txBody>
          <a:bodyPr wrap="square">
            <a:spAutoFit/>
          </a:bodyPr>
          <a:lstStyle/>
          <a:p>
            <a:r>
              <a:rPr lang="en-US" sz="1400" dirty="0" err="1">
                <a:latin typeface="Helvetica" pitchFamily="34" charset="0"/>
              </a:rPr>
              <a:t>Nnt</a:t>
            </a:r>
            <a:r>
              <a:rPr lang="en-US" sz="1400" dirty="0">
                <a:latin typeface="Helvetica" pitchFamily="34" charset="0"/>
              </a:rPr>
              <a:t> uses the energy to transfer reducing equivalents from NADP+ to NADPH. The increased reducing potential of NADPH is then used to</a:t>
            </a:r>
          </a:p>
          <a:p>
            <a:pPr>
              <a:buFont typeface="Arial" pitchFamily="34" charset="0"/>
              <a:buChar char="•"/>
            </a:pPr>
            <a:r>
              <a:rPr lang="en-US" sz="1400" dirty="0">
                <a:latin typeface="Helvetica" pitchFamily="34" charset="0"/>
              </a:rPr>
              <a:t> reduce oxidized glutathione for the reduction of H2O2 to H2O, </a:t>
            </a:r>
          </a:p>
          <a:p>
            <a:pPr>
              <a:buFont typeface="Arial" pitchFamily="34" charset="0"/>
              <a:buChar char="•"/>
            </a:pPr>
            <a:r>
              <a:rPr lang="en-US" sz="1400" dirty="0">
                <a:latin typeface="Helvetica" pitchFamily="34" charset="0"/>
              </a:rPr>
              <a:t> change the </a:t>
            </a:r>
            <a:r>
              <a:rPr lang="en-US" sz="1400" dirty="0" err="1">
                <a:latin typeface="Helvetica" pitchFamily="34" charset="0"/>
              </a:rPr>
              <a:t>thiol</a:t>
            </a:r>
            <a:r>
              <a:rPr lang="en-US" sz="1400" dirty="0">
                <a:latin typeface="Helvetica" pitchFamily="34" charset="0"/>
              </a:rPr>
              <a:t>-disulfide balance of amino acids in proteins to regulate transcription factors </a:t>
            </a:r>
          </a:p>
          <a:p>
            <a:pPr>
              <a:buFont typeface="Arial" pitchFamily="34" charset="0"/>
              <a:buChar char="•"/>
            </a:pPr>
            <a:r>
              <a:rPr lang="en-US" sz="1400" dirty="0">
                <a:latin typeface="Helvetica" pitchFamily="34" charset="0"/>
              </a:rPr>
              <a:t> drive macromolecular synthesis.</a:t>
            </a:r>
          </a:p>
          <a:p>
            <a:pPr>
              <a:buFont typeface="Arial" pitchFamily="34" charset="0"/>
              <a:buChar char="•"/>
            </a:pPr>
            <a:r>
              <a:rPr lang="en-US" sz="1400" dirty="0">
                <a:latin typeface="Helvetica" pitchFamily="34" charset="0"/>
              </a:rPr>
              <a:t> C57BL/6J mouse strain had the naturally occurring deletion in </a:t>
            </a:r>
            <a:r>
              <a:rPr lang="en-US" sz="1400" dirty="0" err="1">
                <a:latin typeface="Helvetica" pitchFamily="34" charset="0"/>
              </a:rPr>
              <a:t>Nnt</a:t>
            </a:r>
            <a:r>
              <a:rPr lang="en-US" sz="1400" dirty="0">
                <a:latin typeface="Helvetica" pitchFamily="34" charset="0"/>
              </a:rPr>
              <a:t> and it exhibits an impaired glucose tolerance that is independent of obesity.</a:t>
            </a:r>
          </a:p>
          <a:p>
            <a:pPr>
              <a:buFont typeface="Arial" pitchFamily="34" charset="0"/>
              <a:buChar char="•"/>
            </a:pPr>
            <a:r>
              <a:rPr lang="en-US" sz="1400" dirty="0">
                <a:latin typeface="Helvetica" pitchFamily="34" charset="0"/>
              </a:rPr>
              <a:t> Knockdown of </a:t>
            </a:r>
            <a:r>
              <a:rPr lang="en-US" sz="1400" dirty="0" err="1">
                <a:latin typeface="Helvetica" pitchFamily="34" charset="0"/>
              </a:rPr>
              <a:t>Nnt</a:t>
            </a:r>
            <a:r>
              <a:rPr lang="en-US" sz="1400" dirty="0">
                <a:latin typeface="Helvetica" pitchFamily="34" charset="0"/>
              </a:rPr>
              <a:t> by </a:t>
            </a:r>
            <a:r>
              <a:rPr lang="en-US" sz="1400" dirty="0" err="1">
                <a:latin typeface="Helvetica" pitchFamily="34" charset="0"/>
              </a:rPr>
              <a:t>siRNA</a:t>
            </a:r>
            <a:r>
              <a:rPr lang="en-US" sz="1400" dirty="0">
                <a:latin typeface="Helvetica" pitchFamily="34" charset="0"/>
              </a:rPr>
              <a:t> (small interfering RNA) in the insulin-secreting β-cell line MIN6 results in reduced insulin secretion.</a:t>
            </a:r>
          </a:p>
        </p:txBody>
      </p:sp>
      <p:sp>
        <p:nvSpPr>
          <p:cNvPr id="73" name="Title 1"/>
          <p:cNvSpPr txBox="1">
            <a:spLocks/>
          </p:cNvSpPr>
          <p:nvPr/>
        </p:nvSpPr>
        <p:spPr>
          <a:xfrm>
            <a:off x="42532" y="152210"/>
            <a:ext cx="8321039" cy="812033"/>
          </a:xfrm>
          <a:prstGeom prst="rect">
            <a:avLst/>
          </a:prstGeom>
        </p:spPr>
        <p:txBody>
          <a:bodyPr/>
          <a:lstStyle/>
          <a:p>
            <a:pPr lvl="0" algn="ctr">
              <a:spcBef>
                <a:spcPct val="0"/>
              </a:spcBef>
            </a:pPr>
            <a:r>
              <a:rPr lang="en-US" sz="2800" b="1" dirty="0">
                <a:solidFill>
                  <a:srgbClr val="2A6AB2"/>
                </a:solidFill>
                <a:ea typeface="+mj-ea"/>
                <a:cs typeface="Arial"/>
              </a:rPr>
              <a:t>Significantly changed genes in All Tissues</a:t>
            </a:r>
          </a:p>
        </p:txBody>
      </p:sp>
      <p:sp>
        <p:nvSpPr>
          <p:cNvPr id="7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102</a:t>
            </a:fld>
            <a:endParaRPr lang="en-GB" sz="1400" dirty="0">
              <a:solidFill>
                <a:schemeClr val="bg1"/>
              </a:solidFill>
              <a:latin typeface="Arial"/>
              <a:cs typeface="Arial"/>
            </a:endParaRPr>
          </a:p>
        </p:txBody>
      </p:sp>
      <p:sp>
        <p:nvSpPr>
          <p:cNvPr id="72" name="TextBox 71"/>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6638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bg/>
                                          </p:spTgt>
                                        </p:tgtEl>
                                        <p:attrNameLst>
                                          <p:attrName>style.visibility</p:attrName>
                                        </p:attrNameLst>
                                      </p:cBhvr>
                                      <p:to>
                                        <p:strVal val="visible"/>
                                      </p:to>
                                    </p:set>
                                    <p:animEffect transition="in" filter="fade">
                                      <p:cBhvr>
                                        <p:cTn id="7" dur="2000"/>
                                        <p:tgtEl>
                                          <p:spTgt spid="7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xEl>
                                              <p:pRg st="0" end="0"/>
                                            </p:txEl>
                                          </p:spTgt>
                                        </p:tgtEl>
                                        <p:attrNameLst>
                                          <p:attrName>style.visibility</p:attrName>
                                        </p:attrNameLst>
                                      </p:cBhvr>
                                      <p:to>
                                        <p:strVal val="visible"/>
                                      </p:to>
                                    </p:set>
                                    <p:animEffect transition="in" filter="fade">
                                      <p:cBhvr>
                                        <p:cTn id="10" dur="2000"/>
                                        <p:tgtEl>
                                          <p:spTgt spid="7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xEl>
                                              <p:pRg st="1" end="1"/>
                                            </p:txEl>
                                          </p:spTgt>
                                        </p:tgtEl>
                                        <p:attrNameLst>
                                          <p:attrName>style.visibility</p:attrName>
                                        </p:attrNameLst>
                                      </p:cBhvr>
                                      <p:to>
                                        <p:strVal val="visible"/>
                                      </p:to>
                                    </p:set>
                                    <p:animEffect transition="in" filter="fade">
                                      <p:cBhvr>
                                        <p:cTn id="13" dur="2000"/>
                                        <p:tgtEl>
                                          <p:spTgt spid="7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xEl>
                                              <p:pRg st="2" end="2"/>
                                            </p:txEl>
                                          </p:spTgt>
                                        </p:tgtEl>
                                        <p:attrNameLst>
                                          <p:attrName>style.visibility</p:attrName>
                                        </p:attrNameLst>
                                      </p:cBhvr>
                                      <p:to>
                                        <p:strVal val="visible"/>
                                      </p:to>
                                    </p:set>
                                    <p:animEffect transition="in" filter="fade">
                                      <p:cBhvr>
                                        <p:cTn id="16" dur="2000"/>
                                        <p:tgtEl>
                                          <p:spTgt spid="7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1">
                                            <p:txEl>
                                              <p:pRg st="3" end="3"/>
                                            </p:txEl>
                                          </p:spTgt>
                                        </p:tgtEl>
                                        <p:attrNameLst>
                                          <p:attrName>style.visibility</p:attrName>
                                        </p:attrNameLst>
                                      </p:cBhvr>
                                      <p:to>
                                        <p:strVal val="visible"/>
                                      </p:to>
                                    </p:set>
                                    <p:animEffect transition="in" filter="fade">
                                      <p:cBhvr>
                                        <p:cTn id="19" dur="2000"/>
                                        <p:tgtEl>
                                          <p:spTgt spid="7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xEl>
                                              <p:pRg st="4" end="4"/>
                                            </p:txEl>
                                          </p:spTgt>
                                        </p:tgtEl>
                                        <p:attrNameLst>
                                          <p:attrName>style.visibility</p:attrName>
                                        </p:attrNameLst>
                                      </p:cBhvr>
                                      <p:to>
                                        <p:strVal val="visible"/>
                                      </p:to>
                                    </p:set>
                                    <p:animEffect transition="in" filter="fade">
                                      <p:cBhvr>
                                        <p:cTn id="22" dur="2000"/>
                                        <p:tgtEl>
                                          <p:spTgt spid="7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xEl>
                                              <p:pRg st="5" end="5"/>
                                            </p:txEl>
                                          </p:spTgt>
                                        </p:tgtEl>
                                        <p:attrNameLst>
                                          <p:attrName>style.visibility</p:attrName>
                                        </p:attrNameLst>
                                      </p:cBhvr>
                                      <p:to>
                                        <p:strVal val="visible"/>
                                      </p:to>
                                    </p:set>
                                    <p:animEffect transition="in" filter="fade">
                                      <p:cBhvr>
                                        <p:cTn id="25" dur="2000"/>
                                        <p:tgtEl>
                                          <p:spTgt spid="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allAtOnce"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532" y="152210"/>
            <a:ext cx="8321039" cy="812033"/>
          </a:xfrm>
          <a:prstGeom prst="rect">
            <a:avLst/>
          </a:prstGeom>
        </p:spPr>
        <p:txBody>
          <a:bodyPr/>
          <a:lstStyle/>
          <a:p>
            <a:pPr algn="ctr">
              <a:spcBef>
                <a:spcPct val="0"/>
              </a:spcBef>
            </a:pPr>
            <a:r>
              <a:rPr lang="en-US" sz="2800" b="1" dirty="0">
                <a:solidFill>
                  <a:srgbClr val="2A6AB2"/>
                </a:solidFill>
                <a:ea typeface="+mj-ea"/>
                <a:cs typeface="Arial"/>
              </a:rPr>
              <a:t>Network Dependent Analysis:</a:t>
            </a:r>
            <a:r>
              <a:rPr lang="en-US" sz="2800" b="1" dirty="0">
                <a:solidFill>
                  <a:srgbClr val="2A6AB2"/>
                </a:solidFill>
                <a:cs typeface="Arial"/>
              </a:rPr>
              <a:t> Liver Tissue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5" name="Rounded Rectangle 4"/>
          <p:cNvSpPr/>
          <p:nvPr/>
        </p:nvSpPr>
        <p:spPr>
          <a:xfrm rot="5400000">
            <a:off x="255613" y="620685"/>
            <a:ext cx="5328594" cy="5616628"/>
          </a:xfrm>
          <a:prstGeom prst="roundRect">
            <a:avLst>
              <a:gd name="adj" fmla="val 1879"/>
            </a:avLst>
          </a:prstGeom>
          <a:solidFill>
            <a:schemeClr val="bg2"/>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6" name="Line 1695"/>
          <p:cNvSpPr>
            <a:spLocks noChangeShapeType="1"/>
          </p:cNvSpPr>
          <p:nvPr/>
        </p:nvSpPr>
        <p:spPr bwMode="auto">
          <a:xfrm rot="5400000" flipH="1" flipV="1">
            <a:off x="1189683" y="1764201"/>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7" name="Arc 6"/>
          <p:cNvSpPr/>
          <p:nvPr/>
        </p:nvSpPr>
        <p:spPr>
          <a:xfrm rot="10800000" flipH="1" flipV="1">
            <a:off x="2737786" y="3994783"/>
            <a:ext cx="504057" cy="514334"/>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Freeform 433"/>
          <p:cNvSpPr>
            <a:spLocks noChangeAspect="1"/>
          </p:cNvSpPr>
          <p:nvPr/>
        </p:nvSpPr>
        <p:spPr bwMode="auto">
          <a:xfrm rot="5400000">
            <a:off x="1803790" y="224645"/>
            <a:ext cx="2448270" cy="3960440"/>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9" name="Rectangle 8"/>
          <p:cNvSpPr/>
          <p:nvPr/>
        </p:nvSpPr>
        <p:spPr>
          <a:xfrm>
            <a:off x="869445" y="1676362"/>
            <a:ext cx="865943" cy="276999"/>
          </a:xfrm>
          <a:prstGeom prst="rect">
            <a:avLst/>
          </a:prstGeom>
        </p:spPr>
        <p:txBody>
          <a:bodyPr wrap="none">
            <a:spAutoFit/>
          </a:bodyPr>
          <a:lstStyle/>
          <a:p>
            <a:pPr algn="ctr"/>
            <a:r>
              <a:rPr lang="sv-SE" sz="1200" b="1" dirty="0">
                <a:latin typeface="Helvetica" pitchFamily="34" charset="0"/>
              </a:rPr>
              <a:t>NADH[m]</a:t>
            </a:r>
          </a:p>
        </p:txBody>
      </p:sp>
      <p:sp>
        <p:nvSpPr>
          <p:cNvPr id="10" name="Rectangle 9"/>
          <p:cNvSpPr/>
          <p:nvPr/>
        </p:nvSpPr>
        <p:spPr>
          <a:xfrm>
            <a:off x="879089" y="2647927"/>
            <a:ext cx="845103" cy="276999"/>
          </a:xfrm>
          <a:prstGeom prst="rect">
            <a:avLst/>
          </a:prstGeom>
        </p:spPr>
        <p:txBody>
          <a:bodyPr wrap="none">
            <a:spAutoFit/>
          </a:bodyPr>
          <a:lstStyle/>
          <a:p>
            <a:pPr algn="ctr"/>
            <a:r>
              <a:rPr lang="sv-SE" sz="1200" b="1" dirty="0">
                <a:latin typeface="Helvetica" pitchFamily="34" charset="0"/>
              </a:rPr>
              <a:t>NAD+[m]</a:t>
            </a:r>
          </a:p>
        </p:txBody>
      </p:sp>
      <p:sp>
        <p:nvSpPr>
          <p:cNvPr id="11" name="Rectangle 10"/>
          <p:cNvSpPr/>
          <p:nvPr/>
        </p:nvSpPr>
        <p:spPr>
          <a:xfrm>
            <a:off x="1706732" y="2439544"/>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2" name="Line 1695"/>
          <p:cNvSpPr>
            <a:spLocks noChangeShapeType="1"/>
          </p:cNvSpPr>
          <p:nvPr/>
        </p:nvSpPr>
        <p:spPr bwMode="auto">
          <a:xfrm rot="5400000">
            <a:off x="921093" y="2317156"/>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3" name="TextBox 12"/>
          <p:cNvSpPr txBox="1"/>
          <p:nvPr/>
        </p:nvSpPr>
        <p:spPr>
          <a:xfrm>
            <a:off x="903693" y="1979507"/>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4" name="Arc 13"/>
          <p:cNvSpPr/>
          <p:nvPr/>
        </p:nvSpPr>
        <p:spPr>
          <a:xfrm rot="5400000" flipH="1" flipV="1">
            <a:off x="1474622" y="1892337"/>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Rounded Rectangle 14"/>
          <p:cNvSpPr/>
          <p:nvPr/>
        </p:nvSpPr>
        <p:spPr>
          <a:xfrm>
            <a:off x="1048021" y="221143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6" name="Rounded Rectangle 15"/>
          <p:cNvSpPr/>
          <p:nvPr/>
        </p:nvSpPr>
        <p:spPr>
          <a:xfrm rot="5400000">
            <a:off x="1839795" y="-27384"/>
            <a:ext cx="2520279" cy="4536500"/>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p:cNvSpPr/>
          <p:nvPr/>
        </p:nvSpPr>
        <p:spPr>
          <a:xfrm>
            <a:off x="1712073" y="1938131"/>
            <a:ext cx="947696" cy="276999"/>
          </a:xfrm>
          <a:prstGeom prst="rect">
            <a:avLst/>
          </a:prstGeom>
        </p:spPr>
        <p:txBody>
          <a:bodyPr wrap="none">
            <a:spAutoFit/>
          </a:bodyPr>
          <a:lstStyle/>
          <a:p>
            <a:pPr algn="ctr"/>
            <a:r>
              <a:rPr lang="sv-SE" sz="1200" b="1" dirty="0">
                <a:latin typeface="Helvetica" pitchFamily="34" charset="0"/>
              </a:rPr>
              <a:t>NADP+[m]</a:t>
            </a:r>
          </a:p>
        </p:txBody>
      </p:sp>
      <p:sp>
        <p:nvSpPr>
          <p:cNvPr id="18" name="Arc 17"/>
          <p:cNvSpPr/>
          <p:nvPr/>
        </p:nvSpPr>
        <p:spPr>
          <a:xfrm rot="5400000" flipH="1">
            <a:off x="2397292" y="2010136"/>
            <a:ext cx="504057" cy="648072"/>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9" name="Arc 18"/>
          <p:cNvSpPr/>
          <p:nvPr/>
        </p:nvSpPr>
        <p:spPr>
          <a:xfrm rot="5400000" flipH="1" flipV="1">
            <a:off x="3095839" y="1968993"/>
            <a:ext cx="504057" cy="730358"/>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0" name="Rectangle 19"/>
          <p:cNvSpPr/>
          <p:nvPr/>
        </p:nvSpPr>
        <p:spPr>
          <a:xfrm>
            <a:off x="3387039" y="2486199"/>
            <a:ext cx="570990" cy="200055"/>
          </a:xfrm>
          <a:prstGeom prst="rect">
            <a:avLst/>
          </a:prstGeom>
        </p:spPr>
        <p:txBody>
          <a:bodyPr wrap="none">
            <a:spAutoFit/>
          </a:bodyPr>
          <a:lstStyle/>
          <a:p>
            <a:pPr algn="ctr"/>
            <a:r>
              <a:rPr lang="sv-SE" sz="700" dirty="0">
                <a:latin typeface="Helvetica" pitchFamily="34" charset="0"/>
              </a:rPr>
              <a:t>GSSG[m]</a:t>
            </a:r>
          </a:p>
        </p:txBody>
      </p:sp>
      <p:sp>
        <p:nvSpPr>
          <p:cNvPr id="21" name="Rectangle 20"/>
          <p:cNvSpPr/>
          <p:nvPr/>
        </p:nvSpPr>
        <p:spPr>
          <a:xfrm>
            <a:off x="3363567" y="1991474"/>
            <a:ext cx="580608" cy="200055"/>
          </a:xfrm>
          <a:prstGeom prst="rect">
            <a:avLst/>
          </a:prstGeom>
        </p:spPr>
        <p:txBody>
          <a:bodyPr wrap="none">
            <a:spAutoFit/>
          </a:bodyPr>
          <a:lstStyle/>
          <a:p>
            <a:pPr algn="ctr"/>
            <a:r>
              <a:rPr lang="sv-SE" sz="700" dirty="0">
                <a:latin typeface="Helvetica" pitchFamily="34" charset="0"/>
              </a:rPr>
              <a:t>2 GSH[m]</a:t>
            </a:r>
          </a:p>
        </p:txBody>
      </p:sp>
      <p:sp>
        <p:nvSpPr>
          <p:cNvPr id="22" name="Arc 21"/>
          <p:cNvSpPr/>
          <p:nvPr/>
        </p:nvSpPr>
        <p:spPr>
          <a:xfrm rot="5400000" flipH="1">
            <a:off x="3728120" y="2000806"/>
            <a:ext cx="504057" cy="648072"/>
          </a:xfrm>
          <a:prstGeom prst="arc">
            <a:avLst>
              <a:gd name="adj1" fmla="val 9908805"/>
              <a:gd name="adj2" fmla="val 1185948"/>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Arc 22"/>
          <p:cNvSpPr/>
          <p:nvPr/>
        </p:nvSpPr>
        <p:spPr>
          <a:xfrm rot="5400000" flipH="1" flipV="1">
            <a:off x="4426667" y="1959663"/>
            <a:ext cx="504057" cy="730358"/>
          </a:xfrm>
          <a:prstGeom prst="arc">
            <a:avLst>
              <a:gd name="adj1" fmla="val 9908805"/>
              <a:gd name="adj2" fmla="val 1185948"/>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Rectangle 23"/>
          <p:cNvSpPr/>
          <p:nvPr/>
        </p:nvSpPr>
        <p:spPr>
          <a:xfrm>
            <a:off x="4709506" y="1991474"/>
            <a:ext cx="545342" cy="200055"/>
          </a:xfrm>
          <a:prstGeom prst="rect">
            <a:avLst/>
          </a:prstGeom>
        </p:spPr>
        <p:txBody>
          <a:bodyPr wrap="none">
            <a:spAutoFit/>
          </a:bodyPr>
          <a:lstStyle/>
          <a:p>
            <a:pPr algn="ctr"/>
            <a:r>
              <a:rPr lang="sv-SE" sz="700" dirty="0">
                <a:latin typeface="Helvetica" pitchFamily="34" charset="0"/>
              </a:rPr>
              <a:t>H2O2[m]</a:t>
            </a:r>
          </a:p>
        </p:txBody>
      </p:sp>
      <p:sp>
        <p:nvSpPr>
          <p:cNvPr id="25" name="Rectangle 24"/>
          <p:cNvSpPr/>
          <p:nvPr/>
        </p:nvSpPr>
        <p:spPr>
          <a:xfrm>
            <a:off x="4654041" y="2476868"/>
            <a:ext cx="570990" cy="200055"/>
          </a:xfrm>
          <a:prstGeom prst="rect">
            <a:avLst/>
          </a:prstGeom>
        </p:spPr>
        <p:txBody>
          <a:bodyPr wrap="none">
            <a:spAutoFit/>
          </a:bodyPr>
          <a:lstStyle/>
          <a:p>
            <a:pPr algn="ctr"/>
            <a:r>
              <a:rPr lang="sv-SE" sz="700" dirty="0">
                <a:latin typeface="Helvetica" pitchFamily="34" charset="0"/>
              </a:rPr>
              <a:t>2 H2O[m]</a:t>
            </a:r>
          </a:p>
        </p:txBody>
      </p:sp>
      <p:sp>
        <p:nvSpPr>
          <p:cNvPr id="26" name="TextBox 25"/>
          <p:cNvSpPr txBox="1"/>
          <p:nvPr/>
        </p:nvSpPr>
        <p:spPr>
          <a:xfrm>
            <a:off x="2464592" y="2203949"/>
            <a:ext cx="504000" cy="200055"/>
          </a:xfrm>
          <a:prstGeom prst="rect">
            <a:avLst/>
          </a:prstGeom>
          <a:noFill/>
        </p:spPr>
        <p:txBody>
          <a:bodyPr wrap="square" rtlCol="0">
            <a:spAutoFit/>
          </a:bodyPr>
          <a:lstStyle/>
          <a:p>
            <a:r>
              <a:rPr lang="en-GB" sz="700" b="1" i="1" dirty="0" err="1">
                <a:latin typeface="Helvetica" pitchFamily="34" charset="0"/>
              </a:rPr>
              <a:t>Gsr</a:t>
            </a:r>
            <a:endParaRPr lang="sv-SE" sz="700" b="1" i="1" dirty="0">
              <a:latin typeface="Helvetica" pitchFamily="34" charset="0"/>
            </a:endParaRPr>
          </a:p>
        </p:txBody>
      </p:sp>
      <p:sp>
        <p:nvSpPr>
          <p:cNvPr id="27" name="Rounded Rectangle 26"/>
          <p:cNvSpPr/>
          <p:nvPr/>
        </p:nvSpPr>
        <p:spPr>
          <a:xfrm>
            <a:off x="2762116" y="2227308"/>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8" name="TextBox 27"/>
          <p:cNvSpPr txBox="1"/>
          <p:nvPr/>
        </p:nvSpPr>
        <p:spPr>
          <a:xfrm>
            <a:off x="2653229" y="220749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29" name="TextBox 28"/>
          <p:cNvSpPr txBox="1"/>
          <p:nvPr/>
        </p:nvSpPr>
        <p:spPr>
          <a:xfrm>
            <a:off x="3567985" y="2151516"/>
            <a:ext cx="629414" cy="276999"/>
          </a:xfrm>
          <a:prstGeom prst="rect">
            <a:avLst/>
          </a:prstGeom>
          <a:noFill/>
        </p:spPr>
        <p:txBody>
          <a:bodyPr wrap="square" rtlCol="0">
            <a:spAutoFit/>
          </a:bodyPr>
          <a:lstStyle/>
          <a:p>
            <a:r>
              <a:rPr lang="en-GB" sz="1200" b="1" i="1" dirty="0">
                <a:solidFill>
                  <a:srgbClr val="0000FF"/>
                </a:solidFill>
                <a:latin typeface="Helvetica" pitchFamily="34" charset="0"/>
              </a:rPr>
              <a:t>Gpx6</a:t>
            </a:r>
            <a:endParaRPr lang="sv-SE" sz="1200" b="1" i="1" dirty="0">
              <a:solidFill>
                <a:srgbClr val="0000FF"/>
              </a:solidFill>
              <a:latin typeface="Helvetica" pitchFamily="34" charset="0"/>
            </a:endParaRPr>
          </a:p>
        </p:txBody>
      </p:sp>
      <p:sp>
        <p:nvSpPr>
          <p:cNvPr id="30" name="Rounded Rectangle 29"/>
          <p:cNvSpPr/>
          <p:nvPr/>
        </p:nvSpPr>
        <p:spPr>
          <a:xfrm>
            <a:off x="4067671" y="2227255"/>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1" name="TextBox 30"/>
          <p:cNvSpPr txBox="1"/>
          <p:nvPr/>
        </p:nvSpPr>
        <p:spPr>
          <a:xfrm>
            <a:off x="3958784" y="2207445"/>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2" name="Line 1695"/>
          <p:cNvSpPr>
            <a:spLocks noChangeShapeType="1"/>
          </p:cNvSpPr>
          <p:nvPr/>
        </p:nvSpPr>
        <p:spPr bwMode="auto">
          <a:xfrm rot="5400000" flipH="1" flipV="1">
            <a:off x="3024446" y="3461474"/>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3" name="TextBox 32"/>
          <p:cNvSpPr txBox="1"/>
          <p:nvPr/>
        </p:nvSpPr>
        <p:spPr>
          <a:xfrm>
            <a:off x="2672468" y="3685396"/>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4" name="Rounded Rectangle 33"/>
          <p:cNvSpPr/>
          <p:nvPr/>
        </p:nvSpPr>
        <p:spPr>
          <a:xfrm>
            <a:off x="2744032" y="393325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5" name="TextBox 34"/>
          <p:cNvSpPr txBox="1"/>
          <p:nvPr/>
        </p:nvSpPr>
        <p:spPr>
          <a:xfrm>
            <a:off x="2635145" y="391344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36" name="Rectangle 35"/>
          <p:cNvSpPr/>
          <p:nvPr/>
        </p:nvSpPr>
        <p:spPr>
          <a:xfrm>
            <a:off x="2446019" y="4221085"/>
            <a:ext cx="604654" cy="246221"/>
          </a:xfrm>
          <a:prstGeom prst="rect">
            <a:avLst/>
          </a:prstGeom>
        </p:spPr>
        <p:txBody>
          <a:bodyPr wrap="none">
            <a:spAutoFit/>
          </a:bodyPr>
          <a:lstStyle/>
          <a:p>
            <a:pPr algn="ctr"/>
            <a:r>
              <a:rPr lang="sv-SE" sz="1000" b="1" dirty="0">
                <a:latin typeface="Helvetica" pitchFamily="34" charset="0"/>
              </a:rPr>
              <a:t>H2O[c]</a:t>
            </a:r>
          </a:p>
        </p:txBody>
      </p:sp>
      <p:sp>
        <p:nvSpPr>
          <p:cNvPr id="37" name="Rectangle 36"/>
          <p:cNvSpPr/>
          <p:nvPr/>
        </p:nvSpPr>
        <p:spPr>
          <a:xfrm>
            <a:off x="3029894" y="4221085"/>
            <a:ext cx="461986" cy="246221"/>
          </a:xfrm>
          <a:prstGeom prst="rect">
            <a:avLst/>
          </a:prstGeom>
        </p:spPr>
        <p:txBody>
          <a:bodyPr wrap="none">
            <a:spAutoFit/>
          </a:bodyPr>
          <a:lstStyle/>
          <a:p>
            <a:pPr algn="ctr"/>
            <a:r>
              <a:rPr lang="sv-SE" sz="1000" b="1" dirty="0">
                <a:latin typeface="Helvetica" pitchFamily="34" charset="0"/>
              </a:rPr>
              <a:t>Pi[c]</a:t>
            </a:r>
          </a:p>
        </p:txBody>
      </p:sp>
      <p:sp>
        <p:nvSpPr>
          <p:cNvPr id="38" name="Rectangle 37"/>
          <p:cNvSpPr/>
          <p:nvPr/>
        </p:nvSpPr>
        <p:spPr>
          <a:xfrm>
            <a:off x="1928970" y="3871678"/>
            <a:ext cx="612668" cy="246221"/>
          </a:xfrm>
          <a:prstGeom prst="rect">
            <a:avLst/>
          </a:prstGeom>
        </p:spPr>
        <p:txBody>
          <a:bodyPr wrap="none">
            <a:spAutoFit/>
          </a:bodyPr>
          <a:lstStyle/>
          <a:p>
            <a:pPr algn="ctr"/>
            <a:r>
              <a:rPr lang="sv-SE" sz="1000" b="1" dirty="0">
                <a:latin typeface="Helvetica" pitchFamily="34" charset="0"/>
              </a:rPr>
              <a:t>ADP[c]</a:t>
            </a:r>
          </a:p>
        </p:txBody>
      </p:sp>
      <p:sp>
        <p:nvSpPr>
          <p:cNvPr id="39" name="Rectangle 38"/>
          <p:cNvSpPr/>
          <p:nvPr/>
        </p:nvSpPr>
        <p:spPr>
          <a:xfrm>
            <a:off x="3512857" y="3861045"/>
            <a:ext cx="627095" cy="246221"/>
          </a:xfrm>
          <a:prstGeom prst="rect">
            <a:avLst/>
          </a:prstGeom>
        </p:spPr>
        <p:txBody>
          <a:bodyPr wrap="none">
            <a:spAutoFit/>
          </a:bodyPr>
          <a:lstStyle/>
          <a:p>
            <a:pPr algn="ctr"/>
            <a:r>
              <a:rPr lang="sv-SE" sz="1000" b="1" dirty="0">
                <a:latin typeface="Helvetica" pitchFamily="34" charset="0"/>
              </a:rPr>
              <a:t>AMP[c]</a:t>
            </a:r>
          </a:p>
        </p:txBody>
      </p:sp>
      <p:sp>
        <p:nvSpPr>
          <p:cNvPr id="40" name="TextBox 39"/>
          <p:cNvSpPr txBox="1"/>
          <p:nvPr/>
        </p:nvSpPr>
        <p:spPr>
          <a:xfrm>
            <a:off x="939134" y="2191621"/>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41" name="Rectangle 40"/>
          <p:cNvSpPr/>
          <p:nvPr/>
        </p:nvSpPr>
        <p:spPr>
          <a:xfrm>
            <a:off x="1648403" y="2151516"/>
            <a:ext cx="599843" cy="276999"/>
          </a:xfrm>
          <a:prstGeom prst="rect">
            <a:avLst/>
          </a:prstGeom>
        </p:spPr>
        <p:txBody>
          <a:bodyPr wrap="none">
            <a:spAutoFit/>
          </a:bodyPr>
          <a:lstStyle/>
          <a:p>
            <a:pPr algn="ctr"/>
            <a:r>
              <a:rPr lang="sv-SE" sz="1200" dirty="0">
                <a:latin typeface="Helvetica" pitchFamily="34" charset="0"/>
              </a:rPr>
              <a:t>H+[m]</a:t>
            </a:r>
          </a:p>
        </p:txBody>
      </p:sp>
      <p:sp>
        <p:nvSpPr>
          <p:cNvPr id="42" name="Rectangle 41"/>
          <p:cNvSpPr/>
          <p:nvPr/>
        </p:nvSpPr>
        <p:spPr>
          <a:xfrm>
            <a:off x="192467" y="2132854"/>
            <a:ext cx="548548" cy="276999"/>
          </a:xfrm>
          <a:prstGeom prst="rect">
            <a:avLst/>
          </a:prstGeom>
        </p:spPr>
        <p:txBody>
          <a:bodyPr wrap="none">
            <a:spAutoFit/>
          </a:bodyPr>
          <a:lstStyle/>
          <a:p>
            <a:pPr algn="ctr"/>
            <a:r>
              <a:rPr lang="sv-SE" sz="1200" dirty="0">
                <a:latin typeface="Helvetica" pitchFamily="34" charset="0"/>
              </a:rPr>
              <a:t>H+[c]</a:t>
            </a:r>
          </a:p>
        </p:txBody>
      </p:sp>
      <p:sp>
        <p:nvSpPr>
          <p:cNvPr id="43" name="Line 1695"/>
          <p:cNvSpPr>
            <a:spLocks noChangeShapeType="1"/>
          </p:cNvSpPr>
          <p:nvPr/>
        </p:nvSpPr>
        <p:spPr bwMode="auto">
          <a:xfrm rot="-5400000">
            <a:off x="3189985" y="1646758"/>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44" name="Arc 43"/>
          <p:cNvSpPr/>
          <p:nvPr/>
        </p:nvSpPr>
        <p:spPr>
          <a:xfrm rot="5400000" flipH="1" flipV="1">
            <a:off x="3681136" y="1299623"/>
            <a:ext cx="504057" cy="730358"/>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5" name="Rectangle 44"/>
          <p:cNvSpPr/>
          <p:nvPr/>
        </p:nvSpPr>
        <p:spPr>
          <a:xfrm>
            <a:off x="3922582" y="1755854"/>
            <a:ext cx="397866" cy="276999"/>
          </a:xfrm>
          <a:prstGeom prst="rect">
            <a:avLst/>
          </a:prstGeom>
        </p:spPr>
        <p:txBody>
          <a:bodyPr wrap="none">
            <a:spAutoFit/>
          </a:bodyPr>
          <a:lstStyle/>
          <a:p>
            <a:pPr algn="ctr"/>
            <a:r>
              <a:rPr lang="sv-SE" sz="1200" dirty="0">
                <a:solidFill>
                  <a:srgbClr val="000000"/>
                </a:solidFill>
                <a:latin typeface="Helvetica" pitchFamily="34" charset="0"/>
              </a:rPr>
              <a:t>RX</a:t>
            </a:r>
            <a:endParaRPr lang="sv-SE" sz="1200" dirty="0">
              <a:latin typeface="Helvetica" pitchFamily="34" charset="0"/>
            </a:endParaRPr>
          </a:p>
        </p:txBody>
      </p:sp>
      <p:sp>
        <p:nvSpPr>
          <p:cNvPr id="46" name="Rectangle 45"/>
          <p:cNvSpPr/>
          <p:nvPr/>
        </p:nvSpPr>
        <p:spPr>
          <a:xfrm>
            <a:off x="3936487" y="1278089"/>
            <a:ext cx="397866" cy="276999"/>
          </a:xfrm>
          <a:prstGeom prst="rect">
            <a:avLst/>
          </a:prstGeom>
        </p:spPr>
        <p:txBody>
          <a:bodyPr wrap="none">
            <a:spAutoFit/>
          </a:bodyPr>
          <a:lstStyle/>
          <a:p>
            <a:pPr algn="ctr"/>
            <a:r>
              <a:rPr lang="sv-SE" sz="1200" dirty="0">
                <a:latin typeface="Helvetica" pitchFamily="34" charset="0"/>
              </a:rPr>
              <a:t>HX</a:t>
            </a:r>
          </a:p>
        </p:txBody>
      </p:sp>
      <p:sp>
        <p:nvSpPr>
          <p:cNvPr id="47" name="Rectangle 46"/>
          <p:cNvSpPr/>
          <p:nvPr/>
        </p:nvSpPr>
        <p:spPr>
          <a:xfrm>
            <a:off x="3041908" y="1052734"/>
            <a:ext cx="1047082" cy="215444"/>
          </a:xfrm>
          <a:prstGeom prst="rect">
            <a:avLst/>
          </a:prstGeom>
        </p:spPr>
        <p:txBody>
          <a:bodyPr wrap="none">
            <a:spAutoFit/>
          </a:bodyPr>
          <a:lstStyle/>
          <a:p>
            <a:pPr algn="ctr"/>
            <a:r>
              <a:rPr lang="sv-SE" sz="800" dirty="0">
                <a:solidFill>
                  <a:srgbClr val="000000"/>
                </a:solidFill>
                <a:latin typeface="Helvetica" pitchFamily="34" charset="0"/>
              </a:rPr>
              <a:t>R-S-glutathione[m</a:t>
            </a:r>
            <a:r>
              <a:rPr lang="sv-SE" sz="800" dirty="0">
                <a:solidFill>
                  <a:srgbClr val="000000"/>
                </a:solidFill>
              </a:rPr>
              <a:t>]</a:t>
            </a:r>
            <a:endParaRPr lang="sv-SE" sz="700" dirty="0">
              <a:latin typeface="Helvetica" pitchFamily="34" charset="0"/>
            </a:endParaRPr>
          </a:p>
        </p:txBody>
      </p:sp>
      <p:sp>
        <p:nvSpPr>
          <p:cNvPr id="48" name="TextBox 47"/>
          <p:cNvSpPr txBox="1"/>
          <p:nvPr/>
        </p:nvSpPr>
        <p:spPr>
          <a:xfrm>
            <a:off x="2829243" y="1495815"/>
            <a:ext cx="648072" cy="276999"/>
          </a:xfrm>
          <a:prstGeom prst="rect">
            <a:avLst/>
          </a:prstGeom>
          <a:noFill/>
        </p:spPr>
        <p:txBody>
          <a:bodyPr wrap="square" rtlCol="0">
            <a:spAutoFit/>
          </a:bodyPr>
          <a:lstStyle/>
          <a:p>
            <a:r>
              <a:rPr lang="en-GB" sz="1200" b="1" i="1" dirty="0">
                <a:solidFill>
                  <a:srgbClr val="FF0000"/>
                </a:solidFill>
                <a:latin typeface="Helvetica" pitchFamily="34" charset="0"/>
              </a:rPr>
              <a:t>Gstp1</a:t>
            </a:r>
            <a:endParaRPr lang="sv-SE" sz="1200" b="1" i="1" dirty="0">
              <a:solidFill>
                <a:srgbClr val="FF0000"/>
              </a:solidFill>
              <a:latin typeface="Helvetica" pitchFamily="34" charset="0"/>
            </a:endParaRPr>
          </a:p>
        </p:txBody>
      </p:sp>
      <p:sp>
        <p:nvSpPr>
          <p:cNvPr id="49" name="Rounded Rectangle 48"/>
          <p:cNvSpPr/>
          <p:nvPr/>
        </p:nvSpPr>
        <p:spPr>
          <a:xfrm>
            <a:off x="3388840" y="1576600"/>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0" name="TextBox 49"/>
          <p:cNvSpPr txBox="1"/>
          <p:nvPr/>
        </p:nvSpPr>
        <p:spPr>
          <a:xfrm>
            <a:off x="3279953" y="1556790"/>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graphicFrame>
        <p:nvGraphicFramePr>
          <p:cNvPr id="51" name="Table 50"/>
          <p:cNvGraphicFramePr>
            <a:graphicFrameLocks noGrp="1"/>
          </p:cNvGraphicFramePr>
          <p:nvPr/>
        </p:nvGraphicFramePr>
        <p:xfrm>
          <a:off x="5942394" y="822320"/>
          <a:ext cx="3075623" cy="2966720"/>
        </p:xfrm>
        <a:graphic>
          <a:graphicData uri="http://schemas.openxmlformats.org/drawingml/2006/table">
            <a:tbl>
              <a:tblPr firstRow="1" bandRow="1">
                <a:tableStyleId>{5C22544A-7EE6-4342-B048-85BDC9FD1C3A}</a:tableStyleId>
              </a:tblPr>
              <a:tblGrid>
                <a:gridCol w="971868">
                  <a:extLst>
                    <a:ext uri="{9D8B030D-6E8A-4147-A177-3AD203B41FA5}">
                      <a16:colId xmlns:a16="http://schemas.microsoft.com/office/drawing/2014/main" val="20000"/>
                    </a:ext>
                  </a:extLst>
                </a:gridCol>
                <a:gridCol w="2103755">
                  <a:extLst>
                    <a:ext uri="{9D8B030D-6E8A-4147-A177-3AD203B41FA5}">
                      <a16:colId xmlns:a16="http://schemas.microsoft.com/office/drawing/2014/main" val="20001"/>
                    </a:ext>
                  </a:extLst>
                </a:gridCol>
              </a:tblGrid>
              <a:tr h="370840">
                <a:tc>
                  <a:txBody>
                    <a:bodyPr/>
                    <a:lstStyle/>
                    <a:p>
                      <a:r>
                        <a:rPr lang="en-GB" sz="1400" dirty="0">
                          <a:latin typeface="Helvetica" pitchFamily="34" charset="0"/>
                        </a:rPr>
                        <a:t>Gene</a:t>
                      </a:r>
                      <a:endParaRPr lang="sv-SE" sz="1400" dirty="0">
                        <a:latin typeface="Helvetica" pitchFamily="34" charset="0"/>
                      </a:endParaRPr>
                    </a:p>
                  </a:txBody>
                  <a:tcPr/>
                </a:tc>
                <a:tc>
                  <a:txBody>
                    <a:bodyPr/>
                    <a:lstStyle/>
                    <a:p>
                      <a:r>
                        <a:rPr lang="en-GB" sz="1400" dirty="0">
                          <a:latin typeface="Helvetica" pitchFamily="34" charset="0"/>
                        </a:rPr>
                        <a:t>Subsystem</a:t>
                      </a:r>
                      <a:endParaRPr lang="sv-SE" sz="1400" dirty="0">
                        <a:latin typeface="Helvetica" pitchFamily="34" charset="0"/>
                      </a:endParaRP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400" dirty="0">
                          <a:solidFill>
                            <a:srgbClr val="0000FF"/>
                          </a:solidFill>
                          <a:latin typeface="Helvetica" pitchFamily="34" charset="0"/>
                        </a:rPr>
                        <a:t>Slc2a1</a:t>
                      </a:r>
                    </a:p>
                  </a:txBody>
                  <a:tcPr/>
                </a:tc>
                <a:tc>
                  <a:txBody>
                    <a:bodyPr/>
                    <a:lstStyle/>
                    <a:p>
                      <a:r>
                        <a:rPr lang="en-GB" sz="1400" dirty="0">
                          <a:latin typeface="Helvetica" pitchFamily="34" charset="0"/>
                        </a:rPr>
                        <a:t>Glucose transporter</a:t>
                      </a:r>
                      <a:endParaRPr lang="sv-SE" sz="1400" dirty="0">
                        <a:latin typeface="Helvetica" pitchFamily="34" charset="0"/>
                      </a:endParaRPr>
                    </a:p>
                  </a:txBody>
                  <a:tcPr/>
                </a:tc>
                <a:extLst>
                  <a:ext uri="{0D108BD9-81ED-4DB2-BD59-A6C34878D82A}">
                    <a16:rowId xmlns:a16="http://schemas.microsoft.com/office/drawing/2014/main" val="10001"/>
                  </a:ext>
                </a:extLst>
              </a:tr>
              <a:tr h="370840">
                <a:tc>
                  <a:txBody>
                    <a:bodyPr/>
                    <a:lstStyle/>
                    <a:p>
                      <a:r>
                        <a:rPr lang="sv-SE" sz="1400" dirty="0">
                          <a:solidFill>
                            <a:srgbClr val="0000FF"/>
                          </a:solidFill>
                          <a:latin typeface="Helvetica" pitchFamily="34" charset="0"/>
                        </a:rPr>
                        <a:t>Slc16a12</a:t>
                      </a:r>
                    </a:p>
                  </a:txBody>
                  <a:tcPr/>
                </a:tc>
                <a:tc>
                  <a:txBody>
                    <a:bodyPr/>
                    <a:lstStyle/>
                    <a:p>
                      <a:r>
                        <a:rPr lang="en-GB" sz="1400" dirty="0">
                          <a:latin typeface="Helvetica" pitchFamily="34" charset="0"/>
                        </a:rPr>
                        <a:t>Acetate transporter</a:t>
                      </a:r>
                      <a:endParaRPr lang="sv-SE" sz="1400" dirty="0">
                        <a:latin typeface="Helvetica" pitchFamily="34" charset="0"/>
                      </a:endParaRPr>
                    </a:p>
                  </a:txBody>
                  <a:tcPr/>
                </a:tc>
                <a:extLst>
                  <a:ext uri="{0D108BD9-81ED-4DB2-BD59-A6C34878D82A}">
                    <a16:rowId xmlns:a16="http://schemas.microsoft.com/office/drawing/2014/main" val="10002"/>
                  </a:ext>
                </a:extLst>
              </a:tr>
              <a:tr h="370840">
                <a:tc>
                  <a:txBody>
                    <a:bodyPr/>
                    <a:lstStyle/>
                    <a:p>
                      <a:r>
                        <a:rPr lang="sv-SE" sz="1400" dirty="0">
                          <a:solidFill>
                            <a:srgbClr val="0000FF"/>
                          </a:solidFill>
                          <a:latin typeface="Helvetica" pitchFamily="34" charset="0"/>
                        </a:rPr>
                        <a:t>Hmgcr</a:t>
                      </a:r>
                    </a:p>
                  </a:txBody>
                  <a:tcPr/>
                </a:tc>
                <a:tc>
                  <a:txBody>
                    <a:bodyPr/>
                    <a:lstStyle/>
                    <a:p>
                      <a:r>
                        <a:rPr lang="sv-SE" sz="1400" dirty="0">
                          <a:latin typeface="Helvetica" pitchFamily="34" charset="0"/>
                        </a:rPr>
                        <a:t>Cholesterol synthesis</a:t>
                      </a:r>
                    </a:p>
                  </a:txBody>
                  <a:tcPr/>
                </a:tc>
                <a:extLst>
                  <a:ext uri="{0D108BD9-81ED-4DB2-BD59-A6C34878D82A}">
                    <a16:rowId xmlns:a16="http://schemas.microsoft.com/office/drawing/2014/main" val="10003"/>
                  </a:ext>
                </a:extLst>
              </a:tr>
              <a:tr h="370840">
                <a:tc>
                  <a:txBody>
                    <a:bodyPr/>
                    <a:lstStyle/>
                    <a:p>
                      <a:r>
                        <a:rPr lang="sv-SE" sz="1400" dirty="0">
                          <a:solidFill>
                            <a:srgbClr val="0000FF"/>
                          </a:solidFill>
                          <a:latin typeface="Helvetica" pitchFamily="34" charset="0"/>
                        </a:rPr>
                        <a:t>Cyp7a1</a:t>
                      </a:r>
                    </a:p>
                  </a:txBody>
                  <a:tcPr/>
                </a:tc>
                <a:tc>
                  <a:txBody>
                    <a:bodyPr/>
                    <a:lstStyle/>
                    <a:p>
                      <a:r>
                        <a:rPr lang="sv-SE" sz="1400" dirty="0">
                          <a:latin typeface="Helvetica" pitchFamily="34" charset="0"/>
                        </a:rPr>
                        <a:t>Bile acid synthesis</a:t>
                      </a:r>
                    </a:p>
                  </a:txBody>
                  <a:tcPr/>
                </a:tc>
                <a:extLst>
                  <a:ext uri="{0D108BD9-81ED-4DB2-BD59-A6C34878D82A}">
                    <a16:rowId xmlns:a16="http://schemas.microsoft.com/office/drawing/2014/main" val="10004"/>
                  </a:ext>
                </a:extLst>
              </a:tr>
              <a:tr h="370840">
                <a:tc>
                  <a:txBody>
                    <a:bodyPr/>
                    <a:lstStyle/>
                    <a:p>
                      <a:r>
                        <a:rPr lang="sv-SE" sz="1400" dirty="0">
                          <a:solidFill>
                            <a:srgbClr val="0000FF"/>
                          </a:solidFill>
                          <a:latin typeface="Helvetica" pitchFamily="34" charset="0"/>
                        </a:rPr>
                        <a:t>Akr1d1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400" dirty="0">
                          <a:latin typeface="Helvetica" pitchFamily="34" charset="0"/>
                        </a:rPr>
                        <a:t>Bile acid synthesis</a:t>
                      </a:r>
                    </a:p>
                  </a:txBody>
                  <a:tcPr/>
                </a:tc>
                <a:extLst>
                  <a:ext uri="{0D108BD9-81ED-4DB2-BD59-A6C34878D82A}">
                    <a16:rowId xmlns:a16="http://schemas.microsoft.com/office/drawing/2014/main" val="10005"/>
                  </a:ext>
                </a:extLst>
              </a:tr>
              <a:tr h="370840">
                <a:tc>
                  <a:txBody>
                    <a:bodyPr/>
                    <a:lstStyle/>
                    <a:p>
                      <a:r>
                        <a:rPr lang="sv-SE" sz="1400" dirty="0">
                          <a:solidFill>
                            <a:srgbClr val="FF0000"/>
                          </a:solidFill>
                          <a:latin typeface="Helvetica" pitchFamily="34" charset="0"/>
                        </a:rPr>
                        <a:t>Sdr9c7</a:t>
                      </a:r>
                    </a:p>
                  </a:txBody>
                  <a:tcPr/>
                </a:tc>
                <a:tc>
                  <a:txBody>
                    <a:bodyPr/>
                    <a:lstStyle/>
                    <a:p>
                      <a:r>
                        <a:rPr lang="sv-SE" sz="1400" dirty="0">
                          <a:latin typeface="Helvetica" pitchFamily="34" charset="0"/>
                        </a:rPr>
                        <a:t>Propanoate metabolism</a:t>
                      </a:r>
                    </a:p>
                  </a:txBody>
                  <a:tcPr/>
                </a:tc>
                <a:extLst>
                  <a:ext uri="{0D108BD9-81ED-4DB2-BD59-A6C34878D82A}">
                    <a16:rowId xmlns:a16="http://schemas.microsoft.com/office/drawing/2014/main" val="10006"/>
                  </a:ext>
                </a:extLst>
              </a:tr>
              <a:tr h="370840">
                <a:tc>
                  <a:txBody>
                    <a:bodyPr/>
                    <a:lstStyle/>
                    <a:p>
                      <a:r>
                        <a:rPr lang="sv-SE" sz="1400" dirty="0">
                          <a:solidFill>
                            <a:srgbClr val="FF0000"/>
                          </a:solidFill>
                          <a:latin typeface="Helvetica" pitchFamily="34" charset="0"/>
                        </a:rPr>
                        <a:t>Elovl3</a:t>
                      </a:r>
                    </a:p>
                  </a:txBody>
                  <a:tcPr/>
                </a:tc>
                <a:tc>
                  <a:txBody>
                    <a:bodyPr/>
                    <a:lstStyle/>
                    <a:p>
                      <a:r>
                        <a:rPr lang="en-GB" sz="1400" dirty="0">
                          <a:latin typeface="Helvetica" pitchFamily="34" charset="0"/>
                        </a:rPr>
                        <a:t>Fatty acid</a:t>
                      </a:r>
                      <a:r>
                        <a:rPr lang="en-GB" sz="1400" baseline="0" dirty="0">
                          <a:latin typeface="Helvetica" pitchFamily="34" charset="0"/>
                        </a:rPr>
                        <a:t> </a:t>
                      </a:r>
                      <a:r>
                        <a:rPr lang="en-GB" sz="1400" baseline="0" dirty="0" err="1">
                          <a:latin typeface="Helvetica" pitchFamily="34" charset="0"/>
                        </a:rPr>
                        <a:t>synthase</a:t>
                      </a:r>
                      <a:endParaRPr lang="sv-SE" sz="1400" dirty="0">
                        <a:latin typeface="Helvetica" pitchFamily="34" charset="0"/>
                      </a:endParaRPr>
                    </a:p>
                  </a:txBody>
                  <a:tcPr/>
                </a:tc>
                <a:extLst>
                  <a:ext uri="{0D108BD9-81ED-4DB2-BD59-A6C34878D82A}">
                    <a16:rowId xmlns:a16="http://schemas.microsoft.com/office/drawing/2014/main" val="10007"/>
                  </a:ext>
                </a:extLst>
              </a:tr>
            </a:tbl>
          </a:graphicData>
        </a:graphic>
      </p:graphicFrame>
      <p:sp>
        <p:nvSpPr>
          <p:cNvPr id="52" name="Arc 51"/>
          <p:cNvSpPr/>
          <p:nvPr/>
        </p:nvSpPr>
        <p:spPr>
          <a:xfrm rot="10800000" flipH="1" flipV="1">
            <a:off x="1407745" y="5146911"/>
            <a:ext cx="936103" cy="730358"/>
          </a:xfrm>
          <a:prstGeom prst="arc">
            <a:avLst>
              <a:gd name="adj1" fmla="val 11180595"/>
              <a:gd name="adj2" fmla="val 2122525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Line 1695"/>
          <p:cNvSpPr>
            <a:spLocks noChangeShapeType="1"/>
          </p:cNvSpPr>
          <p:nvPr/>
        </p:nvSpPr>
        <p:spPr bwMode="auto">
          <a:xfrm rot="5400000" flipH="1" flipV="1">
            <a:off x="1948081" y="4577602"/>
            <a:ext cx="0" cy="1152000"/>
          </a:xfrm>
          <a:prstGeom prst="line">
            <a:avLst/>
          </a:prstGeom>
          <a:noFill/>
          <a:ln w="12700">
            <a:solidFill>
              <a:srgbClr val="0000FF"/>
            </a:solidFill>
            <a:round/>
            <a:headEnd type="none"/>
            <a:tailEnd type="triangle" w="med" len="med"/>
          </a:ln>
          <a:effectLst/>
        </p:spPr>
        <p:txBody>
          <a:bodyPr/>
          <a:lstStyle/>
          <a:p>
            <a:endParaRPr lang="sv-SE" sz="700"/>
          </a:p>
        </p:txBody>
      </p:sp>
      <p:sp>
        <p:nvSpPr>
          <p:cNvPr id="54" name="TextBox 53"/>
          <p:cNvSpPr txBox="1"/>
          <p:nvPr/>
        </p:nvSpPr>
        <p:spPr>
          <a:xfrm>
            <a:off x="1445070" y="4837524"/>
            <a:ext cx="970787" cy="276999"/>
          </a:xfrm>
          <a:prstGeom prst="rect">
            <a:avLst/>
          </a:prstGeom>
          <a:noFill/>
        </p:spPr>
        <p:txBody>
          <a:bodyPr wrap="square" rtlCol="0">
            <a:spAutoFit/>
          </a:bodyPr>
          <a:lstStyle/>
          <a:p>
            <a:pPr algn="ctr"/>
            <a:r>
              <a:rPr lang="en-GB" sz="1200" b="1" i="1" dirty="0">
                <a:solidFill>
                  <a:srgbClr val="0000FF"/>
                </a:solidFill>
                <a:latin typeface="Helvetica" pitchFamily="34" charset="0"/>
              </a:rPr>
              <a:t>Papss1</a:t>
            </a:r>
          </a:p>
        </p:txBody>
      </p:sp>
      <p:sp>
        <p:nvSpPr>
          <p:cNvPr id="55" name="Rounded Rectangle 54"/>
          <p:cNvSpPr/>
          <p:nvPr/>
        </p:nvSpPr>
        <p:spPr>
          <a:xfrm>
            <a:off x="1647032" y="508538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6" name="TextBox 55"/>
          <p:cNvSpPr txBox="1"/>
          <p:nvPr/>
        </p:nvSpPr>
        <p:spPr>
          <a:xfrm>
            <a:off x="1538145" y="5065572"/>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MMR_4185</a:t>
            </a:r>
            <a:endParaRPr lang="sv-SE" sz="700" b="1" dirty="0">
              <a:solidFill>
                <a:schemeClr val="bg1"/>
              </a:solidFill>
              <a:latin typeface="Helvetica" pitchFamily="34" charset="0"/>
            </a:endParaRPr>
          </a:p>
        </p:txBody>
      </p:sp>
      <p:sp>
        <p:nvSpPr>
          <p:cNvPr id="57" name="Rectangle 56"/>
          <p:cNvSpPr/>
          <p:nvPr/>
        </p:nvSpPr>
        <p:spPr>
          <a:xfrm>
            <a:off x="133622" y="5013173"/>
            <a:ext cx="1342034" cy="246221"/>
          </a:xfrm>
          <a:prstGeom prst="rect">
            <a:avLst/>
          </a:prstGeom>
        </p:spPr>
        <p:txBody>
          <a:bodyPr wrap="none">
            <a:spAutoFit/>
          </a:bodyPr>
          <a:lstStyle/>
          <a:p>
            <a:pPr algn="ctr"/>
            <a:r>
              <a:rPr lang="sv-SE" sz="1000" b="1" dirty="0">
                <a:latin typeface="Helvetica" pitchFamily="34" charset="0"/>
              </a:rPr>
              <a:t>adenylyl sulfate[c]</a:t>
            </a:r>
          </a:p>
        </p:txBody>
      </p:sp>
      <p:sp>
        <p:nvSpPr>
          <p:cNvPr id="58" name="Rectangle 57"/>
          <p:cNvSpPr/>
          <p:nvPr/>
        </p:nvSpPr>
        <p:spPr>
          <a:xfrm>
            <a:off x="2094555" y="5445221"/>
            <a:ext cx="612668" cy="246221"/>
          </a:xfrm>
          <a:prstGeom prst="rect">
            <a:avLst/>
          </a:prstGeom>
        </p:spPr>
        <p:txBody>
          <a:bodyPr wrap="none">
            <a:spAutoFit/>
          </a:bodyPr>
          <a:lstStyle/>
          <a:p>
            <a:pPr algn="ctr"/>
            <a:r>
              <a:rPr lang="sv-SE" sz="1000" b="1" dirty="0">
                <a:latin typeface="Helvetica" pitchFamily="34" charset="0"/>
              </a:rPr>
              <a:t>ADP[c]</a:t>
            </a:r>
          </a:p>
        </p:txBody>
      </p:sp>
      <p:sp>
        <p:nvSpPr>
          <p:cNvPr id="59" name="Rectangle 58"/>
          <p:cNvSpPr/>
          <p:nvPr/>
        </p:nvSpPr>
        <p:spPr>
          <a:xfrm>
            <a:off x="1115616" y="5445221"/>
            <a:ext cx="598242" cy="246221"/>
          </a:xfrm>
          <a:prstGeom prst="rect">
            <a:avLst/>
          </a:prstGeom>
        </p:spPr>
        <p:txBody>
          <a:bodyPr wrap="none">
            <a:spAutoFit/>
          </a:bodyPr>
          <a:lstStyle/>
          <a:p>
            <a:pPr algn="ctr"/>
            <a:r>
              <a:rPr lang="sv-SE" sz="1000" b="1" dirty="0">
                <a:latin typeface="Helvetica" pitchFamily="34" charset="0"/>
              </a:rPr>
              <a:t>ATP[c]</a:t>
            </a:r>
          </a:p>
        </p:txBody>
      </p:sp>
      <p:sp>
        <p:nvSpPr>
          <p:cNvPr id="60" name="Rectangle 59"/>
          <p:cNvSpPr/>
          <p:nvPr/>
        </p:nvSpPr>
        <p:spPr>
          <a:xfrm>
            <a:off x="2446325" y="5034439"/>
            <a:ext cx="689612" cy="246221"/>
          </a:xfrm>
          <a:prstGeom prst="rect">
            <a:avLst/>
          </a:prstGeom>
        </p:spPr>
        <p:txBody>
          <a:bodyPr wrap="none">
            <a:spAutoFit/>
          </a:bodyPr>
          <a:lstStyle/>
          <a:p>
            <a:pPr algn="ctr"/>
            <a:r>
              <a:rPr lang="sv-SE" sz="1000" b="1" dirty="0">
                <a:latin typeface="Helvetica" pitchFamily="34" charset="0"/>
              </a:rPr>
              <a:t>PAPS[c]</a:t>
            </a:r>
          </a:p>
        </p:txBody>
      </p:sp>
      <p:sp>
        <p:nvSpPr>
          <p:cNvPr id="61" name="Arc 60"/>
          <p:cNvSpPr/>
          <p:nvPr/>
        </p:nvSpPr>
        <p:spPr>
          <a:xfrm rot="10800000" flipH="1" flipV="1">
            <a:off x="3423969" y="5157189"/>
            <a:ext cx="1152128" cy="730358"/>
          </a:xfrm>
          <a:prstGeom prst="arc">
            <a:avLst>
              <a:gd name="adj1" fmla="val 11180595"/>
              <a:gd name="adj2" fmla="val 2122525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2" name="Line 1695"/>
          <p:cNvSpPr>
            <a:spLocks noChangeShapeType="1"/>
          </p:cNvSpPr>
          <p:nvPr/>
        </p:nvSpPr>
        <p:spPr bwMode="auto">
          <a:xfrm rot="5400000" flipH="1" flipV="1">
            <a:off x="3946121" y="4307602"/>
            <a:ext cx="0" cy="1692000"/>
          </a:xfrm>
          <a:prstGeom prst="line">
            <a:avLst/>
          </a:prstGeom>
          <a:noFill/>
          <a:ln w="12700">
            <a:solidFill>
              <a:srgbClr val="0000FF"/>
            </a:solidFill>
            <a:round/>
            <a:headEnd type="none"/>
            <a:tailEnd type="triangle" w="med" len="med"/>
          </a:ln>
          <a:effectLst/>
        </p:spPr>
        <p:txBody>
          <a:bodyPr/>
          <a:lstStyle/>
          <a:p>
            <a:endParaRPr lang="sv-SE" sz="700"/>
          </a:p>
        </p:txBody>
      </p:sp>
      <p:sp>
        <p:nvSpPr>
          <p:cNvPr id="63" name="TextBox 62"/>
          <p:cNvSpPr txBox="1"/>
          <p:nvPr/>
        </p:nvSpPr>
        <p:spPr>
          <a:xfrm>
            <a:off x="3418762" y="4653133"/>
            <a:ext cx="970787" cy="461665"/>
          </a:xfrm>
          <a:prstGeom prst="rect">
            <a:avLst/>
          </a:prstGeom>
          <a:noFill/>
        </p:spPr>
        <p:txBody>
          <a:bodyPr wrap="square" rtlCol="0">
            <a:spAutoFit/>
          </a:bodyPr>
          <a:lstStyle/>
          <a:p>
            <a:pPr algn="ctr"/>
            <a:r>
              <a:rPr lang="en-GB" sz="1200" b="1" i="1" dirty="0">
                <a:solidFill>
                  <a:srgbClr val="0000FF"/>
                </a:solidFill>
                <a:latin typeface="Helvetica" pitchFamily="34" charset="0"/>
              </a:rPr>
              <a:t>Sult1e1</a:t>
            </a:r>
          </a:p>
          <a:p>
            <a:pPr algn="ctr"/>
            <a:r>
              <a:rPr lang="en-GB" sz="1200" b="1" i="1" dirty="0">
                <a:solidFill>
                  <a:srgbClr val="0000FF"/>
                </a:solidFill>
                <a:latin typeface="Helvetica" pitchFamily="34" charset="0"/>
              </a:rPr>
              <a:t>Sult1b1</a:t>
            </a:r>
          </a:p>
        </p:txBody>
      </p:sp>
      <p:sp>
        <p:nvSpPr>
          <p:cNvPr id="64" name="Rounded Rectangle 63"/>
          <p:cNvSpPr/>
          <p:nvPr/>
        </p:nvSpPr>
        <p:spPr>
          <a:xfrm>
            <a:off x="3604944" y="508538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65" name="TextBox 64"/>
          <p:cNvSpPr txBox="1"/>
          <p:nvPr/>
        </p:nvSpPr>
        <p:spPr>
          <a:xfrm>
            <a:off x="3496057" y="5065572"/>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66" name="Rectangle 65"/>
          <p:cNvSpPr/>
          <p:nvPr/>
        </p:nvSpPr>
        <p:spPr>
          <a:xfrm>
            <a:off x="2694187" y="5445221"/>
            <a:ext cx="1297150" cy="338554"/>
          </a:xfrm>
          <a:prstGeom prst="rect">
            <a:avLst/>
          </a:prstGeom>
        </p:spPr>
        <p:txBody>
          <a:bodyPr wrap="none">
            <a:spAutoFit/>
          </a:bodyPr>
          <a:lstStyle/>
          <a:p>
            <a:pPr algn="ctr"/>
            <a:r>
              <a:rPr lang="sv-SE" sz="800" dirty="0">
                <a:latin typeface="Helvetica" pitchFamily="34" charset="0"/>
              </a:rPr>
              <a:t>estrone[c]</a:t>
            </a:r>
          </a:p>
          <a:p>
            <a:pPr algn="ctr"/>
            <a:r>
              <a:rPr lang="sv-SE" sz="800" dirty="0">
                <a:solidFill>
                  <a:srgbClr val="000000"/>
                </a:solidFill>
                <a:latin typeface="Helvetica" pitchFamily="34" charset="0"/>
              </a:rPr>
              <a:t>3,5-diiodo-L-thyronine[c]</a:t>
            </a:r>
            <a:endParaRPr lang="sv-SE" sz="800" dirty="0">
              <a:latin typeface="Helvetica" pitchFamily="34" charset="0"/>
            </a:endParaRPr>
          </a:p>
        </p:txBody>
      </p:sp>
      <p:sp>
        <p:nvSpPr>
          <p:cNvPr id="67" name="Rectangle 66"/>
          <p:cNvSpPr/>
          <p:nvPr/>
        </p:nvSpPr>
        <p:spPr>
          <a:xfrm>
            <a:off x="3887658" y="5445221"/>
            <a:ext cx="1840567" cy="338554"/>
          </a:xfrm>
          <a:prstGeom prst="rect">
            <a:avLst/>
          </a:prstGeom>
        </p:spPr>
        <p:txBody>
          <a:bodyPr wrap="none">
            <a:spAutoFit/>
          </a:bodyPr>
          <a:lstStyle/>
          <a:p>
            <a:pPr algn="ctr"/>
            <a:r>
              <a:rPr lang="it-IT" sz="800" dirty="0">
                <a:solidFill>
                  <a:srgbClr val="000000"/>
                </a:solidFill>
                <a:latin typeface="Helvetica" pitchFamily="34" charset="0"/>
              </a:rPr>
              <a:t>estrone 3-sulfate[c]</a:t>
            </a:r>
          </a:p>
          <a:p>
            <a:pPr algn="ctr"/>
            <a:r>
              <a:rPr lang="sv-SE" sz="800" dirty="0">
                <a:solidFill>
                  <a:srgbClr val="000000"/>
                </a:solidFill>
                <a:latin typeface="Helvetica" pitchFamily="34" charset="0"/>
              </a:rPr>
              <a:t>3,5-diiodo-L-thyronine-4-O-sulfate[c]</a:t>
            </a:r>
            <a:endParaRPr lang="sv-SE" sz="800" b="1" dirty="0">
              <a:latin typeface="Helvetica" pitchFamily="34" charset="0"/>
            </a:endParaRPr>
          </a:p>
        </p:txBody>
      </p:sp>
      <p:sp>
        <p:nvSpPr>
          <p:cNvPr id="68" name="Rectangle 67"/>
          <p:cNvSpPr/>
          <p:nvPr/>
        </p:nvSpPr>
        <p:spPr>
          <a:xfrm>
            <a:off x="4720113" y="5034439"/>
            <a:ext cx="604653" cy="246221"/>
          </a:xfrm>
          <a:prstGeom prst="rect">
            <a:avLst/>
          </a:prstGeom>
        </p:spPr>
        <p:txBody>
          <a:bodyPr wrap="none">
            <a:spAutoFit/>
          </a:bodyPr>
          <a:lstStyle/>
          <a:p>
            <a:pPr algn="ctr"/>
            <a:r>
              <a:rPr lang="sv-SE" sz="1000" b="1" dirty="0">
                <a:latin typeface="Helvetica" pitchFamily="34" charset="0"/>
              </a:rPr>
              <a:t>PAP[c]</a:t>
            </a:r>
          </a:p>
        </p:txBody>
      </p:sp>
      <p:sp>
        <p:nvSpPr>
          <p:cNvPr id="69" name="Rectangle 68"/>
          <p:cNvSpPr/>
          <p:nvPr/>
        </p:nvSpPr>
        <p:spPr>
          <a:xfrm>
            <a:off x="6948264" y="548680"/>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7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103</a:t>
            </a:fld>
            <a:endParaRPr lang="en-GB" sz="1400" dirty="0">
              <a:solidFill>
                <a:schemeClr val="bg1"/>
              </a:solidFill>
              <a:latin typeface="Arial"/>
              <a:cs typeface="Arial"/>
            </a:endParaRPr>
          </a:p>
        </p:txBody>
      </p:sp>
      <p:sp>
        <p:nvSpPr>
          <p:cNvPr id="72" name="TextBox 71"/>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8531176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181416" y="735826"/>
            <a:ext cx="5476988" cy="5616628"/>
          </a:xfrm>
          <a:prstGeom prst="roundRect">
            <a:avLst>
              <a:gd name="adj" fmla="val 1879"/>
            </a:avLst>
          </a:prstGeom>
          <a:solidFill>
            <a:schemeClr val="bg2"/>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Line 1695"/>
          <p:cNvSpPr>
            <a:spLocks noChangeShapeType="1"/>
          </p:cNvSpPr>
          <p:nvPr/>
        </p:nvSpPr>
        <p:spPr bwMode="auto">
          <a:xfrm rot="5400000" flipH="1" flipV="1">
            <a:off x="1189683" y="1805145"/>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6" name="Arc 5"/>
          <p:cNvSpPr/>
          <p:nvPr/>
        </p:nvSpPr>
        <p:spPr>
          <a:xfrm rot="10800000" flipH="1" flipV="1">
            <a:off x="956611" y="4054777"/>
            <a:ext cx="504057" cy="514334"/>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Freeform 433"/>
          <p:cNvSpPr>
            <a:spLocks noChangeAspect="1"/>
          </p:cNvSpPr>
          <p:nvPr/>
        </p:nvSpPr>
        <p:spPr bwMode="auto">
          <a:xfrm rot="5400000">
            <a:off x="1803790" y="265589"/>
            <a:ext cx="2448270" cy="3960440"/>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8" name="Rectangle 7"/>
          <p:cNvSpPr/>
          <p:nvPr/>
        </p:nvSpPr>
        <p:spPr>
          <a:xfrm>
            <a:off x="869445" y="1717306"/>
            <a:ext cx="865943" cy="276999"/>
          </a:xfrm>
          <a:prstGeom prst="rect">
            <a:avLst/>
          </a:prstGeom>
        </p:spPr>
        <p:txBody>
          <a:bodyPr wrap="none">
            <a:spAutoFit/>
          </a:bodyPr>
          <a:lstStyle/>
          <a:p>
            <a:pPr algn="ctr"/>
            <a:r>
              <a:rPr lang="sv-SE" sz="1200" b="1" dirty="0">
                <a:latin typeface="Helvetica" pitchFamily="34" charset="0"/>
              </a:rPr>
              <a:t>NADH[m]</a:t>
            </a:r>
          </a:p>
        </p:txBody>
      </p:sp>
      <p:sp>
        <p:nvSpPr>
          <p:cNvPr id="9" name="Rectangle 8"/>
          <p:cNvSpPr/>
          <p:nvPr/>
        </p:nvSpPr>
        <p:spPr>
          <a:xfrm>
            <a:off x="879089" y="2688871"/>
            <a:ext cx="845103" cy="276999"/>
          </a:xfrm>
          <a:prstGeom prst="rect">
            <a:avLst/>
          </a:prstGeom>
        </p:spPr>
        <p:txBody>
          <a:bodyPr wrap="none">
            <a:spAutoFit/>
          </a:bodyPr>
          <a:lstStyle/>
          <a:p>
            <a:pPr algn="ctr"/>
            <a:r>
              <a:rPr lang="sv-SE" sz="1200" b="1" dirty="0">
                <a:latin typeface="Helvetica" pitchFamily="34" charset="0"/>
              </a:rPr>
              <a:t>NAD+[m]</a:t>
            </a:r>
          </a:p>
        </p:txBody>
      </p:sp>
      <p:sp>
        <p:nvSpPr>
          <p:cNvPr id="10" name="Rectangle 9"/>
          <p:cNvSpPr/>
          <p:nvPr/>
        </p:nvSpPr>
        <p:spPr>
          <a:xfrm>
            <a:off x="1706732" y="2480488"/>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1" name="Line 1695"/>
          <p:cNvSpPr>
            <a:spLocks noChangeShapeType="1"/>
          </p:cNvSpPr>
          <p:nvPr/>
        </p:nvSpPr>
        <p:spPr bwMode="auto">
          <a:xfrm rot="5400000">
            <a:off x="921093" y="2358100"/>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2" name="TextBox 11"/>
          <p:cNvSpPr txBox="1"/>
          <p:nvPr/>
        </p:nvSpPr>
        <p:spPr>
          <a:xfrm>
            <a:off x="903693" y="2020451"/>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3" name="Arc 12"/>
          <p:cNvSpPr/>
          <p:nvPr/>
        </p:nvSpPr>
        <p:spPr>
          <a:xfrm rot="5400000" flipH="1" flipV="1">
            <a:off x="1474622" y="1933281"/>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Rounded Rectangle 13"/>
          <p:cNvSpPr/>
          <p:nvPr/>
        </p:nvSpPr>
        <p:spPr>
          <a:xfrm>
            <a:off x="1048021" y="2252375"/>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5" name="Rounded Rectangle 14"/>
          <p:cNvSpPr/>
          <p:nvPr/>
        </p:nvSpPr>
        <p:spPr>
          <a:xfrm rot="5400000">
            <a:off x="1839795" y="13560"/>
            <a:ext cx="2520279" cy="4536500"/>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1712073" y="1979075"/>
            <a:ext cx="947696" cy="276999"/>
          </a:xfrm>
          <a:prstGeom prst="rect">
            <a:avLst/>
          </a:prstGeom>
        </p:spPr>
        <p:txBody>
          <a:bodyPr wrap="none">
            <a:spAutoFit/>
          </a:bodyPr>
          <a:lstStyle/>
          <a:p>
            <a:pPr algn="ctr"/>
            <a:r>
              <a:rPr lang="sv-SE" sz="1200" b="1" dirty="0">
                <a:latin typeface="Helvetica" pitchFamily="34" charset="0"/>
              </a:rPr>
              <a:t>NADP+[m]</a:t>
            </a:r>
          </a:p>
        </p:txBody>
      </p:sp>
      <p:sp>
        <p:nvSpPr>
          <p:cNvPr id="17" name="Arc 16"/>
          <p:cNvSpPr/>
          <p:nvPr/>
        </p:nvSpPr>
        <p:spPr>
          <a:xfrm rot="5400000" flipH="1">
            <a:off x="2397292" y="2051080"/>
            <a:ext cx="504057" cy="648072"/>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8" name="Arc 17"/>
          <p:cNvSpPr/>
          <p:nvPr/>
        </p:nvSpPr>
        <p:spPr>
          <a:xfrm rot="5400000" flipH="1" flipV="1">
            <a:off x="3095839" y="2009937"/>
            <a:ext cx="504057" cy="730358"/>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Rectangle 18"/>
          <p:cNvSpPr/>
          <p:nvPr/>
        </p:nvSpPr>
        <p:spPr>
          <a:xfrm>
            <a:off x="3387039" y="2527143"/>
            <a:ext cx="570990" cy="200055"/>
          </a:xfrm>
          <a:prstGeom prst="rect">
            <a:avLst/>
          </a:prstGeom>
        </p:spPr>
        <p:txBody>
          <a:bodyPr wrap="none">
            <a:spAutoFit/>
          </a:bodyPr>
          <a:lstStyle/>
          <a:p>
            <a:pPr algn="ctr"/>
            <a:r>
              <a:rPr lang="sv-SE" sz="700" dirty="0">
                <a:latin typeface="Helvetica" pitchFamily="34" charset="0"/>
              </a:rPr>
              <a:t>GSSG[m]</a:t>
            </a:r>
          </a:p>
        </p:txBody>
      </p:sp>
      <p:sp>
        <p:nvSpPr>
          <p:cNvPr id="20" name="Rectangle 19"/>
          <p:cNvSpPr/>
          <p:nvPr/>
        </p:nvSpPr>
        <p:spPr>
          <a:xfrm>
            <a:off x="3363567" y="2032418"/>
            <a:ext cx="580608" cy="200055"/>
          </a:xfrm>
          <a:prstGeom prst="rect">
            <a:avLst/>
          </a:prstGeom>
        </p:spPr>
        <p:txBody>
          <a:bodyPr wrap="none">
            <a:spAutoFit/>
          </a:bodyPr>
          <a:lstStyle/>
          <a:p>
            <a:pPr algn="ctr"/>
            <a:r>
              <a:rPr lang="sv-SE" sz="700" dirty="0">
                <a:latin typeface="Helvetica" pitchFamily="34" charset="0"/>
              </a:rPr>
              <a:t>2 GSH[m]</a:t>
            </a:r>
          </a:p>
        </p:txBody>
      </p:sp>
      <p:sp>
        <p:nvSpPr>
          <p:cNvPr id="21" name="Arc 20"/>
          <p:cNvSpPr/>
          <p:nvPr/>
        </p:nvSpPr>
        <p:spPr>
          <a:xfrm rot="5400000" flipH="1">
            <a:off x="3728120" y="2041750"/>
            <a:ext cx="504057" cy="648072"/>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Arc 21"/>
          <p:cNvSpPr/>
          <p:nvPr/>
        </p:nvSpPr>
        <p:spPr>
          <a:xfrm rot="5400000" flipH="1" flipV="1">
            <a:off x="4426667" y="2000607"/>
            <a:ext cx="504057" cy="730358"/>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Rectangle 22"/>
          <p:cNvSpPr/>
          <p:nvPr/>
        </p:nvSpPr>
        <p:spPr>
          <a:xfrm>
            <a:off x="4709506" y="2032418"/>
            <a:ext cx="545342" cy="200055"/>
          </a:xfrm>
          <a:prstGeom prst="rect">
            <a:avLst/>
          </a:prstGeom>
        </p:spPr>
        <p:txBody>
          <a:bodyPr wrap="none">
            <a:spAutoFit/>
          </a:bodyPr>
          <a:lstStyle/>
          <a:p>
            <a:pPr algn="ctr"/>
            <a:r>
              <a:rPr lang="sv-SE" sz="700" dirty="0">
                <a:latin typeface="Helvetica" pitchFamily="34" charset="0"/>
              </a:rPr>
              <a:t>H2O2[m]</a:t>
            </a:r>
          </a:p>
        </p:txBody>
      </p:sp>
      <p:sp>
        <p:nvSpPr>
          <p:cNvPr id="24" name="Rectangle 23"/>
          <p:cNvSpPr/>
          <p:nvPr/>
        </p:nvSpPr>
        <p:spPr>
          <a:xfrm>
            <a:off x="4654041" y="2517812"/>
            <a:ext cx="570990" cy="200055"/>
          </a:xfrm>
          <a:prstGeom prst="rect">
            <a:avLst/>
          </a:prstGeom>
        </p:spPr>
        <p:txBody>
          <a:bodyPr wrap="none">
            <a:spAutoFit/>
          </a:bodyPr>
          <a:lstStyle/>
          <a:p>
            <a:pPr algn="ctr"/>
            <a:r>
              <a:rPr lang="sv-SE" sz="700" dirty="0">
                <a:latin typeface="Helvetica" pitchFamily="34" charset="0"/>
              </a:rPr>
              <a:t>2 H2O[m]</a:t>
            </a:r>
          </a:p>
        </p:txBody>
      </p:sp>
      <p:sp>
        <p:nvSpPr>
          <p:cNvPr id="25" name="TextBox 24"/>
          <p:cNvSpPr txBox="1"/>
          <p:nvPr/>
        </p:nvSpPr>
        <p:spPr>
          <a:xfrm>
            <a:off x="2464592" y="2244893"/>
            <a:ext cx="504000" cy="200055"/>
          </a:xfrm>
          <a:prstGeom prst="rect">
            <a:avLst/>
          </a:prstGeom>
          <a:noFill/>
        </p:spPr>
        <p:txBody>
          <a:bodyPr wrap="square" rtlCol="0">
            <a:spAutoFit/>
          </a:bodyPr>
          <a:lstStyle/>
          <a:p>
            <a:r>
              <a:rPr lang="en-GB" sz="700" b="1" i="1" dirty="0" err="1">
                <a:latin typeface="Helvetica" pitchFamily="34" charset="0"/>
              </a:rPr>
              <a:t>Gsr</a:t>
            </a:r>
            <a:endParaRPr lang="sv-SE" sz="700" b="1" i="1" dirty="0">
              <a:latin typeface="Helvetica" pitchFamily="34" charset="0"/>
            </a:endParaRPr>
          </a:p>
        </p:txBody>
      </p:sp>
      <p:sp>
        <p:nvSpPr>
          <p:cNvPr id="26" name="Rounded Rectangle 25"/>
          <p:cNvSpPr/>
          <p:nvPr/>
        </p:nvSpPr>
        <p:spPr>
          <a:xfrm>
            <a:off x="2762116" y="226825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7" name="TextBox 26"/>
          <p:cNvSpPr txBox="1"/>
          <p:nvPr/>
        </p:nvSpPr>
        <p:spPr>
          <a:xfrm>
            <a:off x="2653229" y="2248442"/>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28" name="Rounded Rectangle 27"/>
          <p:cNvSpPr/>
          <p:nvPr/>
        </p:nvSpPr>
        <p:spPr>
          <a:xfrm>
            <a:off x="4067671" y="2268199"/>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9" name="TextBox 28"/>
          <p:cNvSpPr txBox="1"/>
          <p:nvPr/>
        </p:nvSpPr>
        <p:spPr>
          <a:xfrm>
            <a:off x="3958784" y="224838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0" name="Line 1695"/>
          <p:cNvSpPr>
            <a:spLocks noChangeShapeType="1"/>
          </p:cNvSpPr>
          <p:nvPr/>
        </p:nvSpPr>
        <p:spPr bwMode="auto">
          <a:xfrm rot="5400000" flipH="1" flipV="1">
            <a:off x="1243271" y="3521468"/>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1" name="TextBox 30"/>
          <p:cNvSpPr txBox="1"/>
          <p:nvPr/>
        </p:nvSpPr>
        <p:spPr>
          <a:xfrm>
            <a:off x="891293" y="3745390"/>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2" name="Rounded Rectangle 31"/>
          <p:cNvSpPr/>
          <p:nvPr/>
        </p:nvSpPr>
        <p:spPr>
          <a:xfrm>
            <a:off x="962857" y="3993248"/>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3" name="TextBox 32"/>
          <p:cNvSpPr txBox="1"/>
          <p:nvPr/>
        </p:nvSpPr>
        <p:spPr>
          <a:xfrm>
            <a:off x="853970" y="397343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34" name="Rectangle 33"/>
          <p:cNvSpPr/>
          <p:nvPr/>
        </p:nvSpPr>
        <p:spPr>
          <a:xfrm>
            <a:off x="664844" y="4281079"/>
            <a:ext cx="604654" cy="246221"/>
          </a:xfrm>
          <a:prstGeom prst="rect">
            <a:avLst/>
          </a:prstGeom>
        </p:spPr>
        <p:txBody>
          <a:bodyPr wrap="none">
            <a:spAutoFit/>
          </a:bodyPr>
          <a:lstStyle/>
          <a:p>
            <a:pPr algn="ctr"/>
            <a:r>
              <a:rPr lang="sv-SE" sz="1000" b="1" dirty="0">
                <a:latin typeface="Helvetica" pitchFamily="34" charset="0"/>
              </a:rPr>
              <a:t>H2O[c]</a:t>
            </a:r>
          </a:p>
        </p:txBody>
      </p:sp>
      <p:sp>
        <p:nvSpPr>
          <p:cNvPr id="35" name="Rectangle 34"/>
          <p:cNvSpPr/>
          <p:nvPr/>
        </p:nvSpPr>
        <p:spPr>
          <a:xfrm>
            <a:off x="1248719" y="4281079"/>
            <a:ext cx="461986" cy="246221"/>
          </a:xfrm>
          <a:prstGeom prst="rect">
            <a:avLst/>
          </a:prstGeom>
        </p:spPr>
        <p:txBody>
          <a:bodyPr wrap="none">
            <a:spAutoFit/>
          </a:bodyPr>
          <a:lstStyle/>
          <a:p>
            <a:pPr algn="ctr"/>
            <a:r>
              <a:rPr lang="sv-SE" sz="1000" b="1" dirty="0">
                <a:latin typeface="Helvetica" pitchFamily="34" charset="0"/>
              </a:rPr>
              <a:t>Pi[c]</a:t>
            </a:r>
          </a:p>
        </p:txBody>
      </p:sp>
      <p:sp>
        <p:nvSpPr>
          <p:cNvPr id="36" name="Rectangle 35"/>
          <p:cNvSpPr/>
          <p:nvPr/>
        </p:nvSpPr>
        <p:spPr>
          <a:xfrm>
            <a:off x="147795" y="3931672"/>
            <a:ext cx="612668" cy="246221"/>
          </a:xfrm>
          <a:prstGeom prst="rect">
            <a:avLst/>
          </a:prstGeom>
        </p:spPr>
        <p:txBody>
          <a:bodyPr wrap="none">
            <a:spAutoFit/>
          </a:bodyPr>
          <a:lstStyle/>
          <a:p>
            <a:pPr algn="ctr"/>
            <a:r>
              <a:rPr lang="sv-SE" sz="1000" b="1" dirty="0">
                <a:latin typeface="Helvetica" pitchFamily="34" charset="0"/>
              </a:rPr>
              <a:t>ADP[c]</a:t>
            </a:r>
          </a:p>
        </p:txBody>
      </p:sp>
      <p:sp>
        <p:nvSpPr>
          <p:cNvPr id="37" name="Rectangle 36"/>
          <p:cNvSpPr/>
          <p:nvPr/>
        </p:nvSpPr>
        <p:spPr>
          <a:xfrm>
            <a:off x="1731682" y="3921039"/>
            <a:ext cx="627095" cy="246221"/>
          </a:xfrm>
          <a:prstGeom prst="rect">
            <a:avLst/>
          </a:prstGeom>
        </p:spPr>
        <p:txBody>
          <a:bodyPr wrap="none">
            <a:spAutoFit/>
          </a:bodyPr>
          <a:lstStyle/>
          <a:p>
            <a:pPr algn="ctr"/>
            <a:r>
              <a:rPr lang="sv-SE" sz="1000" b="1" dirty="0">
                <a:latin typeface="Helvetica" pitchFamily="34" charset="0"/>
              </a:rPr>
              <a:t>AMP[c]</a:t>
            </a:r>
          </a:p>
        </p:txBody>
      </p:sp>
      <p:sp>
        <p:nvSpPr>
          <p:cNvPr id="38" name="TextBox 37"/>
          <p:cNvSpPr txBox="1"/>
          <p:nvPr/>
        </p:nvSpPr>
        <p:spPr>
          <a:xfrm>
            <a:off x="939134" y="2232565"/>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39" name="Rectangle 38"/>
          <p:cNvSpPr/>
          <p:nvPr/>
        </p:nvSpPr>
        <p:spPr>
          <a:xfrm>
            <a:off x="1648403" y="2192460"/>
            <a:ext cx="599843" cy="276999"/>
          </a:xfrm>
          <a:prstGeom prst="rect">
            <a:avLst/>
          </a:prstGeom>
        </p:spPr>
        <p:txBody>
          <a:bodyPr wrap="none">
            <a:spAutoFit/>
          </a:bodyPr>
          <a:lstStyle/>
          <a:p>
            <a:pPr algn="ctr"/>
            <a:r>
              <a:rPr lang="sv-SE" sz="1200" dirty="0">
                <a:latin typeface="Helvetica" pitchFamily="34" charset="0"/>
              </a:rPr>
              <a:t>H+[m]</a:t>
            </a:r>
          </a:p>
        </p:txBody>
      </p:sp>
      <p:sp>
        <p:nvSpPr>
          <p:cNvPr id="40" name="Rectangle 39"/>
          <p:cNvSpPr/>
          <p:nvPr/>
        </p:nvSpPr>
        <p:spPr>
          <a:xfrm>
            <a:off x="192467" y="2173798"/>
            <a:ext cx="548548" cy="276999"/>
          </a:xfrm>
          <a:prstGeom prst="rect">
            <a:avLst/>
          </a:prstGeom>
        </p:spPr>
        <p:txBody>
          <a:bodyPr wrap="none">
            <a:spAutoFit/>
          </a:bodyPr>
          <a:lstStyle/>
          <a:p>
            <a:pPr algn="ctr"/>
            <a:r>
              <a:rPr lang="sv-SE" sz="1200" dirty="0">
                <a:latin typeface="Helvetica" pitchFamily="34" charset="0"/>
              </a:rPr>
              <a:t>H+[c]</a:t>
            </a:r>
          </a:p>
        </p:txBody>
      </p:sp>
      <p:sp>
        <p:nvSpPr>
          <p:cNvPr id="41" name="Line 1695"/>
          <p:cNvSpPr>
            <a:spLocks noChangeShapeType="1"/>
          </p:cNvSpPr>
          <p:nvPr/>
        </p:nvSpPr>
        <p:spPr bwMode="auto">
          <a:xfrm rot="-5400000">
            <a:off x="3189985" y="1687702"/>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42" name="Arc 41"/>
          <p:cNvSpPr/>
          <p:nvPr/>
        </p:nvSpPr>
        <p:spPr>
          <a:xfrm rot="5400000" flipH="1" flipV="1">
            <a:off x="3681136" y="1340567"/>
            <a:ext cx="504057" cy="730358"/>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3" name="Rectangle 42"/>
          <p:cNvSpPr/>
          <p:nvPr/>
        </p:nvSpPr>
        <p:spPr>
          <a:xfrm>
            <a:off x="3922582" y="1796798"/>
            <a:ext cx="397866" cy="276999"/>
          </a:xfrm>
          <a:prstGeom prst="rect">
            <a:avLst/>
          </a:prstGeom>
        </p:spPr>
        <p:txBody>
          <a:bodyPr wrap="none">
            <a:spAutoFit/>
          </a:bodyPr>
          <a:lstStyle/>
          <a:p>
            <a:pPr algn="ctr"/>
            <a:r>
              <a:rPr lang="sv-SE" sz="1200" dirty="0">
                <a:solidFill>
                  <a:srgbClr val="000000"/>
                </a:solidFill>
                <a:latin typeface="Helvetica" pitchFamily="34" charset="0"/>
              </a:rPr>
              <a:t>RX</a:t>
            </a:r>
            <a:endParaRPr lang="sv-SE" sz="1200" dirty="0">
              <a:latin typeface="Helvetica" pitchFamily="34" charset="0"/>
            </a:endParaRPr>
          </a:p>
        </p:txBody>
      </p:sp>
      <p:sp>
        <p:nvSpPr>
          <p:cNvPr id="44" name="Rectangle 43"/>
          <p:cNvSpPr/>
          <p:nvPr/>
        </p:nvSpPr>
        <p:spPr>
          <a:xfrm>
            <a:off x="3936487" y="1319033"/>
            <a:ext cx="397866" cy="276999"/>
          </a:xfrm>
          <a:prstGeom prst="rect">
            <a:avLst/>
          </a:prstGeom>
        </p:spPr>
        <p:txBody>
          <a:bodyPr wrap="none">
            <a:spAutoFit/>
          </a:bodyPr>
          <a:lstStyle/>
          <a:p>
            <a:pPr algn="ctr"/>
            <a:r>
              <a:rPr lang="sv-SE" sz="1200" dirty="0">
                <a:latin typeface="Helvetica" pitchFamily="34" charset="0"/>
              </a:rPr>
              <a:t>HX</a:t>
            </a:r>
          </a:p>
        </p:txBody>
      </p:sp>
      <p:sp>
        <p:nvSpPr>
          <p:cNvPr id="45" name="Rectangle 44"/>
          <p:cNvSpPr/>
          <p:nvPr/>
        </p:nvSpPr>
        <p:spPr>
          <a:xfrm>
            <a:off x="3041908" y="1093678"/>
            <a:ext cx="1047082" cy="215444"/>
          </a:xfrm>
          <a:prstGeom prst="rect">
            <a:avLst/>
          </a:prstGeom>
        </p:spPr>
        <p:txBody>
          <a:bodyPr wrap="none">
            <a:spAutoFit/>
          </a:bodyPr>
          <a:lstStyle/>
          <a:p>
            <a:pPr algn="ctr"/>
            <a:r>
              <a:rPr lang="sv-SE" sz="800" dirty="0">
                <a:solidFill>
                  <a:srgbClr val="000000"/>
                </a:solidFill>
                <a:latin typeface="Helvetica" pitchFamily="34" charset="0"/>
              </a:rPr>
              <a:t>R-S-glutathione[m</a:t>
            </a:r>
            <a:r>
              <a:rPr lang="sv-SE" sz="800" dirty="0">
                <a:solidFill>
                  <a:srgbClr val="000000"/>
                </a:solidFill>
              </a:rPr>
              <a:t>]</a:t>
            </a:r>
            <a:endParaRPr lang="sv-SE" sz="700" dirty="0">
              <a:latin typeface="Helvetica" pitchFamily="34" charset="0"/>
            </a:endParaRPr>
          </a:p>
        </p:txBody>
      </p:sp>
      <p:sp>
        <p:nvSpPr>
          <p:cNvPr id="46" name="TextBox 45"/>
          <p:cNvSpPr txBox="1"/>
          <p:nvPr/>
        </p:nvSpPr>
        <p:spPr>
          <a:xfrm>
            <a:off x="2829243" y="1212909"/>
            <a:ext cx="648072" cy="830997"/>
          </a:xfrm>
          <a:prstGeom prst="rect">
            <a:avLst/>
          </a:prstGeom>
          <a:noFill/>
        </p:spPr>
        <p:txBody>
          <a:bodyPr wrap="square" rtlCol="0">
            <a:spAutoFit/>
          </a:bodyPr>
          <a:lstStyle/>
          <a:p>
            <a:r>
              <a:rPr lang="en-GB" sz="1200" b="1" i="1" dirty="0">
                <a:solidFill>
                  <a:srgbClr val="FF0000"/>
                </a:solidFill>
                <a:latin typeface="Helvetica" pitchFamily="34" charset="0"/>
              </a:rPr>
              <a:t>Gsta4</a:t>
            </a:r>
          </a:p>
          <a:p>
            <a:r>
              <a:rPr lang="en-GB" sz="1200" b="1" i="1" dirty="0">
                <a:solidFill>
                  <a:srgbClr val="FF0000"/>
                </a:solidFill>
                <a:latin typeface="Helvetica" pitchFamily="34" charset="0"/>
              </a:rPr>
              <a:t>Gstk1</a:t>
            </a:r>
          </a:p>
          <a:p>
            <a:r>
              <a:rPr lang="en-GB" sz="1200" b="1" i="1" dirty="0">
                <a:solidFill>
                  <a:srgbClr val="FF0000"/>
                </a:solidFill>
                <a:latin typeface="Helvetica" pitchFamily="34" charset="0"/>
              </a:rPr>
              <a:t>Gstp1</a:t>
            </a:r>
          </a:p>
          <a:p>
            <a:r>
              <a:rPr lang="en-GB" sz="1200" b="1" i="1" dirty="0">
                <a:solidFill>
                  <a:srgbClr val="FF0000"/>
                </a:solidFill>
                <a:latin typeface="Helvetica" pitchFamily="34" charset="0"/>
              </a:rPr>
              <a:t>Gstt1</a:t>
            </a:r>
            <a:endParaRPr lang="sv-SE" sz="1200" b="1" i="1" dirty="0">
              <a:solidFill>
                <a:srgbClr val="FF0000"/>
              </a:solidFill>
              <a:latin typeface="Helvetica" pitchFamily="34" charset="0"/>
            </a:endParaRPr>
          </a:p>
        </p:txBody>
      </p:sp>
      <p:sp>
        <p:nvSpPr>
          <p:cNvPr id="47" name="Rounded Rectangle 46"/>
          <p:cNvSpPr/>
          <p:nvPr/>
        </p:nvSpPr>
        <p:spPr>
          <a:xfrm>
            <a:off x="3388840" y="161754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8" name="TextBox 47"/>
          <p:cNvSpPr txBox="1"/>
          <p:nvPr/>
        </p:nvSpPr>
        <p:spPr>
          <a:xfrm>
            <a:off x="3279953" y="159773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49" name="Rectangle 48"/>
          <p:cNvSpPr/>
          <p:nvPr/>
        </p:nvSpPr>
        <p:spPr>
          <a:xfrm>
            <a:off x="2709819" y="3951433"/>
            <a:ext cx="696024" cy="246221"/>
          </a:xfrm>
          <a:prstGeom prst="rect">
            <a:avLst/>
          </a:prstGeom>
        </p:spPr>
        <p:txBody>
          <a:bodyPr wrap="none">
            <a:spAutoFit/>
          </a:bodyPr>
          <a:lstStyle/>
          <a:p>
            <a:pPr algn="ctr"/>
            <a:r>
              <a:rPr lang="sv-SE" sz="1000" b="1" dirty="0">
                <a:latin typeface="Helvetica" pitchFamily="34" charset="0"/>
              </a:rPr>
              <a:t>NAD+[c]</a:t>
            </a:r>
          </a:p>
        </p:txBody>
      </p:sp>
      <p:sp>
        <p:nvSpPr>
          <p:cNvPr id="50" name="Arc 49"/>
          <p:cNvSpPr/>
          <p:nvPr/>
        </p:nvSpPr>
        <p:spPr>
          <a:xfrm rot="10800000" flipH="1" flipV="1">
            <a:off x="3614469" y="4064658"/>
            <a:ext cx="1152128" cy="730358"/>
          </a:xfrm>
          <a:prstGeom prst="arc">
            <a:avLst>
              <a:gd name="adj1" fmla="val 11180595"/>
              <a:gd name="adj2" fmla="val 21225250"/>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Line 1695"/>
          <p:cNvSpPr>
            <a:spLocks noChangeShapeType="1"/>
          </p:cNvSpPr>
          <p:nvPr/>
        </p:nvSpPr>
        <p:spPr bwMode="auto">
          <a:xfrm rot="5400000" flipH="1" flipV="1">
            <a:off x="4212821" y="3224596"/>
            <a:ext cx="0" cy="1692000"/>
          </a:xfrm>
          <a:prstGeom prst="line">
            <a:avLst/>
          </a:prstGeom>
          <a:noFill/>
          <a:ln w="12700">
            <a:solidFill>
              <a:srgbClr val="FF0000"/>
            </a:solidFill>
            <a:round/>
            <a:headEnd type="none"/>
            <a:tailEnd type="triangle" w="med" len="med"/>
          </a:ln>
          <a:effectLst/>
        </p:spPr>
        <p:txBody>
          <a:bodyPr/>
          <a:lstStyle/>
          <a:p>
            <a:endParaRPr lang="sv-SE" sz="700"/>
          </a:p>
        </p:txBody>
      </p:sp>
      <p:sp>
        <p:nvSpPr>
          <p:cNvPr id="52" name="TextBox 51"/>
          <p:cNvSpPr txBox="1"/>
          <p:nvPr/>
        </p:nvSpPr>
        <p:spPr>
          <a:xfrm>
            <a:off x="3685462" y="3570127"/>
            <a:ext cx="970787" cy="461665"/>
          </a:xfrm>
          <a:prstGeom prst="rect">
            <a:avLst/>
          </a:prstGeom>
          <a:noFill/>
        </p:spPr>
        <p:txBody>
          <a:bodyPr wrap="square" rtlCol="0">
            <a:spAutoFit/>
          </a:bodyPr>
          <a:lstStyle/>
          <a:p>
            <a:pPr algn="ctr"/>
            <a:r>
              <a:rPr lang="en-GB" sz="1200" b="1" i="1" dirty="0">
                <a:solidFill>
                  <a:srgbClr val="FF0000"/>
                </a:solidFill>
                <a:latin typeface="Helvetica" pitchFamily="34" charset="0"/>
              </a:rPr>
              <a:t>Acsf2</a:t>
            </a:r>
          </a:p>
          <a:p>
            <a:pPr algn="ctr"/>
            <a:r>
              <a:rPr lang="en-GB" sz="1200" b="1" i="1" dirty="0">
                <a:solidFill>
                  <a:srgbClr val="FF0000"/>
                </a:solidFill>
                <a:latin typeface="Helvetica" pitchFamily="34" charset="0"/>
              </a:rPr>
              <a:t>Impdh2</a:t>
            </a:r>
          </a:p>
        </p:txBody>
      </p:sp>
      <p:sp>
        <p:nvSpPr>
          <p:cNvPr id="53" name="Rounded Rectangle 52"/>
          <p:cNvSpPr/>
          <p:nvPr/>
        </p:nvSpPr>
        <p:spPr>
          <a:xfrm>
            <a:off x="3871644" y="400237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4" name="TextBox 53"/>
          <p:cNvSpPr txBox="1"/>
          <p:nvPr/>
        </p:nvSpPr>
        <p:spPr>
          <a:xfrm>
            <a:off x="3762757" y="3982566"/>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55" name="Rectangle 54"/>
          <p:cNvSpPr/>
          <p:nvPr/>
        </p:nvSpPr>
        <p:spPr>
          <a:xfrm>
            <a:off x="3513887" y="4362215"/>
            <a:ext cx="362600" cy="215444"/>
          </a:xfrm>
          <a:prstGeom prst="rect">
            <a:avLst/>
          </a:prstGeom>
        </p:spPr>
        <p:txBody>
          <a:bodyPr wrap="none">
            <a:spAutoFit/>
          </a:bodyPr>
          <a:lstStyle/>
          <a:p>
            <a:pPr algn="ctr"/>
            <a:r>
              <a:rPr lang="sv-SE" sz="800" dirty="0">
                <a:latin typeface="Helvetica" pitchFamily="34" charset="0"/>
              </a:rPr>
              <a:t>X[c</a:t>
            </a:r>
            <a:r>
              <a:rPr lang="sv-SE" sz="800" dirty="0">
                <a:solidFill>
                  <a:srgbClr val="000000"/>
                </a:solidFill>
                <a:latin typeface="Helvetica" pitchFamily="34" charset="0"/>
              </a:rPr>
              <a:t>]</a:t>
            </a:r>
            <a:endParaRPr lang="sv-SE" sz="800" dirty="0">
              <a:latin typeface="Helvetica" pitchFamily="34" charset="0"/>
            </a:endParaRPr>
          </a:p>
        </p:txBody>
      </p:sp>
      <p:sp>
        <p:nvSpPr>
          <p:cNvPr id="56" name="Rectangle 55"/>
          <p:cNvSpPr/>
          <p:nvPr/>
        </p:nvSpPr>
        <p:spPr>
          <a:xfrm>
            <a:off x="4683791" y="4362215"/>
            <a:ext cx="362600" cy="215444"/>
          </a:xfrm>
          <a:prstGeom prst="rect">
            <a:avLst/>
          </a:prstGeom>
        </p:spPr>
        <p:txBody>
          <a:bodyPr wrap="none">
            <a:spAutoFit/>
          </a:bodyPr>
          <a:lstStyle/>
          <a:p>
            <a:pPr algn="ctr"/>
            <a:r>
              <a:rPr lang="en-GB" sz="800" dirty="0">
                <a:solidFill>
                  <a:srgbClr val="000000"/>
                </a:solidFill>
                <a:latin typeface="Helvetica" pitchFamily="34" charset="0"/>
              </a:rPr>
              <a:t>Y[c]</a:t>
            </a:r>
            <a:endParaRPr lang="sv-SE" sz="800" b="1" dirty="0">
              <a:latin typeface="Helvetica" pitchFamily="34" charset="0"/>
            </a:endParaRPr>
          </a:p>
        </p:txBody>
      </p:sp>
      <p:sp>
        <p:nvSpPr>
          <p:cNvPr id="57" name="Rectangle 56"/>
          <p:cNvSpPr/>
          <p:nvPr/>
        </p:nvSpPr>
        <p:spPr>
          <a:xfrm>
            <a:off x="4932311" y="3951433"/>
            <a:ext cx="713658" cy="246221"/>
          </a:xfrm>
          <a:prstGeom prst="rect">
            <a:avLst/>
          </a:prstGeom>
        </p:spPr>
        <p:txBody>
          <a:bodyPr wrap="none">
            <a:spAutoFit/>
          </a:bodyPr>
          <a:lstStyle/>
          <a:p>
            <a:pPr algn="ctr"/>
            <a:r>
              <a:rPr lang="sv-SE" sz="1000" b="1" dirty="0">
                <a:latin typeface="Helvetica" pitchFamily="34" charset="0"/>
              </a:rPr>
              <a:t>NADH[c]</a:t>
            </a:r>
          </a:p>
        </p:txBody>
      </p:sp>
      <p:graphicFrame>
        <p:nvGraphicFramePr>
          <p:cNvPr id="58" name="Table 57"/>
          <p:cNvGraphicFramePr>
            <a:graphicFrameLocks noGrp="1"/>
          </p:cNvGraphicFramePr>
          <p:nvPr/>
        </p:nvGraphicFramePr>
        <p:xfrm>
          <a:off x="5942394" y="792149"/>
          <a:ext cx="3075623" cy="5003800"/>
        </p:xfrm>
        <a:graphic>
          <a:graphicData uri="http://schemas.openxmlformats.org/drawingml/2006/table">
            <a:tbl>
              <a:tblPr firstRow="1" bandRow="1">
                <a:tableStyleId>{5C22544A-7EE6-4342-B048-85BDC9FD1C3A}</a:tableStyleId>
              </a:tblPr>
              <a:tblGrid>
                <a:gridCol w="971868">
                  <a:extLst>
                    <a:ext uri="{9D8B030D-6E8A-4147-A177-3AD203B41FA5}">
                      <a16:colId xmlns:a16="http://schemas.microsoft.com/office/drawing/2014/main" val="20000"/>
                    </a:ext>
                  </a:extLst>
                </a:gridCol>
                <a:gridCol w="2103755">
                  <a:extLst>
                    <a:ext uri="{9D8B030D-6E8A-4147-A177-3AD203B41FA5}">
                      <a16:colId xmlns:a16="http://schemas.microsoft.com/office/drawing/2014/main" val="20001"/>
                    </a:ext>
                  </a:extLst>
                </a:gridCol>
              </a:tblGrid>
              <a:tr h="370840">
                <a:tc>
                  <a:txBody>
                    <a:bodyPr/>
                    <a:lstStyle/>
                    <a:p>
                      <a:r>
                        <a:rPr lang="en-GB" sz="1200" dirty="0">
                          <a:latin typeface="Helvetica" pitchFamily="34" charset="0"/>
                        </a:rPr>
                        <a:t>Gene</a:t>
                      </a:r>
                      <a:endParaRPr lang="sv-SE" sz="1200" dirty="0">
                        <a:latin typeface="Helvetica" pitchFamily="34" charset="0"/>
                      </a:endParaRPr>
                    </a:p>
                  </a:txBody>
                  <a:tcPr/>
                </a:tc>
                <a:tc>
                  <a:txBody>
                    <a:bodyPr/>
                    <a:lstStyle/>
                    <a:p>
                      <a:r>
                        <a:rPr lang="en-GB" sz="1200" dirty="0">
                          <a:latin typeface="Helvetica" pitchFamily="34" charset="0"/>
                        </a:rPr>
                        <a:t>Subsystem</a:t>
                      </a:r>
                      <a:endParaRPr lang="sv-SE" sz="1200" dirty="0">
                        <a:latin typeface="Helvetica" pitchFamily="34" charset="0"/>
                      </a:endParaRPr>
                    </a:p>
                  </a:txBody>
                  <a:tcPr/>
                </a:tc>
                <a:extLst>
                  <a:ext uri="{0D108BD9-81ED-4DB2-BD59-A6C34878D82A}">
                    <a16:rowId xmlns:a16="http://schemas.microsoft.com/office/drawing/2014/main" val="10000"/>
                  </a:ext>
                </a:extLst>
              </a:tr>
              <a:tr h="2165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a:solidFill>
                            <a:srgbClr val="0000FF"/>
                          </a:solidFill>
                          <a:latin typeface="Helvetica" pitchFamily="34" charset="0"/>
                        </a:rPr>
                        <a:t>Ace2</a:t>
                      </a:r>
                    </a:p>
                  </a:txBody>
                  <a:tcPr/>
                </a:tc>
                <a:tc>
                  <a:txBody>
                    <a:bodyPr/>
                    <a:lstStyle/>
                    <a:p>
                      <a:r>
                        <a:rPr lang="en-GB" sz="1200" dirty="0">
                          <a:latin typeface="Helvetica" pitchFamily="34" charset="0"/>
                        </a:rPr>
                        <a:t>Transcription factor</a:t>
                      </a:r>
                      <a:endParaRPr lang="sv-SE" sz="1200" dirty="0">
                        <a:latin typeface="Helvetica" pitchFamily="34" charset="0"/>
                      </a:endParaRPr>
                    </a:p>
                  </a:txBody>
                  <a:tcPr/>
                </a:tc>
                <a:extLst>
                  <a:ext uri="{0D108BD9-81ED-4DB2-BD59-A6C34878D82A}">
                    <a16:rowId xmlns:a16="http://schemas.microsoft.com/office/drawing/2014/main" val="10001"/>
                  </a:ext>
                </a:extLst>
              </a:tr>
              <a:tr h="212730">
                <a:tc>
                  <a:txBody>
                    <a:bodyPr/>
                    <a:lstStyle/>
                    <a:p>
                      <a:r>
                        <a:rPr lang="sv-SE" sz="1200" dirty="0">
                          <a:solidFill>
                            <a:srgbClr val="FF0000"/>
                          </a:solidFill>
                          <a:latin typeface="Helvetica" pitchFamily="34" charset="0"/>
                        </a:rPr>
                        <a:t>Arg2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Arginine metabolism</a:t>
                      </a:r>
                    </a:p>
                  </a:txBody>
                  <a:tcPr/>
                </a:tc>
                <a:extLst>
                  <a:ext uri="{0D108BD9-81ED-4DB2-BD59-A6C34878D82A}">
                    <a16:rowId xmlns:a16="http://schemas.microsoft.com/office/drawing/2014/main" val="10002"/>
                  </a:ext>
                </a:extLst>
              </a:tr>
              <a:tr h="176535">
                <a:tc>
                  <a:txBody>
                    <a:bodyPr/>
                    <a:lstStyle/>
                    <a:p>
                      <a:r>
                        <a:rPr lang="sv-SE" sz="1200" dirty="0">
                          <a:solidFill>
                            <a:srgbClr val="FF0000"/>
                          </a:solidFill>
                          <a:latin typeface="Helvetica" pitchFamily="34" charset="0"/>
                        </a:rPr>
                        <a:t>Ces1g</a:t>
                      </a:r>
                    </a:p>
                  </a:txBody>
                  <a:tcPr/>
                </a:tc>
                <a:tc>
                  <a:txBody>
                    <a:bodyPr/>
                    <a:lstStyle/>
                    <a:p>
                      <a:r>
                        <a:rPr lang="en-GB" sz="1200" dirty="0">
                          <a:latin typeface="Helvetica" pitchFamily="34" charset="0"/>
                        </a:rPr>
                        <a:t>Retinol metabolism</a:t>
                      </a:r>
                      <a:endParaRPr lang="sv-SE" sz="1200" dirty="0">
                        <a:latin typeface="Helvetica" pitchFamily="34" charset="0"/>
                      </a:endParaRPr>
                    </a:p>
                  </a:txBody>
                  <a:tcPr/>
                </a:tc>
                <a:extLst>
                  <a:ext uri="{0D108BD9-81ED-4DB2-BD59-A6C34878D82A}">
                    <a16:rowId xmlns:a16="http://schemas.microsoft.com/office/drawing/2014/main" val="10003"/>
                  </a:ext>
                </a:extLst>
              </a:tr>
              <a:tr h="168915">
                <a:tc>
                  <a:txBody>
                    <a:bodyPr/>
                    <a:lstStyle/>
                    <a:p>
                      <a:r>
                        <a:rPr lang="sv-SE" sz="1200" dirty="0">
                          <a:solidFill>
                            <a:srgbClr val="FF0000"/>
                          </a:solidFill>
                          <a:latin typeface="Helvetica" pitchFamily="34" charset="0"/>
                        </a:rPr>
                        <a:t>Rbp4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Retinol metabolism</a:t>
                      </a:r>
                      <a:endParaRPr lang="sv-SE" sz="1200" dirty="0">
                        <a:latin typeface="Helvetica" pitchFamily="34" charset="0"/>
                      </a:endParaRPr>
                    </a:p>
                  </a:txBody>
                  <a:tcPr/>
                </a:tc>
                <a:extLst>
                  <a:ext uri="{0D108BD9-81ED-4DB2-BD59-A6C34878D82A}">
                    <a16:rowId xmlns:a16="http://schemas.microsoft.com/office/drawing/2014/main" val="10004"/>
                  </a:ext>
                </a:extLst>
              </a:tr>
              <a:tr h="227970">
                <a:tc>
                  <a:txBody>
                    <a:bodyPr/>
                    <a:lstStyle/>
                    <a:p>
                      <a:r>
                        <a:rPr lang="sv-SE" sz="1200" dirty="0">
                          <a:solidFill>
                            <a:srgbClr val="0000FF"/>
                          </a:solidFill>
                          <a:latin typeface="Helvetica" pitchFamily="34" charset="0"/>
                        </a:rPr>
                        <a:t>Hsd17b7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5"/>
                  </a:ext>
                </a:extLst>
              </a:tr>
              <a:tr h="153675">
                <a:tc>
                  <a:txBody>
                    <a:bodyPr/>
                    <a:lstStyle/>
                    <a:p>
                      <a:r>
                        <a:rPr lang="sv-SE" sz="1200" dirty="0">
                          <a:solidFill>
                            <a:srgbClr val="0000FF"/>
                          </a:solidFill>
                          <a:latin typeface="Helvetica" pitchFamily="34" charset="0"/>
                        </a:rPr>
                        <a:t>Nsdhl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6"/>
                  </a:ext>
                </a:extLst>
              </a:tr>
              <a:tr h="241305">
                <a:tc>
                  <a:txBody>
                    <a:bodyPr/>
                    <a:lstStyle/>
                    <a:p>
                      <a:r>
                        <a:rPr lang="sv-SE" sz="1200" dirty="0">
                          <a:solidFill>
                            <a:srgbClr val="0000FF"/>
                          </a:solidFill>
                          <a:latin typeface="Helvetica" pitchFamily="34" charset="0"/>
                        </a:rPr>
                        <a:t>Sc4mol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7"/>
                  </a:ext>
                </a:extLst>
              </a:tr>
              <a:tr h="224160">
                <a:tc>
                  <a:txBody>
                    <a:bodyPr/>
                    <a:lstStyle/>
                    <a:p>
                      <a:r>
                        <a:rPr lang="sv-SE" sz="1200" dirty="0">
                          <a:solidFill>
                            <a:srgbClr val="0000FF"/>
                          </a:solidFill>
                          <a:latin typeface="Helvetica" pitchFamily="34" charset="0"/>
                        </a:rPr>
                        <a:t>Hmgcs1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8"/>
                  </a:ext>
                </a:extLst>
              </a:tr>
              <a:tr h="235590">
                <a:tc>
                  <a:txBody>
                    <a:bodyPr/>
                    <a:lstStyle/>
                    <a:p>
                      <a:r>
                        <a:rPr lang="sv-SE" sz="1000" dirty="0">
                          <a:solidFill>
                            <a:srgbClr val="0000FF"/>
                          </a:solidFill>
                          <a:latin typeface="Helvetica" pitchFamily="34" charset="0"/>
                        </a:rPr>
                        <a:t>Mgam</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000" dirty="0">
                          <a:latin typeface="Helvetica" pitchFamily="34" charset="0"/>
                        </a:rPr>
                        <a:t>Starch and sucrose metabolism</a:t>
                      </a:r>
                    </a:p>
                  </a:txBody>
                  <a:tcPr/>
                </a:tc>
                <a:extLst>
                  <a:ext uri="{0D108BD9-81ED-4DB2-BD59-A6C34878D82A}">
                    <a16:rowId xmlns:a16="http://schemas.microsoft.com/office/drawing/2014/main" val="10009"/>
                  </a:ext>
                </a:extLst>
              </a:tr>
              <a:tr h="237495">
                <a:tc>
                  <a:txBody>
                    <a:bodyPr/>
                    <a:lstStyle/>
                    <a:p>
                      <a:r>
                        <a:rPr lang="sv-SE" sz="1200" dirty="0">
                          <a:solidFill>
                            <a:srgbClr val="0000FF"/>
                          </a:solidFill>
                          <a:latin typeface="Helvetica" pitchFamily="34" charset="0"/>
                        </a:rPr>
                        <a:t>Sis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000" dirty="0">
                          <a:latin typeface="Helvetica" pitchFamily="34" charset="0"/>
                        </a:rPr>
                        <a:t>Starch and sucrose metabolism</a:t>
                      </a:r>
                    </a:p>
                  </a:txBody>
                  <a:tcPr/>
                </a:tc>
                <a:extLst>
                  <a:ext uri="{0D108BD9-81ED-4DB2-BD59-A6C34878D82A}">
                    <a16:rowId xmlns:a16="http://schemas.microsoft.com/office/drawing/2014/main" val="10010"/>
                  </a:ext>
                </a:extLst>
              </a:tr>
              <a:tr h="220350">
                <a:tc>
                  <a:txBody>
                    <a:bodyPr/>
                    <a:lstStyle/>
                    <a:p>
                      <a:r>
                        <a:rPr lang="sv-SE" sz="1200" dirty="0">
                          <a:solidFill>
                            <a:srgbClr val="0000FF"/>
                          </a:solidFill>
                          <a:latin typeface="Helvetica" pitchFamily="34" charset="0"/>
                        </a:rPr>
                        <a:t>Slc2a5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Fructose</a:t>
                      </a:r>
                      <a:r>
                        <a:rPr lang="en-GB" sz="1200" baseline="0" dirty="0">
                          <a:latin typeface="Helvetica" pitchFamily="34" charset="0"/>
                        </a:rPr>
                        <a:t> metabolism</a:t>
                      </a:r>
                      <a:endParaRPr lang="sv-SE" sz="1200" dirty="0">
                        <a:latin typeface="Helvetica" pitchFamily="34" charset="0"/>
                      </a:endParaRPr>
                    </a:p>
                  </a:txBody>
                  <a:tcPr/>
                </a:tc>
                <a:extLst>
                  <a:ext uri="{0D108BD9-81ED-4DB2-BD59-A6C34878D82A}">
                    <a16:rowId xmlns:a16="http://schemas.microsoft.com/office/drawing/2014/main" val="10011"/>
                  </a:ext>
                </a:extLst>
              </a:tr>
              <a:tr h="203205">
                <a:tc>
                  <a:txBody>
                    <a:bodyPr/>
                    <a:lstStyle/>
                    <a:p>
                      <a:r>
                        <a:rPr lang="sv-SE" sz="1200" dirty="0">
                          <a:solidFill>
                            <a:srgbClr val="0000FF"/>
                          </a:solidFill>
                          <a:latin typeface="Helvetica" pitchFamily="34" charset="0"/>
                        </a:rPr>
                        <a:t>Slc2a9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Fructose</a:t>
                      </a:r>
                      <a:r>
                        <a:rPr lang="en-GB" sz="1200" baseline="0" dirty="0">
                          <a:latin typeface="Helvetica" pitchFamily="34" charset="0"/>
                        </a:rPr>
                        <a:t> metabolism</a:t>
                      </a:r>
                      <a:endParaRPr lang="sv-SE" sz="1200" dirty="0">
                        <a:latin typeface="Helvetica" pitchFamily="34" charset="0"/>
                      </a:endParaRPr>
                    </a:p>
                  </a:txBody>
                  <a:tcPr/>
                </a:tc>
                <a:extLst>
                  <a:ext uri="{0D108BD9-81ED-4DB2-BD59-A6C34878D82A}">
                    <a16:rowId xmlns:a16="http://schemas.microsoft.com/office/drawing/2014/main" val="10012"/>
                  </a:ext>
                </a:extLst>
              </a:tr>
              <a:tr h="203205">
                <a:tc>
                  <a:txBody>
                    <a:bodyPr/>
                    <a:lstStyle/>
                    <a:p>
                      <a:r>
                        <a:rPr lang="sv-SE" sz="1200" dirty="0">
                          <a:solidFill>
                            <a:srgbClr val="0000FF"/>
                          </a:solidFill>
                          <a:latin typeface="Helvetica" pitchFamily="34" charset="0"/>
                        </a:rPr>
                        <a:t>Sord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Fructose</a:t>
                      </a:r>
                      <a:r>
                        <a:rPr lang="en-GB" sz="1200" baseline="0" dirty="0">
                          <a:latin typeface="Helvetica" pitchFamily="34" charset="0"/>
                        </a:rPr>
                        <a:t> metabolism</a:t>
                      </a:r>
                      <a:endParaRPr lang="sv-SE" sz="1200" dirty="0">
                        <a:latin typeface="Helvetica" pitchFamily="34" charset="0"/>
                      </a:endParaRPr>
                    </a:p>
                  </a:txBody>
                  <a:tcPr/>
                </a:tc>
                <a:extLst>
                  <a:ext uri="{0D108BD9-81ED-4DB2-BD59-A6C34878D82A}">
                    <a16:rowId xmlns:a16="http://schemas.microsoft.com/office/drawing/2014/main" val="10013"/>
                  </a:ext>
                </a:extLst>
              </a:tr>
              <a:tr h="203205">
                <a:tc>
                  <a:txBody>
                    <a:bodyPr/>
                    <a:lstStyle/>
                    <a:p>
                      <a:r>
                        <a:rPr lang="sv-SE" sz="1200" dirty="0">
                          <a:solidFill>
                            <a:srgbClr val="0000FF"/>
                          </a:solidFill>
                          <a:latin typeface="Helvetica" pitchFamily="34" charset="0"/>
                        </a:rPr>
                        <a:t>Khk</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dirty="0">
                          <a:latin typeface="Helvetica" pitchFamily="34" charset="0"/>
                        </a:rPr>
                        <a:t>   Fructose</a:t>
                      </a:r>
                      <a:r>
                        <a:rPr lang="en-GB" sz="1100" baseline="0" dirty="0">
                          <a:latin typeface="Helvetica" pitchFamily="34" charset="0"/>
                        </a:rPr>
                        <a:t> metabolism</a:t>
                      </a:r>
                      <a:endParaRPr lang="sv-SE" sz="1100" dirty="0">
                        <a:latin typeface="Helvetica" pitchFamily="34" charset="0"/>
                      </a:endParaRPr>
                    </a:p>
                  </a:txBody>
                  <a:tcPr marL="9525" marR="9525" marT="9525" marB="0" anchor="b"/>
                </a:tc>
                <a:extLst>
                  <a:ext uri="{0D108BD9-81ED-4DB2-BD59-A6C34878D82A}">
                    <a16:rowId xmlns:a16="http://schemas.microsoft.com/office/drawing/2014/main" val="10014"/>
                  </a:ext>
                </a:extLst>
              </a:tr>
              <a:tr h="203205">
                <a:tc>
                  <a:txBody>
                    <a:bodyPr/>
                    <a:lstStyle/>
                    <a:p>
                      <a:r>
                        <a:rPr lang="sv-SE" sz="1200" dirty="0">
                          <a:solidFill>
                            <a:srgbClr val="0000FF"/>
                          </a:solidFill>
                          <a:latin typeface="Helvetica" pitchFamily="34" charset="0"/>
                        </a:rPr>
                        <a:t>Aldob</a:t>
                      </a:r>
                    </a:p>
                  </a:txBody>
                  <a:tcPr/>
                </a:tc>
                <a:tc>
                  <a:txBody>
                    <a:bodyPr/>
                    <a:lstStyle/>
                    <a:p>
                      <a:pPr algn="l" fontAlgn="b"/>
                      <a:r>
                        <a:rPr lang="sv-SE" sz="1100" b="0" i="0" u="none" strike="noStrike" dirty="0">
                          <a:solidFill>
                            <a:srgbClr val="000000"/>
                          </a:solidFill>
                          <a:latin typeface="Helvetica" pitchFamily="34" charset="0"/>
                        </a:rPr>
                        <a:t>  Glycolysis / Gluconeogenesis</a:t>
                      </a:r>
                    </a:p>
                  </a:txBody>
                  <a:tcPr marL="9525" marR="9525" marT="9525" marB="0" anchor="b"/>
                </a:tc>
                <a:extLst>
                  <a:ext uri="{0D108BD9-81ED-4DB2-BD59-A6C34878D82A}">
                    <a16:rowId xmlns:a16="http://schemas.microsoft.com/office/drawing/2014/main" val="10015"/>
                  </a:ext>
                </a:extLst>
              </a:tr>
              <a:tr h="203205">
                <a:tc>
                  <a:txBody>
                    <a:bodyPr/>
                    <a:lstStyle/>
                    <a:p>
                      <a:r>
                        <a:rPr lang="sv-SE" sz="1200" dirty="0">
                          <a:solidFill>
                            <a:srgbClr val="0000FF"/>
                          </a:solidFill>
                          <a:latin typeface="Helvetica" pitchFamily="34" charset="0"/>
                        </a:rPr>
                        <a:t>Aldh9a1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100" b="0" i="0" u="none" strike="noStrike" dirty="0">
                          <a:solidFill>
                            <a:srgbClr val="000000"/>
                          </a:solidFill>
                          <a:latin typeface="Helvetica" pitchFamily="34" charset="0"/>
                        </a:rPr>
                        <a:t>Glycolysis / Gluconeogenesis</a:t>
                      </a:r>
                      <a:endParaRPr lang="sv-SE" sz="1100" dirty="0">
                        <a:latin typeface="Helvetica" pitchFamily="34" charset="0"/>
                      </a:endParaRPr>
                    </a:p>
                  </a:txBody>
                  <a:tcPr/>
                </a:tc>
                <a:extLst>
                  <a:ext uri="{0D108BD9-81ED-4DB2-BD59-A6C34878D82A}">
                    <a16:rowId xmlns:a16="http://schemas.microsoft.com/office/drawing/2014/main" val="10016"/>
                  </a:ext>
                </a:extLst>
              </a:tr>
              <a:tr h="203205">
                <a:tc>
                  <a:txBody>
                    <a:bodyPr/>
                    <a:lstStyle/>
                    <a:p>
                      <a:r>
                        <a:rPr lang="en-GB" sz="1200" dirty="0">
                          <a:solidFill>
                            <a:srgbClr val="0000FF"/>
                          </a:solidFill>
                          <a:latin typeface="Helvetica" pitchFamily="34" charset="0"/>
                        </a:rPr>
                        <a:t>DOWN</a:t>
                      </a:r>
                      <a:endParaRPr lang="sv-SE" sz="1200" dirty="0">
                        <a:solidFill>
                          <a:srgbClr val="0000FF"/>
                        </a:solidFill>
                        <a:latin typeface="Helvetica"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dirty="0">
                          <a:latin typeface="Helvetica" pitchFamily="34" charset="0"/>
                        </a:rPr>
                        <a:t>Lipid metabolism</a:t>
                      </a:r>
                      <a:endParaRPr lang="sv-SE" sz="1100" dirty="0">
                        <a:latin typeface="Helvetica" pitchFamily="34" charset="0"/>
                      </a:endParaRPr>
                    </a:p>
                  </a:txBody>
                  <a:tcPr/>
                </a:tc>
                <a:extLst>
                  <a:ext uri="{0D108BD9-81ED-4DB2-BD59-A6C34878D82A}">
                    <a16:rowId xmlns:a16="http://schemas.microsoft.com/office/drawing/2014/main" val="10017"/>
                  </a:ext>
                </a:extLst>
              </a:tr>
            </a:tbl>
          </a:graphicData>
        </a:graphic>
      </p:graphicFrame>
      <p:sp>
        <p:nvSpPr>
          <p:cNvPr id="59" name="Rectangle 58"/>
          <p:cNvSpPr/>
          <p:nvPr/>
        </p:nvSpPr>
        <p:spPr>
          <a:xfrm>
            <a:off x="234075" y="5208733"/>
            <a:ext cx="780983" cy="246221"/>
          </a:xfrm>
          <a:prstGeom prst="rect">
            <a:avLst/>
          </a:prstGeom>
        </p:spPr>
        <p:txBody>
          <a:bodyPr wrap="none">
            <a:spAutoFit/>
          </a:bodyPr>
          <a:lstStyle/>
          <a:p>
            <a:pPr algn="ctr"/>
            <a:r>
              <a:rPr lang="sv-SE" sz="1000" b="1" dirty="0">
                <a:latin typeface="Helvetica" pitchFamily="34" charset="0"/>
              </a:rPr>
              <a:t>NADP+[c]</a:t>
            </a:r>
          </a:p>
        </p:txBody>
      </p:sp>
      <p:sp>
        <p:nvSpPr>
          <p:cNvPr id="60" name="Arc 59"/>
          <p:cNvSpPr/>
          <p:nvPr/>
        </p:nvSpPr>
        <p:spPr>
          <a:xfrm rot="10800000" flipH="1" flipV="1">
            <a:off x="634895" y="4915092"/>
            <a:ext cx="1152128" cy="730358"/>
          </a:xfrm>
          <a:prstGeom prst="arc">
            <a:avLst>
              <a:gd name="adj1" fmla="val 11180595"/>
              <a:gd name="adj2" fmla="val 21225250"/>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1" name="TextBox 60"/>
          <p:cNvSpPr txBox="1"/>
          <p:nvPr/>
        </p:nvSpPr>
        <p:spPr>
          <a:xfrm>
            <a:off x="746674" y="4527300"/>
            <a:ext cx="970787" cy="461665"/>
          </a:xfrm>
          <a:prstGeom prst="rect">
            <a:avLst/>
          </a:prstGeom>
          <a:noFill/>
        </p:spPr>
        <p:txBody>
          <a:bodyPr wrap="square" rtlCol="0">
            <a:spAutoFit/>
          </a:bodyPr>
          <a:lstStyle/>
          <a:p>
            <a:pPr algn="ctr"/>
            <a:r>
              <a:rPr lang="en-GB" sz="1200" b="1" i="1" dirty="0">
                <a:solidFill>
                  <a:srgbClr val="FF0000"/>
                </a:solidFill>
                <a:latin typeface="Helvetica" pitchFamily="34" charset="0"/>
              </a:rPr>
              <a:t>Akr1b8 Cbr3</a:t>
            </a:r>
          </a:p>
        </p:txBody>
      </p:sp>
      <p:sp>
        <p:nvSpPr>
          <p:cNvPr id="62" name="Rectangle 61"/>
          <p:cNvSpPr/>
          <p:nvPr/>
        </p:nvSpPr>
        <p:spPr>
          <a:xfrm>
            <a:off x="1372650" y="5199208"/>
            <a:ext cx="798617" cy="246221"/>
          </a:xfrm>
          <a:prstGeom prst="rect">
            <a:avLst/>
          </a:prstGeom>
        </p:spPr>
        <p:txBody>
          <a:bodyPr wrap="none">
            <a:spAutoFit/>
          </a:bodyPr>
          <a:lstStyle/>
          <a:p>
            <a:pPr algn="ctr"/>
            <a:r>
              <a:rPr lang="sv-SE" sz="1000" b="1" dirty="0">
                <a:latin typeface="Helvetica" pitchFamily="34" charset="0"/>
              </a:rPr>
              <a:t>NADPH[c]</a:t>
            </a:r>
          </a:p>
        </p:txBody>
      </p:sp>
      <p:sp>
        <p:nvSpPr>
          <p:cNvPr id="63" name="Arc 62"/>
          <p:cNvSpPr/>
          <p:nvPr/>
        </p:nvSpPr>
        <p:spPr>
          <a:xfrm rot="10800000" flipH="1">
            <a:off x="650489" y="5102155"/>
            <a:ext cx="1152128" cy="599332"/>
          </a:xfrm>
          <a:prstGeom prst="arc">
            <a:avLst>
              <a:gd name="adj1" fmla="val 11180595"/>
              <a:gd name="adj2" fmla="val 21225250"/>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4" name="TextBox 63"/>
          <p:cNvSpPr txBox="1"/>
          <p:nvPr/>
        </p:nvSpPr>
        <p:spPr>
          <a:xfrm>
            <a:off x="735945" y="5645450"/>
            <a:ext cx="970787" cy="646331"/>
          </a:xfrm>
          <a:prstGeom prst="rect">
            <a:avLst/>
          </a:prstGeom>
          <a:noFill/>
        </p:spPr>
        <p:txBody>
          <a:bodyPr wrap="square" rtlCol="0">
            <a:spAutoFit/>
          </a:bodyPr>
          <a:lstStyle/>
          <a:p>
            <a:pPr algn="ctr"/>
            <a:r>
              <a:rPr lang="en-GB" sz="1200" b="1" i="1" dirty="0">
                <a:solidFill>
                  <a:srgbClr val="FF0000"/>
                </a:solidFill>
                <a:latin typeface="Helvetica" pitchFamily="34" charset="0"/>
              </a:rPr>
              <a:t>Cyp2c55 Cyp2d22</a:t>
            </a:r>
          </a:p>
          <a:p>
            <a:pPr algn="ctr"/>
            <a:r>
              <a:rPr lang="en-GB" sz="1200" b="1" i="1" dirty="0" err="1">
                <a:solidFill>
                  <a:srgbClr val="FF0000"/>
                </a:solidFill>
                <a:latin typeface="Helvetica" pitchFamily="34" charset="0"/>
              </a:rPr>
              <a:t>Blvrb</a:t>
            </a:r>
            <a:endParaRPr lang="en-GB" sz="1200" b="1" i="1" dirty="0">
              <a:solidFill>
                <a:srgbClr val="FF0000"/>
              </a:solidFill>
              <a:latin typeface="Helvetica" pitchFamily="34" charset="0"/>
            </a:endParaRPr>
          </a:p>
        </p:txBody>
      </p:sp>
      <p:sp>
        <p:nvSpPr>
          <p:cNvPr id="65" name="Arc 64"/>
          <p:cNvSpPr/>
          <p:nvPr/>
        </p:nvSpPr>
        <p:spPr>
          <a:xfrm rot="5400000" flipH="1" flipV="1">
            <a:off x="3186841" y="4944816"/>
            <a:ext cx="504057" cy="730358"/>
          </a:xfrm>
          <a:prstGeom prst="arc">
            <a:avLst>
              <a:gd name="adj1" fmla="val 9908805"/>
              <a:gd name="adj2" fmla="val 1185948"/>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solidFill>
                <a:srgbClr val="FF0000"/>
              </a:solidFill>
            </a:endParaRPr>
          </a:p>
        </p:txBody>
      </p:sp>
      <p:sp>
        <p:nvSpPr>
          <p:cNvPr id="66" name="Line 1695"/>
          <p:cNvSpPr>
            <a:spLocks noChangeShapeType="1"/>
          </p:cNvSpPr>
          <p:nvPr/>
        </p:nvSpPr>
        <p:spPr bwMode="auto">
          <a:xfrm rot="5400000" flipV="1">
            <a:off x="2731565" y="5324995"/>
            <a:ext cx="698005" cy="0"/>
          </a:xfrm>
          <a:prstGeom prst="line">
            <a:avLst/>
          </a:prstGeom>
          <a:noFill/>
          <a:ln w="12700">
            <a:solidFill>
              <a:srgbClr val="FF0000"/>
            </a:solidFill>
            <a:round/>
            <a:headEnd type="none"/>
            <a:tailEnd type="triangle" w="med" len="med"/>
          </a:ln>
          <a:effectLst/>
        </p:spPr>
        <p:txBody>
          <a:bodyPr/>
          <a:lstStyle/>
          <a:p>
            <a:endParaRPr lang="sv-SE" sz="700"/>
          </a:p>
        </p:txBody>
      </p:sp>
      <p:sp>
        <p:nvSpPr>
          <p:cNvPr id="67" name="Rectangle 66"/>
          <p:cNvSpPr/>
          <p:nvPr/>
        </p:nvSpPr>
        <p:spPr>
          <a:xfrm>
            <a:off x="2691685" y="4742029"/>
            <a:ext cx="798617" cy="246221"/>
          </a:xfrm>
          <a:prstGeom prst="rect">
            <a:avLst/>
          </a:prstGeom>
        </p:spPr>
        <p:txBody>
          <a:bodyPr wrap="none">
            <a:spAutoFit/>
          </a:bodyPr>
          <a:lstStyle/>
          <a:p>
            <a:pPr algn="ctr"/>
            <a:r>
              <a:rPr lang="sv-SE" sz="1000" b="1" dirty="0">
                <a:latin typeface="Helvetica" pitchFamily="34" charset="0"/>
              </a:rPr>
              <a:t>NADPH[c]</a:t>
            </a:r>
          </a:p>
        </p:txBody>
      </p:sp>
      <p:sp>
        <p:nvSpPr>
          <p:cNvPr id="68" name="Rectangle 67"/>
          <p:cNvSpPr/>
          <p:nvPr/>
        </p:nvSpPr>
        <p:spPr>
          <a:xfrm>
            <a:off x="2696828" y="5644337"/>
            <a:ext cx="780984" cy="246221"/>
          </a:xfrm>
          <a:prstGeom prst="rect">
            <a:avLst/>
          </a:prstGeom>
        </p:spPr>
        <p:txBody>
          <a:bodyPr wrap="none">
            <a:spAutoFit/>
          </a:bodyPr>
          <a:lstStyle/>
          <a:p>
            <a:pPr algn="ctr"/>
            <a:r>
              <a:rPr lang="sv-SE" sz="1000" b="1" dirty="0">
                <a:latin typeface="Helvetica" pitchFamily="34" charset="0"/>
              </a:rPr>
              <a:t>NADP+[c]</a:t>
            </a:r>
          </a:p>
        </p:txBody>
      </p:sp>
      <p:sp>
        <p:nvSpPr>
          <p:cNvPr id="69" name="Rectangle 68"/>
          <p:cNvSpPr/>
          <p:nvPr/>
        </p:nvSpPr>
        <p:spPr>
          <a:xfrm>
            <a:off x="3461970" y="5469628"/>
            <a:ext cx="514885" cy="200055"/>
          </a:xfrm>
          <a:prstGeom prst="rect">
            <a:avLst/>
          </a:prstGeom>
        </p:spPr>
        <p:txBody>
          <a:bodyPr wrap="none">
            <a:spAutoFit/>
          </a:bodyPr>
          <a:lstStyle/>
          <a:p>
            <a:pPr algn="ctr"/>
            <a:r>
              <a:rPr lang="sv-SE" sz="700" dirty="0">
                <a:latin typeface="Helvetica" pitchFamily="34" charset="0"/>
              </a:rPr>
              <a:t>H2O2[c]</a:t>
            </a:r>
          </a:p>
        </p:txBody>
      </p:sp>
      <p:sp>
        <p:nvSpPr>
          <p:cNvPr id="70" name="Rectangle 69"/>
          <p:cNvSpPr/>
          <p:nvPr/>
        </p:nvSpPr>
        <p:spPr>
          <a:xfrm>
            <a:off x="2230945" y="5183104"/>
            <a:ext cx="654346" cy="276999"/>
          </a:xfrm>
          <a:prstGeom prst="rect">
            <a:avLst/>
          </a:prstGeom>
        </p:spPr>
        <p:txBody>
          <a:bodyPr wrap="none">
            <a:spAutoFit/>
          </a:bodyPr>
          <a:lstStyle/>
          <a:p>
            <a:pPr algn="ctr"/>
            <a:r>
              <a:rPr lang="en-GB" sz="1200" b="1" i="1" dirty="0">
                <a:solidFill>
                  <a:srgbClr val="FF0000"/>
                </a:solidFill>
                <a:latin typeface="Helvetica" pitchFamily="34" charset="0"/>
              </a:rPr>
              <a:t>Duox2</a:t>
            </a:r>
          </a:p>
        </p:txBody>
      </p:sp>
      <p:sp>
        <p:nvSpPr>
          <p:cNvPr id="71" name="Rounded Rectangle 70"/>
          <p:cNvSpPr/>
          <p:nvPr/>
        </p:nvSpPr>
        <p:spPr>
          <a:xfrm>
            <a:off x="2849166" y="524101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72" name="TextBox 71"/>
          <p:cNvSpPr txBox="1"/>
          <p:nvPr/>
        </p:nvSpPr>
        <p:spPr>
          <a:xfrm>
            <a:off x="2740279" y="522120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MMR_7701</a:t>
            </a:r>
            <a:endParaRPr lang="sv-SE" sz="700" b="1" dirty="0">
              <a:solidFill>
                <a:schemeClr val="bg1"/>
              </a:solidFill>
              <a:latin typeface="Helvetica" pitchFamily="34" charset="0"/>
            </a:endParaRPr>
          </a:p>
        </p:txBody>
      </p:sp>
      <p:sp>
        <p:nvSpPr>
          <p:cNvPr id="73" name="Rectangle 72"/>
          <p:cNvSpPr/>
          <p:nvPr/>
        </p:nvSpPr>
        <p:spPr>
          <a:xfrm>
            <a:off x="3478183" y="4985517"/>
            <a:ext cx="401072" cy="200055"/>
          </a:xfrm>
          <a:prstGeom prst="rect">
            <a:avLst/>
          </a:prstGeom>
        </p:spPr>
        <p:txBody>
          <a:bodyPr wrap="none">
            <a:spAutoFit/>
          </a:bodyPr>
          <a:lstStyle/>
          <a:p>
            <a:pPr algn="ctr"/>
            <a:r>
              <a:rPr lang="sv-SE" sz="700" dirty="0">
                <a:latin typeface="Helvetica" pitchFamily="34" charset="0"/>
              </a:rPr>
              <a:t>O2[c]</a:t>
            </a:r>
          </a:p>
        </p:txBody>
      </p:sp>
      <p:sp>
        <p:nvSpPr>
          <p:cNvPr id="74" name="Rectangle 73"/>
          <p:cNvSpPr/>
          <p:nvPr/>
        </p:nvSpPr>
        <p:spPr>
          <a:xfrm>
            <a:off x="4448557" y="4775937"/>
            <a:ext cx="675186" cy="246221"/>
          </a:xfrm>
          <a:prstGeom prst="rect">
            <a:avLst/>
          </a:prstGeom>
        </p:spPr>
        <p:txBody>
          <a:bodyPr wrap="none">
            <a:spAutoFit/>
          </a:bodyPr>
          <a:lstStyle/>
          <a:p>
            <a:pPr algn="ctr"/>
            <a:r>
              <a:rPr lang="sv-SE" sz="1000" b="1" dirty="0">
                <a:latin typeface="Helvetica" pitchFamily="34" charset="0"/>
              </a:rPr>
              <a:t>H2O2[c]</a:t>
            </a:r>
          </a:p>
        </p:txBody>
      </p:sp>
      <p:sp>
        <p:nvSpPr>
          <p:cNvPr id="75" name="Rectangle 74"/>
          <p:cNvSpPr/>
          <p:nvPr/>
        </p:nvSpPr>
        <p:spPr>
          <a:xfrm>
            <a:off x="4478771" y="5635925"/>
            <a:ext cx="604654" cy="246221"/>
          </a:xfrm>
          <a:prstGeom prst="rect">
            <a:avLst/>
          </a:prstGeom>
        </p:spPr>
        <p:txBody>
          <a:bodyPr wrap="none">
            <a:spAutoFit/>
          </a:bodyPr>
          <a:lstStyle/>
          <a:p>
            <a:pPr algn="ctr"/>
            <a:r>
              <a:rPr lang="sv-SE" sz="1000" b="1" dirty="0">
                <a:latin typeface="Helvetica" pitchFamily="34" charset="0"/>
              </a:rPr>
              <a:t>H2O[c]</a:t>
            </a:r>
          </a:p>
        </p:txBody>
      </p:sp>
      <p:sp>
        <p:nvSpPr>
          <p:cNvPr id="76" name="Line 1695"/>
          <p:cNvSpPr>
            <a:spLocks noChangeShapeType="1"/>
          </p:cNvSpPr>
          <p:nvPr/>
        </p:nvSpPr>
        <p:spPr bwMode="auto">
          <a:xfrm rot="5400000" flipV="1">
            <a:off x="4417596" y="5325412"/>
            <a:ext cx="698005" cy="0"/>
          </a:xfrm>
          <a:prstGeom prst="line">
            <a:avLst/>
          </a:prstGeom>
          <a:noFill/>
          <a:ln w="12700">
            <a:solidFill>
              <a:srgbClr val="FF0000"/>
            </a:solidFill>
            <a:round/>
            <a:headEnd type="none"/>
            <a:tailEnd type="triangle" w="med" len="med"/>
          </a:ln>
          <a:effectLst/>
        </p:spPr>
        <p:txBody>
          <a:bodyPr/>
          <a:lstStyle/>
          <a:p>
            <a:endParaRPr lang="sv-SE" sz="700"/>
          </a:p>
        </p:txBody>
      </p:sp>
      <p:sp>
        <p:nvSpPr>
          <p:cNvPr id="77" name="Rectangle 76"/>
          <p:cNvSpPr/>
          <p:nvPr/>
        </p:nvSpPr>
        <p:spPr>
          <a:xfrm>
            <a:off x="4070092" y="5108015"/>
            <a:ext cx="468398" cy="276999"/>
          </a:xfrm>
          <a:prstGeom prst="rect">
            <a:avLst/>
          </a:prstGeom>
        </p:spPr>
        <p:txBody>
          <a:bodyPr wrap="none">
            <a:spAutoFit/>
          </a:bodyPr>
          <a:lstStyle/>
          <a:p>
            <a:r>
              <a:rPr lang="sv-SE" sz="1200" b="1" i="1" dirty="0">
                <a:solidFill>
                  <a:srgbClr val="FF0000"/>
                </a:solidFill>
                <a:latin typeface="Helvetica" pitchFamily="34" charset="0"/>
              </a:rPr>
              <a:t>Lpo</a:t>
            </a:r>
          </a:p>
        </p:txBody>
      </p:sp>
      <p:sp>
        <p:nvSpPr>
          <p:cNvPr id="78" name="Rounded Rectangle 77"/>
          <p:cNvSpPr/>
          <p:nvPr/>
        </p:nvSpPr>
        <p:spPr>
          <a:xfrm>
            <a:off x="4519440" y="5193359"/>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79" name="TextBox 78"/>
          <p:cNvSpPr txBox="1"/>
          <p:nvPr/>
        </p:nvSpPr>
        <p:spPr>
          <a:xfrm>
            <a:off x="4410553" y="517354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80" name="Rectangle 79"/>
          <p:cNvSpPr/>
          <p:nvPr/>
        </p:nvSpPr>
        <p:spPr>
          <a:xfrm>
            <a:off x="6948264" y="549515"/>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81" name="Title 1"/>
          <p:cNvSpPr txBox="1">
            <a:spLocks/>
          </p:cNvSpPr>
          <p:nvPr/>
        </p:nvSpPr>
        <p:spPr>
          <a:xfrm>
            <a:off x="42532" y="152210"/>
            <a:ext cx="8321039" cy="812033"/>
          </a:xfrm>
          <a:prstGeom prst="rect">
            <a:avLst/>
          </a:prstGeom>
        </p:spPr>
        <p:txBody>
          <a:bodyPr/>
          <a:lstStyle/>
          <a:p>
            <a:pPr algn="ctr">
              <a:spcBef>
                <a:spcPct val="0"/>
              </a:spcBef>
            </a:pPr>
            <a:r>
              <a:rPr lang="en-US" sz="2800" b="1" dirty="0">
                <a:solidFill>
                  <a:srgbClr val="2A6AB2"/>
                </a:solidFill>
                <a:ea typeface="+mj-ea"/>
                <a:cs typeface="Arial"/>
              </a:rPr>
              <a:t>Network Dependent Analysis:</a:t>
            </a:r>
            <a:r>
              <a:rPr lang="en-US" sz="2800" b="1" dirty="0">
                <a:solidFill>
                  <a:srgbClr val="2A6AB2"/>
                </a:solidFill>
                <a:cs typeface="Arial"/>
              </a:rPr>
              <a:t> Colon Tissue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82" name="TextBox 81"/>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For Submission</a:t>
            </a:r>
            <a:endParaRPr lang="sv-SE" sz="1400" dirty="0">
              <a:solidFill>
                <a:schemeClr val="bg1"/>
              </a:solidFill>
              <a:latin typeface="Helvetica" pitchFamily="34" charset="0"/>
            </a:endParaRPr>
          </a:p>
        </p:txBody>
      </p:sp>
      <p:sp>
        <p:nvSpPr>
          <p:cNvPr id="8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911971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p:cNvGrpSpPr/>
          <p:nvPr/>
        </p:nvGrpSpPr>
        <p:grpSpPr>
          <a:xfrm>
            <a:off x="-499529" y="1478226"/>
            <a:ext cx="4938597" cy="3706500"/>
            <a:chOff x="-361868" y="1196752"/>
            <a:chExt cx="5431569" cy="4104456"/>
          </a:xfrm>
        </p:grpSpPr>
        <p:pic>
          <p:nvPicPr>
            <p:cNvPr id="5" name="Picture 2" descr="C:\Users\adilm\Documents\R_documents\MyFiles\vennDiagram2.tiff"/>
            <p:cNvPicPr>
              <a:picLocks noChangeAspect="1" noChangeArrowheads="1"/>
            </p:cNvPicPr>
            <p:nvPr/>
          </p:nvPicPr>
          <p:blipFill>
            <a:blip r:embed="rId2" cstate="print"/>
            <a:srcRect/>
            <a:stretch>
              <a:fillRect/>
            </a:stretch>
          </p:blipFill>
          <p:spPr bwMode="auto">
            <a:xfrm>
              <a:off x="-361868" y="1196752"/>
              <a:ext cx="5431569" cy="4104456"/>
            </a:xfrm>
            <a:prstGeom prst="rect">
              <a:avLst/>
            </a:prstGeom>
            <a:noFill/>
          </p:spPr>
        </p:pic>
        <p:sp>
          <p:nvSpPr>
            <p:cNvPr id="6" name="Rectangle 5"/>
            <p:cNvSpPr/>
            <p:nvPr/>
          </p:nvSpPr>
          <p:spPr>
            <a:xfrm>
              <a:off x="971600" y="1556792"/>
              <a:ext cx="989373" cy="276999"/>
            </a:xfrm>
            <a:prstGeom prst="rect">
              <a:avLst/>
            </a:prstGeom>
          </p:spPr>
          <p:txBody>
            <a:bodyPr wrap="none">
              <a:spAutoFit/>
            </a:bodyPr>
            <a:lstStyle/>
            <a:p>
              <a:r>
                <a:rPr lang="sv-SE" sz="1200" b="1" dirty="0">
                  <a:latin typeface="Helvetica" pitchFamily="34" charset="0"/>
                </a:rPr>
                <a:t>Duodenum</a:t>
              </a:r>
            </a:p>
          </p:txBody>
        </p:sp>
        <p:sp>
          <p:nvSpPr>
            <p:cNvPr id="7" name="Rectangle 6"/>
            <p:cNvSpPr/>
            <p:nvPr/>
          </p:nvSpPr>
          <p:spPr>
            <a:xfrm>
              <a:off x="2843808" y="1556792"/>
              <a:ext cx="817853" cy="276999"/>
            </a:xfrm>
            <a:prstGeom prst="rect">
              <a:avLst/>
            </a:prstGeom>
          </p:spPr>
          <p:txBody>
            <a:bodyPr wrap="none">
              <a:spAutoFit/>
            </a:bodyPr>
            <a:lstStyle/>
            <a:p>
              <a:r>
                <a:rPr lang="sv-SE" sz="1200" b="1" dirty="0">
                  <a:latin typeface="Helvetica" pitchFamily="34" charset="0"/>
                </a:rPr>
                <a:t>Jejunum</a:t>
              </a:r>
            </a:p>
          </p:txBody>
        </p:sp>
        <p:sp>
          <p:nvSpPr>
            <p:cNvPr id="8" name="Rectangle 7"/>
            <p:cNvSpPr/>
            <p:nvPr/>
          </p:nvSpPr>
          <p:spPr>
            <a:xfrm>
              <a:off x="2051720" y="4746630"/>
              <a:ext cx="644728" cy="338554"/>
            </a:xfrm>
            <a:prstGeom prst="rect">
              <a:avLst/>
            </a:prstGeom>
          </p:spPr>
          <p:txBody>
            <a:bodyPr wrap="none">
              <a:spAutoFit/>
            </a:bodyPr>
            <a:lstStyle/>
            <a:p>
              <a:r>
                <a:rPr lang="sv-SE" sz="1200" b="1" dirty="0">
                  <a:latin typeface="Helvetica" pitchFamily="34" charset="0"/>
                </a:rPr>
                <a:t>Ileum</a:t>
              </a:r>
              <a:r>
                <a:rPr lang="sv-SE" sz="1600" b="1" dirty="0">
                  <a:solidFill>
                    <a:srgbClr val="0000FF"/>
                  </a:solidFill>
                  <a:latin typeface="Helvetica" pitchFamily="34" charset="0"/>
                </a:rPr>
                <a:t> </a:t>
              </a:r>
            </a:p>
          </p:txBody>
        </p:sp>
      </p:grpSp>
      <p:sp>
        <p:nvSpPr>
          <p:cNvPr id="9" name="Rounded Rectangle 8"/>
          <p:cNvSpPr/>
          <p:nvPr/>
        </p:nvSpPr>
        <p:spPr>
          <a:xfrm rot="5400000">
            <a:off x="4342198" y="711724"/>
            <a:ext cx="4235322" cy="5215878"/>
          </a:xfrm>
          <a:prstGeom prst="roundRect">
            <a:avLst>
              <a:gd name="adj" fmla="val 1879"/>
            </a:avLst>
          </a:prstGeom>
          <a:solidFill>
            <a:schemeClr val="bg1">
              <a:lumMod val="95000"/>
            </a:schemeClr>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Line 1695"/>
          <p:cNvSpPr>
            <a:spLocks noChangeShapeType="1"/>
          </p:cNvSpPr>
          <p:nvPr/>
        </p:nvSpPr>
        <p:spPr bwMode="auto">
          <a:xfrm rot="5400000" flipH="1" flipV="1">
            <a:off x="4868686" y="2044189"/>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11" name="Arc 10"/>
          <p:cNvSpPr/>
          <p:nvPr/>
        </p:nvSpPr>
        <p:spPr>
          <a:xfrm rot="10800000" flipH="1" flipV="1">
            <a:off x="6258425" y="4562773"/>
            <a:ext cx="504057" cy="730358"/>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Freeform 433"/>
          <p:cNvSpPr>
            <a:spLocks noChangeAspect="1"/>
          </p:cNvSpPr>
          <p:nvPr/>
        </p:nvSpPr>
        <p:spPr bwMode="auto">
          <a:xfrm rot="5400000">
            <a:off x="5549160" y="363117"/>
            <a:ext cx="2294153" cy="424847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13" name="Rectangle 12"/>
          <p:cNvSpPr/>
          <p:nvPr/>
        </p:nvSpPr>
        <p:spPr>
          <a:xfrm>
            <a:off x="4548448" y="1956350"/>
            <a:ext cx="865943" cy="276999"/>
          </a:xfrm>
          <a:prstGeom prst="rect">
            <a:avLst/>
          </a:prstGeom>
        </p:spPr>
        <p:txBody>
          <a:bodyPr wrap="none">
            <a:spAutoFit/>
          </a:bodyPr>
          <a:lstStyle/>
          <a:p>
            <a:pPr algn="ctr"/>
            <a:r>
              <a:rPr lang="sv-SE" sz="1200" b="1" dirty="0">
                <a:latin typeface="Helvetica" pitchFamily="34" charset="0"/>
              </a:rPr>
              <a:t>NADH[m]</a:t>
            </a:r>
          </a:p>
        </p:txBody>
      </p:sp>
      <p:sp>
        <p:nvSpPr>
          <p:cNvPr id="14" name="Rectangle 13"/>
          <p:cNvSpPr/>
          <p:nvPr/>
        </p:nvSpPr>
        <p:spPr>
          <a:xfrm>
            <a:off x="4558092" y="2927915"/>
            <a:ext cx="845103" cy="276999"/>
          </a:xfrm>
          <a:prstGeom prst="rect">
            <a:avLst/>
          </a:prstGeom>
        </p:spPr>
        <p:txBody>
          <a:bodyPr wrap="none">
            <a:spAutoFit/>
          </a:bodyPr>
          <a:lstStyle/>
          <a:p>
            <a:pPr algn="ctr"/>
            <a:r>
              <a:rPr lang="sv-SE" sz="1200" b="1" dirty="0">
                <a:latin typeface="Helvetica" pitchFamily="34" charset="0"/>
              </a:rPr>
              <a:t>NAD+[m]</a:t>
            </a:r>
          </a:p>
        </p:txBody>
      </p:sp>
      <p:sp>
        <p:nvSpPr>
          <p:cNvPr id="15" name="Rectangle 14"/>
          <p:cNvSpPr/>
          <p:nvPr/>
        </p:nvSpPr>
        <p:spPr>
          <a:xfrm>
            <a:off x="5376404" y="2700870"/>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6" name="Line 1695"/>
          <p:cNvSpPr>
            <a:spLocks noChangeShapeType="1"/>
          </p:cNvSpPr>
          <p:nvPr/>
        </p:nvSpPr>
        <p:spPr bwMode="auto">
          <a:xfrm rot="5400000">
            <a:off x="4600096" y="2597144"/>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7" name="TextBox 16"/>
          <p:cNvSpPr txBox="1"/>
          <p:nvPr/>
        </p:nvSpPr>
        <p:spPr>
          <a:xfrm>
            <a:off x="4582696" y="2259495"/>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8" name="Arc 17"/>
          <p:cNvSpPr/>
          <p:nvPr/>
        </p:nvSpPr>
        <p:spPr>
          <a:xfrm rot="5400000" flipH="1" flipV="1">
            <a:off x="5153625" y="2172325"/>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Rounded Rectangle 18"/>
          <p:cNvSpPr/>
          <p:nvPr/>
        </p:nvSpPr>
        <p:spPr>
          <a:xfrm>
            <a:off x="4727024" y="2491419"/>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0" name="Rounded Rectangle 19"/>
          <p:cNvSpPr/>
          <p:nvPr/>
        </p:nvSpPr>
        <p:spPr>
          <a:xfrm rot="5400000">
            <a:off x="5569091" y="262881"/>
            <a:ext cx="2336989" cy="4453802"/>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5391076" y="2218119"/>
            <a:ext cx="947696" cy="276999"/>
          </a:xfrm>
          <a:prstGeom prst="rect">
            <a:avLst/>
          </a:prstGeom>
        </p:spPr>
        <p:txBody>
          <a:bodyPr wrap="none">
            <a:spAutoFit/>
          </a:bodyPr>
          <a:lstStyle/>
          <a:p>
            <a:pPr algn="ctr"/>
            <a:r>
              <a:rPr lang="sv-SE" sz="1200" b="1" dirty="0">
                <a:latin typeface="Helvetica" pitchFamily="34" charset="0"/>
              </a:rPr>
              <a:t>NADP+[m]</a:t>
            </a:r>
          </a:p>
        </p:txBody>
      </p:sp>
      <p:sp>
        <p:nvSpPr>
          <p:cNvPr id="22" name="Arc 21"/>
          <p:cNvSpPr/>
          <p:nvPr/>
        </p:nvSpPr>
        <p:spPr>
          <a:xfrm rot="5400000" flipH="1">
            <a:off x="6076295" y="2290124"/>
            <a:ext cx="504057" cy="648072"/>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3" name="Arc 22"/>
          <p:cNvSpPr/>
          <p:nvPr/>
        </p:nvSpPr>
        <p:spPr>
          <a:xfrm rot="5400000" flipH="1" flipV="1">
            <a:off x="6774842" y="2248981"/>
            <a:ext cx="504057" cy="730358"/>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Rectangle 23"/>
          <p:cNvSpPr/>
          <p:nvPr/>
        </p:nvSpPr>
        <p:spPr>
          <a:xfrm>
            <a:off x="7066042" y="2766187"/>
            <a:ext cx="570990" cy="200055"/>
          </a:xfrm>
          <a:prstGeom prst="rect">
            <a:avLst/>
          </a:prstGeom>
        </p:spPr>
        <p:txBody>
          <a:bodyPr wrap="none">
            <a:spAutoFit/>
          </a:bodyPr>
          <a:lstStyle/>
          <a:p>
            <a:pPr algn="ctr"/>
            <a:r>
              <a:rPr lang="sv-SE" sz="700" dirty="0">
                <a:latin typeface="Helvetica" pitchFamily="34" charset="0"/>
              </a:rPr>
              <a:t>GSSG[m]</a:t>
            </a:r>
          </a:p>
        </p:txBody>
      </p:sp>
      <p:sp>
        <p:nvSpPr>
          <p:cNvPr id="25" name="Rectangle 24"/>
          <p:cNvSpPr/>
          <p:nvPr/>
        </p:nvSpPr>
        <p:spPr>
          <a:xfrm>
            <a:off x="7042570" y="2271462"/>
            <a:ext cx="580608" cy="200055"/>
          </a:xfrm>
          <a:prstGeom prst="rect">
            <a:avLst/>
          </a:prstGeom>
        </p:spPr>
        <p:txBody>
          <a:bodyPr wrap="none">
            <a:spAutoFit/>
          </a:bodyPr>
          <a:lstStyle/>
          <a:p>
            <a:pPr algn="ctr"/>
            <a:r>
              <a:rPr lang="sv-SE" sz="700" dirty="0">
                <a:latin typeface="Helvetica" pitchFamily="34" charset="0"/>
              </a:rPr>
              <a:t>2 GSH[m]</a:t>
            </a:r>
          </a:p>
        </p:txBody>
      </p:sp>
      <p:sp>
        <p:nvSpPr>
          <p:cNvPr id="26" name="Arc 25"/>
          <p:cNvSpPr/>
          <p:nvPr/>
        </p:nvSpPr>
        <p:spPr>
          <a:xfrm rot="5400000" flipH="1">
            <a:off x="7407123" y="2280794"/>
            <a:ext cx="504057" cy="648072"/>
          </a:xfrm>
          <a:prstGeom prst="arc">
            <a:avLst>
              <a:gd name="adj1" fmla="val 9908805"/>
              <a:gd name="adj2" fmla="val 1185948"/>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7" name="Arc 26"/>
          <p:cNvSpPr/>
          <p:nvPr/>
        </p:nvSpPr>
        <p:spPr>
          <a:xfrm rot="5400000" flipH="1" flipV="1">
            <a:off x="8105670" y="2239651"/>
            <a:ext cx="504057" cy="730358"/>
          </a:xfrm>
          <a:prstGeom prst="arc">
            <a:avLst>
              <a:gd name="adj1" fmla="val 9908805"/>
              <a:gd name="adj2" fmla="val 1185948"/>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Rectangle 27"/>
          <p:cNvSpPr/>
          <p:nvPr/>
        </p:nvSpPr>
        <p:spPr>
          <a:xfrm>
            <a:off x="8388509" y="2271462"/>
            <a:ext cx="545342" cy="200055"/>
          </a:xfrm>
          <a:prstGeom prst="rect">
            <a:avLst/>
          </a:prstGeom>
        </p:spPr>
        <p:txBody>
          <a:bodyPr wrap="none">
            <a:spAutoFit/>
          </a:bodyPr>
          <a:lstStyle/>
          <a:p>
            <a:pPr algn="ctr"/>
            <a:r>
              <a:rPr lang="sv-SE" sz="700" dirty="0">
                <a:latin typeface="Helvetica" pitchFamily="34" charset="0"/>
              </a:rPr>
              <a:t>H2O2[m]</a:t>
            </a:r>
          </a:p>
        </p:txBody>
      </p:sp>
      <p:sp>
        <p:nvSpPr>
          <p:cNvPr id="29" name="Rectangle 28"/>
          <p:cNvSpPr/>
          <p:nvPr/>
        </p:nvSpPr>
        <p:spPr>
          <a:xfrm>
            <a:off x="8333044" y="2756856"/>
            <a:ext cx="570990" cy="200055"/>
          </a:xfrm>
          <a:prstGeom prst="rect">
            <a:avLst/>
          </a:prstGeom>
        </p:spPr>
        <p:txBody>
          <a:bodyPr wrap="none">
            <a:spAutoFit/>
          </a:bodyPr>
          <a:lstStyle/>
          <a:p>
            <a:pPr algn="ctr"/>
            <a:r>
              <a:rPr lang="sv-SE" sz="700" dirty="0">
                <a:latin typeface="Helvetica" pitchFamily="34" charset="0"/>
              </a:rPr>
              <a:t>2 H2O[m]</a:t>
            </a:r>
          </a:p>
        </p:txBody>
      </p:sp>
      <p:sp>
        <p:nvSpPr>
          <p:cNvPr id="30" name="TextBox 29"/>
          <p:cNvSpPr txBox="1"/>
          <p:nvPr/>
        </p:nvSpPr>
        <p:spPr>
          <a:xfrm>
            <a:off x="6460169" y="2172540"/>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Gsr</a:t>
            </a:r>
            <a:endParaRPr lang="sv-SE" sz="1200" b="1" i="1" dirty="0">
              <a:solidFill>
                <a:srgbClr val="FF0000"/>
              </a:solidFill>
              <a:latin typeface="Helvetica" pitchFamily="34" charset="0"/>
            </a:endParaRPr>
          </a:p>
        </p:txBody>
      </p:sp>
      <p:sp>
        <p:nvSpPr>
          <p:cNvPr id="31" name="Rounded Rectangle 30"/>
          <p:cNvSpPr/>
          <p:nvPr/>
        </p:nvSpPr>
        <p:spPr>
          <a:xfrm>
            <a:off x="6441119" y="250729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2" name="TextBox 31"/>
          <p:cNvSpPr txBox="1"/>
          <p:nvPr/>
        </p:nvSpPr>
        <p:spPr>
          <a:xfrm>
            <a:off x="6332232" y="2487486"/>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33" name="TextBox 32"/>
          <p:cNvSpPr txBox="1"/>
          <p:nvPr/>
        </p:nvSpPr>
        <p:spPr>
          <a:xfrm>
            <a:off x="7211519" y="2455309"/>
            <a:ext cx="769591" cy="276999"/>
          </a:xfrm>
          <a:prstGeom prst="rect">
            <a:avLst/>
          </a:prstGeom>
          <a:noFill/>
        </p:spPr>
        <p:txBody>
          <a:bodyPr wrap="square" rtlCol="0">
            <a:spAutoFit/>
          </a:bodyPr>
          <a:lstStyle/>
          <a:p>
            <a:r>
              <a:rPr lang="en-GB" sz="1200" b="1" i="1" dirty="0">
                <a:latin typeface="Helvetica" pitchFamily="34" charset="0"/>
              </a:rPr>
              <a:t>Gpx2</a:t>
            </a:r>
            <a:endParaRPr lang="sv-SE" sz="1200" b="1" i="1" dirty="0">
              <a:latin typeface="Helvetica" pitchFamily="34" charset="0"/>
            </a:endParaRPr>
          </a:p>
        </p:txBody>
      </p:sp>
      <p:sp>
        <p:nvSpPr>
          <p:cNvPr id="34" name="Rounded Rectangle 33"/>
          <p:cNvSpPr/>
          <p:nvPr/>
        </p:nvSpPr>
        <p:spPr>
          <a:xfrm>
            <a:off x="7746674" y="2507243"/>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5" name="TextBox 34"/>
          <p:cNvSpPr txBox="1"/>
          <p:nvPr/>
        </p:nvSpPr>
        <p:spPr>
          <a:xfrm>
            <a:off x="7637787" y="2487433"/>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6" name="Rectangle 35"/>
          <p:cNvSpPr/>
          <p:nvPr/>
        </p:nvSpPr>
        <p:spPr>
          <a:xfrm>
            <a:off x="3927775" y="4434779"/>
            <a:ext cx="2153155" cy="276999"/>
          </a:xfrm>
          <a:prstGeom prst="rect">
            <a:avLst/>
          </a:prstGeom>
        </p:spPr>
        <p:txBody>
          <a:bodyPr wrap="none">
            <a:spAutoFit/>
          </a:bodyPr>
          <a:lstStyle/>
          <a:p>
            <a:pPr algn="ctr"/>
            <a:r>
              <a:rPr lang="sv-SE" sz="1200" b="1" dirty="0">
                <a:latin typeface="Helvetica" pitchFamily="34" charset="0"/>
              </a:rPr>
              <a:t>Nucleoside diphosphate[c]</a:t>
            </a:r>
          </a:p>
        </p:txBody>
      </p:sp>
      <p:sp>
        <p:nvSpPr>
          <p:cNvPr id="37" name="Line 1695"/>
          <p:cNvSpPr>
            <a:spLocks noChangeShapeType="1"/>
          </p:cNvSpPr>
          <p:nvPr/>
        </p:nvSpPr>
        <p:spPr bwMode="auto">
          <a:xfrm rot="5400000" flipH="1" flipV="1">
            <a:off x="6545085" y="4029464"/>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8" name="TextBox 37"/>
          <p:cNvSpPr txBox="1"/>
          <p:nvPr/>
        </p:nvSpPr>
        <p:spPr>
          <a:xfrm>
            <a:off x="6135957" y="4253386"/>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9" name="Rounded Rectangle 38"/>
          <p:cNvSpPr/>
          <p:nvPr/>
        </p:nvSpPr>
        <p:spPr>
          <a:xfrm>
            <a:off x="6264671" y="450124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0" name="TextBox 39"/>
          <p:cNvSpPr txBox="1"/>
          <p:nvPr/>
        </p:nvSpPr>
        <p:spPr>
          <a:xfrm>
            <a:off x="6155784" y="448143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41" name="Rectangle 40"/>
          <p:cNvSpPr/>
          <p:nvPr/>
        </p:nvSpPr>
        <p:spPr>
          <a:xfrm>
            <a:off x="5966658" y="4926811"/>
            <a:ext cx="604654" cy="246221"/>
          </a:xfrm>
          <a:prstGeom prst="rect">
            <a:avLst/>
          </a:prstGeom>
        </p:spPr>
        <p:txBody>
          <a:bodyPr wrap="none">
            <a:spAutoFit/>
          </a:bodyPr>
          <a:lstStyle/>
          <a:p>
            <a:pPr algn="ctr"/>
            <a:r>
              <a:rPr lang="sv-SE" sz="1000" b="1" dirty="0">
                <a:latin typeface="Helvetica" pitchFamily="34" charset="0"/>
              </a:rPr>
              <a:t>H2O[c]</a:t>
            </a:r>
          </a:p>
        </p:txBody>
      </p:sp>
      <p:sp>
        <p:nvSpPr>
          <p:cNvPr id="42" name="Rectangle 41"/>
          <p:cNvSpPr/>
          <p:nvPr/>
        </p:nvSpPr>
        <p:spPr>
          <a:xfrm>
            <a:off x="6536088" y="4929504"/>
            <a:ext cx="461986" cy="246221"/>
          </a:xfrm>
          <a:prstGeom prst="rect">
            <a:avLst/>
          </a:prstGeom>
        </p:spPr>
        <p:txBody>
          <a:bodyPr wrap="none">
            <a:spAutoFit/>
          </a:bodyPr>
          <a:lstStyle/>
          <a:p>
            <a:pPr algn="ctr"/>
            <a:r>
              <a:rPr lang="sv-SE" sz="1000" b="1" dirty="0">
                <a:latin typeface="Helvetica" pitchFamily="34" charset="0"/>
              </a:rPr>
              <a:t>Pi[c]</a:t>
            </a:r>
          </a:p>
        </p:txBody>
      </p:sp>
      <p:sp>
        <p:nvSpPr>
          <p:cNvPr id="43" name="Rectangle 42"/>
          <p:cNvSpPr/>
          <p:nvPr/>
        </p:nvSpPr>
        <p:spPr>
          <a:xfrm>
            <a:off x="7013448" y="4436428"/>
            <a:ext cx="2015295" cy="276999"/>
          </a:xfrm>
          <a:prstGeom prst="rect">
            <a:avLst/>
          </a:prstGeom>
        </p:spPr>
        <p:txBody>
          <a:bodyPr wrap="none">
            <a:spAutoFit/>
          </a:bodyPr>
          <a:lstStyle/>
          <a:p>
            <a:pPr algn="ctr"/>
            <a:r>
              <a:rPr lang="sv-SE" sz="1200" b="1" dirty="0">
                <a:latin typeface="Helvetica" pitchFamily="34" charset="0"/>
              </a:rPr>
              <a:t>Nucleoside phosphate[c]</a:t>
            </a:r>
          </a:p>
        </p:txBody>
      </p:sp>
      <p:sp>
        <p:nvSpPr>
          <p:cNvPr id="44" name="Rectangle 43"/>
          <p:cNvSpPr/>
          <p:nvPr/>
        </p:nvSpPr>
        <p:spPr>
          <a:xfrm>
            <a:off x="4632249" y="4673123"/>
            <a:ext cx="612668" cy="246221"/>
          </a:xfrm>
          <a:prstGeom prst="rect">
            <a:avLst/>
          </a:prstGeom>
        </p:spPr>
        <p:txBody>
          <a:bodyPr wrap="none">
            <a:spAutoFit/>
          </a:bodyPr>
          <a:lstStyle/>
          <a:p>
            <a:pPr algn="ctr"/>
            <a:r>
              <a:rPr lang="sv-SE" sz="1000" b="1" dirty="0">
                <a:latin typeface="Helvetica" pitchFamily="34" charset="0"/>
              </a:rPr>
              <a:t>ADP[c]</a:t>
            </a:r>
          </a:p>
        </p:txBody>
      </p:sp>
      <p:sp>
        <p:nvSpPr>
          <p:cNvPr id="45" name="Rectangle 44"/>
          <p:cNvSpPr/>
          <p:nvPr/>
        </p:nvSpPr>
        <p:spPr>
          <a:xfrm>
            <a:off x="7653378" y="4673123"/>
            <a:ext cx="627095" cy="246221"/>
          </a:xfrm>
          <a:prstGeom prst="rect">
            <a:avLst/>
          </a:prstGeom>
        </p:spPr>
        <p:txBody>
          <a:bodyPr wrap="none">
            <a:spAutoFit/>
          </a:bodyPr>
          <a:lstStyle/>
          <a:p>
            <a:pPr algn="ctr"/>
            <a:r>
              <a:rPr lang="sv-SE" sz="1000" b="1" dirty="0">
                <a:latin typeface="Helvetica" pitchFamily="34" charset="0"/>
              </a:rPr>
              <a:t>AMP[c]</a:t>
            </a:r>
          </a:p>
        </p:txBody>
      </p:sp>
      <p:sp>
        <p:nvSpPr>
          <p:cNvPr id="46" name="TextBox 45"/>
          <p:cNvSpPr txBox="1"/>
          <p:nvPr/>
        </p:nvSpPr>
        <p:spPr>
          <a:xfrm>
            <a:off x="4618137" y="247160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47" name="Rectangle 46"/>
          <p:cNvSpPr/>
          <p:nvPr/>
        </p:nvSpPr>
        <p:spPr>
          <a:xfrm>
            <a:off x="5327406" y="2431504"/>
            <a:ext cx="599843" cy="276999"/>
          </a:xfrm>
          <a:prstGeom prst="rect">
            <a:avLst/>
          </a:prstGeom>
        </p:spPr>
        <p:txBody>
          <a:bodyPr wrap="none">
            <a:spAutoFit/>
          </a:bodyPr>
          <a:lstStyle/>
          <a:p>
            <a:pPr algn="ctr"/>
            <a:r>
              <a:rPr lang="sv-SE" sz="1200" dirty="0">
                <a:latin typeface="Helvetica" pitchFamily="34" charset="0"/>
              </a:rPr>
              <a:t>H+[m]</a:t>
            </a:r>
          </a:p>
        </p:txBody>
      </p:sp>
      <p:sp>
        <p:nvSpPr>
          <p:cNvPr id="48" name="Rectangle 47"/>
          <p:cNvSpPr/>
          <p:nvPr/>
        </p:nvSpPr>
        <p:spPr>
          <a:xfrm>
            <a:off x="3871470" y="2412842"/>
            <a:ext cx="548548" cy="276999"/>
          </a:xfrm>
          <a:prstGeom prst="rect">
            <a:avLst/>
          </a:prstGeom>
        </p:spPr>
        <p:txBody>
          <a:bodyPr wrap="none">
            <a:spAutoFit/>
          </a:bodyPr>
          <a:lstStyle/>
          <a:p>
            <a:pPr algn="ctr"/>
            <a:r>
              <a:rPr lang="sv-SE" sz="1200" dirty="0">
                <a:latin typeface="Helvetica" pitchFamily="34" charset="0"/>
              </a:rPr>
              <a:t>H+[c]</a:t>
            </a:r>
          </a:p>
        </p:txBody>
      </p:sp>
      <p:sp>
        <p:nvSpPr>
          <p:cNvPr id="49" name="Line 1695"/>
          <p:cNvSpPr>
            <a:spLocks noChangeShapeType="1"/>
          </p:cNvSpPr>
          <p:nvPr/>
        </p:nvSpPr>
        <p:spPr bwMode="auto">
          <a:xfrm rot="-5400000">
            <a:off x="6942835" y="1915309"/>
            <a:ext cx="756000" cy="0"/>
          </a:xfrm>
          <a:prstGeom prst="line">
            <a:avLst/>
          </a:prstGeom>
          <a:noFill/>
          <a:ln w="12700">
            <a:solidFill>
              <a:srgbClr val="0000FF"/>
            </a:solidFill>
            <a:round/>
            <a:headEnd type="none"/>
            <a:tailEnd type="triangle" w="med" len="med"/>
          </a:ln>
          <a:effectLst/>
        </p:spPr>
        <p:txBody>
          <a:bodyPr/>
          <a:lstStyle/>
          <a:p>
            <a:endParaRPr lang="sv-SE" sz="700"/>
          </a:p>
        </p:txBody>
      </p:sp>
      <p:sp>
        <p:nvSpPr>
          <p:cNvPr id="50" name="Arc 49"/>
          <p:cNvSpPr/>
          <p:nvPr/>
        </p:nvSpPr>
        <p:spPr>
          <a:xfrm rot="5400000" flipH="1" flipV="1">
            <a:off x="7433986" y="1568174"/>
            <a:ext cx="504057" cy="730358"/>
          </a:xfrm>
          <a:prstGeom prst="arc">
            <a:avLst>
              <a:gd name="adj1" fmla="val 9908805"/>
              <a:gd name="adj2" fmla="val 1185948"/>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Rectangle 50"/>
          <p:cNvSpPr/>
          <p:nvPr/>
        </p:nvSpPr>
        <p:spPr>
          <a:xfrm>
            <a:off x="7675432" y="2024405"/>
            <a:ext cx="397866" cy="276999"/>
          </a:xfrm>
          <a:prstGeom prst="rect">
            <a:avLst/>
          </a:prstGeom>
        </p:spPr>
        <p:txBody>
          <a:bodyPr wrap="none">
            <a:spAutoFit/>
          </a:bodyPr>
          <a:lstStyle/>
          <a:p>
            <a:pPr algn="ctr"/>
            <a:r>
              <a:rPr lang="sv-SE" sz="1200" dirty="0">
                <a:solidFill>
                  <a:srgbClr val="000000"/>
                </a:solidFill>
                <a:latin typeface="Helvetica" pitchFamily="34" charset="0"/>
              </a:rPr>
              <a:t>RX</a:t>
            </a:r>
            <a:endParaRPr lang="sv-SE" sz="1200" dirty="0">
              <a:latin typeface="Helvetica" pitchFamily="34" charset="0"/>
            </a:endParaRPr>
          </a:p>
        </p:txBody>
      </p:sp>
      <p:sp>
        <p:nvSpPr>
          <p:cNvPr id="52" name="Rectangle 51"/>
          <p:cNvSpPr/>
          <p:nvPr/>
        </p:nvSpPr>
        <p:spPr>
          <a:xfrm>
            <a:off x="7689337" y="1546640"/>
            <a:ext cx="397866" cy="276999"/>
          </a:xfrm>
          <a:prstGeom prst="rect">
            <a:avLst/>
          </a:prstGeom>
        </p:spPr>
        <p:txBody>
          <a:bodyPr wrap="none">
            <a:spAutoFit/>
          </a:bodyPr>
          <a:lstStyle/>
          <a:p>
            <a:pPr algn="ctr"/>
            <a:r>
              <a:rPr lang="sv-SE" sz="1200" dirty="0">
                <a:latin typeface="Helvetica" pitchFamily="34" charset="0"/>
              </a:rPr>
              <a:t>HX</a:t>
            </a:r>
          </a:p>
        </p:txBody>
      </p:sp>
      <p:sp>
        <p:nvSpPr>
          <p:cNvPr id="53" name="Rectangle 52"/>
          <p:cNvSpPr/>
          <p:nvPr/>
        </p:nvSpPr>
        <p:spPr>
          <a:xfrm>
            <a:off x="6794758" y="1321285"/>
            <a:ext cx="1047082" cy="215444"/>
          </a:xfrm>
          <a:prstGeom prst="rect">
            <a:avLst/>
          </a:prstGeom>
        </p:spPr>
        <p:txBody>
          <a:bodyPr wrap="none">
            <a:spAutoFit/>
          </a:bodyPr>
          <a:lstStyle/>
          <a:p>
            <a:pPr algn="ctr"/>
            <a:r>
              <a:rPr lang="sv-SE" sz="800" dirty="0">
                <a:solidFill>
                  <a:srgbClr val="000000"/>
                </a:solidFill>
                <a:latin typeface="Helvetica" pitchFamily="34" charset="0"/>
              </a:rPr>
              <a:t>R-S-glutathione[m</a:t>
            </a:r>
            <a:r>
              <a:rPr lang="sv-SE" sz="800" dirty="0">
                <a:solidFill>
                  <a:srgbClr val="000000"/>
                </a:solidFill>
              </a:rPr>
              <a:t>]</a:t>
            </a:r>
            <a:endParaRPr lang="sv-SE" sz="700" dirty="0">
              <a:latin typeface="Helvetica" pitchFamily="34" charset="0"/>
            </a:endParaRPr>
          </a:p>
        </p:txBody>
      </p:sp>
      <p:sp>
        <p:nvSpPr>
          <p:cNvPr id="54" name="TextBox 53"/>
          <p:cNvSpPr txBox="1"/>
          <p:nvPr/>
        </p:nvSpPr>
        <p:spPr>
          <a:xfrm>
            <a:off x="6174834" y="1430046"/>
            <a:ext cx="1098376" cy="830997"/>
          </a:xfrm>
          <a:prstGeom prst="rect">
            <a:avLst/>
          </a:prstGeom>
          <a:noFill/>
        </p:spPr>
        <p:txBody>
          <a:bodyPr wrap="square" rtlCol="0">
            <a:spAutoFit/>
          </a:bodyPr>
          <a:lstStyle/>
          <a:p>
            <a:r>
              <a:rPr lang="sv-SE" sz="1200" dirty="0">
                <a:solidFill>
                  <a:srgbClr val="0000FF"/>
                </a:solidFill>
              </a:rPr>
              <a:t>Gsta2,Gsta3 Gsta4, Gstk1 Gstm2, Gsto1</a:t>
            </a:r>
          </a:p>
          <a:p>
            <a:r>
              <a:rPr lang="sv-SE" sz="1200" dirty="0">
                <a:solidFill>
                  <a:srgbClr val="0000FF"/>
                </a:solidFill>
              </a:rPr>
              <a:t>Gstp1, Gstt1 </a:t>
            </a:r>
            <a:endParaRPr lang="sv-SE" sz="1200" b="1" i="1" dirty="0">
              <a:solidFill>
                <a:srgbClr val="0000FF"/>
              </a:solidFill>
              <a:latin typeface="Helvetica" pitchFamily="34" charset="0"/>
            </a:endParaRPr>
          </a:p>
        </p:txBody>
      </p:sp>
      <p:sp>
        <p:nvSpPr>
          <p:cNvPr id="55" name="Rounded Rectangle 54"/>
          <p:cNvSpPr/>
          <p:nvPr/>
        </p:nvSpPr>
        <p:spPr>
          <a:xfrm>
            <a:off x="7141690" y="184515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6" name="TextBox 55"/>
          <p:cNvSpPr txBox="1"/>
          <p:nvPr/>
        </p:nvSpPr>
        <p:spPr>
          <a:xfrm>
            <a:off x="7032803" y="1825341"/>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57" name="Rectangle 56"/>
          <p:cNvSpPr/>
          <p:nvPr/>
        </p:nvSpPr>
        <p:spPr>
          <a:xfrm>
            <a:off x="6012160" y="928480"/>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58" name="Title 1"/>
          <p:cNvSpPr txBox="1">
            <a:spLocks/>
          </p:cNvSpPr>
          <p:nvPr/>
        </p:nvSpPr>
        <p:spPr>
          <a:xfrm>
            <a:off x="42532" y="152210"/>
            <a:ext cx="8321039" cy="812033"/>
          </a:xfrm>
          <a:prstGeom prst="rect">
            <a:avLst/>
          </a:prstGeom>
        </p:spPr>
        <p:txBody>
          <a:bodyPr/>
          <a:lstStyle/>
          <a:p>
            <a:pPr algn="ctr">
              <a:spcBef>
                <a:spcPct val="0"/>
              </a:spcBef>
            </a:pPr>
            <a:r>
              <a:rPr lang="en-US" sz="2800" b="1" dirty="0">
                <a:solidFill>
                  <a:srgbClr val="2A6AB2"/>
                </a:solidFill>
                <a:ea typeface="+mj-ea"/>
                <a:cs typeface="Arial"/>
              </a:rPr>
              <a:t>Network Dependent Analysis:</a:t>
            </a:r>
            <a:r>
              <a:rPr lang="en-US" sz="2800" b="1" dirty="0">
                <a:solidFill>
                  <a:srgbClr val="2A6AB2"/>
                </a:solidFill>
                <a:cs typeface="Arial"/>
              </a:rPr>
              <a:t> Small intestine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59" name="TextBox 58"/>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For Submission</a:t>
            </a:r>
            <a:endParaRPr lang="sv-SE" sz="1400" dirty="0">
              <a:solidFill>
                <a:schemeClr val="bg1"/>
              </a:solidFill>
              <a:latin typeface="Helvetica" pitchFamily="34" charset="0"/>
            </a:endParaRPr>
          </a:p>
        </p:txBody>
      </p:sp>
      <p:sp>
        <p:nvSpPr>
          <p:cNvPr id="6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74023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199" y="6552990"/>
            <a:ext cx="2298547" cy="365125"/>
          </a:xfrm>
        </p:spPr>
        <p:txBody>
          <a:bodyPr/>
          <a:lstStyle/>
          <a:p>
            <a:fld id="{16E92535-E9D8-4DDA-83D0-380D5F2D29E9}" type="slidenum">
              <a:rPr lang="en-US" sz="1000" smtClean="0"/>
              <a:pPr/>
              <a:t>106</a:t>
            </a:fld>
            <a:endParaRPr lang="en-US" sz="1000"/>
          </a:p>
        </p:txBody>
      </p:sp>
      <p:pic>
        <p:nvPicPr>
          <p:cNvPr id="5" name="Picture 2" descr="umberto"/>
          <p:cNvPicPr>
            <a:picLocks noChangeAspect="1" noChangeArrowheads="1"/>
          </p:cNvPicPr>
          <p:nvPr/>
        </p:nvPicPr>
        <p:blipFill>
          <a:blip r:embed="rId3" cstate="print"/>
          <a:srcRect/>
          <a:stretch>
            <a:fillRect/>
          </a:stretch>
        </p:blipFill>
        <p:spPr bwMode="auto">
          <a:xfrm>
            <a:off x="894610" y="4830476"/>
            <a:ext cx="1260000" cy="1260000"/>
          </a:xfrm>
          <a:prstGeom prst="rect">
            <a:avLst/>
          </a:prstGeom>
          <a:noFill/>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7808" y="1096536"/>
            <a:ext cx="977657" cy="1224000"/>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73" y="1096536"/>
            <a:ext cx="1007591" cy="1224000"/>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70770" y="1096536"/>
            <a:ext cx="1101612" cy="1224000"/>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94375" y="2935889"/>
            <a:ext cx="1045850" cy="1260000"/>
          </a:xfrm>
          <a:prstGeom prst="rect">
            <a:avLst/>
          </a:prstGeom>
        </p:spPr>
      </p:pic>
      <p:sp>
        <p:nvSpPr>
          <p:cNvPr id="12" name="Rectangle 11"/>
          <p:cNvSpPr/>
          <p:nvPr/>
        </p:nvSpPr>
        <p:spPr>
          <a:xfrm>
            <a:off x="-252536" y="2325650"/>
            <a:ext cx="1635494" cy="400110"/>
          </a:xfrm>
          <a:prstGeom prst="rect">
            <a:avLst/>
          </a:prstGeom>
        </p:spPr>
        <p:txBody>
          <a:bodyPr wrap="square">
            <a:spAutoFit/>
          </a:bodyPr>
          <a:lstStyle/>
          <a:p>
            <a:pPr algn="ctr"/>
            <a:r>
              <a:rPr lang="en-IN" sz="1000" dirty="0">
                <a:solidFill>
                  <a:prstClr val="black"/>
                </a:solidFill>
                <a:latin typeface="Century gothic"/>
                <a:cs typeface="Century gothic"/>
              </a:rPr>
              <a:t>Cheng Zhang </a:t>
            </a:r>
          </a:p>
          <a:p>
            <a:pPr algn="ctr"/>
            <a:r>
              <a:rPr lang="en-IN" sz="1000" dirty="0">
                <a:solidFill>
                  <a:prstClr val="black"/>
                </a:solidFill>
                <a:latin typeface="Century gothic"/>
                <a:cs typeface="Century gothic"/>
              </a:rPr>
              <a:t>Senior Researcher </a:t>
            </a:r>
          </a:p>
        </p:txBody>
      </p:sp>
      <p:sp>
        <p:nvSpPr>
          <p:cNvPr id="13" name="Rectangle 12"/>
          <p:cNvSpPr/>
          <p:nvPr/>
        </p:nvSpPr>
        <p:spPr>
          <a:xfrm>
            <a:off x="818059" y="2325650"/>
            <a:ext cx="1698959" cy="400110"/>
          </a:xfrm>
          <a:prstGeom prst="rect">
            <a:avLst/>
          </a:prstGeom>
        </p:spPr>
        <p:txBody>
          <a:bodyPr wrap="square">
            <a:spAutoFit/>
          </a:bodyPr>
          <a:lstStyle/>
          <a:p>
            <a:pPr algn="ctr"/>
            <a:r>
              <a:rPr lang="en-IN" sz="1000" dirty="0">
                <a:solidFill>
                  <a:prstClr val="black"/>
                </a:solidFill>
                <a:latin typeface="Century gothic"/>
                <a:cs typeface="Century gothic"/>
              </a:rPr>
              <a:t>Sunjae Lee</a:t>
            </a:r>
          </a:p>
          <a:p>
            <a:pPr algn="ctr"/>
            <a:r>
              <a:rPr lang="en-IN" sz="1000" dirty="0">
                <a:solidFill>
                  <a:prstClr val="black"/>
                </a:solidFill>
                <a:latin typeface="Century gothic"/>
                <a:cs typeface="Century gothic"/>
              </a:rPr>
              <a:t>Senior Researcher </a:t>
            </a:r>
          </a:p>
        </p:txBody>
      </p:sp>
      <p:sp>
        <p:nvSpPr>
          <p:cNvPr id="14" name="Rectangle 13"/>
          <p:cNvSpPr/>
          <p:nvPr/>
        </p:nvSpPr>
        <p:spPr>
          <a:xfrm>
            <a:off x="1653580" y="2325650"/>
            <a:ext cx="1923283" cy="400110"/>
          </a:xfrm>
          <a:prstGeom prst="rect">
            <a:avLst/>
          </a:prstGeom>
        </p:spPr>
        <p:txBody>
          <a:bodyPr wrap="square">
            <a:spAutoFit/>
          </a:bodyPr>
          <a:lstStyle/>
          <a:p>
            <a:pPr algn="ctr"/>
            <a:r>
              <a:rPr lang="en-IN" sz="1000" dirty="0">
                <a:solidFill>
                  <a:prstClr val="black"/>
                </a:solidFill>
                <a:latin typeface="Century gothic"/>
                <a:cs typeface="Century gothic"/>
              </a:rPr>
              <a:t>Reza Bidkhori</a:t>
            </a:r>
          </a:p>
          <a:p>
            <a:pPr algn="ctr"/>
            <a:r>
              <a:rPr lang="en-IN" sz="1000" dirty="0">
                <a:solidFill>
                  <a:prstClr val="black"/>
                </a:solidFill>
                <a:latin typeface="Century gothic"/>
                <a:cs typeface="Century gothic"/>
              </a:rPr>
              <a:t>Post doc </a:t>
            </a:r>
          </a:p>
        </p:txBody>
      </p:sp>
      <p:sp>
        <p:nvSpPr>
          <p:cNvPr id="15" name="Rectangle 14"/>
          <p:cNvSpPr/>
          <p:nvPr/>
        </p:nvSpPr>
        <p:spPr>
          <a:xfrm>
            <a:off x="5707147" y="4195889"/>
            <a:ext cx="986167" cy="400110"/>
          </a:xfrm>
          <a:prstGeom prst="rect">
            <a:avLst/>
          </a:prstGeom>
        </p:spPr>
        <p:txBody>
          <a:bodyPr wrap="none">
            <a:spAutoFit/>
          </a:bodyPr>
          <a:lstStyle/>
          <a:p>
            <a:pPr algn="ctr"/>
            <a:r>
              <a:rPr lang="en-IN" sz="1000" dirty="0">
                <a:solidFill>
                  <a:prstClr val="black"/>
                </a:solidFill>
                <a:latin typeface="Century gothic"/>
                <a:cs typeface="Century gothic"/>
              </a:rPr>
              <a:t>Zhengtao Liu</a:t>
            </a:r>
          </a:p>
          <a:p>
            <a:pPr algn="ctr"/>
            <a:r>
              <a:rPr lang="en-IN" sz="1000" dirty="0">
                <a:solidFill>
                  <a:prstClr val="black"/>
                </a:solidFill>
                <a:latin typeface="Century gothic"/>
                <a:cs typeface="Century gothic"/>
              </a:rPr>
              <a:t>Post doc </a:t>
            </a:r>
          </a:p>
        </p:txBody>
      </p:sp>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02671" y="1096536"/>
            <a:ext cx="891695" cy="1224000"/>
          </a:xfrm>
          <a:prstGeom prst="rect">
            <a:avLst/>
          </a:prstGeom>
        </p:spPr>
      </p:pic>
      <p:sp>
        <p:nvSpPr>
          <p:cNvPr id="19" name="Rectangle 18"/>
          <p:cNvSpPr/>
          <p:nvPr/>
        </p:nvSpPr>
        <p:spPr>
          <a:xfrm>
            <a:off x="5129014" y="2325650"/>
            <a:ext cx="1037463" cy="400110"/>
          </a:xfrm>
          <a:prstGeom prst="rect">
            <a:avLst/>
          </a:prstGeom>
          <a:solidFill>
            <a:schemeClr val="bg1"/>
          </a:solidFill>
        </p:spPr>
        <p:txBody>
          <a:bodyPr wrap="none">
            <a:spAutoFit/>
          </a:bodyPr>
          <a:lstStyle/>
          <a:p>
            <a:pPr algn="ctr"/>
            <a:r>
              <a:rPr lang="en-IN" sz="1000" dirty="0">
                <a:solidFill>
                  <a:prstClr val="black"/>
                </a:solidFill>
                <a:latin typeface="Century gothic"/>
                <a:cs typeface="Century gothic"/>
              </a:rPr>
              <a:t>Alen Lovric</a:t>
            </a:r>
          </a:p>
          <a:p>
            <a:pPr algn="ctr"/>
            <a:r>
              <a:rPr lang="en-IN" sz="1000" dirty="0">
                <a:solidFill>
                  <a:prstClr val="black"/>
                </a:solidFill>
                <a:latin typeface="Century gothic"/>
                <a:cs typeface="Century gothic"/>
              </a:rPr>
              <a:t>Research Eng</a:t>
            </a:r>
          </a:p>
        </p:txBody>
      </p:sp>
      <p:pic>
        <p:nvPicPr>
          <p:cNvPr id="20" name="Picture 19"/>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196435" y="1096536"/>
            <a:ext cx="946957" cy="1224000"/>
          </a:xfrm>
          <a:prstGeom prst="rect">
            <a:avLst/>
          </a:prstGeom>
        </p:spPr>
      </p:pic>
      <p:sp>
        <p:nvSpPr>
          <p:cNvPr id="21" name="Rectangle 20"/>
          <p:cNvSpPr/>
          <p:nvPr/>
        </p:nvSpPr>
        <p:spPr>
          <a:xfrm>
            <a:off x="2819425" y="2325650"/>
            <a:ext cx="1724896" cy="400110"/>
          </a:xfrm>
          <a:prstGeom prst="rect">
            <a:avLst/>
          </a:prstGeom>
        </p:spPr>
        <p:txBody>
          <a:bodyPr wrap="square">
            <a:spAutoFit/>
          </a:bodyPr>
          <a:lstStyle/>
          <a:p>
            <a:pPr algn="ctr"/>
            <a:r>
              <a:rPr lang="en-IN" sz="1000" dirty="0">
                <a:solidFill>
                  <a:prstClr val="black"/>
                </a:solidFill>
                <a:latin typeface="Century gothic"/>
                <a:cs typeface="Century gothic"/>
              </a:rPr>
              <a:t>Rui Benfeitas</a:t>
            </a:r>
          </a:p>
          <a:p>
            <a:pPr algn="ctr"/>
            <a:r>
              <a:rPr lang="en-IN" sz="1000" dirty="0">
                <a:solidFill>
                  <a:prstClr val="black"/>
                </a:solidFill>
                <a:latin typeface="Century gothic"/>
                <a:cs typeface="Century gothic"/>
              </a:rPr>
              <a:t>Post doc</a:t>
            </a:r>
          </a:p>
        </p:txBody>
      </p:sp>
      <p:sp>
        <p:nvSpPr>
          <p:cNvPr id="22" name="Rectangle 21"/>
          <p:cNvSpPr/>
          <p:nvPr/>
        </p:nvSpPr>
        <p:spPr>
          <a:xfrm>
            <a:off x="32470" y="6090476"/>
            <a:ext cx="936104" cy="400110"/>
          </a:xfrm>
          <a:prstGeom prst="rect">
            <a:avLst/>
          </a:prstGeom>
        </p:spPr>
        <p:txBody>
          <a:bodyPr wrap="square">
            <a:spAutoFit/>
          </a:bodyPr>
          <a:lstStyle/>
          <a:p>
            <a:pPr algn="ctr"/>
            <a:r>
              <a:rPr lang="en-IN" sz="1000" dirty="0">
                <a:solidFill>
                  <a:prstClr val="black"/>
                </a:solidFill>
                <a:latin typeface="Century gothic"/>
                <a:cs typeface="Century gothic"/>
              </a:rPr>
              <a:t>Faddy Aziz</a:t>
            </a:r>
          </a:p>
          <a:p>
            <a:pPr algn="ctr"/>
            <a:r>
              <a:rPr lang="en-IN" sz="1000" dirty="0">
                <a:solidFill>
                  <a:prstClr val="black"/>
                </a:solidFill>
                <a:latin typeface="Century gothic"/>
                <a:cs typeface="Century gothic"/>
              </a:rPr>
              <a:t>Post doc</a:t>
            </a:r>
          </a:p>
        </p:txBody>
      </p:sp>
      <p:sp>
        <p:nvSpPr>
          <p:cNvPr id="23" name="Rectangle 22"/>
          <p:cNvSpPr/>
          <p:nvPr/>
        </p:nvSpPr>
        <p:spPr>
          <a:xfrm>
            <a:off x="699628" y="6090476"/>
            <a:ext cx="1637098" cy="400110"/>
          </a:xfrm>
          <a:prstGeom prst="rect">
            <a:avLst/>
          </a:prstGeom>
        </p:spPr>
        <p:txBody>
          <a:bodyPr wrap="square">
            <a:spAutoFit/>
          </a:bodyPr>
          <a:lstStyle/>
          <a:p>
            <a:pPr algn="ctr"/>
            <a:r>
              <a:rPr lang="en-IN" sz="1000" dirty="0">
                <a:solidFill>
                  <a:prstClr val="black"/>
                </a:solidFill>
                <a:latin typeface="Century gothic"/>
                <a:cs typeface="Century gothic"/>
              </a:rPr>
              <a:t>Umberto </a:t>
            </a:r>
            <a:r>
              <a:rPr lang="en-IN" sz="1000" dirty="0" err="1">
                <a:solidFill>
                  <a:prstClr val="black"/>
                </a:solidFill>
                <a:latin typeface="Century gothic"/>
                <a:cs typeface="Century gothic"/>
              </a:rPr>
              <a:t>Battisti</a:t>
            </a:r>
            <a:endParaRPr lang="en-IN" sz="1000" dirty="0">
              <a:solidFill>
                <a:prstClr val="black"/>
              </a:solidFill>
              <a:latin typeface="Century gothic"/>
              <a:cs typeface="Century gothic"/>
            </a:endParaRPr>
          </a:p>
          <a:p>
            <a:pPr algn="ctr"/>
            <a:r>
              <a:rPr lang="en-IN" sz="1000" dirty="0">
                <a:solidFill>
                  <a:prstClr val="black"/>
                </a:solidFill>
                <a:latin typeface="Century gothic"/>
                <a:cs typeface="Century gothic"/>
              </a:rPr>
              <a:t>Post doc</a:t>
            </a:r>
          </a:p>
        </p:txBody>
      </p:sp>
      <p:pic>
        <p:nvPicPr>
          <p:cNvPr id="24" name="Picture 4" descr="E:\Adil_Employment\AllEmployee\GU Fady\Id 2.jpg"/>
          <p:cNvPicPr>
            <a:picLocks noChangeAspect="1" noChangeArrowheads="1"/>
          </p:cNvPicPr>
          <p:nvPr/>
        </p:nvPicPr>
        <p:blipFill>
          <a:blip r:embed="rId10" cstate="print"/>
          <a:srcRect/>
          <a:stretch>
            <a:fillRect/>
          </a:stretch>
        </p:blipFill>
        <p:spPr bwMode="auto">
          <a:xfrm>
            <a:off x="55712" y="4830476"/>
            <a:ext cx="908619" cy="1260000"/>
          </a:xfrm>
          <a:prstGeom prst="rect">
            <a:avLst/>
          </a:prstGeom>
          <a:noFill/>
        </p:spPr>
      </p:pic>
      <p:sp>
        <p:nvSpPr>
          <p:cNvPr id="25" name="Rectangle 24"/>
          <p:cNvSpPr/>
          <p:nvPr/>
        </p:nvSpPr>
        <p:spPr>
          <a:xfrm>
            <a:off x="5940152" y="6090476"/>
            <a:ext cx="1637098" cy="400110"/>
          </a:xfrm>
          <a:prstGeom prst="rect">
            <a:avLst/>
          </a:prstGeom>
        </p:spPr>
        <p:txBody>
          <a:bodyPr wrap="square">
            <a:spAutoFit/>
          </a:bodyPr>
          <a:lstStyle/>
          <a:p>
            <a:pPr algn="ctr"/>
            <a:r>
              <a:rPr lang="en-IN" sz="1000" dirty="0">
                <a:solidFill>
                  <a:prstClr val="black"/>
                </a:solidFill>
                <a:latin typeface="Century gothic"/>
                <a:cs typeface="Century gothic"/>
              </a:rPr>
              <a:t>Chunxia Gao </a:t>
            </a:r>
          </a:p>
          <a:p>
            <a:pPr algn="ctr"/>
            <a:r>
              <a:rPr lang="en-IN" sz="1000" dirty="0">
                <a:solidFill>
                  <a:prstClr val="black"/>
                </a:solidFill>
                <a:latin typeface="Century gothic"/>
                <a:cs typeface="Century gothic"/>
              </a:rPr>
              <a:t>Post doc</a:t>
            </a:r>
          </a:p>
        </p:txBody>
      </p:sp>
      <p:pic>
        <p:nvPicPr>
          <p:cNvPr id="26" name="Picture 4" descr="chunxia-gao-mod"/>
          <p:cNvPicPr>
            <a:picLocks noChangeAspect="1" noChangeArrowheads="1"/>
          </p:cNvPicPr>
          <p:nvPr/>
        </p:nvPicPr>
        <p:blipFill>
          <a:blip r:embed="rId11" cstate="print"/>
          <a:srcRect/>
          <a:stretch>
            <a:fillRect/>
          </a:stretch>
        </p:blipFill>
        <p:spPr bwMode="auto">
          <a:xfrm>
            <a:off x="6118964" y="4830476"/>
            <a:ext cx="1476563" cy="1260000"/>
          </a:xfrm>
          <a:prstGeom prst="rect">
            <a:avLst/>
          </a:prstGeom>
          <a:noFill/>
        </p:spPr>
      </p:pic>
      <p:sp>
        <p:nvSpPr>
          <p:cNvPr id="27" name="Rectangle 26"/>
          <p:cNvSpPr/>
          <p:nvPr/>
        </p:nvSpPr>
        <p:spPr>
          <a:xfrm>
            <a:off x="7812360" y="4195889"/>
            <a:ext cx="1368152" cy="400110"/>
          </a:xfrm>
          <a:prstGeom prst="rect">
            <a:avLst/>
          </a:prstGeom>
        </p:spPr>
        <p:txBody>
          <a:bodyPr wrap="square">
            <a:spAutoFit/>
          </a:bodyPr>
          <a:lstStyle/>
          <a:p>
            <a:pPr algn="ctr"/>
            <a:r>
              <a:rPr lang="en-IN" sz="1000" dirty="0" err="1">
                <a:solidFill>
                  <a:prstClr val="black"/>
                </a:solidFill>
                <a:latin typeface="Century gothic"/>
                <a:cs typeface="Century gothic"/>
              </a:rPr>
              <a:t>Natasa</a:t>
            </a:r>
            <a:r>
              <a:rPr lang="en-IN" sz="1000" dirty="0">
                <a:solidFill>
                  <a:prstClr val="black"/>
                </a:solidFill>
                <a:latin typeface="Century gothic"/>
                <a:cs typeface="Century gothic"/>
              </a:rPr>
              <a:t> </a:t>
            </a:r>
            <a:r>
              <a:rPr lang="en-IN" sz="1000" dirty="0" err="1">
                <a:solidFill>
                  <a:prstClr val="black"/>
                </a:solidFill>
                <a:latin typeface="Century gothic"/>
                <a:cs typeface="Century gothic"/>
              </a:rPr>
              <a:t>Sikanic</a:t>
            </a:r>
            <a:endParaRPr lang="en-IN" sz="1000" dirty="0">
              <a:solidFill>
                <a:prstClr val="black"/>
              </a:solidFill>
              <a:latin typeface="Century gothic"/>
              <a:cs typeface="Century gothic"/>
            </a:endParaRPr>
          </a:p>
          <a:p>
            <a:pPr algn="ctr"/>
            <a:r>
              <a:rPr lang="en-IN" sz="1000" dirty="0">
                <a:solidFill>
                  <a:prstClr val="black"/>
                </a:solidFill>
                <a:latin typeface="Century gothic"/>
                <a:cs typeface="Century gothic"/>
              </a:rPr>
              <a:t>Researcher</a:t>
            </a:r>
          </a:p>
        </p:txBody>
      </p:sp>
      <p:pic>
        <p:nvPicPr>
          <p:cNvPr id="28" name="Picture 6" descr="C:\Users\adilm\Desktop\image.png"/>
          <p:cNvPicPr>
            <a:picLocks noChangeAspect="1" noChangeArrowheads="1"/>
          </p:cNvPicPr>
          <p:nvPr/>
        </p:nvPicPr>
        <p:blipFill>
          <a:blip r:embed="rId12" cstate="print"/>
          <a:srcRect/>
          <a:stretch>
            <a:fillRect/>
          </a:stretch>
        </p:blipFill>
        <p:spPr bwMode="auto">
          <a:xfrm>
            <a:off x="8023772" y="2935889"/>
            <a:ext cx="972633" cy="1260000"/>
          </a:xfrm>
          <a:prstGeom prst="rect">
            <a:avLst/>
          </a:prstGeom>
          <a:noFill/>
        </p:spPr>
      </p:pic>
      <p:pic>
        <p:nvPicPr>
          <p:cNvPr id="29" name="Picture 8" descr="profile-arif-new"/>
          <p:cNvPicPr>
            <a:picLocks noChangeArrowheads="1"/>
          </p:cNvPicPr>
          <p:nvPr/>
        </p:nvPicPr>
        <p:blipFill>
          <a:blip r:embed="rId13" cstate="print"/>
          <a:srcRect/>
          <a:stretch>
            <a:fillRect/>
          </a:stretch>
        </p:blipFill>
        <p:spPr bwMode="auto">
          <a:xfrm>
            <a:off x="4139952" y="1096536"/>
            <a:ext cx="1081681" cy="1224000"/>
          </a:xfrm>
          <a:prstGeom prst="rect">
            <a:avLst/>
          </a:prstGeom>
          <a:noFill/>
        </p:spPr>
      </p:pic>
      <p:sp>
        <p:nvSpPr>
          <p:cNvPr id="30" name="Rectangle 29"/>
          <p:cNvSpPr/>
          <p:nvPr/>
        </p:nvSpPr>
        <p:spPr>
          <a:xfrm>
            <a:off x="7001222" y="2325650"/>
            <a:ext cx="1338828" cy="384721"/>
          </a:xfrm>
          <a:prstGeom prst="rect">
            <a:avLst/>
          </a:prstGeom>
          <a:solidFill>
            <a:schemeClr val="bg1"/>
          </a:solidFill>
        </p:spPr>
        <p:txBody>
          <a:bodyPr wrap="none">
            <a:spAutoFit/>
          </a:bodyPr>
          <a:lstStyle/>
          <a:p>
            <a:pPr algn="ctr"/>
            <a:r>
              <a:rPr lang="en-IN" sz="900" dirty="0">
                <a:solidFill>
                  <a:prstClr val="black"/>
                </a:solidFill>
                <a:latin typeface="Century gothic"/>
                <a:cs typeface="Century gothic"/>
              </a:rPr>
              <a:t>Mohamed </a:t>
            </a:r>
            <a:r>
              <a:rPr lang="en-IN" sz="900" dirty="0" err="1">
                <a:solidFill>
                  <a:prstClr val="black"/>
                </a:solidFill>
                <a:latin typeface="Century gothic"/>
                <a:cs typeface="Century gothic"/>
              </a:rPr>
              <a:t>Alshobky</a:t>
            </a:r>
            <a:r>
              <a:rPr lang="en-IN" sz="900" dirty="0">
                <a:solidFill>
                  <a:prstClr val="black"/>
                </a:solidFill>
                <a:latin typeface="Century gothic"/>
                <a:cs typeface="Century gothic"/>
              </a:rPr>
              <a:t> </a:t>
            </a:r>
          </a:p>
          <a:p>
            <a:pPr algn="ctr"/>
            <a:r>
              <a:rPr lang="en-IN" sz="1000" dirty="0">
                <a:solidFill>
                  <a:prstClr val="black"/>
                </a:solidFill>
                <a:latin typeface="Century gothic"/>
                <a:cs typeface="Century gothic"/>
              </a:rPr>
              <a:t>MSc Student</a:t>
            </a:r>
          </a:p>
        </p:txBody>
      </p:sp>
      <p:sp>
        <p:nvSpPr>
          <p:cNvPr id="31" name="Rectangle 30"/>
          <p:cNvSpPr/>
          <p:nvPr/>
        </p:nvSpPr>
        <p:spPr>
          <a:xfrm>
            <a:off x="6050260" y="2325650"/>
            <a:ext cx="1122423" cy="400110"/>
          </a:xfrm>
          <a:prstGeom prst="rect">
            <a:avLst/>
          </a:prstGeom>
          <a:noFill/>
        </p:spPr>
        <p:txBody>
          <a:bodyPr wrap="none">
            <a:spAutoFit/>
          </a:bodyPr>
          <a:lstStyle/>
          <a:p>
            <a:pPr algn="ctr"/>
            <a:r>
              <a:rPr lang="en-IN" sz="1000" dirty="0" err="1">
                <a:solidFill>
                  <a:prstClr val="black"/>
                </a:solidFill>
                <a:latin typeface="Century gothic"/>
                <a:cs typeface="Century gothic"/>
              </a:rPr>
              <a:t>Dorines</a:t>
            </a:r>
            <a:r>
              <a:rPr lang="en-IN" sz="1000" dirty="0">
                <a:solidFill>
                  <a:prstClr val="black"/>
                </a:solidFill>
                <a:latin typeface="Century gothic"/>
                <a:cs typeface="Century gothic"/>
              </a:rPr>
              <a:t> Rosario</a:t>
            </a:r>
          </a:p>
          <a:p>
            <a:pPr algn="ctr"/>
            <a:r>
              <a:rPr lang="en-IN" sz="1000" dirty="0">
                <a:solidFill>
                  <a:prstClr val="black"/>
                </a:solidFill>
                <a:latin typeface="Century gothic"/>
                <a:cs typeface="Century gothic"/>
              </a:rPr>
              <a:t>Research Eng</a:t>
            </a:r>
          </a:p>
        </p:txBody>
      </p:sp>
      <p:pic>
        <p:nvPicPr>
          <p:cNvPr id="32" name="Picture 6"/>
          <p:cNvPicPr>
            <a:picLocks noChangeAspect="1" noChangeArrowheads="1"/>
          </p:cNvPicPr>
          <p:nvPr/>
        </p:nvPicPr>
        <p:blipFill>
          <a:blip r:embed="rId14" cstate="print"/>
          <a:srcRect/>
          <a:stretch>
            <a:fillRect/>
          </a:stretch>
        </p:blipFill>
        <p:spPr bwMode="auto">
          <a:xfrm>
            <a:off x="6142890" y="1096536"/>
            <a:ext cx="913294" cy="1224000"/>
          </a:xfrm>
          <a:prstGeom prst="rect">
            <a:avLst/>
          </a:prstGeom>
          <a:noFill/>
          <a:ln w="9525">
            <a:noFill/>
            <a:miter lim="800000"/>
            <a:headEnd/>
            <a:tailEnd/>
          </a:ln>
        </p:spPr>
      </p:pic>
      <p:pic>
        <p:nvPicPr>
          <p:cNvPr id="35" name="Picture 2"/>
          <p:cNvPicPr>
            <a:picLocks noChangeAspect="1" noChangeArrowheads="1"/>
          </p:cNvPicPr>
          <p:nvPr/>
        </p:nvPicPr>
        <p:blipFill>
          <a:blip r:embed="rId15" cstate="print"/>
          <a:srcRect/>
          <a:stretch>
            <a:fillRect/>
          </a:stretch>
        </p:blipFill>
        <p:spPr bwMode="auto">
          <a:xfrm>
            <a:off x="7118957" y="1096536"/>
            <a:ext cx="1048893" cy="1224000"/>
          </a:xfrm>
          <a:prstGeom prst="rect">
            <a:avLst/>
          </a:prstGeom>
          <a:noFill/>
          <a:ln w="9525">
            <a:noFill/>
            <a:miter lim="800000"/>
            <a:headEnd/>
            <a:tailEnd/>
          </a:ln>
        </p:spPr>
      </p:pic>
      <p:sp>
        <p:nvSpPr>
          <p:cNvPr id="36" name="Title 1"/>
          <p:cNvSpPr txBox="1">
            <a:spLocks/>
          </p:cNvSpPr>
          <p:nvPr/>
        </p:nvSpPr>
        <p:spPr>
          <a:xfrm>
            <a:off x="-402188" y="25091"/>
            <a:ext cx="8229600"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2800" b="1" i="0" u="none" strike="noStrike" kern="1200" cap="none" spc="0" normalizeH="0" baseline="0" noProof="0" dirty="0">
                <a:ln>
                  <a:noFill/>
                </a:ln>
                <a:solidFill>
                  <a:srgbClr val="0000FF"/>
                </a:solidFill>
                <a:effectLst/>
                <a:uLnTx/>
                <a:uFillTx/>
                <a:latin typeface="Century Gothic" pitchFamily="34" charset="0"/>
                <a:ea typeface="+mj-ea"/>
                <a:cs typeface="Century gothic"/>
              </a:rPr>
              <a:t>Systems medicine group@ SciLifeLab</a:t>
            </a:r>
          </a:p>
        </p:txBody>
      </p:sp>
      <p:sp>
        <p:nvSpPr>
          <p:cNvPr id="38" name="Rectangle 37"/>
          <p:cNvSpPr/>
          <p:nvPr/>
        </p:nvSpPr>
        <p:spPr>
          <a:xfrm>
            <a:off x="4067944" y="2325650"/>
            <a:ext cx="1199367" cy="400110"/>
          </a:xfrm>
          <a:prstGeom prst="rect">
            <a:avLst/>
          </a:prstGeom>
        </p:spPr>
        <p:txBody>
          <a:bodyPr wrap="none">
            <a:spAutoFit/>
          </a:bodyPr>
          <a:lstStyle/>
          <a:p>
            <a:pPr algn="ctr"/>
            <a:r>
              <a:rPr lang="en-IN" sz="1000" dirty="0">
                <a:solidFill>
                  <a:prstClr val="black"/>
                </a:solidFill>
                <a:latin typeface="Century gothic"/>
                <a:cs typeface="Century gothic"/>
              </a:rPr>
              <a:t>Muhammad Arif</a:t>
            </a:r>
          </a:p>
          <a:p>
            <a:pPr algn="ctr"/>
            <a:r>
              <a:rPr lang="en-IN" sz="1000" dirty="0">
                <a:solidFill>
                  <a:prstClr val="black"/>
                </a:solidFill>
                <a:latin typeface="Century gothic"/>
                <a:cs typeface="Century gothic"/>
              </a:rPr>
              <a:t>PhD stud.</a:t>
            </a:r>
          </a:p>
        </p:txBody>
      </p:sp>
      <p:sp>
        <p:nvSpPr>
          <p:cNvPr id="40" name="Title 1"/>
          <p:cNvSpPr txBox="1">
            <a:spLocks/>
          </p:cNvSpPr>
          <p:nvPr/>
        </p:nvSpPr>
        <p:spPr>
          <a:xfrm>
            <a:off x="-108520" y="532487"/>
            <a:ext cx="2376264"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1400" b="1" i="0" u="none" strike="noStrike" kern="1200" cap="none" spc="0" normalizeH="0" baseline="0" noProof="0" dirty="0">
                <a:ln>
                  <a:noFill/>
                </a:ln>
                <a:solidFill>
                  <a:srgbClr val="0000FF"/>
                </a:solidFill>
                <a:effectLst/>
                <a:uLnTx/>
                <a:uFillTx/>
                <a:latin typeface="Century Gothic" pitchFamily="34" charset="0"/>
                <a:ea typeface="+mj-ea"/>
                <a:cs typeface="Century gothic"/>
              </a:rPr>
              <a:t>Computational Biology</a:t>
            </a:r>
          </a:p>
        </p:txBody>
      </p:sp>
      <p:sp>
        <p:nvSpPr>
          <p:cNvPr id="50" name="Title 1"/>
          <p:cNvSpPr txBox="1">
            <a:spLocks/>
          </p:cNvSpPr>
          <p:nvPr/>
        </p:nvSpPr>
        <p:spPr>
          <a:xfrm>
            <a:off x="5436096" y="2526188"/>
            <a:ext cx="2376264"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1400" b="1" i="0" u="none" strike="noStrike" kern="1200" cap="none" spc="0" normalizeH="0" baseline="0" noProof="0" dirty="0">
                <a:ln>
                  <a:noFill/>
                </a:ln>
                <a:solidFill>
                  <a:srgbClr val="0000FF"/>
                </a:solidFill>
                <a:effectLst/>
                <a:uLnTx/>
                <a:uFillTx/>
                <a:latin typeface="Century Gothic" pitchFamily="34" charset="0"/>
                <a:ea typeface="+mj-ea"/>
                <a:cs typeface="Century gothic"/>
              </a:rPr>
              <a:t>Experimental Biology</a:t>
            </a:r>
          </a:p>
        </p:txBody>
      </p:sp>
      <p:sp>
        <p:nvSpPr>
          <p:cNvPr id="51" name="Title 1"/>
          <p:cNvSpPr txBox="1">
            <a:spLocks/>
          </p:cNvSpPr>
          <p:nvPr/>
        </p:nvSpPr>
        <p:spPr>
          <a:xfrm>
            <a:off x="-242262" y="4439291"/>
            <a:ext cx="2376264"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1400" b="1" i="0" u="none" strike="noStrike" kern="1200" cap="none" spc="0" normalizeH="0" baseline="0" noProof="0" dirty="0">
                <a:ln>
                  <a:noFill/>
                </a:ln>
                <a:solidFill>
                  <a:srgbClr val="0000FF"/>
                </a:solidFill>
                <a:effectLst/>
                <a:uLnTx/>
                <a:uFillTx/>
                <a:latin typeface="Century Gothic" pitchFamily="34" charset="0"/>
                <a:ea typeface="+mj-ea"/>
                <a:cs typeface="Century gothic"/>
              </a:rPr>
              <a:t>Medicinal Chemistry</a:t>
            </a:r>
          </a:p>
        </p:txBody>
      </p:sp>
      <p:sp>
        <p:nvSpPr>
          <p:cNvPr id="43" name="Rectangle 42"/>
          <p:cNvSpPr/>
          <p:nvPr/>
        </p:nvSpPr>
        <p:spPr>
          <a:xfrm>
            <a:off x="35496" y="4089626"/>
            <a:ext cx="942887" cy="400110"/>
          </a:xfrm>
          <a:prstGeom prst="rect">
            <a:avLst/>
          </a:prstGeom>
          <a:noFill/>
        </p:spPr>
        <p:txBody>
          <a:bodyPr wrap="none">
            <a:spAutoFit/>
          </a:bodyPr>
          <a:lstStyle/>
          <a:p>
            <a:pPr algn="ctr"/>
            <a:r>
              <a:rPr lang="en-IN" sz="1000" dirty="0" err="1">
                <a:solidFill>
                  <a:prstClr val="black"/>
                </a:solidFill>
                <a:latin typeface="Century gothic"/>
                <a:cs typeface="Century gothic"/>
              </a:rPr>
              <a:t>Beste</a:t>
            </a:r>
            <a:r>
              <a:rPr lang="en-IN" sz="1000" dirty="0">
                <a:solidFill>
                  <a:prstClr val="black"/>
                </a:solidFill>
                <a:latin typeface="Century gothic"/>
                <a:cs typeface="Century gothic"/>
              </a:rPr>
              <a:t> </a:t>
            </a:r>
            <a:r>
              <a:rPr lang="en-IN" sz="1000" dirty="0" err="1">
                <a:solidFill>
                  <a:prstClr val="black"/>
                </a:solidFill>
                <a:latin typeface="Century gothic"/>
                <a:cs typeface="Century gothic"/>
              </a:rPr>
              <a:t>Turanli</a:t>
            </a:r>
            <a:endParaRPr lang="en-IN" sz="1000" dirty="0">
              <a:solidFill>
                <a:prstClr val="black"/>
              </a:solidFill>
              <a:latin typeface="Century gothic"/>
              <a:cs typeface="Century gothic"/>
            </a:endParaRPr>
          </a:p>
          <a:p>
            <a:pPr algn="ctr"/>
            <a:r>
              <a:rPr lang="en-IN" sz="1000" dirty="0">
                <a:solidFill>
                  <a:prstClr val="black"/>
                </a:solidFill>
                <a:latin typeface="Century gothic"/>
                <a:cs typeface="Century gothic"/>
              </a:rPr>
              <a:t>Vis Student</a:t>
            </a:r>
          </a:p>
        </p:txBody>
      </p:sp>
      <p:pic>
        <p:nvPicPr>
          <p:cNvPr id="44" name="Picture 2" descr="http://sysmedicine.com/wp-content/uploads/2016/02/besty.new2_-245x300.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515" y="2829626"/>
            <a:ext cx="1029001"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ysmedicine.com/wp-content/uploads/2016/02/feride-258x300.jpg"/>
          <p:cNvPicPr>
            <a:picLocks noChangeAspect="1" noChangeArrowheads="1"/>
          </p:cNvPicPr>
          <p:nvPr/>
        </p:nvPicPr>
        <p:blipFill>
          <a:blip r:embed="rId17" cstate="print"/>
          <a:srcRect/>
          <a:stretch>
            <a:fillRect/>
          </a:stretch>
        </p:blipFill>
        <p:spPr bwMode="auto">
          <a:xfrm>
            <a:off x="1000175" y="2829626"/>
            <a:ext cx="1083600" cy="1260000"/>
          </a:xfrm>
          <a:prstGeom prst="rect">
            <a:avLst/>
          </a:prstGeom>
          <a:noFill/>
        </p:spPr>
      </p:pic>
      <p:sp>
        <p:nvSpPr>
          <p:cNvPr id="45" name="Rectangle 44"/>
          <p:cNvSpPr/>
          <p:nvPr/>
        </p:nvSpPr>
        <p:spPr>
          <a:xfrm>
            <a:off x="971600" y="4089626"/>
            <a:ext cx="870751" cy="400110"/>
          </a:xfrm>
          <a:prstGeom prst="rect">
            <a:avLst/>
          </a:prstGeom>
          <a:noFill/>
        </p:spPr>
        <p:txBody>
          <a:bodyPr wrap="none">
            <a:spAutoFit/>
          </a:bodyPr>
          <a:lstStyle/>
          <a:p>
            <a:pPr algn="ctr"/>
            <a:r>
              <a:rPr lang="en-IN" sz="1000" dirty="0">
                <a:solidFill>
                  <a:prstClr val="black"/>
                </a:solidFill>
                <a:latin typeface="Century gothic"/>
                <a:cs typeface="Century gothic"/>
              </a:rPr>
              <a:t>Feride Eren</a:t>
            </a:r>
          </a:p>
          <a:p>
            <a:pPr algn="ctr"/>
            <a:r>
              <a:rPr lang="en-IN" sz="1000" dirty="0">
                <a:solidFill>
                  <a:prstClr val="black"/>
                </a:solidFill>
                <a:latin typeface="Century gothic"/>
                <a:cs typeface="Century gothic"/>
              </a:rPr>
              <a:t>Vis Student</a:t>
            </a:r>
          </a:p>
        </p:txBody>
      </p:sp>
      <p:sp>
        <p:nvSpPr>
          <p:cNvPr id="46" name="Rectangle 45"/>
          <p:cNvSpPr/>
          <p:nvPr/>
        </p:nvSpPr>
        <p:spPr>
          <a:xfrm>
            <a:off x="2124833" y="4089626"/>
            <a:ext cx="1007007" cy="400110"/>
          </a:xfrm>
          <a:prstGeom prst="rect">
            <a:avLst/>
          </a:prstGeom>
          <a:noFill/>
        </p:spPr>
        <p:txBody>
          <a:bodyPr wrap="none">
            <a:spAutoFit/>
          </a:bodyPr>
          <a:lstStyle/>
          <a:p>
            <a:pPr algn="ctr"/>
            <a:r>
              <a:rPr lang="en-IN" sz="1000" dirty="0" err="1">
                <a:solidFill>
                  <a:prstClr val="black"/>
                </a:solidFill>
                <a:latin typeface="Century gothic"/>
                <a:cs typeface="Century gothic"/>
              </a:rPr>
              <a:t>Ozlem</a:t>
            </a:r>
            <a:r>
              <a:rPr lang="en-IN" sz="1000" dirty="0">
                <a:solidFill>
                  <a:prstClr val="black"/>
                </a:solidFill>
                <a:latin typeface="Century gothic"/>
                <a:cs typeface="Century gothic"/>
              </a:rPr>
              <a:t> Altay</a:t>
            </a:r>
          </a:p>
          <a:p>
            <a:pPr algn="ctr"/>
            <a:r>
              <a:rPr lang="en-IN" sz="1000" dirty="0">
                <a:solidFill>
                  <a:prstClr val="black"/>
                </a:solidFill>
                <a:latin typeface="Century gothic"/>
                <a:cs typeface="Century gothic"/>
              </a:rPr>
              <a:t>Vis </a:t>
            </a:r>
            <a:r>
              <a:rPr lang="en-IN" sz="1000" dirty="0" err="1">
                <a:solidFill>
                  <a:prstClr val="black"/>
                </a:solidFill>
                <a:latin typeface="Century gothic"/>
                <a:cs typeface="Century gothic"/>
              </a:rPr>
              <a:t>Resarcher</a:t>
            </a:r>
            <a:endParaRPr lang="en-IN" sz="1000" dirty="0">
              <a:solidFill>
                <a:prstClr val="black"/>
              </a:solidFill>
              <a:latin typeface="Century gothic"/>
              <a:cs typeface="Century gothic"/>
            </a:endParaRPr>
          </a:p>
        </p:txBody>
      </p:sp>
      <p:pic>
        <p:nvPicPr>
          <p:cNvPr id="56322" name="Picture 2" descr="http://sysmedicine.com/wp-content/uploads/2016/02/fullsizeoutput_197-225x300.jpeg"/>
          <p:cNvPicPr>
            <a:picLocks noChangeAspect="1" noChangeArrowheads="1"/>
          </p:cNvPicPr>
          <p:nvPr/>
        </p:nvPicPr>
        <p:blipFill>
          <a:blip r:embed="rId18" cstate="print"/>
          <a:srcRect/>
          <a:stretch>
            <a:fillRect/>
          </a:stretch>
        </p:blipFill>
        <p:spPr bwMode="auto">
          <a:xfrm>
            <a:off x="8191450" y="1096536"/>
            <a:ext cx="918000" cy="1224000"/>
          </a:xfrm>
          <a:prstGeom prst="rect">
            <a:avLst/>
          </a:prstGeom>
          <a:noFill/>
        </p:spPr>
      </p:pic>
      <p:sp>
        <p:nvSpPr>
          <p:cNvPr id="47" name="Rectangle 46"/>
          <p:cNvSpPr/>
          <p:nvPr/>
        </p:nvSpPr>
        <p:spPr>
          <a:xfrm>
            <a:off x="8177033" y="2310446"/>
            <a:ext cx="965329" cy="400110"/>
          </a:xfrm>
          <a:prstGeom prst="rect">
            <a:avLst/>
          </a:prstGeom>
          <a:noFill/>
        </p:spPr>
        <p:txBody>
          <a:bodyPr wrap="none">
            <a:spAutoFit/>
          </a:bodyPr>
          <a:lstStyle/>
          <a:p>
            <a:pPr algn="ctr"/>
            <a:r>
              <a:rPr lang="en-IN" sz="1000" dirty="0">
                <a:solidFill>
                  <a:prstClr val="black"/>
                </a:solidFill>
                <a:latin typeface="Century gothic"/>
                <a:cs typeface="Century gothic"/>
              </a:rPr>
              <a:t>Ida Larsson</a:t>
            </a:r>
          </a:p>
          <a:p>
            <a:pPr algn="ctr"/>
            <a:r>
              <a:rPr lang="en-IN" sz="1000" dirty="0">
                <a:solidFill>
                  <a:prstClr val="black"/>
                </a:solidFill>
                <a:latin typeface="Century gothic"/>
                <a:cs typeface="Century gothic"/>
              </a:rPr>
              <a:t>MSc Student</a:t>
            </a:r>
          </a:p>
        </p:txBody>
      </p:sp>
      <p:pic>
        <p:nvPicPr>
          <p:cNvPr id="49" name="Picture 48"/>
          <p:cNvPicPr>
            <a:picLocks noChangeAspect="1"/>
          </p:cNvPicPr>
          <p:nvPr/>
        </p:nvPicPr>
        <p:blipFill>
          <a:blip r:embed="rId19"/>
          <a:stretch>
            <a:fillRect/>
          </a:stretch>
        </p:blipFill>
        <p:spPr>
          <a:xfrm>
            <a:off x="2010909" y="2829626"/>
            <a:ext cx="1153897" cy="1233208"/>
          </a:xfrm>
          <a:prstGeom prst="rect">
            <a:avLst/>
          </a:prstGeom>
        </p:spPr>
      </p:pic>
      <p:sp>
        <p:nvSpPr>
          <p:cNvPr id="48" name="Rectangle 47"/>
          <p:cNvSpPr/>
          <p:nvPr/>
        </p:nvSpPr>
        <p:spPr>
          <a:xfrm>
            <a:off x="1763688" y="6085212"/>
            <a:ext cx="1637098" cy="400110"/>
          </a:xfrm>
          <a:prstGeom prst="rect">
            <a:avLst/>
          </a:prstGeom>
        </p:spPr>
        <p:txBody>
          <a:bodyPr wrap="square">
            <a:spAutoFit/>
          </a:bodyPr>
          <a:lstStyle/>
          <a:p>
            <a:pPr algn="ctr"/>
            <a:r>
              <a:rPr lang="en-IN" sz="1000" dirty="0">
                <a:solidFill>
                  <a:prstClr val="black"/>
                </a:solidFill>
                <a:latin typeface="Century gothic"/>
                <a:cs typeface="Century gothic"/>
              </a:rPr>
              <a:t>Chiara </a:t>
            </a:r>
            <a:r>
              <a:rPr lang="en-IN" sz="1000" dirty="0" err="1">
                <a:solidFill>
                  <a:prstClr val="black"/>
                </a:solidFill>
                <a:latin typeface="Century gothic"/>
                <a:cs typeface="Century gothic"/>
              </a:rPr>
              <a:t>Zagni</a:t>
            </a:r>
            <a:endParaRPr lang="en-IN" sz="1000" dirty="0">
              <a:solidFill>
                <a:prstClr val="black"/>
              </a:solidFill>
              <a:latin typeface="Century gothic"/>
              <a:cs typeface="Century gothic"/>
            </a:endParaRPr>
          </a:p>
          <a:p>
            <a:pPr algn="ctr"/>
            <a:r>
              <a:rPr lang="en-IN" sz="1000" dirty="0">
                <a:solidFill>
                  <a:prstClr val="black"/>
                </a:solidFill>
                <a:latin typeface="Century gothic"/>
                <a:cs typeface="Century gothic"/>
              </a:rPr>
              <a:t>Post doc</a:t>
            </a:r>
          </a:p>
        </p:txBody>
      </p:sp>
      <p:sp>
        <p:nvSpPr>
          <p:cNvPr id="52" name="Rectangle 51"/>
          <p:cNvSpPr/>
          <p:nvPr/>
        </p:nvSpPr>
        <p:spPr>
          <a:xfrm>
            <a:off x="2854116" y="6085212"/>
            <a:ext cx="2130846" cy="400110"/>
          </a:xfrm>
          <a:prstGeom prst="rect">
            <a:avLst/>
          </a:prstGeom>
        </p:spPr>
        <p:txBody>
          <a:bodyPr wrap="square">
            <a:spAutoFit/>
          </a:bodyPr>
          <a:lstStyle/>
          <a:p>
            <a:pPr algn="ctr"/>
            <a:r>
              <a:rPr lang="en-IN" sz="1000" dirty="0">
                <a:solidFill>
                  <a:prstClr val="black"/>
                </a:solidFill>
                <a:latin typeface="Century gothic"/>
                <a:cs typeface="Century gothic"/>
              </a:rPr>
              <a:t>Anders </a:t>
            </a:r>
            <a:r>
              <a:rPr lang="en-IN" sz="1000" dirty="0" err="1">
                <a:solidFill>
                  <a:prstClr val="black"/>
                </a:solidFill>
                <a:latin typeface="Century gothic"/>
                <a:cs typeface="Century gothic"/>
              </a:rPr>
              <a:t>Füchtbauer</a:t>
            </a:r>
            <a:r>
              <a:rPr lang="en-IN" sz="1000" dirty="0">
                <a:solidFill>
                  <a:prstClr val="black"/>
                </a:solidFill>
                <a:latin typeface="Century gothic"/>
                <a:cs typeface="Century gothic"/>
              </a:rPr>
              <a:t> </a:t>
            </a:r>
          </a:p>
          <a:p>
            <a:pPr algn="ctr"/>
            <a:r>
              <a:rPr lang="en-IN" sz="1000" dirty="0">
                <a:solidFill>
                  <a:prstClr val="black"/>
                </a:solidFill>
                <a:latin typeface="Century gothic"/>
                <a:cs typeface="Century gothic"/>
              </a:rPr>
              <a:t>Post doc</a:t>
            </a:r>
          </a:p>
        </p:txBody>
      </p:sp>
      <p:sp>
        <p:nvSpPr>
          <p:cNvPr id="53" name="Rectangle 52"/>
          <p:cNvSpPr/>
          <p:nvPr/>
        </p:nvSpPr>
        <p:spPr>
          <a:xfrm>
            <a:off x="4231046" y="6104734"/>
            <a:ext cx="1637098" cy="400110"/>
          </a:xfrm>
          <a:prstGeom prst="rect">
            <a:avLst/>
          </a:prstGeom>
        </p:spPr>
        <p:txBody>
          <a:bodyPr wrap="square">
            <a:spAutoFit/>
          </a:bodyPr>
          <a:lstStyle/>
          <a:p>
            <a:pPr algn="ctr"/>
            <a:r>
              <a:rPr lang="en-IN" sz="1000" dirty="0">
                <a:solidFill>
                  <a:prstClr val="black"/>
                </a:solidFill>
                <a:latin typeface="Century gothic"/>
                <a:cs typeface="Century gothic"/>
              </a:rPr>
              <a:t>Leticia Gómez </a:t>
            </a:r>
          </a:p>
          <a:p>
            <a:pPr algn="ctr"/>
            <a:r>
              <a:rPr lang="en-IN" sz="1000" dirty="0">
                <a:solidFill>
                  <a:prstClr val="black"/>
                </a:solidFill>
                <a:latin typeface="Century gothic"/>
                <a:cs typeface="Century gothic"/>
              </a:rPr>
              <a:t>Post doc</a:t>
            </a:r>
          </a:p>
        </p:txBody>
      </p:sp>
      <p:pic>
        <p:nvPicPr>
          <p:cNvPr id="3" name="Picture 2"/>
          <p:cNvPicPr>
            <a:picLocks noChangeAspect="1"/>
          </p:cNvPicPr>
          <p:nvPr/>
        </p:nvPicPr>
        <p:blipFill>
          <a:blip r:embed="rId20"/>
          <a:stretch>
            <a:fillRect/>
          </a:stretch>
        </p:blipFill>
        <p:spPr>
          <a:xfrm>
            <a:off x="2053182" y="4830476"/>
            <a:ext cx="1163183" cy="1260000"/>
          </a:xfrm>
          <a:prstGeom prst="rect">
            <a:avLst/>
          </a:prstGeom>
        </p:spPr>
      </p:pic>
      <p:pic>
        <p:nvPicPr>
          <p:cNvPr id="11" name="Picture 10"/>
          <p:cNvPicPr>
            <a:picLocks noChangeAspect="1"/>
          </p:cNvPicPr>
          <p:nvPr/>
        </p:nvPicPr>
        <p:blipFill>
          <a:blip r:embed="rId21"/>
          <a:stretch>
            <a:fillRect/>
          </a:stretch>
        </p:blipFill>
        <p:spPr>
          <a:xfrm>
            <a:off x="3368156" y="4825862"/>
            <a:ext cx="1133298" cy="1260000"/>
          </a:xfrm>
          <a:prstGeom prst="rect">
            <a:avLst/>
          </a:prstGeom>
        </p:spPr>
      </p:pic>
      <p:pic>
        <p:nvPicPr>
          <p:cNvPr id="1026" name="Picture 2" descr="Leticia Monjas phot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17465" y="4825863"/>
            <a:ext cx="872916" cy="1260000"/>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1"/>
          <p:cNvSpPr txBox="1">
            <a:spLocks/>
          </p:cNvSpPr>
          <p:nvPr/>
        </p:nvSpPr>
        <p:spPr>
          <a:xfrm>
            <a:off x="5796136" y="4448550"/>
            <a:ext cx="2808312"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1400" b="1" i="0" u="none" strike="noStrike" kern="1200" cap="none" spc="0" normalizeH="0" baseline="0" noProof="0" dirty="0">
                <a:ln>
                  <a:noFill/>
                </a:ln>
                <a:solidFill>
                  <a:srgbClr val="0000FF"/>
                </a:solidFill>
                <a:effectLst/>
                <a:uLnTx/>
                <a:uFillTx/>
                <a:latin typeface="Century Gothic" pitchFamily="34" charset="0"/>
                <a:ea typeface="+mj-ea"/>
                <a:cs typeface="Century gothic"/>
              </a:rPr>
              <a:t>Computational Chemistry</a:t>
            </a:r>
          </a:p>
        </p:txBody>
      </p:sp>
      <p:sp>
        <p:nvSpPr>
          <p:cNvPr id="56" name="Rectangle 55"/>
          <p:cNvSpPr/>
          <p:nvPr/>
        </p:nvSpPr>
        <p:spPr>
          <a:xfrm>
            <a:off x="6723111" y="4186108"/>
            <a:ext cx="1186543" cy="400110"/>
          </a:xfrm>
          <a:prstGeom prst="rect">
            <a:avLst/>
          </a:prstGeom>
        </p:spPr>
        <p:txBody>
          <a:bodyPr wrap="none">
            <a:spAutoFit/>
          </a:bodyPr>
          <a:lstStyle/>
          <a:p>
            <a:pPr algn="ctr"/>
            <a:r>
              <a:rPr lang="en-IN" sz="1000" dirty="0" err="1">
                <a:solidFill>
                  <a:prstClr val="black"/>
                </a:solidFill>
                <a:latin typeface="Century gothic"/>
                <a:cs typeface="Century gothic"/>
              </a:rPr>
              <a:t>Woong</a:t>
            </a:r>
            <a:r>
              <a:rPr lang="en-IN" sz="1000" dirty="0">
                <a:solidFill>
                  <a:prstClr val="black"/>
                </a:solidFill>
                <a:latin typeface="Century gothic"/>
                <a:cs typeface="Century gothic"/>
              </a:rPr>
              <a:t> </a:t>
            </a:r>
            <a:r>
              <a:rPr lang="en-IN" sz="1000" dirty="0" err="1">
                <a:solidFill>
                  <a:prstClr val="black"/>
                </a:solidFill>
                <a:latin typeface="Century gothic"/>
                <a:cs typeface="Century gothic"/>
              </a:rPr>
              <a:t>Hee</a:t>
            </a:r>
            <a:r>
              <a:rPr lang="en-IN" sz="1000" dirty="0">
                <a:solidFill>
                  <a:prstClr val="black"/>
                </a:solidFill>
                <a:latin typeface="Century gothic"/>
                <a:cs typeface="Century gothic"/>
              </a:rPr>
              <a:t> Kim</a:t>
            </a:r>
          </a:p>
          <a:p>
            <a:pPr algn="ctr"/>
            <a:r>
              <a:rPr lang="en-IN" sz="1000" dirty="0">
                <a:solidFill>
                  <a:prstClr val="black"/>
                </a:solidFill>
                <a:latin typeface="Century gothic"/>
                <a:cs typeface="Century gothic"/>
              </a:rPr>
              <a:t>Post doc </a:t>
            </a:r>
          </a:p>
        </p:txBody>
      </p:sp>
      <p:sp>
        <p:nvSpPr>
          <p:cNvPr id="57" name="Rectangle 56"/>
          <p:cNvSpPr/>
          <p:nvPr/>
        </p:nvSpPr>
        <p:spPr>
          <a:xfrm>
            <a:off x="3388011" y="4093552"/>
            <a:ext cx="1007007" cy="400110"/>
          </a:xfrm>
          <a:prstGeom prst="rect">
            <a:avLst/>
          </a:prstGeom>
          <a:noFill/>
        </p:spPr>
        <p:txBody>
          <a:bodyPr wrap="none">
            <a:spAutoFit/>
          </a:bodyPr>
          <a:lstStyle/>
          <a:p>
            <a:pPr algn="ctr"/>
            <a:r>
              <a:rPr lang="en-IN" sz="1000" dirty="0" err="1">
                <a:solidFill>
                  <a:prstClr val="black"/>
                </a:solidFill>
                <a:latin typeface="Century gothic"/>
                <a:cs typeface="Century gothic"/>
              </a:rPr>
              <a:t>Shuqi</a:t>
            </a:r>
            <a:r>
              <a:rPr lang="en-IN" sz="1000" dirty="0">
                <a:solidFill>
                  <a:prstClr val="black"/>
                </a:solidFill>
                <a:latin typeface="Century gothic"/>
                <a:cs typeface="Century gothic"/>
              </a:rPr>
              <a:t> Zhang</a:t>
            </a:r>
          </a:p>
          <a:p>
            <a:pPr algn="ctr"/>
            <a:r>
              <a:rPr lang="en-IN" sz="1000" dirty="0">
                <a:solidFill>
                  <a:prstClr val="black"/>
                </a:solidFill>
                <a:latin typeface="Century gothic"/>
                <a:cs typeface="Century gothic"/>
              </a:rPr>
              <a:t>Vis </a:t>
            </a:r>
            <a:r>
              <a:rPr lang="en-IN" sz="1000" dirty="0" err="1">
                <a:solidFill>
                  <a:prstClr val="black"/>
                </a:solidFill>
                <a:latin typeface="Century gothic"/>
                <a:cs typeface="Century gothic"/>
              </a:rPr>
              <a:t>Resarcher</a:t>
            </a:r>
            <a:endParaRPr lang="en-IN" sz="1000" dirty="0">
              <a:solidFill>
                <a:prstClr val="black"/>
              </a:solidFill>
              <a:latin typeface="Century gothic"/>
              <a:cs typeface="Century gothic"/>
            </a:endParaRPr>
          </a:p>
        </p:txBody>
      </p:sp>
      <p:pic>
        <p:nvPicPr>
          <p:cNvPr id="2" name="Picture 2" descr="http://sysmedicine.com/wp-content/uploads/2016/02/Shuqi-Chen.new_-229x300.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93435" y="2829626"/>
            <a:ext cx="940274" cy="1231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73225" y="2944848"/>
            <a:ext cx="987236" cy="1231479"/>
          </a:xfrm>
          <a:prstGeom prst="rect">
            <a:avLst/>
          </a:prstGeom>
        </p:spPr>
      </p:pic>
    </p:spTree>
    <p:extLst>
      <p:ext uri="{BB962C8B-B14F-4D97-AF65-F5344CB8AC3E}">
        <p14:creationId xmlns:p14="http://schemas.microsoft.com/office/powerpoint/2010/main" val="18376070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5639" y="427410"/>
            <a:ext cx="4916130" cy="661530"/>
          </a:xfrm>
        </p:spPr>
        <p:txBody>
          <a:bodyPr/>
          <a:lstStyle/>
          <a:p>
            <a:r>
              <a:rPr lang="en-US" sz="2800" b="1" dirty="0">
                <a:solidFill>
                  <a:srgbClr val="0000FF"/>
                </a:solidFill>
                <a:latin typeface="+mn-lt"/>
              </a:rPr>
              <a:t>Acknowledgements</a:t>
            </a:r>
          </a:p>
        </p:txBody>
      </p:sp>
      <p:sp>
        <p:nvSpPr>
          <p:cNvPr id="5" name="TextBox 4"/>
          <p:cNvSpPr txBox="1"/>
          <p:nvPr/>
        </p:nvSpPr>
        <p:spPr>
          <a:xfrm>
            <a:off x="4470496" y="942550"/>
            <a:ext cx="4644008" cy="707886"/>
          </a:xfrm>
          <a:prstGeom prst="rect">
            <a:avLst/>
          </a:prstGeom>
          <a:noFill/>
        </p:spPr>
        <p:txBody>
          <a:bodyPr wrap="square" rtlCol="0">
            <a:spAutoFit/>
          </a:bodyPr>
          <a:lstStyle/>
          <a:p>
            <a:r>
              <a:rPr lang="en-GB" sz="2000" b="1" dirty="0"/>
              <a:t>Chalmers University of Technology</a:t>
            </a:r>
          </a:p>
          <a:p>
            <a:r>
              <a:rPr lang="en-GB" sz="2000" dirty="0"/>
              <a:t>Prof. Jens Nielsen</a:t>
            </a:r>
          </a:p>
        </p:txBody>
      </p:sp>
      <p:sp>
        <p:nvSpPr>
          <p:cNvPr id="6" name="TextBox 5"/>
          <p:cNvSpPr txBox="1"/>
          <p:nvPr/>
        </p:nvSpPr>
        <p:spPr>
          <a:xfrm>
            <a:off x="19664" y="1012196"/>
            <a:ext cx="3558640" cy="1323439"/>
          </a:xfrm>
          <a:prstGeom prst="rect">
            <a:avLst/>
          </a:prstGeom>
          <a:noFill/>
        </p:spPr>
        <p:txBody>
          <a:bodyPr wrap="square" rtlCol="0">
            <a:spAutoFit/>
          </a:bodyPr>
          <a:lstStyle/>
          <a:p>
            <a:r>
              <a:rPr lang="en-GB" sz="2000" b="1" dirty="0" err="1"/>
              <a:t>SciLifeLab</a:t>
            </a:r>
            <a:endParaRPr lang="en-GB" sz="2000" b="1" dirty="0"/>
          </a:p>
          <a:p>
            <a:r>
              <a:rPr lang="en-GB" sz="2000" dirty="0"/>
              <a:t>Prof. Mathias Uhlen</a:t>
            </a:r>
          </a:p>
          <a:p>
            <a:r>
              <a:rPr lang="en-GB" sz="2000" dirty="0"/>
              <a:t>Ass</a:t>
            </a:r>
            <a:r>
              <a:rPr lang="sv-SE" sz="2000" dirty="0"/>
              <a:t>. Prof. Emma Lundberg</a:t>
            </a:r>
          </a:p>
          <a:p>
            <a:r>
              <a:rPr lang="sv-SE" sz="2000" dirty="0"/>
              <a:t>Ass. Prof. Simon Elsässer </a:t>
            </a:r>
            <a:endParaRPr lang="en-GB" sz="2000" dirty="0"/>
          </a:p>
        </p:txBody>
      </p:sp>
      <p:sp>
        <p:nvSpPr>
          <p:cNvPr id="12" name="TextBox 11"/>
          <p:cNvSpPr txBox="1"/>
          <p:nvPr/>
        </p:nvSpPr>
        <p:spPr>
          <a:xfrm>
            <a:off x="19664" y="5814172"/>
            <a:ext cx="3287499" cy="1015663"/>
          </a:xfrm>
          <a:prstGeom prst="rect">
            <a:avLst/>
          </a:prstGeom>
          <a:noFill/>
        </p:spPr>
        <p:txBody>
          <a:bodyPr wrap="square" rtlCol="0">
            <a:spAutoFit/>
          </a:bodyPr>
          <a:lstStyle/>
          <a:p>
            <a:r>
              <a:rPr lang="en-GB" sz="2000" b="1" dirty="0"/>
              <a:t>Imperial College London</a:t>
            </a:r>
          </a:p>
          <a:p>
            <a:r>
              <a:rPr lang="en-GB" sz="2000" dirty="0"/>
              <a:t>Prof. Philippe </a:t>
            </a:r>
            <a:r>
              <a:rPr lang="en-GB" sz="2000" dirty="0" err="1"/>
              <a:t>Froguel</a:t>
            </a:r>
            <a:endParaRPr lang="en-GB" sz="2000" dirty="0"/>
          </a:p>
          <a:p>
            <a:r>
              <a:rPr lang="en-GB" sz="2000" dirty="0"/>
              <a:t>Prof. Andrew J </a:t>
            </a:r>
            <a:r>
              <a:rPr lang="en-GB" sz="2000" dirty="0" err="1"/>
              <a:t>Walley</a:t>
            </a:r>
            <a:endParaRPr lang="en-GB" sz="2000" dirty="0"/>
          </a:p>
        </p:txBody>
      </p:sp>
      <p:sp>
        <p:nvSpPr>
          <p:cNvPr id="13" name="TextBox 12"/>
          <p:cNvSpPr txBox="1"/>
          <p:nvPr/>
        </p:nvSpPr>
        <p:spPr>
          <a:xfrm>
            <a:off x="4519656" y="6030196"/>
            <a:ext cx="3215067" cy="707886"/>
          </a:xfrm>
          <a:prstGeom prst="rect">
            <a:avLst/>
          </a:prstGeom>
          <a:noFill/>
        </p:spPr>
        <p:txBody>
          <a:bodyPr wrap="square" rtlCol="0">
            <a:spAutoFit/>
          </a:bodyPr>
          <a:lstStyle/>
          <a:p>
            <a:r>
              <a:rPr lang="en-GB" sz="2000" b="1" dirty="0"/>
              <a:t>University of Leipzig</a:t>
            </a:r>
          </a:p>
          <a:p>
            <a:r>
              <a:rPr lang="en-GB" sz="2000" dirty="0"/>
              <a:t>Prof. Matthias Blüher</a:t>
            </a:r>
          </a:p>
        </p:txBody>
      </p:sp>
      <p:sp>
        <p:nvSpPr>
          <p:cNvPr id="11" name="TextBox 10"/>
          <p:cNvSpPr txBox="1"/>
          <p:nvPr/>
        </p:nvSpPr>
        <p:spPr>
          <a:xfrm>
            <a:off x="19664" y="2452356"/>
            <a:ext cx="3779912" cy="2554545"/>
          </a:xfrm>
          <a:prstGeom prst="rect">
            <a:avLst/>
          </a:prstGeom>
          <a:noFill/>
        </p:spPr>
        <p:txBody>
          <a:bodyPr wrap="square" rtlCol="0">
            <a:spAutoFit/>
          </a:bodyPr>
          <a:lstStyle/>
          <a:p>
            <a:r>
              <a:rPr lang="en-GB" sz="2000" b="1" dirty="0"/>
              <a:t>University of Gothenburg </a:t>
            </a:r>
          </a:p>
          <a:p>
            <a:r>
              <a:rPr lang="en-GB" sz="2000" dirty="0"/>
              <a:t>Prof Jan Boren</a:t>
            </a:r>
          </a:p>
          <a:p>
            <a:r>
              <a:rPr lang="en-GB" sz="2000" dirty="0"/>
              <a:t>Prof Ulf Smith</a:t>
            </a:r>
          </a:p>
          <a:p>
            <a:r>
              <a:rPr lang="en-GB" sz="2000" dirty="0" err="1"/>
              <a:t>Prof.</a:t>
            </a:r>
            <a:r>
              <a:rPr lang="en-GB" sz="2000" dirty="0"/>
              <a:t> Fredrik Bäckhed</a:t>
            </a:r>
          </a:p>
          <a:p>
            <a:r>
              <a:rPr lang="en-GB" sz="2000" dirty="0"/>
              <a:t>Prof. Lena M Carlsson</a:t>
            </a:r>
          </a:p>
          <a:p>
            <a:r>
              <a:rPr lang="en-GB" sz="2000" dirty="0"/>
              <a:t>Prof. Stefano Romeo</a:t>
            </a:r>
          </a:p>
          <a:p>
            <a:r>
              <a:rPr lang="en-GB" sz="2000" dirty="0"/>
              <a:t>Prof. Morten Grötli</a:t>
            </a:r>
          </a:p>
          <a:p>
            <a:r>
              <a:rPr lang="en-GB" sz="2000" dirty="0"/>
              <a:t>Prof. Leif Eriksson </a:t>
            </a:r>
          </a:p>
        </p:txBody>
      </p:sp>
      <p:sp>
        <p:nvSpPr>
          <p:cNvPr id="15" name="Rektangel 3"/>
          <p:cNvSpPr/>
          <p:nvPr/>
        </p:nvSpPr>
        <p:spPr>
          <a:xfrm>
            <a:off x="19664" y="5044644"/>
            <a:ext cx="3347864" cy="707886"/>
          </a:xfrm>
          <a:prstGeom prst="rect">
            <a:avLst/>
          </a:prstGeom>
        </p:spPr>
        <p:txBody>
          <a:bodyPr wrap="square">
            <a:spAutoFit/>
          </a:bodyPr>
          <a:lstStyle/>
          <a:p>
            <a:r>
              <a:rPr lang="en-GB" sz="2000" b="1" dirty="0">
                <a:cs typeface="Arial" panose="020B0604020202020204" pitchFamily="34" charset="0"/>
              </a:rPr>
              <a:t>Helsinki University</a:t>
            </a:r>
          </a:p>
          <a:p>
            <a:r>
              <a:rPr lang="en-GB" sz="2000" dirty="0">
                <a:cs typeface="Arial" panose="020B0604020202020204" pitchFamily="34" charset="0"/>
              </a:rPr>
              <a:t>Prof Marja-Riitta Taskinen </a:t>
            </a:r>
          </a:p>
        </p:txBody>
      </p:sp>
      <p:sp>
        <p:nvSpPr>
          <p:cNvPr id="17" name="TextBox 16"/>
          <p:cNvSpPr txBox="1"/>
          <p:nvPr/>
        </p:nvSpPr>
        <p:spPr>
          <a:xfrm>
            <a:off x="4519656" y="4729317"/>
            <a:ext cx="3287499" cy="1323439"/>
          </a:xfrm>
          <a:prstGeom prst="rect">
            <a:avLst/>
          </a:prstGeom>
          <a:noFill/>
        </p:spPr>
        <p:txBody>
          <a:bodyPr wrap="square" rtlCol="0">
            <a:spAutoFit/>
          </a:bodyPr>
          <a:lstStyle/>
          <a:p>
            <a:r>
              <a:rPr lang="en-GB" sz="2000" b="1" dirty="0"/>
              <a:t>NIH</a:t>
            </a:r>
          </a:p>
          <a:p>
            <a:r>
              <a:rPr lang="en-GB" sz="2000" dirty="0"/>
              <a:t>Prof. George Kunos</a:t>
            </a:r>
          </a:p>
          <a:p>
            <a:r>
              <a:rPr lang="en-GB" sz="2000" dirty="0"/>
              <a:t>Dr Resat Cinar</a:t>
            </a:r>
          </a:p>
          <a:p>
            <a:r>
              <a:rPr lang="en-GB" sz="2000" dirty="0"/>
              <a:t>Bani Mukhopadhyay</a:t>
            </a:r>
          </a:p>
        </p:txBody>
      </p:sp>
      <p:sp>
        <p:nvSpPr>
          <p:cNvPr id="18" name="TextBox 17"/>
          <p:cNvSpPr txBox="1"/>
          <p:nvPr/>
        </p:nvSpPr>
        <p:spPr>
          <a:xfrm>
            <a:off x="4519656" y="3748500"/>
            <a:ext cx="3287499" cy="1015663"/>
          </a:xfrm>
          <a:prstGeom prst="rect">
            <a:avLst/>
          </a:prstGeom>
          <a:noFill/>
        </p:spPr>
        <p:txBody>
          <a:bodyPr wrap="square" rtlCol="0">
            <a:spAutoFit/>
          </a:bodyPr>
          <a:lstStyle/>
          <a:p>
            <a:r>
              <a:rPr lang="en-GB" sz="2000" b="1" dirty="0"/>
              <a:t>Stanford University</a:t>
            </a:r>
          </a:p>
          <a:p>
            <a:r>
              <a:rPr lang="en-GB" sz="2000" dirty="0"/>
              <a:t>Prof. Michael Snyder</a:t>
            </a:r>
          </a:p>
          <a:p>
            <a:r>
              <a:rPr lang="en-GB" sz="2000" dirty="0"/>
              <a:t>Dr Brian D Piening</a:t>
            </a:r>
          </a:p>
        </p:txBody>
      </p:sp>
      <p:sp>
        <p:nvSpPr>
          <p:cNvPr id="19" name="TextBox 18"/>
          <p:cNvSpPr txBox="1"/>
          <p:nvPr/>
        </p:nvSpPr>
        <p:spPr>
          <a:xfrm>
            <a:off x="4519656" y="3040614"/>
            <a:ext cx="4644008" cy="707886"/>
          </a:xfrm>
          <a:prstGeom prst="rect">
            <a:avLst/>
          </a:prstGeom>
          <a:noFill/>
        </p:spPr>
        <p:txBody>
          <a:bodyPr wrap="square" rtlCol="0">
            <a:spAutoFit/>
          </a:bodyPr>
          <a:lstStyle/>
          <a:p>
            <a:r>
              <a:rPr lang="en-GB" sz="2000" b="1" dirty="0"/>
              <a:t>King's College London</a:t>
            </a:r>
          </a:p>
          <a:p>
            <a:r>
              <a:rPr lang="en-GB" sz="2000" dirty="0"/>
              <a:t>Ass. Prof. Saeed Shoaie</a:t>
            </a:r>
          </a:p>
        </p:txBody>
      </p:sp>
      <p:sp>
        <p:nvSpPr>
          <p:cNvPr id="14" name="TextBox 13"/>
          <p:cNvSpPr txBox="1"/>
          <p:nvPr/>
        </p:nvSpPr>
        <p:spPr>
          <a:xfrm>
            <a:off x="4470496" y="2332728"/>
            <a:ext cx="4644008" cy="707886"/>
          </a:xfrm>
          <a:prstGeom prst="rect">
            <a:avLst/>
          </a:prstGeom>
          <a:noFill/>
        </p:spPr>
        <p:txBody>
          <a:bodyPr wrap="square" rtlCol="0">
            <a:spAutoFit/>
          </a:bodyPr>
          <a:lstStyle/>
          <a:p>
            <a:r>
              <a:rPr lang="en-GB" sz="2000" b="1" dirty="0"/>
              <a:t>University of Amsterdam</a:t>
            </a:r>
          </a:p>
          <a:p>
            <a:r>
              <a:rPr lang="en-GB" sz="2000" dirty="0" err="1"/>
              <a:t>Mireille</a:t>
            </a:r>
            <a:r>
              <a:rPr lang="en-GB" sz="2000" dirty="0"/>
              <a:t> J. </a:t>
            </a:r>
            <a:r>
              <a:rPr lang="en-GB" sz="2000" dirty="0" err="1"/>
              <a:t>Serlie</a:t>
            </a:r>
            <a:endParaRPr lang="en-GB" sz="2000" dirty="0"/>
          </a:p>
        </p:txBody>
      </p:sp>
      <p:sp>
        <p:nvSpPr>
          <p:cNvPr id="16" name="TextBox 15"/>
          <p:cNvSpPr txBox="1"/>
          <p:nvPr/>
        </p:nvSpPr>
        <p:spPr>
          <a:xfrm>
            <a:off x="4470496" y="1650436"/>
            <a:ext cx="4644008" cy="707886"/>
          </a:xfrm>
          <a:prstGeom prst="rect">
            <a:avLst/>
          </a:prstGeom>
          <a:noFill/>
        </p:spPr>
        <p:txBody>
          <a:bodyPr wrap="square" rtlCol="0">
            <a:spAutoFit/>
          </a:bodyPr>
          <a:lstStyle/>
          <a:p>
            <a:r>
              <a:rPr lang="en-GB" sz="2000" b="1" dirty="0"/>
              <a:t>University of Groningen</a:t>
            </a:r>
          </a:p>
          <a:p>
            <a:r>
              <a:rPr lang="en-GB" sz="2000" dirty="0"/>
              <a:t>Albert K. </a:t>
            </a:r>
            <a:r>
              <a:rPr lang="en-GB" sz="2000" dirty="0" err="1"/>
              <a:t>Groen</a:t>
            </a:r>
            <a:endParaRPr lang="en-GB" sz="2000" dirty="0"/>
          </a:p>
        </p:txBody>
      </p:sp>
    </p:spTree>
    <p:extLst>
      <p:ext uri="{BB962C8B-B14F-4D97-AF65-F5344CB8AC3E}">
        <p14:creationId xmlns:p14="http://schemas.microsoft.com/office/powerpoint/2010/main" val="12418626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t0.gstatic.com/images?q=tbn:ANd9GcTXLgHRirZjoSJDom-k276PfqZvuPakDtTzh6opOwZOGK4nXyLV"/>
          <p:cNvPicPr>
            <a:picLocks noChangeAspect="1" noChangeArrowheads="1"/>
          </p:cNvPicPr>
          <p:nvPr/>
        </p:nvPicPr>
        <p:blipFill>
          <a:blip r:embed="rId3" cstate="print"/>
          <a:srcRect/>
          <a:stretch>
            <a:fillRect/>
          </a:stretch>
        </p:blipFill>
        <p:spPr bwMode="auto">
          <a:xfrm>
            <a:off x="6084168" y="1079048"/>
            <a:ext cx="3053996" cy="2522331"/>
          </a:xfrm>
          <a:prstGeom prst="rect">
            <a:avLst/>
          </a:prstGeom>
          <a:noFill/>
        </p:spPr>
      </p:pic>
      <p:pic>
        <p:nvPicPr>
          <p:cNvPr id="7" name="Picture 6" descr="kaw copy"/>
          <p:cNvPicPr>
            <a:picLocks noChangeAspect="1" noChangeArrowheads="1"/>
          </p:cNvPicPr>
          <p:nvPr/>
        </p:nvPicPr>
        <p:blipFill>
          <a:blip r:embed="rId4" cstate="print"/>
          <a:srcRect/>
          <a:stretch>
            <a:fillRect/>
          </a:stretch>
        </p:blipFill>
        <p:spPr bwMode="auto">
          <a:xfrm>
            <a:off x="107504" y="1534972"/>
            <a:ext cx="3096344" cy="1776324"/>
          </a:xfrm>
          <a:prstGeom prst="rect">
            <a:avLst/>
          </a:prstGeom>
          <a:noFill/>
          <a:ln w="9525">
            <a:noFill/>
            <a:miter lim="800000"/>
            <a:headEnd/>
            <a:tailEnd/>
          </a:ln>
        </p:spPr>
      </p:pic>
      <p:pic>
        <p:nvPicPr>
          <p:cNvPr id="6146" name="Picture 2" descr="http://www.gatesfoundation.org/~/media/GFO/Site/Logo%20Images/icon_small_bill_melinda_gates_foundation_logo.png"/>
          <p:cNvPicPr>
            <a:picLocks noChangeAspect="1" noChangeArrowheads="1"/>
          </p:cNvPicPr>
          <p:nvPr/>
        </p:nvPicPr>
        <p:blipFill>
          <a:blip r:embed="rId5" cstate="print"/>
          <a:srcRect/>
          <a:stretch>
            <a:fillRect/>
          </a:stretch>
        </p:blipFill>
        <p:spPr bwMode="auto">
          <a:xfrm>
            <a:off x="3563888" y="1079049"/>
            <a:ext cx="2376263" cy="2376264"/>
          </a:xfrm>
          <a:prstGeom prst="rect">
            <a:avLst/>
          </a:prstGeom>
          <a:noFill/>
        </p:spPr>
      </p:pic>
      <p:sp>
        <p:nvSpPr>
          <p:cNvPr id="1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108</a:t>
            </a:fld>
            <a:endParaRPr lang="en-GB" sz="1400" dirty="0">
              <a:solidFill>
                <a:schemeClr val="bg1"/>
              </a:solidFill>
              <a:latin typeface="Arial"/>
              <a:cs typeface="Arial"/>
            </a:endParaRPr>
          </a:p>
        </p:txBody>
      </p:sp>
      <p:pic>
        <p:nvPicPr>
          <p:cNvPr id="2050" name="Picture 2" descr="logo Resolve Diabetes"/>
          <p:cNvPicPr>
            <a:picLocks noChangeAspect="1" noChangeArrowheads="1"/>
          </p:cNvPicPr>
          <p:nvPr/>
        </p:nvPicPr>
        <p:blipFill>
          <a:blip r:embed="rId6" cstate="print"/>
          <a:srcRect/>
          <a:stretch>
            <a:fillRect/>
          </a:stretch>
        </p:blipFill>
        <p:spPr bwMode="auto">
          <a:xfrm>
            <a:off x="3419872" y="4165867"/>
            <a:ext cx="2597399" cy="2129191"/>
          </a:xfrm>
          <a:prstGeom prst="rect">
            <a:avLst/>
          </a:prstGeom>
          <a:noFill/>
        </p:spPr>
      </p:pic>
      <p:pic>
        <p:nvPicPr>
          <p:cNvPr id="2054" name="Picture 6" descr="emif logo"/>
          <p:cNvPicPr>
            <a:picLocks noChangeAspect="1" noChangeArrowheads="1"/>
          </p:cNvPicPr>
          <p:nvPr/>
        </p:nvPicPr>
        <p:blipFill>
          <a:blip r:embed="rId7" cstate="print"/>
          <a:srcRect/>
          <a:stretch>
            <a:fillRect/>
          </a:stretch>
        </p:blipFill>
        <p:spPr bwMode="auto">
          <a:xfrm>
            <a:off x="6291808" y="4203967"/>
            <a:ext cx="2334407" cy="2034713"/>
          </a:xfrm>
          <a:prstGeom prst="rect">
            <a:avLst/>
          </a:prstGeom>
          <a:noFill/>
        </p:spPr>
      </p:pic>
      <p:sp>
        <p:nvSpPr>
          <p:cNvPr id="2" name="AutoShape 2" descr="Image resu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sv-SE"/>
          </a:p>
        </p:txBody>
      </p:sp>
      <p:sp>
        <p:nvSpPr>
          <p:cNvPr id="6148" name="AutoShape 4" descr="Image resu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sv-SE"/>
          </a:p>
        </p:txBody>
      </p:sp>
      <p:pic>
        <p:nvPicPr>
          <p:cNvPr id="12" name="Picture 6" descr="http://www.pharmafile.com/system/files/imagecache/news_full/chan_zuckerberg_initiative.svg_.png"/>
          <p:cNvPicPr>
            <a:picLocks noChangeAspect="1" noChangeArrowheads="1"/>
          </p:cNvPicPr>
          <p:nvPr/>
        </p:nvPicPr>
        <p:blipFill>
          <a:blip r:embed="rId8" cstate="print"/>
          <a:srcRect/>
          <a:stretch>
            <a:fillRect/>
          </a:stretch>
        </p:blipFill>
        <p:spPr bwMode="auto">
          <a:xfrm>
            <a:off x="0" y="4247400"/>
            <a:ext cx="3326164" cy="1504063"/>
          </a:xfrm>
          <a:prstGeom prst="rect">
            <a:avLst/>
          </a:prstGeom>
          <a:noFill/>
        </p:spPr>
      </p:pic>
      <p:sp>
        <p:nvSpPr>
          <p:cNvPr id="13" name="Title 1"/>
          <p:cNvSpPr>
            <a:spLocks noGrp="1"/>
          </p:cNvSpPr>
          <p:nvPr>
            <p:ph type="title"/>
          </p:nvPr>
        </p:nvSpPr>
        <p:spPr>
          <a:xfrm>
            <a:off x="255639" y="251926"/>
            <a:ext cx="4916130" cy="661530"/>
          </a:xfrm>
        </p:spPr>
        <p:txBody>
          <a:bodyPr/>
          <a:lstStyle/>
          <a:p>
            <a:r>
              <a:rPr lang="en-US" sz="2800" b="1" dirty="0">
                <a:solidFill>
                  <a:srgbClr val="0000FF"/>
                </a:solidFill>
                <a:latin typeface="+mn-lt"/>
              </a:rPr>
              <a:t>Acknowledgements</a:t>
            </a:r>
          </a:p>
        </p:txBody>
      </p:sp>
    </p:spTree>
    <p:extLst>
      <p:ext uri="{BB962C8B-B14F-4D97-AF65-F5344CB8AC3E}">
        <p14:creationId xmlns:p14="http://schemas.microsoft.com/office/powerpoint/2010/main" val="412674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Picture 2" descr="metabolome"/>
          <p:cNvPicPr>
            <a:picLocks noChangeAspect="1" noChangeArrowheads="1"/>
          </p:cNvPicPr>
          <p:nvPr/>
        </p:nvPicPr>
        <p:blipFill>
          <a:blip r:embed="rId2"/>
          <a:srcRect/>
          <a:stretch>
            <a:fillRect/>
          </a:stretch>
        </p:blipFill>
        <p:spPr bwMode="auto">
          <a:xfrm>
            <a:off x="7085780" y="3263369"/>
            <a:ext cx="1063625" cy="938212"/>
          </a:xfrm>
          <a:prstGeom prst="rect">
            <a:avLst/>
          </a:prstGeom>
          <a:noFill/>
          <a:ln w="9525">
            <a:noFill/>
            <a:miter lim="800000"/>
            <a:headEnd/>
            <a:tailEnd/>
          </a:ln>
        </p:spPr>
      </p:pic>
      <p:sp>
        <p:nvSpPr>
          <p:cNvPr id="2" name="Curved Left Arrow 1"/>
          <p:cNvSpPr/>
          <p:nvPr/>
        </p:nvSpPr>
        <p:spPr>
          <a:xfrm>
            <a:off x="1010570" y="4418736"/>
            <a:ext cx="291813" cy="23372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Curved Left Arrow 2"/>
          <p:cNvSpPr/>
          <p:nvPr/>
        </p:nvSpPr>
        <p:spPr>
          <a:xfrm>
            <a:off x="1012830" y="5021988"/>
            <a:ext cx="291813" cy="23372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1823135" y="3696315"/>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rot="5400000">
            <a:off x="1186453" y="3986494"/>
            <a:ext cx="343222" cy="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rot="5400000">
            <a:off x="1186453" y="4559345"/>
            <a:ext cx="343222" cy="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98950" y="3489250"/>
            <a:ext cx="318229" cy="369332"/>
          </a:xfrm>
          <a:prstGeom prst="rect">
            <a:avLst/>
          </a:prstGeom>
          <a:noFill/>
        </p:spPr>
        <p:txBody>
          <a:bodyPr wrap="none" rtlCol="0">
            <a:spAutoFit/>
          </a:bodyPr>
          <a:lstStyle/>
          <a:p>
            <a:r>
              <a:rPr lang="en-US" dirty="0"/>
              <a:t>A</a:t>
            </a:r>
          </a:p>
        </p:txBody>
      </p:sp>
      <p:sp>
        <p:nvSpPr>
          <p:cNvPr id="8" name="TextBox 7"/>
          <p:cNvSpPr txBox="1"/>
          <p:nvPr/>
        </p:nvSpPr>
        <p:spPr>
          <a:xfrm>
            <a:off x="1198950" y="4049404"/>
            <a:ext cx="318229" cy="369332"/>
          </a:xfrm>
          <a:prstGeom prst="rect">
            <a:avLst/>
          </a:prstGeom>
          <a:noFill/>
        </p:spPr>
        <p:txBody>
          <a:bodyPr wrap="none" rtlCol="0">
            <a:spAutoFit/>
          </a:bodyPr>
          <a:lstStyle/>
          <a:p>
            <a:r>
              <a:rPr lang="en-US" dirty="0"/>
              <a:t>B</a:t>
            </a:r>
          </a:p>
        </p:txBody>
      </p:sp>
      <p:cxnSp>
        <p:nvCxnSpPr>
          <p:cNvPr id="9" name="Straight Arrow Connector 8"/>
          <p:cNvCxnSpPr/>
          <p:nvPr/>
        </p:nvCxnSpPr>
        <p:spPr>
          <a:xfrm rot="5400000">
            <a:off x="1186453" y="5155881"/>
            <a:ext cx="343222" cy="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98950" y="4645940"/>
            <a:ext cx="318229" cy="369332"/>
          </a:xfrm>
          <a:prstGeom prst="rect">
            <a:avLst/>
          </a:prstGeom>
          <a:noFill/>
        </p:spPr>
        <p:txBody>
          <a:bodyPr wrap="none" rtlCol="0">
            <a:spAutoFit/>
          </a:bodyPr>
          <a:lstStyle/>
          <a:p>
            <a:r>
              <a:rPr lang="en-US" dirty="0"/>
              <a:t>C</a:t>
            </a:r>
          </a:p>
        </p:txBody>
      </p:sp>
      <p:sp>
        <p:nvSpPr>
          <p:cNvPr id="11" name="TextBox 10"/>
          <p:cNvSpPr txBox="1"/>
          <p:nvPr/>
        </p:nvSpPr>
        <p:spPr>
          <a:xfrm>
            <a:off x="1194723" y="5233895"/>
            <a:ext cx="326682" cy="369332"/>
          </a:xfrm>
          <a:prstGeom prst="rect">
            <a:avLst/>
          </a:prstGeom>
          <a:noFill/>
        </p:spPr>
        <p:txBody>
          <a:bodyPr wrap="none" rtlCol="0">
            <a:spAutoFit/>
          </a:bodyPr>
          <a:lstStyle/>
          <a:p>
            <a:r>
              <a:rPr lang="en-US" dirty="0"/>
              <a:t>D</a:t>
            </a:r>
          </a:p>
        </p:txBody>
      </p:sp>
      <p:sp>
        <p:nvSpPr>
          <p:cNvPr id="12" name="Rectangle 11"/>
          <p:cNvSpPr/>
          <p:nvPr/>
        </p:nvSpPr>
        <p:spPr>
          <a:xfrm>
            <a:off x="1298150" y="3891374"/>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298150" y="446251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298150" y="5054700"/>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14192" y="3639775"/>
            <a:ext cx="343849" cy="276999"/>
          </a:xfrm>
          <a:prstGeom prst="rect">
            <a:avLst/>
          </a:prstGeom>
          <a:noFill/>
        </p:spPr>
        <p:txBody>
          <a:bodyPr wrap="none" rtlCol="0">
            <a:spAutoFit/>
          </a:bodyPr>
          <a:lstStyle/>
          <a:p>
            <a:r>
              <a:rPr lang="en-US" sz="1200" i="1" dirty="0"/>
              <a:t>E</a:t>
            </a:r>
            <a:r>
              <a:rPr lang="en-US" sz="1200" i="1" baseline="-25000" dirty="0"/>
              <a:t>1</a:t>
            </a:r>
            <a:endParaRPr lang="en-US" sz="1200" i="1" dirty="0"/>
          </a:p>
        </p:txBody>
      </p:sp>
      <p:sp>
        <p:nvSpPr>
          <p:cNvPr id="16" name="Oval 15"/>
          <p:cNvSpPr/>
          <p:nvPr/>
        </p:nvSpPr>
        <p:spPr>
          <a:xfrm>
            <a:off x="1823135" y="3987214"/>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14192" y="3930674"/>
            <a:ext cx="343849" cy="276999"/>
          </a:xfrm>
          <a:prstGeom prst="rect">
            <a:avLst/>
          </a:prstGeom>
          <a:noFill/>
        </p:spPr>
        <p:txBody>
          <a:bodyPr wrap="none" rtlCol="0">
            <a:spAutoFit/>
          </a:bodyPr>
          <a:lstStyle/>
          <a:p>
            <a:r>
              <a:rPr lang="en-US" sz="1200" i="1" dirty="0"/>
              <a:t>E</a:t>
            </a:r>
            <a:r>
              <a:rPr lang="en-US" sz="1200" i="1" baseline="-25000" dirty="0"/>
              <a:t>2</a:t>
            </a:r>
            <a:endParaRPr lang="en-US" sz="1200" i="1" dirty="0"/>
          </a:p>
        </p:txBody>
      </p:sp>
      <p:sp>
        <p:nvSpPr>
          <p:cNvPr id="18" name="Oval 17"/>
          <p:cNvSpPr/>
          <p:nvPr/>
        </p:nvSpPr>
        <p:spPr>
          <a:xfrm>
            <a:off x="1823135" y="4413322"/>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814192" y="4356782"/>
            <a:ext cx="343849" cy="276999"/>
          </a:xfrm>
          <a:prstGeom prst="rect">
            <a:avLst/>
          </a:prstGeom>
          <a:noFill/>
        </p:spPr>
        <p:txBody>
          <a:bodyPr wrap="none" rtlCol="0">
            <a:spAutoFit/>
          </a:bodyPr>
          <a:lstStyle/>
          <a:p>
            <a:r>
              <a:rPr lang="en-US" sz="1200" i="1" dirty="0"/>
              <a:t>E</a:t>
            </a:r>
            <a:r>
              <a:rPr lang="en-US" sz="1200" i="1" baseline="-25000" dirty="0"/>
              <a:t>3</a:t>
            </a:r>
            <a:endParaRPr lang="en-US" sz="1200" i="1" dirty="0"/>
          </a:p>
        </p:txBody>
      </p:sp>
      <p:sp>
        <p:nvSpPr>
          <p:cNvPr id="20" name="Oval 19"/>
          <p:cNvSpPr/>
          <p:nvPr/>
        </p:nvSpPr>
        <p:spPr>
          <a:xfrm>
            <a:off x="1823135" y="5005625"/>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814192" y="4949085"/>
            <a:ext cx="343849" cy="276999"/>
          </a:xfrm>
          <a:prstGeom prst="rect">
            <a:avLst/>
          </a:prstGeom>
          <a:noFill/>
        </p:spPr>
        <p:txBody>
          <a:bodyPr wrap="none" rtlCol="0">
            <a:spAutoFit/>
          </a:bodyPr>
          <a:lstStyle/>
          <a:p>
            <a:r>
              <a:rPr lang="en-US" sz="1200" i="1" dirty="0"/>
              <a:t>E</a:t>
            </a:r>
            <a:r>
              <a:rPr lang="en-US" sz="1200" i="1" baseline="-25000" dirty="0"/>
              <a:t>4</a:t>
            </a:r>
            <a:endParaRPr lang="en-US" sz="1200" i="1" dirty="0"/>
          </a:p>
        </p:txBody>
      </p:sp>
      <p:sp>
        <p:nvSpPr>
          <p:cNvPr id="22" name="Oval 21"/>
          <p:cNvSpPr/>
          <p:nvPr/>
        </p:nvSpPr>
        <p:spPr>
          <a:xfrm>
            <a:off x="2360738" y="3696326"/>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360738" y="3991459"/>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351795" y="3934919"/>
            <a:ext cx="348207" cy="276999"/>
          </a:xfrm>
          <a:prstGeom prst="rect">
            <a:avLst/>
          </a:prstGeom>
          <a:noFill/>
        </p:spPr>
        <p:txBody>
          <a:bodyPr wrap="none" rtlCol="0">
            <a:spAutoFit/>
          </a:bodyPr>
          <a:lstStyle/>
          <a:p>
            <a:r>
              <a:rPr lang="en-US" sz="1200" i="1" dirty="0"/>
              <a:t>P</a:t>
            </a:r>
            <a:r>
              <a:rPr lang="en-US" sz="1200" i="1" baseline="-25000" dirty="0"/>
              <a:t>2</a:t>
            </a:r>
            <a:endParaRPr lang="en-US" sz="1200" i="1" dirty="0"/>
          </a:p>
        </p:txBody>
      </p:sp>
      <p:sp>
        <p:nvSpPr>
          <p:cNvPr id="25" name="Oval 24"/>
          <p:cNvSpPr/>
          <p:nvPr/>
        </p:nvSpPr>
        <p:spPr>
          <a:xfrm>
            <a:off x="2360738" y="4411217"/>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351795" y="4354677"/>
            <a:ext cx="348207" cy="276999"/>
          </a:xfrm>
          <a:prstGeom prst="rect">
            <a:avLst/>
          </a:prstGeom>
          <a:noFill/>
        </p:spPr>
        <p:txBody>
          <a:bodyPr wrap="none" rtlCol="0">
            <a:spAutoFit/>
          </a:bodyPr>
          <a:lstStyle/>
          <a:p>
            <a:r>
              <a:rPr lang="en-US" sz="1200" i="1" dirty="0"/>
              <a:t>P</a:t>
            </a:r>
            <a:r>
              <a:rPr lang="en-US" sz="1200" i="1" baseline="-25000" dirty="0"/>
              <a:t>3</a:t>
            </a:r>
            <a:endParaRPr lang="en-US" sz="1200" i="1" dirty="0"/>
          </a:p>
        </p:txBody>
      </p:sp>
      <p:sp>
        <p:nvSpPr>
          <p:cNvPr id="27" name="TextBox 26"/>
          <p:cNvSpPr txBox="1"/>
          <p:nvPr/>
        </p:nvSpPr>
        <p:spPr>
          <a:xfrm>
            <a:off x="2348538" y="3649453"/>
            <a:ext cx="348207" cy="276999"/>
          </a:xfrm>
          <a:prstGeom prst="rect">
            <a:avLst/>
          </a:prstGeom>
          <a:noFill/>
        </p:spPr>
        <p:txBody>
          <a:bodyPr wrap="none" rtlCol="0">
            <a:spAutoFit/>
          </a:bodyPr>
          <a:lstStyle/>
          <a:p>
            <a:r>
              <a:rPr lang="en-US" sz="1200" i="1" dirty="0"/>
              <a:t>P</a:t>
            </a:r>
            <a:r>
              <a:rPr lang="en-US" sz="1200" i="1" baseline="-25000" dirty="0"/>
              <a:t>1</a:t>
            </a:r>
            <a:endParaRPr lang="en-US" sz="1200" i="1" dirty="0"/>
          </a:p>
        </p:txBody>
      </p:sp>
      <p:sp>
        <p:nvSpPr>
          <p:cNvPr id="28" name="Oval 27"/>
          <p:cNvSpPr/>
          <p:nvPr/>
        </p:nvSpPr>
        <p:spPr>
          <a:xfrm>
            <a:off x="2363995" y="4857730"/>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63995" y="5148629"/>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355052" y="5092089"/>
            <a:ext cx="348207" cy="276999"/>
          </a:xfrm>
          <a:prstGeom prst="rect">
            <a:avLst/>
          </a:prstGeom>
          <a:noFill/>
        </p:spPr>
        <p:txBody>
          <a:bodyPr wrap="none" rtlCol="0">
            <a:spAutoFit/>
          </a:bodyPr>
          <a:lstStyle/>
          <a:p>
            <a:r>
              <a:rPr lang="en-US" sz="1200" i="1" dirty="0"/>
              <a:t>P</a:t>
            </a:r>
            <a:r>
              <a:rPr lang="en-US" sz="1200" i="1" baseline="-25000" dirty="0"/>
              <a:t>5</a:t>
            </a:r>
            <a:endParaRPr lang="en-US" sz="1200" i="1" dirty="0"/>
          </a:p>
        </p:txBody>
      </p:sp>
      <p:sp>
        <p:nvSpPr>
          <p:cNvPr id="31" name="TextBox 30"/>
          <p:cNvSpPr txBox="1"/>
          <p:nvPr/>
        </p:nvSpPr>
        <p:spPr>
          <a:xfrm>
            <a:off x="2351795" y="4810857"/>
            <a:ext cx="348207" cy="276999"/>
          </a:xfrm>
          <a:prstGeom prst="rect">
            <a:avLst/>
          </a:prstGeom>
          <a:noFill/>
        </p:spPr>
        <p:txBody>
          <a:bodyPr wrap="none" rtlCol="0">
            <a:spAutoFit/>
          </a:bodyPr>
          <a:lstStyle/>
          <a:p>
            <a:r>
              <a:rPr lang="en-US" sz="1200" i="1" dirty="0"/>
              <a:t>P</a:t>
            </a:r>
            <a:r>
              <a:rPr lang="en-US" sz="1200" i="1" baseline="-25000" dirty="0"/>
              <a:t>4</a:t>
            </a:r>
            <a:endParaRPr lang="en-US" sz="1200" i="1" dirty="0"/>
          </a:p>
        </p:txBody>
      </p:sp>
      <p:cxnSp>
        <p:nvCxnSpPr>
          <p:cNvPr id="32" name="Straight Arrow Connector 31"/>
          <p:cNvCxnSpPr/>
          <p:nvPr/>
        </p:nvCxnSpPr>
        <p:spPr>
          <a:xfrm rot="10800000">
            <a:off x="2696746" y="4084287"/>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0800000">
            <a:off x="2684043" y="4492758"/>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2690394" y="4966591"/>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0800000">
            <a:off x="2690395" y="5262339"/>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90393" y="5745625"/>
            <a:ext cx="681271" cy="369332"/>
          </a:xfrm>
          <a:prstGeom prst="rect">
            <a:avLst/>
          </a:prstGeom>
          <a:noFill/>
        </p:spPr>
        <p:txBody>
          <a:bodyPr wrap="none" rtlCol="0">
            <a:spAutoFit/>
          </a:bodyPr>
          <a:lstStyle/>
          <a:p>
            <a:r>
              <a:rPr lang="en-US" dirty="0"/>
              <a:t>Gene</a:t>
            </a:r>
          </a:p>
        </p:txBody>
      </p:sp>
      <p:sp>
        <p:nvSpPr>
          <p:cNvPr id="37" name="TextBox 36"/>
          <p:cNvSpPr txBox="1"/>
          <p:nvPr/>
        </p:nvSpPr>
        <p:spPr>
          <a:xfrm>
            <a:off x="879588" y="5527027"/>
            <a:ext cx="1000582" cy="369332"/>
          </a:xfrm>
          <a:prstGeom prst="rect">
            <a:avLst/>
          </a:prstGeom>
          <a:noFill/>
        </p:spPr>
        <p:txBody>
          <a:bodyPr wrap="none" rtlCol="0">
            <a:spAutoFit/>
          </a:bodyPr>
          <a:lstStyle/>
          <a:p>
            <a:r>
              <a:rPr lang="en-US" dirty="0"/>
              <a:t>Reaction</a:t>
            </a:r>
          </a:p>
        </p:txBody>
      </p:sp>
      <p:sp>
        <p:nvSpPr>
          <p:cNvPr id="38" name="TextBox 37"/>
          <p:cNvSpPr txBox="1"/>
          <p:nvPr/>
        </p:nvSpPr>
        <p:spPr>
          <a:xfrm>
            <a:off x="1508705" y="5745625"/>
            <a:ext cx="911540" cy="369332"/>
          </a:xfrm>
          <a:prstGeom prst="rect">
            <a:avLst/>
          </a:prstGeom>
          <a:noFill/>
        </p:spPr>
        <p:txBody>
          <a:bodyPr wrap="none" rtlCol="0">
            <a:spAutoFit/>
          </a:bodyPr>
          <a:lstStyle/>
          <a:p>
            <a:r>
              <a:rPr lang="en-US" dirty="0"/>
              <a:t>Enzyme</a:t>
            </a:r>
          </a:p>
        </p:txBody>
      </p:sp>
      <p:sp>
        <p:nvSpPr>
          <p:cNvPr id="39" name="TextBox 38"/>
          <p:cNvSpPr txBox="1"/>
          <p:nvPr/>
        </p:nvSpPr>
        <p:spPr>
          <a:xfrm>
            <a:off x="2106768" y="5527027"/>
            <a:ext cx="866343" cy="369332"/>
          </a:xfrm>
          <a:prstGeom prst="rect">
            <a:avLst/>
          </a:prstGeom>
          <a:noFill/>
        </p:spPr>
        <p:txBody>
          <a:bodyPr wrap="none" rtlCol="0">
            <a:spAutoFit/>
          </a:bodyPr>
          <a:lstStyle/>
          <a:p>
            <a:r>
              <a:rPr lang="en-US" dirty="0"/>
              <a:t>Protein</a:t>
            </a:r>
          </a:p>
        </p:txBody>
      </p:sp>
      <p:sp>
        <p:nvSpPr>
          <p:cNvPr id="40" name="TextBox 39"/>
          <p:cNvSpPr txBox="1"/>
          <p:nvPr/>
        </p:nvSpPr>
        <p:spPr>
          <a:xfrm>
            <a:off x="631044" y="4269080"/>
            <a:ext cx="454759" cy="307777"/>
          </a:xfrm>
          <a:prstGeom prst="rect">
            <a:avLst/>
          </a:prstGeom>
          <a:noFill/>
        </p:spPr>
        <p:txBody>
          <a:bodyPr wrap="none" rtlCol="0">
            <a:spAutoFit/>
          </a:bodyPr>
          <a:lstStyle/>
          <a:p>
            <a:r>
              <a:rPr lang="en-US" sz="1400" dirty="0"/>
              <a:t>ATP</a:t>
            </a:r>
          </a:p>
        </p:txBody>
      </p:sp>
      <p:sp>
        <p:nvSpPr>
          <p:cNvPr id="41" name="TextBox 40"/>
          <p:cNvSpPr txBox="1"/>
          <p:nvPr/>
        </p:nvSpPr>
        <p:spPr>
          <a:xfrm>
            <a:off x="592947" y="4425713"/>
            <a:ext cx="491754" cy="307777"/>
          </a:xfrm>
          <a:prstGeom prst="rect">
            <a:avLst/>
          </a:prstGeom>
          <a:noFill/>
        </p:spPr>
        <p:txBody>
          <a:bodyPr wrap="none" rtlCol="0">
            <a:spAutoFit/>
          </a:bodyPr>
          <a:lstStyle/>
          <a:p>
            <a:r>
              <a:rPr lang="en-US" sz="1400" dirty="0"/>
              <a:t>ADP</a:t>
            </a:r>
          </a:p>
        </p:txBody>
      </p:sp>
      <p:sp>
        <p:nvSpPr>
          <p:cNvPr id="42" name="TextBox 41"/>
          <p:cNvSpPr txBox="1"/>
          <p:nvPr/>
        </p:nvSpPr>
        <p:spPr>
          <a:xfrm>
            <a:off x="522088" y="4874994"/>
            <a:ext cx="582211" cy="307777"/>
          </a:xfrm>
          <a:prstGeom prst="rect">
            <a:avLst/>
          </a:prstGeom>
          <a:noFill/>
        </p:spPr>
        <p:txBody>
          <a:bodyPr wrap="none" rtlCol="0">
            <a:spAutoFit/>
          </a:bodyPr>
          <a:lstStyle/>
          <a:p>
            <a:r>
              <a:rPr lang="en-US" sz="1400" dirty="0"/>
              <a:t>NAD</a:t>
            </a:r>
            <a:r>
              <a:rPr lang="en-US" sz="1400" baseline="30000" dirty="0"/>
              <a:t>+</a:t>
            </a:r>
            <a:endParaRPr lang="en-US" sz="1400" dirty="0"/>
          </a:p>
        </p:txBody>
      </p:sp>
      <p:sp>
        <p:nvSpPr>
          <p:cNvPr id="43" name="TextBox 42"/>
          <p:cNvSpPr txBox="1"/>
          <p:nvPr/>
        </p:nvSpPr>
        <p:spPr>
          <a:xfrm>
            <a:off x="471292" y="5031627"/>
            <a:ext cx="626757" cy="307777"/>
          </a:xfrm>
          <a:prstGeom prst="rect">
            <a:avLst/>
          </a:prstGeom>
          <a:noFill/>
        </p:spPr>
        <p:txBody>
          <a:bodyPr wrap="none" rtlCol="0">
            <a:spAutoFit/>
          </a:bodyPr>
          <a:lstStyle/>
          <a:p>
            <a:r>
              <a:rPr lang="en-US" sz="1400" dirty="0"/>
              <a:t>NADH</a:t>
            </a:r>
          </a:p>
        </p:txBody>
      </p:sp>
      <p:grpSp>
        <p:nvGrpSpPr>
          <p:cNvPr id="46" name="Grupp 2451"/>
          <p:cNvGrpSpPr>
            <a:grpSpLocks noChangeAspect="1"/>
          </p:cNvGrpSpPr>
          <p:nvPr/>
        </p:nvGrpSpPr>
        <p:grpSpPr>
          <a:xfrm>
            <a:off x="4171716" y="3607557"/>
            <a:ext cx="1296483" cy="1881370"/>
            <a:chOff x="4788024" y="1196752"/>
            <a:chExt cx="1895648" cy="2750839"/>
          </a:xfrm>
        </p:grpSpPr>
        <p:cxnSp>
          <p:nvCxnSpPr>
            <p:cNvPr id="47" name="Rak 81"/>
            <p:cNvCxnSpPr>
              <a:stCxn id="95" idx="2"/>
              <a:endCxn id="70" idx="4"/>
            </p:cNvCxnSpPr>
            <p:nvPr/>
          </p:nvCxnSpPr>
          <p:spPr>
            <a:xfrm rot="10800000">
              <a:off x="5616116" y="2822933"/>
              <a:ext cx="289768" cy="152550"/>
            </a:xfrm>
            <a:prstGeom prst="curvedConnector2">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Rak 2452"/>
            <p:cNvCxnSpPr>
              <a:endCxn id="91" idx="0"/>
            </p:cNvCxnSpPr>
            <p:nvPr/>
          </p:nvCxnSpPr>
          <p:spPr>
            <a:xfrm rot="10800000">
              <a:off x="6445944" y="3443535"/>
              <a:ext cx="237728" cy="266"/>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Rak 50"/>
            <p:cNvCxnSpPr>
              <a:stCxn id="72" idx="6"/>
              <a:endCxn id="82" idx="0"/>
            </p:cNvCxnSpPr>
            <p:nvPr/>
          </p:nvCxnSpPr>
          <p:spPr>
            <a:xfrm>
              <a:off x="5652120" y="1856826"/>
              <a:ext cx="540060" cy="258028"/>
            </a:xfrm>
            <a:prstGeom prst="curvedConnector2">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Rak 50"/>
            <p:cNvCxnSpPr>
              <a:stCxn id="71" idx="6"/>
              <a:endCxn id="81" idx="4"/>
            </p:cNvCxnSpPr>
            <p:nvPr/>
          </p:nvCxnSpPr>
          <p:spPr>
            <a:xfrm flipV="1">
              <a:off x="5652120" y="1892830"/>
              <a:ext cx="540060" cy="276031"/>
            </a:xfrm>
            <a:prstGeom prst="curvedConnector2">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Rak 2455"/>
            <p:cNvCxnSpPr>
              <a:stCxn id="81" idx="0"/>
              <a:endCxn id="73" idx="4"/>
            </p:cNvCxnSpPr>
            <p:nvPr/>
          </p:nvCxnSpPr>
          <p:spPr>
            <a:xfrm rot="5400000" flipH="1" flipV="1">
              <a:off x="6063165" y="1691807"/>
              <a:ext cx="258030"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Rak 2456"/>
            <p:cNvCxnSpPr>
              <a:stCxn id="75" idx="0"/>
              <a:endCxn id="53" idx="4"/>
            </p:cNvCxnSpPr>
            <p:nvPr/>
          </p:nvCxnSpPr>
          <p:spPr>
            <a:xfrm rot="5400000" flipH="1" flipV="1">
              <a:off x="5505104" y="1379772"/>
              <a:ext cx="222024"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3" name="Ellips 2457"/>
            <p:cNvSpPr/>
            <p:nvPr/>
          </p:nvSpPr>
          <p:spPr>
            <a:xfrm>
              <a:off x="5580112" y="119675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Rak 2458"/>
            <p:cNvCxnSpPr>
              <a:stCxn id="72" idx="0"/>
              <a:endCxn id="75" idx="4"/>
            </p:cNvCxnSpPr>
            <p:nvPr/>
          </p:nvCxnSpPr>
          <p:spPr>
            <a:xfrm rot="5400000" flipH="1" flipV="1">
              <a:off x="5487101" y="1691807"/>
              <a:ext cx="258030"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Rak 2459"/>
            <p:cNvCxnSpPr>
              <a:stCxn id="71" idx="0"/>
              <a:endCxn id="72" idx="4"/>
            </p:cNvCxnSpPr>
            <p:nvPr/>
          </p:nvCxnSpPr>
          <p:spPr>
            <a:xfrm rot="5400000" flipH="1" flipV="1">
              <a:off x="5496103" y="2012844"/>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Rak 2460"/>
            <p:cNvCxnSpPr>
              <a:stCxn id="77" idx="0"/>
              <a:endCxn id="71" idx="4"/>
            </p:cNvCxnSpPr>
            <p:nvPr/>
          </p:nvCxnSpPr>
          <p:spPr>
            <a:xfrm rot="5400000" flipH="1" flipV="1">
              <a:off x="5496103" y="232487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Rak 2461"/>
            <p:cNvCxnSpPr>
              <a:stCxn id="70" idx="0"/>
              <a:endCxn id="77" idx="4"/>
            </p:cNvCxnSpPr>
            <p:nvPr/>
          </p:nvCxnSpPr>
          <p:spPr>
            <a:xfrm rot="5400000" flipH="1" flipV="1">
              <a:off x="5499104" y="2633913"/>
              <a:ext cx="234025"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Rak 2462"/>
            <p:cNvCxnSpPr>
              <a:endCxn id="70" idx="4"/>
            </p:cNvCxnSpPr>
            <p:nvPr/>
          </p:nvCxnSpPr>
          <p:spPr>
            <a:xfrm rot="16200000" flipV="1">
              <a:off x="5493103" y="2945946"/>
              <a:ext cx="246028" cy="2"/>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59" name="Grupp 75"/>
            <p:cNvGrpSpPr/>
            <p:nvPr/>
          </p:nvGrpSpPr>
          <p:grpSpPr>
            <a:xfrm>
              <a:off x="5437832" y="2939479"/>
              <a:ext cx="1008112" cy="1008112"/>
              <a:chOff x="4067944" y="3717032"/>
              <a:chExt cx="1008112" cy="1008112"/>
            </a:xfrm>
          </p:grpSpPr>
          <p:sp>
            <p:nvSpPr>
              <p:cNvPr id="83" name="Ellips 2488"/>
              <p:cNvSpPr/>
              <p:nvPr/>
            </p:nvSpPr>
            <p:spPr>
              <a:xfrm>
                <a:off x="4111481" y="3738463"/>
                <a:ext cx="936000" cy="936000"/>
              </a:xfrm>
              <a:prstGeom prst="ellipse">
                <a:avLst/>
              </a:prstGeom>
              <a:noFill/>
              <a:ln w="28575">
                <a:solidFill>
                  <a:schemeClr val="accent1"/>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4" name="Grupp 57"/>
              <p:cNvGrpSpPr/>
              <p:nvPr/>
            </p:nvGrpSpPr>
            <p:grpSpPr>
              <a:xfrm>
                <a:off x="4535996" y="3717032"/>
                <a:ext cx="72008" cy="1008112"/>
                <a:chOff x="4535996" y="3717032"/>
                <a:chExt cx="72008" cy="1008112"/>
              </a:xfrm>
            </p:grpSpPr>
            <p:sp>
              <p:nvSpPr>
                <p:cNvPr id="94" name="Ellips 2499"/>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Ellips 2500"/>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upp 58"/>
              <p:cNvGrpSpPr/>
              <p:nvPr/>
            </p:nvGrpSpPr>
            <p:grpSpPr>
              <a:xfrm rot="2700000">
                <a:off x="4535996" y="3717032"/>
                <a:ext cx="72008" cy="1008112"/>
                <a:chOff x="4535996" y="3717032"/>
                <a:chExt cx="72008" cy="1008112"/>
              </a:xfrm>
            </p:grpSpPr>
            <p:sp>
              <p:nvSpPr>
                <p:cNvPr id="92" name="Ellips 2497"/>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Ellips 2498"/>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upp 64"/>
              <p:cNvGrpSpPr/>
              <p:nvPr/>
            </p:nvGrpSpPr>
            <p:grpSpPr>
              <a:xfrm rot="5400000">
                <a:off x="4535996" y="3717032"/>
                <a:ext cx="72008" cy="1008112"/>
                <a:chOff x="4535996" y="3717032"/>
                <a:chExt cx="72008" cy="1008112"/>
              </a:xfrm>
            </p:grpSpPr>
            <p:sp>
              <p:nvSpPr>
                <p:cNvPr id="90" name="Ellips 2495"/>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 2496"/>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upp 67"/>
              <p:cNvGrpSpPr/>
              <p:nvPr/>
            </p:nvGrpSpPr>
            <p:grpSpPr>
              <a:xfrm rot="-2700000">
                <a:off x="4535996" y="3717032"/>
                <a:ext cx="72008" cy="1008112"/>
                <a:chOff x="4535996" y="3717032"/>
                <a:chExt cx="72008" cy="1008112"/>
              </a:xfrm>
            </p:grpSpPr>
            <p:sp>
              <p:nvSpPr>
                <p:cNvPr id="88" name="Ellips 2493"/>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 2494"/>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0" name="Rak 2464"/>
            <p:cNvCxnSpPr>
              <a:stCxn id="76" idx="7"/>
              <a:endCxn id="72" idx="4"/>
            </p:cNvCxnSpPr>
            <p:nvPr/>
          </p:nvCxnSpPr>
          <p:spPr>
            <a:xfrm rot="5400000" flipH="1" flipV="1">
              <a:off x="5395548" y="1922834"/>
              <a:ext cx="250571" cy="190565"/>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Rak 2465"/>
            <p:cNvCxnSpPr>
              <a:stCxn id="76" idx="6"/>
              <a:endCxn id="71" idx="2"/>
            </p:cNvCxnSpPr>
            <p:nvPr/>
          </p:nvCxnSpPr>
          <p:spPr>
            <a:xfrm>
              <a:off x="5436096" y="2168860"/>
              <a:ext cx="144016" cy="1"/>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Rak 2466"/>
            <p:cNvCxnSpPr/>
            <p:nvPr/>
          </p:nvCxnSpPr>
          <p:spPr>
            <a:xfrm flipH="1" flipV="1">
              <a:off x="5340085"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Rak 2467"/>
            <p:cNvCxnSpPr/>
            <p:nvPr/>
          </p:nvCxnSpPr>
          <p:spPr>
            <a:xfrm flipH="1" flipV="1">
              <a:off x="5652120"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Rak 2468"/>
            <p:cNvCxnSpPr/>
            <p:nvPr/>
          </p:nvCxnSpPr>
          <p:spPr>
            <a:xfrm flipH="1" flipV="1">
              <a:off x="5652120" y="1526788"/>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Rak 2469"/>
            <p:cNvCxnSpPr/>
            <p:nvPr/>
          </p:nvCxnSpPr>
          <p:spPr>
            <a:xfrm flipH="1" flipV="1">
              <a:off x="5940152" y="1526788"/>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Rak 2470"/>
            <p:cNvCxnSpPr/>
            <p:nvPr/>
          </p:nvCxnSpPr>
          <p:spPr>
            <a:xfrm flipH="1" flipV="1">
              <a:off x="4788024"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Rak 2471"/>
            <p:cNvCxnSpPr/>
            <p:nvPr/>
          </p:nvCxnSpPr>
          <p:spPr>
            <a:xfrm flipH="1" flipV="1">
              <a:off x="5076056"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8" name="Ellips 2472"/>
            <p:cNvSpPr/>
            <p:nvPr/>
          </p:nvSpPr>
          <p:spPr>
            <a:xfrm>
              <a:off x="5292080" y="2750925"/>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upp 46"/>
            <p:cNvGrpSpPr/>
            <p:nvPr/>
          </p:nvGrpSpPr>
          <p:grpSpPr>
            <a:xfrm>
              <a:off x="6156176" y="1820822"/>
              <a:ext cx="72008" cy="624070"/>
              <a:chOff x="6156176" y="1838824"/>
              <a:chExt cx="72008" cy="624070"/>
            </a:xfrm>
          </p:grpSpPr>
          <p:cxnSp>
            <p:nvCxnSpPr>
              <p:cNvPr id="79" name="Rak 2484"/>
              <p:cNvCxnSpPr>
                <a:stCxn id="82" idx="0"/>
                <a:endCxn id="81" idx="4"/>
              </p:cNvCxnSpPr>
              <p:nvPr/>
            </p:nvCxnSpPr>
            <p:spPr>
              <a:xfrm rot="5400000" flipH="1" flipV="1">
                <a:off x="6081168" y="2021844"/>
                <a:ext cx="222024"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0" name="Rak 2485"/>
              <p:cNvCxnSpPr>
                <a:endCxn id="82" idx="4"/>
              </p:cNvCxnSpPr>
              <p:nvPr/>
            </p:nvCxnSpPr>
            <p:spPr>
              <a:xfrm rot="5400000" flipH="1" flipV="1">
                <a:off x="6063165" y="2333879"/>
                <a:ext cx="258030"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1" name="Ellips 2486"/>
              <p:cNvSpPr/>
              <p:nvPr/>
            </p:nvSpPr>
            <p:spPr>
              <a:xfrm>
                <a:off x="6156176" y="183882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lips 2487"/>
              <p:cNvSpPr/>
              <p:nvPr/>
            </p:nvSpPr>
            <p:spPr>
              <a:xfrm>
                <a:off x="6156176" y="213285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Ellips 2475"/>
            <p:cNvSpPr/>
            <p:nvPr/>
          </p:nvSpPr>
          <p:spPr>
            <a:xfrm>
              <a:off x="5580112" y="2750925"/>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llips 2476"/>
            <p:cNvSpPr/>
            <p:nvPr/>
          </p:nvSpPr>
          <p:spPr>
            <a:xfrm>
              <a:off x="5580112" y="2132857"/>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Ellips 2477"/>
            <p:cNvSpPr/>
            <p:nvPr/>
          </p:nvSpPr>
          <p:spPr>
            <a:xfrm>
              <a:off x="5580112" y="182082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Ellips 2478"/>
            <p:cNvSpPr/>
            <p:nvPr/>
          </p:nvSpPr>
          <p:spPr>
            <a:xfrm>
              <a:off x="6156176" y="149078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Ellips 2479"/>
            <p:cNvSpPr/>
            <p:nvPr/>
          </p:nvSpPr>
          <p:spPr>
            <a:xfrm>
              <a:off x="5868144" y="149078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Ellips 2480"/>
            <p:cNvSpPr/>
            <p:nvPr/>
          </p:nvSpPr>
          <p:spPr>
            <a:xfrm>
              <a:off x="5580112" y="149078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llips 2481"/>
            <p:cNvSpPr/>
            <p:nvPr/>
          </p:nvSpPr>
          <p:spPr>
            <a:xfrm>
              <a:off x="5364088" y="213285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Ellips 2482"/>
            <p:cNvSpPr/>
            <p:nvPr/>
          </p:nvSpPr>
          <p:spPr>
            <a:xfrm>
              <a:off x="5580112" y="244489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lips 2483"/>
            <p:cNvSpPr/>
            <p:nvPr/>
          </p:nvSpPr>
          <p:spPr>
            <a:xfrm>
              <a:off x="5004048" y="2750925"/>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upp 2551"/>
          <p:cNvGrpSpPr>
            <a:grpSpLocks noChangeAspect="1"/>
          </p:cNvGrpSpPr>
          <p:nvPr/>
        </p:nvGrpSpPr>
        <p:grpSpPr>
          <a:xfrm>
            <a:off x="6404738" y="3571163"/>
            <a:ext cx="843572" cy="1224136"/>
            <a:chOff x="4788024" y="1196752"/>
            <a:chExt cx="1895648" cy="2750839"/>
          </a:xfrm>
          <a:solidFill>
            <a:schemeClr val="bg2"/>
          </a:solidFill>
        </p:grpSpPr>
        <p:cxnSp>
          <p:nvCxnSpPr>
            <p:cNvPr id="97" name="Rak 81"/>
            <p:cNvCxnSpPr>
              <a:stCxn id="145" idx="2"/>
              <a:endCxn id="120" idx="4"/>
            </p:cNvCxnSpPr>
            <p:nvPr/>
          </p:nvCxnSpPr>
          <p:spPr>
            <a:xfrm rot="10800000">
              <a:off x="5616116" y="2822933"/>
              <a:ext cx="289768" cy="152550"/>
            </a:xfrm>
            <a:prstGeom prst="curvedConnector2">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8" name="Rak 2553"/>
            <p:cNvCxnSpPr>
              <a:endCxn id="141" idx="0"/>
            </p:cNvCxnSpPr>
            <p:nvPr/>
          </p:nvCxnSpPr>
          <p:spPr>
            <a:xfrm rot="10800000">
              <a:off x="6445944" y="3443535"/>
              <a:ext cx="237728" cy="266"/>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9" name="Rak 50"/>
            <p:cNvCxnSpPr>
              <a:stCxn id="122" idx="6"/>
              <a:endCxn id="132" idx="0"/>
            </p:cNvCxnSpPr>
            <p:nvPr/>
          </p:nvCxnSpPr>
          <p:spPr>
            <a:xfrm>
              <a:off x="5652120" y="1856826"/>
              <a:ext cx="540060" cy="258028"/>
            </a:xfrm>
            <a:prstGeom prst="curvedConnector2">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Rak 50"/>
            <p:cNvCxnSpPr>
              <a:stCxn id="121" idx="6"/>
              <a:endCxn id="131" idx="4"/>
            </p:cNvCxnSpPr>
            <p:nvPr/>
          </p:nvCxnSpPr>
          <p:spPr>
            <a:xfrm flipV="1">
              <a:off x="5652120" y="1892830"/>
              <a:ext cx="540060" cy="276031"/>
            </a:xfrm>
            <a:prstGeom prst="curvedConnector2">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1" name="Rak 2556"/>
            <p:cNvCxnSpPr>
              <a:stCxn id="131" idx="0"/>
              <a:endCxn id="123" idx="4"/>
            </p:cNvCxnSpPr>
            <p:nvPr/>
          </p:nvCxnSpPr>
          <p:spPr>
            <a:xfrm rot="5400000" flipH="1" flipV="1">
              <a:off x="6063165" y="1691807"/>
              <a:ext cx="258030"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 name="Rak 2557"/>
            <p:cNvCxnSpPr>
              <a:stCxn id="125" idx="0"/>
              <a:endCxn id="103" idx="4"/>
            </p:cNvCxnSpPr>
            <p:nvPr/>
          </p:nvCxnSpPr>
          <p:spPr>
            <a:xfrm rot="5400000" flipH="1" flipV="1">
              <a:off x="5505104" y="1379772"/>
              <a:ext cx="222024"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3" name="Ellips 2558"/>
            <p:cNvSpPr/>
            <p:nvPr/>
          </p:nvSpPr>
          <p:spPr>
            <a:xfrm>
              <a:off x="5580112" y="119675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Rak 2559"/>
            <p:cNvCxnSpPr>
              <a:stCxn id="122" idx="0"/>
              <a:endCxn id="125" idx="4"/>
            </p:cNvCxnSpPr>
            <p:nvPr/>
          </p:nvCxnSpPr>
          <p:spPr>
            <a:xfrm rot="5400000" flipH="1" flipV="1">
              <a:off x="5487101" y="1691807"/>
              <a:ext cx="258030"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5" name="Rak 2560"/>
            <p:cNvCxnSpPr>
              <a:stCxn id="121" idx="0"/>
              <a:endCxn id="122" idx="4"/>
            </p:cNvCxnSpPr>
            <p:nvPr/>
          </p:nvCxnSpPr>
          <p:spPr>
            <a:xfrm rot="5400000" flipH="1" flipV="1">
              <a:off x="5496103" y="2012844"/>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Rak 2561"/>
            <p:cNvCxnSpPr>
              <a:stCxn id="127" idx="0"/>
              <a:endCxn id="121" idx="4"/>
            </p:cNvCxnSpPr>
            <p:nvPr/>
          </p:nvCxnSpPr>
          <p:spPr>
            <a:xfrm rot="5400000" flipH="1" flipV="1">
              <a:off x="5496103" y="232487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7" name="Rak 2562"/>
            <p:cNvCxnSpPr>
              <a:stCxn id="120" idx="0"/>
              <a:endCxn id="127" idx="4"/>
            </p:cNvCxnSpPr>
            <p:nvPr/>
          </p:nvCxnSpPr>
          <p:spPr>
            <a:xfrm rot="5400000" flipH="1" flipV="1">
              <a:off x="5499104" y="2633913"/>
              <a:ext cx="234025"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8" name="Rak 2563"/>
            <p:cNvCxnSpPr>
              <a:endCxn id="120" idx="4"/>
            </p:cNvCxnSpPr>
            <p:nvPr/>
          </p:nvCxnSpPr>
          <p:spPr>
            <a:xfrm rot="16200000" flipV="1">
              <a:off x="5493103" y="2945946"/>
              <a:ext cx="246028" cy="2"/>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9" name="Grupp 75"/>
            <p:cNvGrpSpPr/>
            <p:nvPr/>
          </p:nvGrpSpPr>
          <p:grpSpPr>
            <a:xfrm>
              <a:off x="5437832" y="2939479"/>
              <a:ext cx="1008112" cy="1008112"/>
              <a:chOff x="4067944" y="3717032"/>
              <a:chExt cx="1008112" cy="1008112"/>
            </a:xfrm>
            <a:grpFill/>
          </p:grpSpPr>
          <p:sp>
            <p:nvSpPr>
              <p:cNvPr id="133" name="Ellips 2588"/>
              <p:cNvSpPr/>
              <p:nvPr/>
            </p:nvSpPr>
            <p:spPr>
              <a:xfrm>
                <a:off x="4111481" y="3738463"/>
                <a:ext cx="936000" cy="936000"/>
              </a:xfrm>
              <a:prstGeom prst="ellipse">
                <a:avLst/>
              </a:prstGeom>
              <a:noFill/>
              <a:ln w="28575">
                <a:solidFill>
                  <a:schemeClr val="bg2"/>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4" name="Grupp 57"/>
              <p:cNvGrpSpPr/>
              <p:nvPr/>
            </p:nvGrpSpPr>
            <p:grpSpPr>
              <a:xfrm>
                <a:off x="4535996" y="3717032"/>
                <a:ext cx="72008" cy="1008112"/>
                <a:chOff x="4535996" y="3717032"/>
                <a:chExt cx="72008" cy="1008112"/>
              </a:xfrm>
              <a:grpFill/>
            </p:grpSpPr>
            <p:sp>
              <p:nvSpPr>
                <p:cNvPr id="144" name="Ellips 2599"/>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Ellips 2600"/>
                <p:cNvSpPr/>
                <p:nvPr/>
              </p:nvSpPr>
              <p:spPr>
                <a:xfrm>
                  <a:off x="4535996" y="371703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upp 58"/>
              <p:cNvGrpSpPr/>
              <p:nvPr/>
            </p:nvGrpSpPr>
            <p:grpSpPr>
              <a:xfrm rot="2700000">
                <a:off x="4535996" y="3717032"/>
                <a:ext cx="72008" cy="1008112"/>
                <a:chOff x="4535996" y="3717032"/>
                <a:chExt cx="72008" cy="1008112"/>
              </a:xfrm>
              <a:grpFill/>
            </p:grpSpPr>
            <p:sp>
              <p:nvSpPr>
                <p:cNvPr id="142" name="Ellips 2597"/>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Ellips 2598"/>
                <p:cNvSpPr/>
                <p:nvPr/>
              </p:nvSpPr>
              <p:spPr>
                <a:xfrm>
                  <a:off x="4535996" y="371703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upp 64"/>
              <p:cNvGrpSpPr/>
              <p:nvPr/>
            </p:nvGrpSpPr>
            <p:grpSpPr>
              <a:xfrm rot="5400000">
                <a:off x="4535996" y="3717032"/>
                <a:ext cx="72008" cy="1008112"/>
                <a:chOff x="4535996" y="3717032"/>
                <a:chExt cx="72008" cy="1008112"/>
              </a:xfrm>
              <a:grpFill/>
            </p:grpSpPr>
            <p:sp>
              <p:nvSpPr>
                <p:cNvPr id="140" name="Ellips 2595"/>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Ellips 2596"/>
                <p:cNvSpPr/>
                <p:nvPr/>
              </p:nvSpPr>
              <p:spPr>
                <a:xfrm>
                  <a:off x="4535996" y="3717032"/>
                  <a:ext cx="72008" cy="72008"/>
                </a:xfrm>
                <a:prstGeom prst="ellipse">
                  <a:avLst/>
                </a:prstGeom>
                <a:solidFill>
                  <a:schemeClr val="accent2"/>
                </a:solidFill>
                <a:ln w="28575">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upp 67"/>
              <p:cNvGrpSpPr/>
              <p:nvPr/>
            </p:nvGrpSpPr>
            <p:grpSpPr>
              <a:xfrm rot="-2700000">
                <a:off x="4535996" y="3717032"/>
                <a:ext cx="72008" cy="1008112"/>
                <a:chOff x="4535996" y="3717032"/>
                <a:chExt cx="72008" cy="1008112"/>
              </a:xfrm>
              <a:grpFill/>
            </p:grpSpPr>
            <p:sp>
              <p:nvSpPr>
                <p:cNvPr id="138" name="Ellips 2593"/>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Ellips 2594"/>
                <p:cNvSpPr/>
                <p:nvPr/>
              </p:nvSpPr>
              <p:spPr>
                <a:xfrm>
                  <a:off x="4535996" y="3717032"/>
                  <a:ext cx="72008" cy="72008"/>
                </a:xfrm>
                <a:prstGeom prst="ellipse">
                  <a:avLst/>
                </a:prstGeom>
                <a:solidFill>
                  <a:schemeClr val="accent2"/>
                </a:solidFill>
                <a:ln w="28575">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10" name="Rak 2565"/>
            <p:cNvCxnSpPr>
              <a:stCxn id="126" idx="7"/>
              <a:endCxn id="122" idx="4"/>
            </p:cNvCxnSpPr>
            <p:nvPr/>
          </p:nvCxnSpPr>
          <p:spPr>
            <a:xfrm rot="5400000" flipH="1" flipV="1">
              <a:off x="5395548" y="1922834"/>
              <a:ext cx="250571" cy="190565"/>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Rak 2566"/>
            <p:cNvCxnSpPr>
              <a:stCxn id="126" idx="6"/>
              <a:endCxn id="121" idx="2"/>
            </p:cNvCxnSpPr>
            <p:nvPr/>
          </p:nvCxnSpPr>
          <p:spPr>
            <a:xfrm>
              <a:off x="5436096" y="2168860"/>
              <a:ext cx="144016" cy="1"/>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Rak 2567"/>
            <p:cNvCxnSpPr/>
            <p:nvPr/>
          </p:nvCxnSpPr>
          <p:spPr>
            <a:xfrm flipH="1" flipV="1">
              <a:off x="5340085"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3" name="Rak 2568"/>
            <p:cNvCxnSpPr/>
            <p:nvPr/>
          </p:nvCxnSpPr>
          <p:spPr>
            <a:xfrm flipH="1" flipV="1">
              <a:off x="5652120"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4" name="Rak 2569"/>
            <p:cNvCxnSpPr/>
            <p:nvPr/>
          </p:nvCxnSpPr>
          <p:spPr>
            <a:xfrm flipH="1" flipV="1">
              <a:off x="5652120" y="1526788"/>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Rak 2570"/>
            <p:cNvCxnSpPr/>
            <p:nvPr/>
          </p:nvCxnSpPr>
          <p:spPr>
            <a:xfrm flipH="1" flipV="1">
              <a:off x="5940152" y="1526788"/>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6" name="Rak 2571"/>
            <p:cNvCxnSpPr/>
            <p:nvPr/>
          </p:nvCxnSpPr>
          <p:spPr>
            <a:xfrm flipH="1" flipV="1">
              <a:off x="4788024"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7" name="Rak 2572"/>
            <p:cNvCxnSpPr/>
            <p:nvPr/>
          </p:nvCxnSpPr>
          <p:spPr>
            <a:xfrm flipH="1" flipV="1">
              <a:off x="5076056"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8" name="Ellips 2573"/>
            <p:cNvSpPr/>
            <p:nvPr/>
          </p:nvSpPr>
          <p:spPr>
            <a:xfrm>
              <a:off x="5292080" y="2750925"/>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upp 46"/>
            <p:cNvGrpSpPr/>
            <p:nvPr/>
          </p:nvGrpSpPr>
          <p:grpSpPr>
            <a:xfrm>
              <a:off x="6156176" y="1820822"/>
              <a:ext cx="72008" cy="624070"/>
              <a:chOff x="6156176" y="1838824"/>
              <a:chExt cx="72008" cy="624070"/>
            </a:xfrm>
            <a:grpFill/>
          </p:grpSpPr>
          <p:cxnSp>
            <p:nvCxnSpPr>
              <p:cNvPr id="129" name="Rak 2584"/>
              <p:cNvCxnSpPr>
                <a:stCxn id="132" idx="0"/>
                <a:endCxn id="131" idx="4"/>
              </p:cNvCxnSpPr>
              <p:nvPr/>
            </p:nvCxnSpPr>
            <p:spPr>
              <a:xfrm rot="5400000" flipH="1" flipV="1">
                <a:off x="6081168" y="2021844"/>
                <a:ext cx="222024"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0" name="Rak 2585"/>
              <p:cNvCxnSpPr>
                <a:endCxn id="132" idx="4"/>
              </p:cNvCxnSpPr>
              <p:nvPr/>
            </p:nvCxnSpPr>
            <p:spPr>
              <a:xfrm rot="5400000" flipH="1" flipV="1">
                <a:off x="6063165" y="2333879"/>
                <a:ext cx="258030"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1" name="Ellips 2586"/>
              <p:cNvSpPr/>
              <p:nvPr/>
            </p:nvSpPr>
            <p:spPr>
              <a:xfrm>
                <a:off x="6156176" y="1838824"/>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Ellips 2587"/>
              <p:cNvSpPr/>
              <p:nvPr/>
            </p:nvSpPr>
            <p:spPr>
              <a:xfrm>
                <a:off x="6156176" y="213285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Ellips 2575"/>
            <p:cNvSpPr/>
            <p:nvPr/>
          </p:nvSpPr>
          <p:spPr>
            <a:xfrm>
              <a:off x="5580112" y="2750925"/>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Ellips 2576"/>
            <p:cNvSpPr/>
            <p:nvPr/>
          </p:nvSpPr>
          <p:spPr>
            <a:xfrm>
              <a:off x="5580112" y="2132857"/>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 2577"/>
            <p:cNvSpPr/>
            <p:nvPr/>
          </p:nvSpPr>
          <p:spPr>
            <a:xfrm>
              <a:off x="5580112" y="182082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 2578"/>
            <p:cNvSpPr/>
            <p:nvPr/>
          </p:nvSpPr>
          <p:spPr>
            <a:xfrm>
              <a:off x="6156176" y="1490784"/>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Ellips 2579"/>
            <p:cNvSpPr/>
            <p:nvPr/>
          </p:nvSpPr>
          <p:spPr>
            <a:xfrm>
              <a:off x="5868144" y="1490784"/>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Ellips 2580"/>
            <p:cNvSpPr/>
            <p:nvPr/>
          </p:nvSpPr>
          <p:spPr>
            <a:xfrm>
              <a:off x="5580112" y="1490784"/>
              <a:ext cx="72008" cy="72008"/>
            </a:xfrm>
            <a:prstGeom prst="ellipse">
              <a:avLst/>
            </a:prstGeom>
            <a:solidFill>
              <a:schemeClr val="accent2"/>
            </a:solidFill>
            <a:ln w="28575">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 2581"/>
            <p:cNvSpPr/>
            <p:nvPr/>
          </p:nvSpPr>
          <p:spPr>
            <a:xfrm>
              <a:off x="5364088" y="213285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Ellips 2582"/>
            <p:cNvSpPr/>
            <p:nvPr/>
          </p:nvSpPr>
          <p:spPr>
            <a:xfrm>
              <a:off x="5580112" y="244489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Ellips 2583"/>
            <p:cNvSpPr/>
            <p:nvPr/>
          </p:nvSpPr>
          <p:spPr>
            <a:xfrm>
              <a:off x="5004048" y="2750925"/>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upp 1983"/>
          <p:cNvGrpSpPr>
            <a:grpSpLocks noChangeAspect="1"/>
          </p:cNvGrpSpPr>
          <p:nvPr/>
        </p:nvGrpSpPr>
        <p:grpSpPr>
          <a:xfrm>
            <a:off x="6394342" y="5064053"/>
            <a:ext cx="900100" cy="1044116"/>
            <a:chOff x="611560" y="589980"/>
            <a:chExt cx="3240360" cy="3038276"/>
          </a:xfrm>
        </p:grpSpPr>
        <p:cxnSp>
          <p:nvCxnSpPr>
            <p:cNvPr id="147" name="Rak pil 1984"/>
            <p:cNvCxnSpPr/>
            <p:nvPr/>
          </p:nvCxnSpPr>
          <p:spPr>
            <a:xfrm>
              <a:off x="1547664" y="2564904"/>
              <a:ext cx="1800200" cy="1588"/>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148" name="Rak pil 1985"/>
            <p:cNvCxnSpPr/>
            <p:nvPr/>
          </p:nvCxnSpPr>
          <p:spPr>
            <a:xfrm rot="16200000" flipV="1">
              <a:off x="647664" y="1673288"/>
              <a:ext cx="1800000" cy="0"/>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149" name="Rak pil 1986"/>
            <p:cNvCxnSpPr/>
            <p:nvPr/>
          </p:nvCxnSpPr>
          <p:spPr>
            <a:xfrm rot="5400000">
              <a:off x="552128" y="2624336"/>
              <a:ext cx="1063352" cy="944488"/>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150" name="Regelbunden femhörning 1987"/>
            <p:cNvSpPr/>
            <p:nvPr/>
          </p:nvSpPr>
          <p:spPr>
            <a:xfrm>
              <a:off x="2555776" y="620688"/>
              <a:ext cx="1296144" cy="1080120"/>
            </a:xfrm>
            <a:prstGeom prst="pentagon">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Rak 1988"/>
            <p:cNvCxnSpPr>
              <a:stCxn id="150" idx="2"/>
            </p:cNvCxnSpPr>
            <p:nvPr/>
          </p:nvCxnSpPr>
          <p:spPr>
            <a:xfrm rot="5400000">
              <a:off x="1743441" y="1505028"/>
              <a:ext cx="864100" cy="1255653"/>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Rak 1989"/>
            <p:cNvCxnSpPr>
              <a:stCxn id="150" idx="1"/>
            </p:cNvCxnSpPr>
            <p:nvPr/>
          </p:nvCxnSpPr>
          <p:spPr>
            <a:xfrm rot="10800000" flipV="1">
              <a:off x="1547665" y="1033256"/>
              <a:ext cx="1008113" cy="153164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Rak 1990"/>
            <p:cNvCxnSpPr>
              <a:stCxn id="150" idx="4"/>
            </p:cNvCxnSpPr>
            <p:nvPr/>
          </p:nvCxnSpPr>
          <p:spPr>
            <a:xfrm rot="5400000">
              <a:off x="2143971" y="1104498"/>
              <a:ext cx="864102" cy="2056715"/>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Rak 1991"/>
            <p:cNvCxnSpPr>
              <a:stCxn id="150" idx="0"/>
            </p:cNvCxnSpPr>
            <p:nvPr/>
          </p:nvCxnSpPr>
          <p:spPr>
            <a:xfrm rot="16200000" flipH="1">
              <a:off x="3023828" y="800708"/>
              <a:ext cx="504056" cy="144016"/>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5" name="Rak 1992"/>
            <p:cNvCxnSpPr>
              <a:stCxn id="150" idx="5"/>
            </p:cNvCxnSpPr>
            <p:nvPr/>
          </p:nvCxnSpPr>
          <p:spPr>
            <a:xfrm flipH="1">
              <a:off x="3347864" y="1033256"/>
              <a:ext cx="504055" cy="91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6" name="Rak 1993"/>
            <p:cNvCxnSpPr>
              <a:endCxn id="150" idx="2"/>
            </p:cNvCxnSpPr>
            <p:nvPr/>
          </p:nvCxnSpPr>
          <p:spPr>
            <a:xfrm rot="5400000">
              <a:off x="2787562" y="1140502"/>
              <a:ext cx="576058" cy="544547"/>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7" name="Rak 1994"/>
            <p:cNvCxnSpPr>
              <a:stCxn id="150" idx="4"/>
            </p:cNvCxnSpPr>
            <p:nvPr/>
          </p:nvCxnSpPr>
          <p:spPr>
            <a:xfrm rot="5400000" flipH="1">
              <a:off x="3188092" y="1284517"/>
              <a:ext cx="576060" cy="256515"/>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8" name="Rak 1995"/>
            <p:cNvCxnSpPr>
              <a:endCxn id="150" idx="1"/>
            </p:cNvCxnSpPr>
            <p:nvPr/>
          </p:nvCxnSpPr>
          <p:spPr>
            <a:xfrm rot="10800000">
              <a:off x="2555778" y="1033256"/>
              <a:ext cx="792087" cy="91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59" name="Ellips 1996"/>
            <p:cNvSpPr/>
            <p:nvPr/>
          </p:nvSpPr>
          <p:spPr>
            <a:xfrm>
              <a:off x="3167063" y="589980"/>
              <a:ext cx="129600" cy="104756"/>
            </a:xfrm>
            <a:prstGeom prst="ellipse">
              <a:avLst/>
            </a:prstGeom>
            <a:ln w="6350"/>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0" name="Frihandsfigur 1997"/>
            <p:cNvSpPr/>
            <p:nvPr/>
          </p:nvSpPr>
          <p:spPr>
            <a:xfrm>
              <a:off x="1558925" y="1041400"/>
              <a:ext cx="1235075" cy="1501775"/>
            </a:xfrm>
            <a:custGeom>
              <a:avLst/>
              <a:gdLst>
                <a:gd name="connsiteX0" fmla="*/ 984250 w 1235075"/>
                <a:gd name="connsiteY0" fmla="*/ 0 h 1501775"/>
                <a:gd name="connsiteX1" fmla="*/ 0 w 1235075"/>
                <a:gd name="connsiteY1" fmla="*/ 1501775 h 1501775"/>
                <a:gd name="connsiteX2" fmla="*/ 1235075 w 1235075"/>
                <a:gd name="connsiteY2" fmla="*/ 660400 h 1501775"/>
                <a:gd name="connsiteX3" fmla="*/ 984250 w 1235075"/>
                <a:gd name="connsiteY3" fmla="*/ 0 h 1501775"/>
              </a:gdLst>
              <a:ahLst/>
              <a:cxnLst>
                <a:cxn ang="0">
                  <a:pos x="connsiteX0" y="connsiteY0"/>
                </a:cxn>
                <a:cxn ang="0">
                  <a:pos x="connsiteX1" y="connsiteY1"/>
                </a:cxn>
                <a:cxn ang="0">
                  <a:pos x="connsiteX2" y="connsiteY2"/>
                </a:cxn>
                <a:cxn ang="0">
                  <a:pos x="connsiteX3" y="connsiteY3"/>
                </a:cxn>
              </a:cxnLst>
              <a:rect l="l" t="t" r="r" b="b"/>
              <a:pathLst>
                <a:path w="1235075" h="1501775">
                  <a:moveTo>
                    <a:pt x="984250" y="0"/>
                  </a:moveTo>
                  <a:lnTo>
                    <a:pt x="0" y="1501775"/>
                  </a:lnTo>
                  <a:lnTo>
                    <a:pt x="1235075" y="660400"/>
                  </a:lnTo>
                  <a:lnTo>
                    <a:pt x="984250" y="0"/>
                  </a:lnTo>
                  <a:close/>
                </a:path>
              </a:pathLst>
            </a:cu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ihandsfigur 1998"/>
            <p:cNvSpPr/>
            <p:nvPr/>
          </p:nvSpPr>
          <p:spPr>
            <a:xfrm>
              <a:off x="1565275" y="1708150"/>
              <a:ext cx="2025650" cy="847725"/>
            </a:xfrm>
            <a:custGeom>
              <a:avLst/>
              <a:gdLst>
                <a:gd name="connsiteX0" fmla="*/ 0 w 2025650"/>
                <a:gd name="connsiteY0" fmla="*/ 847725 h 847725"/>
                <a:gd name="connsiteX1" fmla="*/ 2025650 w 2025650"/>
                <a:gd name="connsiteY1" fmla="*/ 6350 h 847725"/>
                <a:gd name="connsiteX2" fmla="*/ 1241425 w 2025650"/>
                <a:gd name="connsiteY2" fmla="*/ 0 h 847725"/>
                <a:gd name="connsiteX3" fmla="*/ 0 w 2025650"/>
                <a:gd name="connsiteY3" fmla="*/ 847725 h 847725"/>
              </a:gdLst>
              <a:ahLst/>
              <a:cxnLst>
                <a:cxn ang="0">
                  <a:pos x="connsiteX0" y="connsiteY0"/>
                </a:cxn>
                <a:cxn ang="0">
                  <a:pos x="connsiteX1" y="connsiteY1"/>
                </a:cxn>
                <a:cxn ang="0">
                  <a:pos x="connsiteX2" y="connsiteY2"/>
                </a:cxn>
                <a:cxn ang="0">
                  <a:pos x="connsiteX3" y="connsiteY3"/>
                </a:cxn>
              </a:cxnLst>
              <a:rect l="l" t="t" r="r" b="b"/>
              <a:pathLst>
                <a:path w="2025650" h="847725">
                  <a:moveTo>
                    <a:pt x="0" y="847725"/>
                  </a:moveTo>
                  <a:lnTo>
                    <a:pt x="2025650" y="6350"/>
                  </a:lnTo>
                  <a:lnTo>
                    <a:pt x="1241425" y="0"/>
                  </a:lnTo>
                  <a:lnTo>
                    <a:pt x="0" y="847725"/>
                  </a:lnTo>
                  <a:close/>
                </a:path>
              </a:pathLst>
            </a:cu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2" name="TextBox 161"/>
          <p:cNvSpPr txBox="1"/>
          <p:nvPr/>
        </p:nvSpPr>
        <p:spPr>
          <a:xfrm>
            <a:off x="4118216" y="5488927"/>
            <a:ext cx="1787644" cy="646331"/>
          </a:xfrm>
          <a:prstGeom prst="rect">
            <a:avLst/>
          </a:prstGeom>
          <a:noFill/>
        </p:spPr>
        <p:txBody>
          <a:bodyPr wrap="none" rtlCol="0">
            <a:spAutoFit/>
          </a:bodyPr>
          <a:lstStyle/>
          <a:p>
            <a:pPr algn="ctr"/>
            <a:r>
              <a:rPr lang="en-US" dirty="0"/>
              <a:t>Genome Scale</a:t>
            </a:r>
          </a:p>
          <a:p>
            <a:pPr algn="ctr"/>
            <a:r>
              <a:rPr lang="en-US" dirty="0"/>
              <a:t>Metabolic Model</a:t>
            </a:r>
          </a:p>
        </p:txBody>
      </p:sp>
      <p:sp>
        <p:nvSpPr>
          <p:cNvPr id="163" name="Right Arrow 162"/>
          <p:cNvSpPr/>
          <p:nvPr/>
        </p:nvSpPr>
        <p:spPr>
          <a:xfrm rot="19546860">
            <a:off x="5644443" y="4387337"/>
            <a:ext cx="766305" cy="297978"/>
          </a:xfrm>
          <a:prstGeom prst="rightArrow">
            <a:avLst/>
          </a:prstGeom>
          <a:gradFill flip="none" rotWithShape="1">
            <a:gsLst>
              <a:gs pos="0">
                <a:schemeClr val="accent1"/>
              </a:gs>
              <a:gs pos="100000">
                <a:srgbClr val="FFFFFF"/>
              </a:gs>
            </a:gsLst>
            <a:lin ang="0" scaled="1"/>
            <a:tileRec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ight Arrow 163"/>
          <p:cNvSpPr/>
          <p:nvPr/>
        </p:nvSpPr>
        <p:spPr>
          <a:xfrm rot="2053140" flipV="1">
            <a:off x="5644445" y="5038379"/>
            <a:ext cx="766305" cy="297978"/>
          </a:xfrm>
          <a:prstGeom prst="rightArrow">
            <a:avLst/>
          </a:prstGeom>
          <a:gradFill flip="none" rotWithShape="1">
            <a:gsLst>
              <a:gs pos="0">
                <a:schemeClr val="accent1"/>
              </a:gs>
              <a:gs pos="100000">
                <a:srgbClr val="FFFFFF"/>
              </a:gs>
            </a:gsLst>
            <a:lin ang="0" scaled="1"/>
            <a:tileRec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TextBox 164"/>
          <p:cNvSpPr txBox="1"/>
          <p:nvPr/>
        </p:nvSpPr>
        <p:spPr>
          <a:xfrm>
            <a:off x="7169148" y="3721877"/>
            <a:ext cx="1452666" cy="923330"/>
          </a:xfrm>
          <a:prstGeom prst="rect">
            <a:avLst/>
          </a:prstGeom>
          <a:noFill/>
        </p:spPr>
        <p:txBody>
          <a:bodyPr wrap="none" rtlCol="0">
            <a:spAutoFit/>
          </a:bodyPr>
          <a:lstStyle/>
          <a:p>
            <a:pPr algn="ctr"/>
            <a:r>
              <a:rPr lang="en-US" b="1" dirty="0"/>
              <a:t>Network</a:t>
            </a:r>
          </a:p>
          <a:p>
            <a:pPr algn="ctr"/>
            <a:r>
              <a:rPr lang="en-US" b="1" dirty="0"/>
              <a:t>Dependent</a:t>
            </a:r>
          </a:p>
          <a:p>
            <a:pPr algn="ctr"/>
            <a:r>
              <a:rPr lang="en-US" b="1" dirty="0"/>
              <a:t> Analysis</a:t>
            </a:r>
          </a:p>
        </p:txBody>
      </p:sp>
      <p:sp>
        <p:nvSpPr>
          <p:cNvPr id="166" name="TextBox 165"/>
          <p:cNvSpPr txBox="1"/>
          <p:nvPr/>
        </p:nvSpPr>
        <p:spPr>
          <a:xfrm>
            <a:off x="7120062" y="5144373"/>
            <a:ext cx="1550838" cy="646331"/>
          </a:xfrm>
          <a:prstGeom prst="rect">
            <a:avLst/>
          </a:prstGeom>
          <a:noFill/>
        </p:spPr>
        <p:txBody>
          <a:bodyPr wrap="none" rtlCol="0">
            <a:spAutoFit/>
          </a:bodyPr>
          <a:lstStyle/>
          <a:p>
            <a:pPr algn="ctr"/>
            <a:r>
              <a:rPr lang="en-US" b="1" dirty="0"/>
              <a:t>Model</a:t>
            </a:r>
          </a:p>
          <a:p>
            <a:pPr algn="ctr"/>
            <a:r>
              <a:rPr lang="en-US" b="1" dirty="0"/>
              <a:t>Simulations</a:t>
            </a:r>
          </a:p>
        </p:txBody>
      </p:sp>
      <p:grpSp>
        <p:nvGrpSpPr>
          <p:cNvPr id="167" name="Group 301"/>
          <p:cNvGrpSpPr/>
          <p:nvPr/>
        </p:nvGrpSpPr>
        <p:grpSpPr>
          <a:xfrm>
            <a:off x="3135495" y="3776354"/>
            <a:ext cx="472287" cy="40765"/>
            <a:chOff x="3157152" y="4688742"/>
            <a:chExt cx="472287" cy="40765"/>
          </a:xfrm>
        </p:grpSpPr>
        <p:sp>
          <p:nvSpPr>
            <p:cNvPr id="168"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69"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170"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71"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172" name="Group 6430"/>
            <p:cNvGrpSpPr>
              <a:grpSpLocks noChangeAspect="1"/>
            </p:cNvGrpSpPr>
            <p:nvPr/>
          </p:nvGrpSpPr>
          <p:grpSpPr bwMode="auto">
            <a:xfrm>
              <a:off x="3261231" y="4688736"/>
              <a:ext cx="8472" cy="26079"/>
              <a:chOff x="1015" y="2428"/>
              <a:chExt cx="46" cy="372"/>
            </a:xfrm>
          </p:grpSpPr>
          <p:sp>
            <p:nvSpPr>
              <p:cNvPr id="214"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15"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73" name="Group 6433"/>
            <p:cNvGrpSpPr>
              <a:grpSpLocks noChangeAspect="1"/>
            </p:cNvGrpSpPr>
            <p:nvPr/>
          </p:nvGrpSpPr>
          <p:grpSpPr bwMode="auto">
            <a:xfrm>
              <a:off x="3389211" y="4694974"/>
              <a:ext cx="7261" cy="31603"/>
              <a:chOff x="1790" y="2461"/>
              <a:chExt cx="40" cy="447"/>
            </a:xfrm>
          </p:grpSpPr>
          <p:sp>
            <p:nvSpPr>
              <p:cNvPr id="212"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3"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74" name="Group 6436"/>
            <p:cNvGrpSpPr>
              <a:grpSpLocks noChangeAspect="1"/>
            </p:cNvGrpSpPr>
            <p:nvPr/>
          </p:nvGrpSpPr>
          <p:grpSpPr bwMode="auto">
            <a:xfrm>
              <a:off x="3285133" y="4692966"/>
              <a:ext cx="7261" cy="31953"/>
              <a:chOff x="1151" y="2490"/>
              <a:chExt cx="40" cy="455"/>
            </a:xfrm>
          </p:grpSpPr>
          <p:sp>
            <p:nvSpPr>
              <p:cNvPr id="210"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1"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75" name="Group 6439"/>
            <p:cNvGrpSpPr>
              <a:grpSpLocks noChangeAspect="1"/>
            </p:cNvGrpSpPr>
            <p:nvPr/>
          </p:nvGrpSpPr>
          <p:grpSpPr bwMode="auto">
            <a:xfrm>
              <a:off x="3415231" y="4690387"/>
              <a:ext cx="7261" cy="23026"/>
              <a:chOff x="1914" y="2425"/>
              <a:chExt cx="40" cy="326"/>
            </a:xfrm>
          </p:grpSpPr>
          <p:sp>
            <p:nvSpPr>
              <p:cNvPr id="208"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9"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76" name="Group 6442"/>
            <p:cNvGrpSpPr>
              <a:grpSpLocks noChangeAspect="1"/>
            </p:cNvGrpSpPr>
            <p:nvPr/>
          </p:nvGrpSpPr>
          <p:grpSpPr bwMode="auto">
            <a:xfrm>
              <a:off x="3308429" y="4705667"/>
              <a:ext cx="7261" cy="23849"/>
              <a:chOff x="1284" y="2652"/>
              <a:chExt cx="40" cy="337"/>
            </a:xfrm>
          </p:grpSpPr>
          <p:sp>
            <p:nvSpPr>
              <p:cNvPr id="206"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7"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77" name="Group 6445"/>
            <p:cNvGrpSpPr>
              <a:grpSpLocks noChangeAspect="1"/>
            </p:cNvGrpSpPr>
            <p:nvPr/>
          </p:nvGrpSpPr>
          <p:grpSpPr bwMode="auto">
            <a:xfrm>
              <a:off x="3365310" y="4704022"/>
              <a:ext cx="7261" cy="25024"/>
              <a:chOff x="1658" y="2628"/>
              <a:chExt cx="40" cy="355"/>
            </a:xfrm>
          </p:grpSpPr>
          <p:sp>
            <p:nvSpPr>
              <p:cNvPr id="204"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5"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78" name="Group 6448"/>
            <p:cNvGrpSpPr>
              <a:grpSpLocks noChangeAspect="1"/>
            </p:cNvGrpSpPr>
            <p:nvPr/>
          </p:nvGrpSpPr>
          <p:grpSpPr bwMode="auto">
            <a:xfrm>
              <a:off x="3344131" y="4719897"/>
              <a:ext cx="7564" cy="8812"/>
              <a:chOff x="1516" y="2835"/>
              <a:chExt cx="42" cy="123"/>
            </a:xfrm>
          </p:grpSpPr>
          <p:sp>
            <p:nvSpPr>
              <p:cNvPr id="202"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03"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179" name="Group 6451"/>
            <p:cNvGrpSpPr>
              <a:grpSpLocks noChangeAspect="1"/>
            </p:cNvGrpSpPr>
            <p:nvPr/>
          </p:nvGrpSpPr>
          <p:grpSpPr bwMode="auto">
            <a:xfrm>
              <a:off x="3488147" y="4692390"/>
              <a:ext cx="7261" cy="31250"/>
              <a:chOff x="2195" y="2463"/>
              <a:chExt cx="40" cy="442"/>
            </a:xfrm>
          </p:grpSpPr>
          <p:sp>
            <p:nvSpPr>
              <p:cNvPr id="200"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1"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0" name="Group 6454"/>
            <p:cNvGrpSpPr>
              <a:grpSpLocks noChangeAspect="1"/>
            </p:cNvGrpSpPr>
            <p:nvPr/>
          </p:nvGrpSpPr>
          <p:grpSpPr bwMode="auto">
            <a:xfrm>
              <a:off x="3513561" y="4701658"/>
              <a:ext cx="7866" cy="27137"/>
              <a:chOff x="2329" y="2599"/>
              <a:chExt cx="43" cy="386"/>
            </a:xfrm>
          </p:grpSpPr>
          <p:sp>
            <p:nvSpPr>
              <p:cNvPr id="198"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9"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1" name="Group 6457"/>
            <p:cNvGrpSpPr>
              <a:grpSpLocks noChangeAspect="1"/>
            </p:cNvGrpSpPr>
            <p:nvPr/>
          </p:nvGrpSpPr>
          <p:grpSpPr bwMode="auto">
            <a:xfrm>
              <a:off x="3435502" y="4694146"/>
              <a:ext cx="7564" cy="11278"/>
              <a:chOff x="2478" y="2807"/>
              <a:chExt cx="43" cy="178"/>
            </a:xfrm>
          </p:grpSpPr>
          <p:sp>
            <p:nvSpPr>
              <p:cNvPr id="196"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7"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2" name="Group 6460"/>
            <p:cNvGrpSpPr>
              <a:grpSpLocks noChangeAspect="1"/>
            </p:cNvGrpSpPr>
            <p:nvPr/>
          </p:nvGrpSpPr>
          <p:grpSpPr bwMode="auto">
            <a:xfrm>
              <a:off x="3463942" y="4690387"/>
              <a:ext cx="7261" cy="19149"/>
              <a:chOff x="2065" y="2441"/>
              <a:chExt cx="40" cy="272"/>
            </a:xfrm>
          </p:grpSpPr>
          <p:sp>
            <p:nvSpPr>
              <p:cNvPr id="194"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5"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3" name="Group 6463"/>
            <p:cNvGrpSpPr>
              <a:grpSpLocks noChangeAspect="1"/>
            </p:cNvGrpSpPr>
            <p:nvPr/>
          </p:nvGrpSpPr>
          <p:grpSpPr bwMode="auto">
            <a:xfrm>
              <a:off x="3537463" y="4715410"/>
              <a:ext cx="7866" cy="11278"/>
              <a:chOff x="2478" y="2807"/>
              <a:chExt cx="43" cy="178"/>
            </a:xfrm>
          </p:grpSpPr>
          <p:sp>
            <p:nvSpPr>
              <p:cNvPr id="192"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3"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184"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185" name="Group 6468"/>
            <p:cNvGrpSpPr>
              <a:grpSpLocks noChangeAspect="1"/>
            </p:cNvGrpSpPr>
            <p:nvPr/>
          </p:nvGrpSpPr>
          <p:grpSpPr bwMode="auto">
            <a:xfrm>
              <a:off x="3563785" y="4713425"/>
              <a:ext cx="7261" cy="15391"/>
              <a:chOff x="2668" y="2761"/>
              <a:chExt cx="40" cy="217"/>
            </a:xfrm>
          </p:grpSpPr>
          <p:sp>
            <p:nvSpPr>
              <p:cNvPr id="190"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91"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186"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187"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188"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189"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216" name="Group 302"/>
          <p:cNvGrpSpPr/>
          <p:nvPr/>
        </p:nvGrpSpPr>
        <p:grpSpPr>
          <a:xfrm>
            <a:off x="3125217" y="4060427"/>
            <a:ext cx="472287" cy="40765"/>
            <a:chOff x="3157152" y="4688742"/>
            <a:chExt cx="472287" cy="40765"/>
          </a:xfrm>
        </p:grpSpPr>
        <p:sp>
          <p:nvSpPr>
            <p:cNvPr id="217"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18"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219"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20"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221" name="Group 6430"/>
            <p:cNvGrpSpPr>
              <a:grpSpLocks noChangeAspect="1"/>
            </p:cNvGrpSpPr>
            <p:nvPr/>
          </p:nvGrpSpPr>
          <p:grpSpPr bwMode="auto">
            <a:xfrm>
              <a:off x="3261231" y="4688736"/>
              <a:ext cx="8472" cy="26079"/>
              <a:chOff x="1015" y="2428"/>
              <a:chExt cx="46" cy="372"/>
            </a:xfrm>
          </p:grpSpPr>
          <p:sp>
            <p:nvSpPr>
              <p:cNvPr id="263"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64"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2" name="Group 6433"/>
            <p:cNvGrpSpPr>
              <a:grpSpLocks noChangeAspect="1"/>
            </p:cNvGrpSpPr>
            <p:nvPr/>
          </p:nvGrpSpPr>
          <p:grpSpPr bwMode="auto">
            <a:xfrm>
              <a:off x="3389211" y="4694974"/>
              <a:ext cx="7261" cy="31603"/>
              <a:chOff x="1790" y="2461"/>
              <a:chExt cx="40" cy="447"/>
            </a:xfrm>
          </p:grpSpPr>
          <p:sp>
            <p:nvSpPr>
              <p:cNvPr id="261"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2"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23" name="Group 6436"/>
            <p:cNvGrpSpPr>
              <a:grpSpLocks noChangeAspect="1"/>
            </p:cNvGrpSpPr>
            <p:nvPr/>
          </p:nvGrpSpPr>
          <p:grpSpPr bwMode="auto">
            <a:xfrm>
              <a:off x="3285133" y="4692966"/>
              <a:ext cx="7261" cy="31953"/>
              <a:chOff x="1151" y="2490"/>
              <a:chExt cx="40" cy="455"/>
            </a:xfrm>
          </p:grpSpPr>
          <p:sp>
            <p:nvSpPr>
              <p:cNvPr id="259"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0"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24" name="Group 6439"/>
            <p:cNvGrpSpPr>
              <a:grpSpLocks noChangeAspect="1"/>
            </p:cNvGrpSpPr>
            <p:nvPr/>
          </p:nvGrpSpPr>
          <p:grpSpPr bwMode="auto">
            <a:xfrm>
              <a:off x="3415231" y="4690387"/>
              <a:ext cx="7261" cy="23026"/>
              <a:chOff x="1914" y="2425"/>
              <a:chExt cx="40" cy="326"/>
            </a:xfrm>
          </p:grpSpPr>
          <p:sp>
            <p:nvSpPr>
              <p:cNvPr id="257"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8"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5" name="Group 6442"/>
            <p:cNvGrpSpPr>
              <a:grpSpLocks noChangeAspect="1"/>
            </p:cNvGrpSpPr>
            <p:nvPr/>
          </p:nvGrpSpPr>
          <p:grpSpPr bwMode="auto">
            <a:xfrm>
              <a:off x="3308429" y="4705667"/>
              <a:ext cx="7261" cy="23849"/>
              <a:chOff x="1284" y="2652"/>
              <a:chExt cx="40" cy="337"/>
            </a:xfrm>
          </p:grpSpPr>
          <p:sp>
            <p:nvSpPr>
              <p:cNvPr id="255"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6"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6" name="Group 6445"/>
            <p:cNvGrpSpPr>
              <a:grpSpLocks noChangeAspect="1"/>
            </p:cNvGrpSpPr>
            <p:nvPr/>
          </p:nvGrpSpPr>
          <p:grpSpPr bwMode="auto">
            <a:xfrm>
              <a:off x="3365310" y="4704022"/>
              <a:ext cx="7261" cy="25024"/>
              <a:chOff x="1658" y="2628"/>
              <a:chExt cx="40" cy="355"/>
            </a:xfrm>
          </p:grpSpPr>
          <p:sp>
            <p:nvSpPr>
              <p:cNvPr id="253"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4"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27" name="Group 6448"/>
            <p:cNvGrpSpPr>
              <a:grpSpLocks noChangeAspect="1"/>
            </p:cNvGrpSpPr>
            <p:nvPr/>
          </p:nvGrpSpPr>
          <p:grpSpPr bwMode="auto">
            <a:xfrm>
              <a:off x="3344131" y="4719897"/>
              <a:ext cx="7564" cy="8812"/>
              <a:chOff x="1516" y="2835"/>
              <a:chExt cx="42" cy="123"/>
            </a:xfrm>
          </p:grpSpPr>
          <p:sp>
            <p:nvSpPr>
              <p:cNvPr id="251"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52"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228" name="Group 6451"/>
            <p:cNvGrpSpPr>
              <a:grpSpLocks noChangeAspect="1"/>
            </p:cNvGrpSpPr>
            <p:nvPr/>
          </p:nvGrpSpPr>
          <p:grpSpPr bwMode="auto">
            <a:xfrm>
              <a:off x="3488147" y="4692390"/>
              <a:ext cx="7261" cy="31250"/>
              <a:chOff x="2195" y="2463"/>
              <a:chExt cx="40" cy="442"/>
            </a:xfrm>
          </p:grpSpPr>
          <p:sp>
            <p:nvSpPr>
              <p:cNvPr id="249"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0"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9" name="Group 6454"/>
            <p:cNvGrpSpPr>
              <a:grpSpLocks noChangeAspect="1"/>
            </p:cNvGrpSpPr>
            <p:nvPr/>
          </p:nvGrpSpPr>
          <p:grpSpPr bwMode="auto">
            <a:xfrm>
              <a:off x="3513561" y="4701658"/>
              <a:ext cx="7866" cy="27137"/>
              <a:chOff x="2329" y="2599"/>
              <a:chExt cx="43" cy="386"/>
            </a:xfrm>
          </p:grpSpPr>
          <p:sp>
            <p:nvSpPr>
              <p:cNvPr id="247"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8"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0" name="Group 6457"/>
            <p:cNvGrpSpPr>
              <a:grpSpLocks noChangeAspect="1"/>
            </p:cNvGrpSpPr>
            <p:nvPr/>
          </p:nvGrpSpPr>
          <p:grpSpPr bwMode="auto">
            <a:xfrm>
              <a:off x="3435502" y="4694146"/>
              <a:ext cx="7564" cy="11278"/>
              <a:chOff x="2478" y="2807"/>
              <a:chExt cx="43" cy="178"/>
            </a:xfrm>
          </p:grpSpPr>
          <p:sp>
            <p:nvSpPr>
              <p:cNvPr id="245"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6"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1" name="Group 6460"/>
            <p:cNvGrpSpPr>
              <a:grpSpLocks noChangeAspect="1"/>
            </p:cNvGrpSpPr>
            <p:nvPr/>
          </p:nvGrpSpPr>
          <p:grpSpPr bwMode="auto">
            <a:xfrm>
              <a:off x="3463942" y="4690387"/>
              <a:ext cx="7261" cy="19149"/>
              <a:chOff x="2065" y="2441"/>
              <a:chExt cx="40" cy="272"/>
            </a:xfrm>
          </p:grpSpPr>
          <p:sp>
            <p:nvSpPr>
              <p:cNvPr id="243"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4"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2" name="Group 6463"/>
            <p:cNvGrpSpPr>
              <a:grpSpLocks noChangeAspect="1"/>
            </p:cNvGrpSpPr>
            <p:nvPr/>
          </p:nvGrpSpPr>
          <p:grpSpPr bwMode="auto">
            <a:xfrm>
              <a:off x="3537463" y="4715410"/>
              <a:ext cx="7866" cy="11278"/>
              <a:chOff x="2478" y="2807"/>
              <a:chExt cx="43" cy="178"/>
            </a:xfrm>
          </p:grpSpPr>
          <p:sp>
            <p:nvSpPr>
              <p:cNvPr id="241"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2"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233"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234" name="Group 6468"/>
            <p:cNvGrpSpPr>
              <a:grpSpLocks noChangeAspect="1"/>
            </p:cNvGrpSpPr>
            <p:nvPr/>
          </p:nvGrpSpPr>
          <p:grpSpPr bwMode="auto">
            <a:xfrm>
              <a:off x="3563785" y="4713425"/>
              <a:ext cx="7261" cy="15391"/>
              <a:chOff x="2668" y="2761"/>
              <a:chExt cx="40" cy="217"/>
            </a:xfrm>
          </p:grpSpPr>
          <p:sp>
            <p:nvSpPr>
              <p:cNvPr id="239"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40"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235"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236"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237"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238"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265" name="Group 400"/>
          <p:cNvGrpSpPr/>
          <p:nvPr/>
        </p:nvGrpSpPr>
        <p:grpSpPr>
          <a:xfrm>
            <a:off x="3132319" y="4484574"/>
            <a:ext cx="472287" cy="40765"/>
            <a:chOff x="3157152" y="4688742"/>
            <a:chExt cx="472287" cy="40765"/>
          </a:xfrm>
        </p:grpSpPr>
        <p:sp>
          <p:nvSpPr>
            <p:cNvPr id="266"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67"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268"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69"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270" name="Group 6430"/>
            <p:cNvGrpSpPr>
              <a:grpSpLocks noChangeAspect="1"/>
            </p:cNvGrpSpPr>
            <p:nvPr/>
          </p:nvGrpSpPr>
          <p:grpSpPr bwMode="auto">
            <a:xfrm>
              <a:off x="3261231" y="4688736"/>
              <a:ext cx="8472" cy="26079"/>
              <a:chOff x="1015" y="2428"/>
              <a:chExt cx="46" cy="372"/>
            </a:xfrm>
          </p:grpSpPr>
          <p:sp>
            <p:nvSpPr>
              <p:cNvPr id="312"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13"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1" name="Group 6433"/>
            <p:cNvGrpSpPr>
              <a:grpSpLocks noChangeAspect="1"/>
            </p:cNvGrpSpPr>
            <p:nvPr/>
          </p:nvGrpSpPr>
          <p:grpSpPr bwMode="auto">
            <a:xfrm>
              <a:off x="3389211" y="4694974"/>
              <a:ext cx="7261" cy="31603"/>
              <a:chOff x="1790" y="2461"/>
              <a:chExt cx="40" cy="447"/>
            </a:xfrm>
          </p:grpSpPr>
          <p:sp>
            <p:nvSpPr>
              <p:cNvPr id="310"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11"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2" name="Group 6436"/>
            <p:cNvGrpSpPr>
              <a:grpSpLocks noChangeAspect="1"/>
            </p:cNvGrpSpPr>
            <p:nvPr/>
          </p:nvGrpSpPr>
          <p:grpSpPr bwMode="auto">
            <a:xfrm>
              <a:off x="3285133" y="4692966"/>
              <a:ext cx="7261" cy="31953"/>
              <a:chOff x="1151" y="2490"/>
              <a:chExt cx="40" cy="455"/>
            </a:xfrm>
          </p:grpSpPr>
          <p:sp>
            <p:nvSpPr>
              <p:cNvPr id="308"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09"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3" name="Group 6439"/>
            <p:cNvGrpSpPr>
              <a:grpSpLocks noChangeAspect="1"/>
            </p:cNvGrpSpPr>
            <p:nvPr/>
          </p:nvGrpSpPr>
          <p:grpSpPr bwMode="auto">
            <a:xfrm>
              <a:off x="3415231" y="4690387"/>
              <a:ext cx="7261" cy="23026"/>
              <a:chOff x="1914" y="2425"/>
              <a:chExt cx="40" cy="326"/>
            </a:xfrm>
          </p:grpSpPr>
          <p:sp>
            <p:nvSpPr>
              <p:cNvPr id="306"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07"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4" name="Group 6442"/>
            <p:cNvGrpSpPr>
              <a:grpSpLocks noChangeAspect="1"/>
            </p:cNvGrpSpPr>
            <p:nvPr/>
          </p:nvGrpSpPr>
          <p:grpSpPr bwMode="auto">
            <a:xfrm>
              <a:off x="3308429" y="4705667"/>
              <a:ext cx="7261" cy="23849"/>
              <a:chOff x="1284" y="2652"/>
              <a:chExt cx="40" cy="337"/>
            </a:xfrm>
          </p:grpSpPr>
          <p:sp>
            <p:nvSpPr>
              <p:cNvPr id="304"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05"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5" name="Group 6445"/>
            <p:cNvGrpSpPr>
              <a:grpSpLocks noChangeAspect="1"/>
            </p:cNvGrpSpPr>
            <p:nvPr/>
          </p:nvGrpSpPr>
          <p:grpSpPr bwMode="auto">
            <a:xfrm>
              <a:off x="3365310" y="4704022"/>
              <a:ext cx="7261" cy="25024"/>
              <a:chOff x="1658" y="2628"/>
              <a:chExt cx="40" cy="355"/>
            </a:xfrm>
          </p:grpSpPr>
          <p:sp>
            <p:nvSpPr>
              <p:cNvPr id="302"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03"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6" name="Group 6448"/>
            <p:cNvGrpSpPr>
              <a:grpSpLocks noChangeAspect="1"/>
            </p:cNvGrpSpPr>
            <p:nvPr/>
          </p:nvGrpSpPr>
          <p:grpSpPr bwMode="auto">
            <a:xfrm>
              <a:off x="3344131" y="4719897"/>
              <a:ext cx="7564" cy="8812"/>
              <a:chOff x="1516" y="2835"/>
              <a:chExt cx="42" cy="123"/>
            </a:xfrm>
          </p:grpSpPr>
          <p:sp>
            <p:nvSpPr>
              <p:cNvPr id="300"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01"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277" name="Group 6451"/>
            <p:cNvGrpSpPr>
              <a:grpSpLocks noChangeAspect="1"/>
            </p:cNvGrpSpPr>
            <p:nvPr/>
          </p:nvGrpSpPr>
          <p:grpSpPr bwMode="auto">
            <a:xfrm>
              <a:off x="3488147" y="4692390"/>
              <a:ext cx="7261" cy="31250"/>
              <a:chOff x="2195" y="2463"/>
              <a:chExt cx="40" cy="442"/>
            </a:xfrm>
          </p:grpSpPr>
          <p:sp>
            <p:nvSpPr>
              <p:cNvPr id="298"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99"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8" name="Group 6454"/>
            <p:cNvGrpSpPr>
              <a:grpSpLocks noChangeAspect="1"/>
            </p:cNvGrpSpPr>
            <p:nvPr/>
          </p:nvGrpSpPr>
          <p:grpSpPr bwMode="auto">
            <a:xfrm>
              <a:off x="3513561" y="4701658"/>
              <a:ext cx="7866" cy="27137"/>
              <a:chOff x="2329" y="2599"/>
              <a:chExt cx="43" cy="386"/>
            </a:xfrm>
          </p:grpSpPr>
          <p:sp>
            <p:nvSpPr>
              <p:cNvPr id="296"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7"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9" name="Group 6457"/>
            <p:cNvGrpSpPr>
              <a:grpSpLocks noChangeAspect="1"/>
            </p:cNvGrpSpPr>
            <p:nvPr/>
          </p:nvGrpSpPr>
          <p:grpSpPr bwMode="auto">
            <a:xfrm>
              <a:off x="3435502" y="4694146"/>
              <a:ext cx="7564" cy="11278"/>
              <a:chOff x="2478" y="2807"/>
              <a:chExt cx="43" cy="178"/>
            </a:xfrm>
          </p:grpSpPr>
          <p:sp>
            <p:nvSpPr>
              <p:cNvPr id="294"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5"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80" name="Group 6460"/>
            <p:cNvGrpSpPr>
              <a:grpSpLocks noChangeAspect="1"/>
            </p:cNvGrpSpPr>
            <p:nvPr/>
          </p:nvGrpSpPr>
          <p:grpSpPr bwMode="auto">
            <a:xfrm>
              <a:off x="3463942" y="4690387"/>
              <a:ext cx="7261" cy="19149"/>
              <a:chOff x="2065" y="2441"/>
              <a:chExt cx="40" cy="272"/>
            </a:xfrm>
          </p:grpSpPr>
          <p:sp>
            <p:nvSpPr>
              <p:cNvPr id="292"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3"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81" name="Group 6463"/>
            <p:cNvGrpSpPr>
              <a:grpSpLocks noChangeAspect="1"/>
            </p:cNvGrpSpPr>
            <p:nvPr/>
          </p:nvGrpSpPr>
          <p:grpSpPr bwMode="auto">
            <a:xfrm>
              <a:off x="3537463" y="4715410"/>
              <a:ext cx="7866" cy="11278"/>
              <a:chOff x="2478" y="2807"/>
              <a:chExt cx="43" cy="178"/>
            </a:xfrm>
          </p:grpSpPr>
          <p:sp>
            <p:nvSpPr>
              <p:cNvPr id="290"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1"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282"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283" name="Group 6468"/>
            <p:cNvGrpSpPr>
              <a:grpSpLocks noChangeAspect="1"/>
            </p:cNvGrpSpPr>
            <p:nvPr/>
          </p:nvGrpSpPr>
          <p:grpSpPr bwMode="auto">
            <a:xfrm>
              <a:off x="3563785" y="4713425"/>
              <a:ext cx="7261" cy="15391"/>
              <a:chOff x="2668" y="2761"/>
              <a:chExt cx="40" cy="217"/>
            </a:xfrm>
          </p:grpSpPr>
          <p:sp>
            <p:nvSpPr>
              <p:cNvPr id="288"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89"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284"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285"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286"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287"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314" name="Group 449"/>
          <p:cNvGrpSpPr/>
          <p:nvPr/>
        </p:nvGrpSpPr>
        <p:grpSpPr>
          <a:xfrm>
            <a:off x="3129143" y="4955433"/>
            <a:ext cx="472287" cy="40765"/>
            <a:chOff x="3157152" y="4688742"/>
            <a:chExt cx="472287" cy="40765"/>
          </a:xfrm>
        </p:grpSpPr>
        <p:sp>
          <p:nvSpPr>
            <p:cNvPr id="315"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16"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17"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18"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19" name="Group 6430"/>
            <p:cNvGrpSpPr>
              <a:grpSpLocks noChangeAspect="1"/>
            </p:cNvGrpSpPr>
            <p:nvPr/>
          </p:nvGrpSpPr>
          <p:grpSpPr bwMode="auto">
            <a:xfrm>
              <a:off x="3261231" y="4688736"/>
              <a:ext cx="8472" cy="26079"/>
              <a:chOff x="1015" y="2428"/>
              <a:chExt cx="46" cy="372"/>
            </a:xfrm>
          </p:grpSpPr>
          <p:sp>
            <p:nvSpPr>
              <p:cNvPr id="361"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62"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0" name="Group 6433"/>
            <p:cNvGrpSpPr>
              <a:grpSpLocks noChangeAspect="1"/>
            </p:cNvGrpSpPr>
            <p:nvPr/>
          </p:nvGrpSpPr>
          <p:grpSpPr bwMode="auto">
            <a:xfrm>
              <a:off x="3389211" y="4694974"/>
              <a:ext cx="7261" cy="31603"/>
              <a:chOff x="1790" y="2461"/>
              <a:chExt cx="40" cy="447"/>
            </a:xfrm>
          </p:grpSpPr>
          <p:sp>
            <p:nvSpPr>
              <p:cNvPr id="359"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0"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1" name="Group 6436"/>
            <p:cNvGrpSpPr>
              <a:grpSpLocks noChangeAspect="1"/>
            </p:cNvGrpSpPr>
            <p:nvPr/>
          </p:nvGrpSpPr>
          <p:grpSpPr bwMode="auto">
            <a:xfrm>
              <a:off x="3285133" y="4692966"/>
              <a:ext cx="7261" cy="31953"/>
              <a:chOff x="1151" y="2490"/>
              <a:chExt cx="40" cy="455"/>
            </a:xfrm>
          </p:grpSpPr>
          <p:sp>
            <p:nvSpPr>
              <p:cNvPr id="357"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58"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2" name="Group 6439"/>
            <p:cNvGrpSpPr>
              <a:grpSpLocks noChangeAspect="1"/>
            </p:cNvGrpSpPr>
            <p:nvPr/>
          </p:nvGrpSpPr>
          <p:grpSpPr bwMode="auto">
            <a:xfrm>
              <a:off x="3415231" y="4690387"/>
              <a:ext cx="7261" cy="23026"/>
              <a:chOff x="1914" y="2425"/>
              <a:chExt cx="40" cy="326"/>
            </a:xfrm>
          </p:grpSpPr>
          <p:sp>
            <p:nvSpPr>
              <p:cNvPr id="355"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56"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3" name="Group 6442"/>
            <p:cNvGrpSpPr>
              <a:grpSpLocks noChangeAspect="1"/>
            </p:cNvGrpSpPr>
            <p:nvPr/>
          </p:nvGrpSpPr>
          <p:grpSpPr bwMode="auto">
            <a:xfrm>
              <a:off x="3308429" y="4705667"/>
              <a:ext cx="7261" cy="23849"/>
              <a:chOff x="1284" y="2652"/>
              <a:chExt cx="40" cy="337"/>
            </a:xfrm>
          </p:grpSpPr>
          <p:sp>
            <p:nvSpPr>
              <p:cNvPr id="353"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54"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4" name="Group 6445"/>
            <p:cNvGrpSpPr>
              <a:grpSpLocks noChangeAspect="1"/>
            </p:cNvGrpSpPr>
            <p:nvPr/>
          </p:nvGrpSpPr>
          <p:grpSpPr bwMode="auto">
            <a:xfrm>
              <a:off x="3365310" y="4704022"/>
              <a:ext cx="7261" cy="25024"/>
              <a:chOff x="1658" y="2628"/>
              <a:chExt cx="40" cy="355"/>
            </a:xfrm>
          </p:grpSpPr>
          <p:sp>
            <p:nvSpPr>
              <p:cNvPr id="351"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52"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5" name="Group 6448"/>
            <p:cNvGrpSpPr>
              <a:grpSpLocks noChangeAspect="1"/>
            </p:cNvGrpSpPr>
            <p:nvPr/>
          </p:nvGrpSpPr>
          <p:grpSpPr bwMode="auto">
            <a:xfrm>
              <a:off x="3344131" y="4719897"/>
              <a:ext cx="7564" cy="8812"/>
              <a:chOff x="1516" y="2835"/>
              <a:chExt cx="42" cy="123"/>
            </a:xfrm>
          </p:grpSpPr>
          <p:sp>
            <p:nvSpPr>
              <p:cNvPr id="349"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50"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26" name="Group 6451"/>
            <p:cNvGrpSpPr>
              <a:grpSpLocks noChangeAspect="1"/>
            </p:cNvGrpSpPr>
            <p:nvPr/>
          </p:nvGrpSpPr>
          <p:grpSpPr bwMode="auto">
            <a:xfrm>
              <a:off x="3488147" y="4692390"/>
              <a:ext cx="7261" cy="31250"/>
              <a:chOff x="2195" y="2463"/>
              <a:chExt cx="40" cy="442"/>
            </a:xfrm>
          </p:grpSpPr>
          <p:sp>
            <p:nvSpPr>
              <p:cNvPr id="347"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48"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7" name="Group 6454"/>
            <p:cNvGrpSpPr>
              <a:grpSpLocks noChangeAspect="1"/>
            </p:cNvGrpSpPr>
            <p:nvPr/>
          </p:nvGrpSpPr>
          <p:grpSpPr bwMode="auto">
            <a:xfrm>
              <a:off x="3513561" y="4701658"/>
              <a:ext cx="7866" cy="27137"/>
              <a:chOff x="2329" y="2599"/>
              <a:chExt cx="43" cy="386"/>
            </a:xfrm>
          </p:grpSpPr>
          <p:sp>
            <p:nvSpPr>
              <p:cNvPr id="345"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6"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8" name="Group 6457"/>
            <p:cNvGrpSpPr>
              <a:grpSpLocks noChangeAspect="1"/>
            </p:cNvGrpSpPr>
            <p:nvPr/>
          </p:nvGrpSpPr>
          <p:grpSpPr bwMode="auto">
            <a:xfrm>
              <a:off x="3435502" y="4694146"/>
              <a:ext cx="7564" cy="11278"/>
              <a:chOff x="2478" y="2807"/>
              <a:chExt cx="43" cy="178"/>
            </a:xfrm>
          </p:grpSpPr>
          <p:sp>
            <p:nvSpPr>
              <p:cNvPr id="343"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4"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9" name="Group 6460"/>
            <p:cNvGrpSpPr>
              <a:grpSpLocks noChangeAspect="1"/>
            </p:cNvGrpSpPr>
            <p:nvPr/>
          </p:nvGrpSpPr>
          <p:grpSpPr bwMode="auto">
            <a:xfrm>
              <a:off x="3463942" y="4690387"/>
              <a:ext cx="7261" cy="19149"/>
              <a:chOff x="2065" y="2441"/>
              <a:chExt cx="40" cy="272"/>
            </a:xfrm>
          </p:grpSpPr>
          <p:sp>
            <p:nvSpPr>
              <p:cNvPr id="341"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2"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30" name="Group 6463"/>
            <p:cNvGrpSpPr>
              <a:grpSpLocks noChangeAspect="1"/>
            </p:cNvGrpSpPr>
            <p:nvPr/>
          </p:nvGrpSpPr>
          <p:grpSpPr bwMode="auto">
            <a:xfrm>
              <a:off x="3537463" y="4715410"/>
              <a:ext cx="7866" cy="11278"/>
              <a:chOff x="2478" y="2807"/>
              <a:chExt cx="43" cy="178"/>
            </a:xfrm>
          </p:grpSpPr>
          <p:sp>
            <p:nvSpPr>
              <p:cNvPr id="339"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0"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31"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32" name="Group 6468"/>
            <p:cNvGrpSpPr>
              <a:grpSpLocks noChangeAspect="1"/>
            </p:cNvGrpSpPr>
            <p:nvPr/>
          </p:nvGrpSpPr>
          <p:grpSpPr bwMode="auto">
            <a:xfrm>
              <a:off x="3563785" y="4713425"/>
              <a:ext cx="7261" cy="15391"/>
              <a:chOff x="2668" y="2761"/>
              <a:chExt cx="40" cy="217"/>
            </a:xfrm>
          </p:grpSpPr>
          <p:sp>
            <p:nvSpPr>
              <p:cNvPr id="337"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38"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333"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334"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335"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336"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363" name="Group 498"/>
          <p:cNvGrpSpPr/>
          <p:nvPr/>
        </p:nvGrpSpPr>
        <p:grpSpPr>
          <a:xfrm>
            <a:off x="3124302" y="5242375"/>
            <a:ext cx="472287" cy="40765"/>
            <a:chOff x="3157152" y="4688742"/>
            <a:chExt cx="472287" cy="40765"/>
          </a:xfrm>
        </p:grpSpPr>
        <p:sp>
          <p:nvSpPr>
            <p:cNvPr id="364"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65"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66"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67"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68" name="Group 6430"/>
            <p:cNvGrpSpPr>
              <a:grpSpLocks noChangeAspect="1"/>
            </p:cNvGrpSpPr>
            <p:nvPr/>
          </p:nvGrpSpPr>
          <p:grpSpPr bwMode="auto">
            <a:xfrm>
              <a:off x="3261231" y="4688736"/>
              <a:ext cx="8472" cy="26079"/>
              <a:chOff x="1015" y="2428"/>
              <a:chExt cx="46" cy="372"/>
            </a:xfrm>
          </p:grpSpPr>
          <p:sp>
            <p:nvSpPr>
              <p:cNvPr id="410"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11"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69" name="Group 6433"/>
            <p:cNvGrpSpPr>
              <a:grpSpLocks noChangeAspect="1"/>
            </p:cNvGrpSpPr>
            <p:nvPr/>
          </p:nvGrpSpPr>
          <p:grpSpPr bwMode="auto">
            <a:xfrm>
              <a:off x="3389211" y="4694974"/>
              <a:ext cx="7261" cy="31603"/>
              <a:chOff x="1790" y="2461"/>
              <a:chExt cx="40" cy="447"/>
            </a:xfrm>
          </p:grpSpPr>
          <p:sp>
            <p:nvSpPr>
              <p:cNvPr id="408"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9"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0" name="Group 6436"/>
            <p:cNvGrpSpPr>
              <a:grpSpLocks noChangeAspect="1"/>
            </p:cNvGrpSpPr>
            <p:nvPr/>
          </p:nvGrpSpPr>
          <p:grpSpPr bwMode="auto">
            <a:xfrm>
              <a:off x="3285133" y="4692966"/>
              <a:ext cx="7261" cy="31953"/>
              <a:chOff x="1151" y="2490"/>
              <a:chExt cx="40" cy="455"/>
            </a:xfrm>
          </p:grpSpPr>
          <p:sp>
            <p:nvSpPr>
              <p:cNvPr id="406"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7"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1" name="Group 6439"/>
            <p:cNvGrpSpPr>
              <a:grpSpLocks noChangeAspect="1"/>
            </p:cNvGrpSpPr>
            <p:nvPr/>
          </p:nvGrpSpPr>
          <p:grpSpPr bwMode="auto">
            <a:xfrm>
              <a:off x="3415231" y="4690387"/>
              <a:ext cx="7261" cy="23026"/>
              <a:chOff x="1914" y="2425"/>
              <a:chExt cx="40" cy="326"/>
            </a:xfrm>
          </p:grpSpPr>
          <p:sp>
            <p:nvSpPr>
              <p:cNvPr id="404"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05"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2" name="Group 6442"/>
            <p:cNvGrpSpPr>
              <a:grpSpLocks noChangeAspect="1"/>
            </p:cNvGrpSpPr>
            <p:nvPr/>
          </p:nvGrpSpPr>
          <p:grpSpPr bwMode="auto">
            <a:xfrm>
              <a:off x="3308429" y="4705667"/>
              <a:ext cx="7261" cy="23849"/>
              <a:chOff x="1284" y="2652"/>
              <a:chExt cx="40" cy="337"/>
            </a:xfrm>
          </p:grpSpPr>
          <p:sp>
            <p:nvSpPr>
              <p:cNvPr id="402"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03"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3" name="Group 6445"/>
            <p:cNvGrpSpPr>
              <a:grpSpLocks noChangeAspect="1"/>
            </p:cNvGrpSpPr>
            <p:nvPr/>
          </p:nvGrpSpPr>
          <p:grpSpPr bwMode="auto">
            <a:xfrm>
              <a:off x="3365310" y="4704022"/>
              <a:ext cx="7261" cy="25024"/>
              <a:chOff x="1658" y="2628"/>
              <a:chExt cx="40" cy="355"/>
            </a:xfrm>
          </p:grpSpPr>
          <p:sp>
            <p:nvSpPr>
              <p:cNvPr id="400"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1"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4" name="Group 6448"/>
            <p:cNvGrpSpPr>
              <a:grpSpLocks noChangeAspect="1"/>
            </p:cNvGrpSpPr>
            <p:nvPr/>
          </p:nvGrpSpPr>
          <p:grpSpPr bwMode="auto">
            <a:xfrm>
              <a:off x="3344131" y="4719897"/>
              <a:ext cx="7564" cy="8812"/>
              <a:chOff x="1516" y="2835"/>
              <a:chExt cx="42" cy="123"/>
            </a:xfrm>
          </p:grpSpPr>
          <p:sp>
            <p:nvSpPr>
              <p:cNvPr id="398"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99"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75" name="Group 6451"/>
            <p:cNvGrpSpPr>
              <a:grpSpLocks noChangeAspect="1"/>
            </p:cNvGrpSpPr>
            <p:nvPr/>
          </p:nvGrpSpPr>
          <p:grpSpPr bwMode="auto">
            <a:xfrm>
              <a:off x="3488147" y="4692390"/>
              <a:ext cx="7261" cy="31250"/>
              <a:chOff x="2195" y="2463"/>
              <a:chExt cx="40" cy="442"/>
            </a:xfrm>
          </p:grpSpPr>
          <p:sp>
            <p:nvSpPr>
              <p:cNvPr id="396"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97"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6" name="Group 6454"/>
            <p:cNvGrpSpPr>
              <a:grpSpLocks noChangeAspect="1"/>
            </p:cNvGrpSpPr>
            <p:nvPr/>
          </p:nvGrpSpPr>
          <p:grpSpPr bwMode="auto">
            <a:xfrm>
              <a:off x="3513561" y="4701658"/>
              <a:ext cx="7866" cy="27137"/>
              <a:chOff x="2329" y="2599"/>
              <a:chExt cx="43" cy="386"/>
            </a:xfrm>
          </p:grpSpPr>
          <p:sp>
            <p:nvSpPr>
              <p:cNvPr id="394"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95"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7" name="Group 6457"/>
            <p:cNvGrpSpPr>
              <a:grpSpLocks noChangeAspect="1"/>
            </p:cNvGrpSpPr>
            <p:nvPr/>
          </p:nvGrpSpPr>
          <p:grpSpPr bwMode="auto">
            <a:xfrm>
              <a:off x="3435502" y="4694146"/>
              <a:ext cx="7564" cy="11278"/>
              <a:chOff x="2478" y="2807"/>
              <a:chExt cx="43" cy="178"/>
            </a:xfrm>
          </p:grpSpPr>
          <p:sp>
            <p:nvSpPr>
              <p:cNvPr id="392"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93"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8" name="Group 6460"/>
            <p:cNvGrpSpPr>
              <a:grpSpLocks noChangeAspect="1"/>
            </p:cNvGrpSpPr>
            <p:nvPr/>
          </p:nvGrpSpPr>
          <p:grpSpPr bwMode="auto">
            <a:xfrm>
              <a:off x="3463942" y="4690387"/>
              <a:ext cx="7261" cy="19149"/>
              <a:chOff x="2065" y="2441"/>
              <a:chExt cx="40" cy="272"/>
            </a:xfrm>
          </p:grpSpPr>
          <p:sp>
            <p:nvSpPr>
              <p:cNvPr id="390"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91"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9" name="Group 6463"/>
            <p:cNvGrpSpPr>
              <a:grpSpLocks noChangeAspect="1"/>
            </p:cNvGrpSpPr>
            <p:nvPr/>
          </p:nvGrpSpPr>
          <p:grpSpPr bwMode="auto">
            <a:xfrm>
              <a:off x="3537463" y="4715410"/>
              <a:ext cx="7866" cy="11278"/>
              <a:chOff x="2478" y="2807"/>
              <a:chExt cx="43" cy="178"/>
            </a:xfrm>
          </p:grpSpPr>
          <p:sp>
            <p:nvSpPr>
              <p:cNvPr id="388"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89"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80"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81" name="Group 6468"/>
            <p:cNvGrpSpPr>
              <a:grpSpLocks noChangeAspect="1"/>
            </p:cNvGrpSpPr>
            <p:nvPr/>
          </p:nvGrpSpPr>
          <p:grpSpPr bwMode="auto">
            <a:xfrm>
              <a:off x="3563785" y="4713425"/>
              <a:ext cx="7261" cy="15391"/>
              <a:chOff x="2668" y="2761"/>
              <a:chExt cx="40" cy="217"/>
            </a:xfrm>
          </p:grpSpPr>
          <p:sp>
            <p:nvSpPr>
              <p:cNvPr id="386"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87"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382"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383"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384"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385"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cxnSp>
        <p:nvCxnSpPr>
          <p:cNvPr id="412" name="Straight Connector 411"/>
          <p:cNvCxnSpPr>
            <a:stCxn id="12" idx="3"/>
            <a:endCxn id="4" idx="2"/>
          </p:cNvCxnSpPr>
          <p:nvPr/>
        </p:nvCxnSpPr>
        <p:spPr>
          <a:xfrm flipV="1">
            <a:off x="1417979" y="3806545"/>
            <a:ext cx="405156" cy="144796"/>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a:stCxn id="12" idx="3"/>
            <a:endCxn id="16" idx="2"/>
          </p:cNvCxnSpPr>
          <p:nvPr/>
        </p:nvCxnSpPr>
        <p:spPr>
          <a:xfrm>
            <a:off x="1417979" y="3951341"/>
            <a:ext cx="405156" cy="14610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a:stCxn id="14" idx="3"/>
            <a:endCxn id="20" idx="2"/>
          </p:cNvCxnSpPr>
          <p:nvPr/>
        </p:nvCxnSpPr>
        <p:spPr>
          <a:xfrm>
            <a:off x="1417979" y="5114667"/>
            <a:ext cx="405156" cy="11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a:stCxn id="13" idx="3"/>
            <a:endCxn id="18" idx="2"/>
          </p:cNvCxnSpPr>
          <p:nvPr/>
        </p:nvCxnSpPr>
        <p:spPr>
          <a:xfrm>
            <a:off x="1417979" y="4522479"/>
            <a:ext cx="405156" cy="107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Arrow Connector 415"/>
          <p:cNvCxnSpPr/>
          <p:nvPr/>
        </p:nvCxnSpPr>
        <p:spPr>
          <a:xfrm rot="10800000">
            <a:off x="2696745" y="3800783"/>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17" name="Straight Connector 416"/>
          <p:cNvCxnSpPr>
            <a:stCxn id="4" idx="6"/>
            <a:endCxn id="22" idx="2"/>
          </p:cNvCxnSpPr>
          <p:nvPr/>
        </p:nvCxnSpPr>
        <p:spPr>
          <a:xfrm>
            <a:off x="2106768" y="3806545"/>
            <a:ext cx="253970" cy="11"/>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a:stCxn id="16" idx="6"/>
            <a:endCxn id="23" idx="2"/>
          </p:cNvCxnSpPr>
          <p:nvPr/>
        </p:nvCxnSpPr>
        <p:spPr>
          <a:xfrm>
            <a:off x="2106768" y="4097444"/>
            <a:ext cx="253970" cy="424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a:stCxn id="18" idx="6"/>
            <a:endCxn id="25" idx="2"/>
          </p:cNvCxnSpPr>
          <p:nvPr/>
        </p:nvCxnSpPr>
        <p:spPr>
          <a:xfrm flipV="1">
            <a:off x="2106768" y="4521447"/>
            <a:ext cx="253970" cy="210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a:stCxn id="20" idx="6"/>
            <a:endCxn id="28" idx="2"/>
          </p:cNvCxnSpPr>
          <p:nvPr/>
        </p:nvCxnSpPr>
        <p:spPr>
          <a:xfrm flipV="1">
            <a:off x="2106768" y="4967960"/>
            <a:ext cx="257227" cy="14789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20" idx="6"/>
            <a:endCxn id="29" idx="2"/>
          </p:cNvCxnSpPr>
          <p:nvPr/>
        </p:nvCxnSpPr>
        <p:spPr>
          <a:xfrm>
            <a:off x="2106768" y="5115855"/>
            <a:ext cx="257227" cy="143004"/>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22" name="Rounded Rectangle 421"/>
          <p:cNvSpPr/>
          <p:nvPr/>
        </p:nvSpPr>
        <p:spPr>
          <a:xfrm>
            <a:off x="504424" y="3129999"/>
            <a:ext cx="3307233" cy="3028970"/>
          </a:xfrm>
          <a:prstGeom prst="roundRect">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3989602" y="3129999"/>
            <a:ext cx="4620178" cy="3028970"/>
          </a:xfrm>
          <a:prstGeom prst="roundRect">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ounded Rectangle 424"/>
          <p:cNvSpPr/>
          <p:nvPr/>
        </p:nvSpPr>
        <p:spPr>
          <a:xfrm>
            <a:off x="504424" y="1499930"/>
            <a:ext cx="8105355" cy="1490944"/>
          </a:xfrm>
          <a:prstGeom prst="roundRect">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6" name="Oval 425"/>
          <p:cNvSpPr/>
          <p:nvPr/>
        </p:nvSpPr>
        <p:spPr>
          <a:xfrm>
            <a:off x="2147813" y="1716812"/>
            <a:ext cx="164135" cy="215325"/>
          </a:xfrm>
          <a:prstGeom prst="ellipse">
            <a:avLst/>
          </a:prstGeom>
          <a:solidFill>
            <a:srgbClr val="F2DFD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Oval 426"/>
          <p:cNvSpPr/>
          <p:nvPr/>
        </p:nvSpPr>
        <p:spPr>
          <a:xfrm>
            <a:off x="2229880" y="2084536"/>
            <a:ext cx="164135" cy="215325"/>
          </a:xfrm>
          <a:prstGeom prst="ellipse">
            <a:avLst/>
          </a:prstGeom>
          <a:solidFill>
            <a:srgbClr val="6B1F1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Oval 427"/>
          <p:cNvSpPr/>
          <p:nvPr/>
        </p:nvSpPr>
        <p:spPr>
          <a:xfrm>
            <a:off x="2632110" y="2048161"/>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Oval 428"/>
          <p:cNvSpPr/>
          <p:nvPr/>
        </p:nvSpPr>
        <p:spPr>
          <a:xfrm>
            <a:off x="2497121" y="2389337"/>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Oval 429"/>
          <p:cNvSpPr/>
          <p:nvPr/>
        </p:nvSpPr>
        <p:spPr>
          <a:xfrm>
            <a:off x="3004643" y="2263486"/>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Oval 430"/>
          <p:cNvSpPr/>
          <p:nvPr/>
        </p:nvSpPr>
        <p:spPr>
          <a:xfrm>
            <a:off x="1982576" y="2371149"/>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Oval 431"/>
          <p:cNvSpPr/>
          <p:nvPr/>
        </p:nvSpPr>
        <p:spPr>
          <a:xfrm>
            <a:off x="1859530" y="1976874"/>
            <a:ext cx="164135" cy="215325"/>
          </a:xfrm>
          <a:prstGeom prst="ellipse">
            <a:avLst/>
          </a:prstGeom>
          <a:solidFill>
            <a:srgbClr val="D2403B"/>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3" name="Oval 432"/>
          <p:cNvSpPr/>
          <p:nvPr/>
        </p:nvSpPr>
        <p:spPr>
          <a:xfrm>
            <a:off x="2876202" y="1824474"/>
            <a:ext cx="164135" cy="215325"/>
          </a:xfrm>
          <a:prstGeom prst="ellipse">
            <a:avLst/>
          </a:prstGeom>
          <a:solidFill>
            <a:srgbClr val="68021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Oval 433"/>
          <p:cNvSpPr/>
          <p:nvPr/>
        </p:nvSpPr>
        <p:spPr>
          <a:xfrm>
            <a:off x="2570715" y="1716812"/>
            <a:ext cx="164135" cy="215325"/>
          </a:xfrm>
          <a:prstGeom prst="ellipse">
            <a:avLst/>
          </a:prstGeom>
          <a:solidFill>
            <a:srgbClr val="11430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Oval 434"/>
          <p:cNvSpPr/>
          <p:nvPr/>
        </p:nvSpPr>
        <p:spPr>
          <a:xfrm>
            <a:off x="6167437" y="1729441"/>
            <a:ext cx="164135" cy="215325"/>
          </a:xfrm>
          <a:prstGeom prst="ellipse">
            <a:avLst/>
          </a:prstGeom>
          <a:solidFill>
            <a:srgbClr val="F2DFD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Oval 435"/>
          <p:cNvSpPr/>
          <p:nvPr/>
        </p:nvSpPr>
        <p:spPr>
          <a:xfrm>
            <a:off x="6249504" y="2097165"/>
            <a:ext cx="164135" cy="215325"/>
          </a:xfrm>
          <a:prstGeom prst="ellipse">
            <a:avLst/>
          </a:prstGeom>
          <a:solidFill>
            <a:srgbClr val="6B1F1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7" name="Oval 436"/>
          <p:cNvSpPr/>
          <p:nvPr/>
        </p:nvSpPr>
        <p:spPr>
          <a:xfrm>
            <a:off x="6651734" y="2060790"/>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Oval 437"/>
          <p:cNvSpPr/>
          <p:nvPr/>
        </p:nvSpPr>
        <p:spPr>
          <a:xfrm>
            <a:off x="6516745" y="2401966"/>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Oval 438"/>
          <p:cNvSpPr/>
          <p:nvPr/>
        </p:nvSpPr>
        <p:spPr>
          <a:xfrm>
            <a:off x="7024267" y="2276115"/>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Oval 439"/>
          <p:cNvSpPr/>
          <p:nvPr/>
        </p:nvSpPr>
        <p:spPr>
          <a:xfrm>
            <a:off x="6002200" y="2383778"/>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1" name="Oval 440"/>
          <p:cNvSpPr/>
          <p:nvPr/>
        </p:nvSpPr>
        <p:spPr>
          <a:xfrm>
            <a:off x="5879154" y="1989503"/>
            <a:ext cx="164135" cy="215325"/>
          </a:xfrm>
          <a:prstGeom prst="ellipse">
            <a:avLst/>
          </a:prstGeom>
          <a:solidFill>
            <a:srgbClr val="D2403B"/>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42" name="Oval 441"/>
          <p:cNvSpPr/>
          <p:nvPr/>
        </p:nvSpPr>
        <p:spPr>
          <a:xfrm>
            <a:off x="6895826" y="1837103"/>
            <a:ext cx="164135" cy="215325"/>
          </a:xfrm>
          <a:prstGeom prst="ellipse">
            <a:avLst/>
          </a:prstGeom>
          <a:solidFill>
            <a:srgbClr val="68021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Oval 442"/>
          <p:cNvSpPr/>
          <p:nvPr/>
        </p:nvSpPr>
        <p:spPr>
          <a:xfrm>
            <a:off x="6590339" y="1729441"/>
            <a:ext cx="164135" cy="215325"/>
          </a:xfrm>
          <a:prstGeom prst="ellipse">
            <a:avLst/>
          </a:prstGeom>
          <a:solidFill>
            <a:srgbClr val="11430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4" name="Straight Connector 443"/>
          <p:cNvCxnSpPr>
            <a:stCxn id="441" idx="6"/>
            <a:endCxn id="436" idx="2"/>
          </p:cNvCxnSpPr>
          <p:nvPr/>
        </p:nvCxnSpPr>
        <p:spPr>
          <a:xfrm>
            <a:off x="6043289" y="2097166"/>
            <a:ext cx="206215" cy="107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436" idx="0"/>
            <a:endCxn id="435" idx="4"/>
          </p:cNvCxnSpPr>
          <p:nvPr/>
        </p:nvCxnSpPr>
        <p:spPr>
          <a:xfrm rot="16200000" flipV="1">
            <a:off x="6214340" y="1979932"/>
            <a:ext cx="152399" cy="8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437" idx="4"/>
            <a:endCxn id="438" idx="7"/>
          </p:cNvCxnSpPr>
          <p:nvPr/>
        </p:nvCxnSpPr>
        <p:spPr>
          <a:xfrm rot="5400000">
            <a:off x="6616631" y="2316328"/>
            <a:ext cx="157385" cy="76959"/>
          </a:xfrm>
          <a:prstGeom prst="line">
            <a:avLst/>
          </a:prstGeom>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437" idx="0"/>
            <a:endCxn id="443" idx="4"/>
          </p:cNvCxnSpPr>
          <p:nvPr/>
        </p:nvCxnSpPr>
        <p:spPr>
          <a:xfrm rot="16200000" flipV="1">
            <a:off x="6645093" y="1972080"/>
            <a:ext cx="116024" cy="61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448" name="Straight Connector 447"/>
          <p:cNvCxnSpPr>
            <a:stCxn id="437" idx="5"/>
            <a:endCxn id="439" idx="1"/>
          </p:cNvCxnSpPr>
          <p:nvPr/>
        </p:nvCxnSpPr>
        <p:spPr>
          <a:xfrm rot="16200000" flipH="1">
            <a:off x="6888534" y="2147879"/>
            <a:ext cx="63068" cy="2564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9" name="Straight Connector 448"/>
          <p:cNvCxnSpPr>
            <a:stCxn id="441" idx="7"/>
            <a:endCxn id="435" idx="3"/>
          </p:cNvCxnSpPr>
          <p:nvPr/>
        </p:nvCxnSpPr>
        <p:spPr>
          <a:xfrm rot="5400000" flipH="1" flipV="1">
            <a:off x="6051461" y="1881024"/>
            <a:ext cx="107805" cy="172222"/>
          </a:xfrm>
          <a:prstGeom prst="line">
            <a:avLst/>
          </a:prstGeom>
        </p:spPr>
        <p:style>
          <a:lnRef idx="2">
            <a:schemeClr val="accent1"/>
          </a:lnRef>
          <a:fillRef idx="0">
            <a:schemeClr val="accent1"/>
          </a:fillRef>
          <a:effectRef idx="1">
            <a:schemeClr val="accent1"/>
          </a:effectRef>
          <a:fontRef idx="minor">
            <a:schemeClr val="tx1"/>
          </a:fontRef>
        </p:style>
      </p:cxnSp>
      <p:sp>
        <p:nvSpPr>
          <p:cNvPr id="450" name="Oval 449"/>
          <p:cNvSpPr/>
          <p:nvPr/>
        </p:nvSpPr>
        <p:spPr>
          <a:xfrm>
            <a:off x="5750539" y="1679719"/>
            <a:ext cx="839800" cy="70406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TextBox 450"/>
          <p:cNvSpPr txBox="1"/>
          <p:nvPr/>
        </p:nvSpPr>
        <p:spPr>
          <a:xfrm>
            <a:off x="1515665" y="2604662"/>
            <a:ext cx="2198038" cy="369332"/>
          </a:xfrm>
          <a:prstGeom prst="rect">
            <a:avLst/>
          </a:prstGeom>
          <a:noFill/>
        </p:spPr>
        <p:txBody>
          <a:bodyPr wrap="none" rtlCol="0">
            <a:spAutoFit/>
          </a:bodyPr>
          <a:lstStyle/>
          <a:p>
            <a:r>
              <a:rPr lang="en-US" dirty="0"/>
              <a:t>Independent Analysis</a:t>
            </a:r>
          </a:p>
        </p:txBody>
      </p:sp>
      <p:sp>
        <p:nvSpPr>
          <p:cNvPr id="452" name="TextBox 451"/>
          <p:cNvSpPr txBox="1"/>
          <p:nvPr/>
        </p:nvSpPr>
        <p:spPr>
          <a:xfrm>
            <a:off x="5122845" y="2621542"/>
            <a:ext cx="2903359" cy="369332"/>
          </a:xfrm>
          <a:prstGeom prst="rect">
            <a:avLst/>
          </a:prstGeom>
          <a:noFill/>
        </p:spPr>
        <p:txBody>
          <a:bodyPr wrap="none" rtlCol="0">
            <a:spAutoFit/>
          </a:bodyPr>
          <a:lstStyle/>
          <a:p>
            <a:r>
              <a:rPr lang="en-US" dirty="0"/>
              <a:t>Network Dependent Analysis</a:t>
            </a:r>
          </a:p>
        </p:txBody>
      </p:sp>
      <p:sp>
        <p:nvSpPr>
          <p:cNvPr id="453" name="TextBox 452"/>
          <p:cNvSpPr txBox="1"/>
          <p:nvPr/>
        </p:nvSpPr>
        <p:spPr>
          <a:xfrm>
            <a:off x="4177188" y="1628237"/>
            <a:ext cx="1310663" cy="830997"/>
          </a:xfrm>
          <a:prstGeom prst="rect">
            <a:avLst/>
          </a:prstGeom>
          <a:noFill/>
        </p:spPr>
        <p:txBody>
          <a:bodyPr wrap="none" rtlCol="0">
            <a:spAutoFit/>
          </a:bodyPr>
          <a:lstStyle/>
          <a:p>
            <a:pPr algn="ctr"/>
            <a:r>
              <a:rPr lang="en-US" sz="1600" i="1" u="sng" dirty="0"/>
              <a:t>Co-regulated</a:t>
            </a:r>
          </a:p>
          <a:p>
            <a:pPr algn="ctr"/>
            <a:r>
              <a:rPr lang="en-US" sz="1600" i="1" u="sng" dirty="0" err="1"/>
              <a:t>Subnetwork</a:t>
            </a:r>
            <a:endParaRPr lang="en-US" sz="1600" i="1" u="sng" dirty="0"/>
          </a:p>
          <a:p>
            <a:pPr algn="ctr"/>
            <a:r>
              <a:rPr lang="en-US" sz="1600" i="1" u="sng" dirty="0"/>
              <a:t>Identified</a:t>
            </a:r>
          </a:p>
        </p:txBody>
      </p:sp>
      <p:cxnSp>
        <p:nvCxnSpPr>
          <p:cNvPr id="454" name="Straight Arrow Connector 453"/>
          <p:cNvCxnSpPr>
            <a:stCxn id="453" idx="3"/>
            <a:endCxn id="450" idx="2"/>
          </p:cNvCxnSpPr>
          <p:nvPr/>
        </p:nvCxnSpPr>
        <p:spPr>
          <a:xfrm flipV="1">
            <a:off x="5487851" y="2031749"/>
            <a:ext cx="262688" cy="1198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5" name="Text Box 4"/>
          <p:cNvSpPr txBox="1">
            <a:spLocks noChangeArrowheads="1"/>
          </p:cNvSpPr>
          <p:nvPr/>
        </p:nvSpPr>
        <p:spPr bwMode="auto">
          <a:xfrm>
            <a:off x="176524" y="0"/>
            <a:ext cx="7837998" cy="707886"/>
          </a:xfrm>
          <a:prstGeom prst="rect">
            <a:avLst/>
          </a:prstGeom>
          <a:noFill/>
          <a:ln w="9525">
            <a:noFill/>
            <a:miter lim="800000"/>
            <a:headEnd/>
            <a:tailEnd/>
          </a:ln>
        </p:spPr>
        <p:txBody>
          <a:bodyPr wrap="none">
            <a:spAutoFit/>
          </a:bodyPr>
          <a:lstStyle/>
          <a:p>
            <a:r>
              <a:rPr lang="da-DK" sz="4000" dirty="0" err="1">
                <a:latin typeface="Arial"/>
                <a:cs typeface="Arial"/>
              </a:rPr>
              <a:t>Genome-Scale</a:t>
            </a:r>
            <a:r>
              <a:rPr lang="da-DK" sz="4000" dirty="0">
                <a:latin typeface="Arial"/>
                <a:cs typeface="Arial"/>
              </a:rPr>
              <a:t> </a:t>
            </a:r>
            <a:r>
              <a:rPr lang="da-DK" sz="4000" dirty="0" err="1">
                <a:latin typeface="Arial"/>
                <a:cs typeface="Arial"/>
              </a:rPr>
              <a:t>Metabolic</a:t>
            </a:r>
            <a:r>
              <a:rPr lang="da-DK" sz="4000" dirty="0">
                <a:latin typeface="Arial"/>
                <a:cs typeface="Arial"/>
              </a:rPr>
              <a:t> Models</a:t>
            </a:r>
            <a:endParaRPr lang="en-US" sz="4000" i="1" dirty="0">
              <a:latin typeface="Arial"/>
              <a:cs typeface="Arial"/>
            </a:endParaRPr>
          </a:p>
        </p:txBody>
      </p:sp>
      <p:sp>
        <p:nvSpPr>
          <p:cNvPr id="456" name="TextBox 455"/>
          <p:cNvSpPr txBox="1"/>
          <p:nvPr/>
        </p:nvSpPr>
        <p:spPr>
          <a:xfrm>
            <a:off x="283481" y="674961"/>
            <a:ext cx="8247744" cy="984885"/>
          </a:xfrm>
          <a:prstGeom prst="rect">
            <a:avLst/>
          </a:prstGeom>
          <a:noFill/>
        </p:spPr>
        <p:txBody>
          <a:bodyPr wrap="square" rtlCol="0">
            <a:spAutoFit/>
          </a:bodyPr>
          <a:lstStyle/>
          <a:p>
            <a:pPr marL="0" lvl="1"/>
            <a:r>
              <a:rPr lang="da-DK" sz="2000" dirty="0" err="1">
                <a:latin typeface="Arial"/>
                <a:cs typeface="Arial"/>
              </a:rPr>
              <a:t>Genome-scale</a:t>
            </a:r>
            <a:r>
              <a:rPr lang="da-DK" sz="2000" dirty="0">
                <a:latin typeface="Arial"/>
                <a:cs typeface="Arial"/>
              </a:rPr>
              <a:t> </a:t>
            </a:r>
            <a:r>
              <a:rPr lang="da-DK" sz="2000" dirty="0" err="1">
                <a:latin typeface="Arial"/>
                <a:cs typeface="Arial"/>
              </a:rPr>
              <a:t>metabolic</a:t>
            </a:r>
            <a:r>
              <a:rPr lang="da-DK" sz="2000" dirty="0">
                <a:latin typeface="Arial"/>
                <a:cs typeface="Arial"/>
              </a:rPr>
              <a:t> models (</a:t>
            </a:r>
            <a:r>
              <a:rPr lang="da-DK" sz="2000" dirty="0" err="1">
                <a:latin typeface="Arial"/>
                <a:cs typeface="Arial"/>
              </a:rPr>
              <a:t>GEMs</a:t>
            </a:r>
            <a:r>
              <a:rPr lang="da-DK" sz="2000" dirty="0">
                <a:latin typeface="Arial"/>
                <a:cs typeface="Arial"/>
              </a:rPr>
              <a:t>) </a:t>
            </a:r>
            <a:r>
              <a:rPr lang="da-DK" sz="2000" dirty="0" err="1">
                <a:latin typeface="Arial"/>
                <a:cs typeface="Arial"/>
              </a:rPr>
              <a:t>provide</a:t>
            </a:r>
            <a:r>
              <a:rPr lang="da-DK" sz="2000" dirty="0">
                <a:latin typeface="Arial"/>
                <a:cs typeface="Arial"/>
              </a:rPr>
              <a:t> </a:t>
            </a:r>
            <a:r>
              <a:rPr lang="da-DK" sz="2000" dirty="0" err="1">
                <a:latin typeface="Arial"/>
                <a:cs typeface="Arial"/>
              </a:rPr>
              <a:t>gene-protein-reaction</a:t>
            </a:r>
            <a:r>
              <a:rPr lang="da-DK" sz="2000" dirty="0">
                <a:latin typeface="Arial"/>
                <a:cs typeface="Arial"/>
              </a:rPr>
              <a:t> </a:t>
            </a:r>
            <a:r>
              <a:rPr lang="da-DK" sz="2000" dirty="0" err="1">
                <a:latin typeface="Arial"/>
                <a:cs typeface="Arial"/>
              </a:rPr>
              <a:t>connections</a:t>
            </a:r>
            <a:r>
              <a:rPr lang="da-DK" sz="2000" dirty="0">
                <a:latin typeface="Arial"/>
                <a:cs typeface="Arial"/>
              </a:rPr>
              <a:t> and </a:t>
            </a:r>
            <a:r>
              <a:rPr lang="da-DK" sz="2000" dirty="0" err="1">
                <a:latin typeface="Arial"/>
                <a:cs typeface="Arial"/>
              </a:rPr>
              <a:t>hereby</a:t>
            </a:r>
            <a:r>
              <a:rPr lang="da-DK" sz="2000" dirty="0">
                <a:latin typeface="Arial"/>
                <a:cs typeface="Arial"/>
              </a:rPr>
              <a:t> </a:t>
            </a:r>
            <a:r>
              <a:rPr lang="da-DK" sz="2000" dirty="0" err="1">
                <a:latin typeface="Arial"/>
                <a:cs typeface="Arial"/>
              </a:rPr>
              <a:t>allow</a:t>
            </a:r>
            <a:r>
              <a:rPr lang="da-DK" sz="2000" dirty="0">
                <a:latin typeface="Arial"/>
                <a:cs typeface="Arial"/>
              </a:rPr>
              <a:t> for </a:t>
            </a:r>
            <a:r>
              <a:rPr lang="da-DK" sz="2000" dirty="0" err="1">
                <a:latin typeface="Arial"/>
                <a:cs typeface="Arial"/>
              </a:rPr>
              <a:t>context</a:t>
            </a:r>
            <a:r>
              <a:rPr lang="da-DK" sz="2000" dirty="0">
                <a:latin typeface="Arial"/>
                <a:cs typeface="Arial"/>
              </a:rPr>
              <a:t> dependent </a:t>
            </a:r>
            <a:r>
              <a:rPr lang="da-DK" sz="2000" dirty="0" err="1">
                <a:latin typeface="Arial"/>
                <a:cs typeface="Arial"/>
              </a:rPr>
              <a:t>analysis</a:t>
            </a:r>
            <a:endParaRPr lang="da-DK" sz="2000" dirty="0">
              <a:latin typeface="Arial"/>
              <a:cs typeface="Arial"/>
            </a:endParaRPr>
          </a:p>
          <a:p>
            <a:endParaRPr lang="en-US" dirty="0">
              <a:latin typeface="Arial"/>
              <a:cs typeface="Arial"/>
            </a:endParaRPr>
          </a:p>
        </p:txBody>
      </p:sp>
      <p:sp>
        <p:nvSpPr>
          <p:cNvPr id="459" name="Rectangle 4"/>
          <p:cNvSpPr>
            <a:spLocks noChangeArrowheads="1"/>
          </p:cNvSpPr>
          <p:nvPr/>
        </p:nvSpPr>
        <p:spPr bwMode="auto">
          <a:xfrm>
            <a:off x="0" y="6234075"/>
            <a:ext cx="6164263" cy="646331"/>
          </a:xfrm>
          <a:prstGeom prst="rect">
            <a:avLst/>
          </a:prstGeom>
          <a:noFill/>
          <a:ln w="12700">
            <a:noFill/>
            <a:miter lim="800000"/>
            <a:headEnd/>
            <a:tailEnd/>
          </a:ln>
        </p:spPr>
        <p:txBody>
          <a:bodyPr wrap="square">
            <a:spAutoFit/>
          </a:bodyPr>
          <a:lstStyle/>
          <a:p>
            <a:pPr eaLnBrk="0" hangingPunct="0"/>
            <a:r>
              <a:rPr lang="da-DK" i="1" dirty="0">
                <a:solidFill>
                  <a:schemeClr val="bg1"/>
                </a:solidFill>
                <a:latin typeface="Garamond" pitchFamily="18" charset="0"/>
                <a:cs typeface="Times New Roman" pitchFamily="18" charset="0"/>
              </a:rPr>
              <a:t>PNAS </a:t>
            </a:r>
            <a:r>
              <a:rPr lang="en-GB" dirty="0">
                <a:solidFill>
                  <a:schemeClr val="bg1"/>
                </a:solidFill>
                <a:latin typeface="Garamond" pitchFamily="18" charset="0"/>
                <a:cs typeface="Times New Roman" pitchFamily="18" charset="0"/>
              </a:rPr>
              <a:t>(2005) </a:t>
            </a:r>
            <a:r>
              <a:rPr lang="en-GB" b="1" dirty="0">
                <a:solidFill>
                  <a:schemeClr val="bg1"/>
                </a:solidFill>
                <a:latin typeface="Garamond" pitchFamily="18" charset="0"/>
                <a:cs typeface="Times New Roman" pitchFamily="18" charset="0"/>
              </a:rPr>
              <a:t>102</a:t>
            </a:r>
            <a:r>
              <a:rPr lang="en-GB" dirty="0">
                <a:solidFill>
                  <a:schemeClr val="bg1"/>
                </a:solidFill>
                <a:latin typeface="Garamond" pitchFamily="18" charset="0"/>
                <a:cs typeface="Times New Roman" pitchFamily="18" charset="0"/>
              </a:rPr>
              <a:t>:2685-2689;  </a:t>
            </a:r>
            <a:r>
              <a:rPr lang="en-GB" i="1" dirty="0">
                <a:solidFill>
                  <a:schemeClr val="bg1"/>
                </a:solidFill>
                <a:latin typeface="Garamond" pitchFamily="18" charset="0"/>
                <a:cs typeface="Times New Roman" pitchFamily="18" charset="0"/>
              </a:rPr>
              <a:t>Mol. Sys. Biol. </a:t>
            </a:r>
            <a:r>
              <a:rPr lang="en-GB" dirty="0">
                <a:solidFill>
                  <a:schemeClr val="bg1"/>
                </a:solidFill>
                <a:latin typeface="Garamond" pitchFamily="18" charset="0"/>
                <a:cs typeface="Times New Roman" pitchFamily="18" charset="0"/>
              </a:rPr>
              <a:t> (2006) </a:t>
            </a:r>
            <a:r>
              <a:rPr lang="en-GB" b="1" dirty="0">
                <a:solidFill>
                  <a:schemeClr val="bg1"/>
                </a:solidFill>
                <a:latin typeface="Garamond" pitchFamily="18" charset="0"/>
                <a:cs typeface="Times New Roman" pitchFamily="18" charset="0"/>
              </a:rPr>
              <a:t>2</a:t>
            </a:r>
            <a:r>
              <a:rPr lang="en-GB" dirty="0">
                <a:solidFill>
                  <a:schemeClr val="bg1"/>
                </a:solidFill>
                <a:latin typeface="Garamond" pitchFamily="18" charset="0"/>
                <a:cs typeface="Times New Roman" pitchFamily="18" charset="0"/>
              </a:rPr>
              <a:t>:50</a:t>
            </a:r>
          </a:p>
          <a:p>
            <a:pPr eaLnBrk="0" hangingPunct="0"/>
            <a:r>
              <a:rPr lang="en-GB" i="1" dirty="0" err="1">
                <a:solidFill>
                  <a:schemeClr val="bg1"/>
                </a:solidFill>
                <a:latin typeface="Garamond" pitchFamily="18" charset="0"/>
                <a:cs typeface="Times New Roman" pitchFamily="18" charset="0"/>
              </a:rPr>
              <a:t>Curr</a:t>
            </a:r>
            <a:r>
              <a:rPr lang="en-GB" i="1" dirty="0">
                <a:solidFill>
                  <a:schemeClr val="bg1"/>
                </a:solidFill>
                <a:latin typeface="Garamond" pitchFamily="18" charset="0"/>
                <a:cs typeface="Times New Roman" pitchFamily="18" charset="0"/>
              </a:rPr>
              <a:t>. Op. </a:t>
            </a:r>
            <a:r>
              <a:rPr lang="en-GB" i="1" dirty="0" err="1">
                <a:solidFill>
                  <a:schemeClr val="bg1"/>
                </a:solidFill>
                <a:latin typeface="Garamond" pitchFamily="18" charset="0"/>
                <a:cs typeface="Times New Roman" pitchFamily="18" charset="0"/>
              </a:rPr>
              <a:t>Microbiol</a:t>
            </a:r>
            <a:r>
              <a:rPr lang="en-GB" i="1" dirty="0">
                <a:solidFill>
                  <a:schemeClr val="bg1"/>
                </a:solidFill>
                <a:latin typeface="Garamond" pitchFamily="18" charset="0"/>
                <a:cs typeface="Times New Roman" pitchFamily="18" charset="0"/>
              </a:rPr>
              <a:t>. </a:t>
            </a:r>
            <a:r>
              <a:rPr lang="en-GB" dirty="0">
                <a:solidFill>
                  <a:schemeClr val="bg1"/>
                </a:solidFill>
                <a:latin typeface="Garamond" pitchFamily="18" charset="0"/>
                <a:cs typeface="Times New Roman" pitchFamily="18" charset="0"/>
              </a:rPr>
              <a:t>(2010) </a:t>
            </a:r>
            <a:r>
              <a:rPr lang="en-GB" b="1" dirty="0">
                <a:solidFill>
                  <a:schemeClr val="bg1"/>
                </a:solidFill>
                <a:latin typeface="Garamond" pitchFamily="18" charset="0"/>
                <a:cs typeface="Times New Roman" pitchFamily="18" charset="0"/>
              </a:rPr>
              <a:t>13</a:t>
            </a:r>
            <a:r>
              <a:rPr lang="en-GB" dirty="0">
                <a:solidFill>
                  <a:schemeClr val="bg1"/>
                </a:solidFill>
                <a:latin typeface="Garamond" pitchFamily="18" charset="0"/>
                <a:cs typeface="Times New Roman" pitchFamily="18" charset="0"/>
              </a:rPr>
              <a:t>:255-262; </a:t>
            </a:r>
            <a:r>
              <a:rPr lang="en-GB" i="1" dirty="0">
                <a:solidFill>
                  <a:schemeClr val="bg1"/>
                </a:solidFill>
                <a:latin typeface="Garamond" pitchFamily="18" charset="0"/>
                <a:cs typeface="Times New Roman" pitchFamily="18" charset="0"/>
              </a:rPr>
              <a:t>J. Int. Med. </a:t>
            </a:r>
            <a:r>
              <a:rPr lang="en-GB" b="1" dirty="0">
                <a:solidFill>
                  <a:schemeClr val="bg1"/>
                </a:solidFill>
                <a:latin typeface="Garamond" pitchFamily="18" charset="0"/>
                <a:cs typeface="Times New Roman" pitchFamily="18" charset="0"/>
              </a:rPr>
              <a:t>271</a:t>
            </a:r>
            <a:r>
              <a:rPr lang="en-GB" dirty="0">
                <a:solidFill>
                  <a:schemeClr val="bg1"/>
                </a:solidFill>
                <a:latin typeface="Garamond" pitchFamily="18" charset="0"/>
                <a:cs typeface="Times New Roman" pitchFamily="18" charset="0"/>
              </a:rPr>
              <a:t>:142-154 </a:t>
            </a:r>
            <a:endParaRPr lang="en-GB" i="1" dirty="0">
              <a:solidFill>
                <a:schemeClr val="bg1"/>
              </a:solidFill>
              <a:latin typeface="Garamond" pitchFamily="18" charset="0"/>
            </a:endParaRPr>
          </a:p>
        </p:txBody>
      </p:sp>
      <p:sp>
        <p:nvSpPr>
          <p:cNvPr id="45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11</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18627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4573588" y="819762"/>
            <a:ext cx="3695700" cy="2786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112" name="Rectangle 111"/>
          <p:cNvSpPr/>
          <p:nvPr/>
        </p:nvSpPr>
        <p:spPr>
          <a:xfrm>
            <a:off x="4554538" y="3729649"/>
            <a:ext cx="3695700" cy="27860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grpSp>
        <p:nvGrpSpPr>
          <p:cNvPr id="22531" name="Group 2"/>
          <p:cNvGrpSpPr>
            <a:grpSpLocks/>
          </p:cNvGrpSpPr>
          <p:nvPr/>
        </p:nvGrpSpPr>
        <p:grpSpPr bwMode="auto">
          <a:xfrm>
            <a:off x="4740275" y="3813787"/>
            <a:ext cx="3159125" cy="2578100"/>
            <a:chOff x="3686" y="2432"/>
            <a:chExt cx="2156" cy="1624"/>
          </a:xfrm>
        </p:grpSpPr>
        <p:sp>
          <p:nvSpPr>
            <p:cNvPr id="22607" name="Oval 3"/>
            <p:cNvSpPr>
              <a:spLocks noChangeArrowheads="1"/>
            </p:cNvSpPr>
            <p:nvPr/>
          </p:nvSpPr>
          <p:spPr bwMode="auto">
            <a:xfrm>
              <a:off x="4403" y="2432"/>
              <a:ext cx="317" cy="318"/>
            </a:xfrm>
            <a:prstGeom prst="ellipse">
              <a:avLst/>
            </a:prstGeom>
            <a:solidFill>
              <a:srgbClr val="800000"/>
            </a:solidFill>
            <a:ln w="9525">
              <a:noFill/>
              <a:round/>
              <a:headEnd/>
              <a:tailEnd/>
            </a:ln>
          </p:spPr>
          <p:txBody>
            <a:bodyPr wrap="none" anchor="ctr"/>
            <a:lstStyle/>
            <a:p>
              <a:endParaRPr lang="en-US"/>
            </a:p>
          </p:txBody>
        </p:sp>
        <p:sp>
          <p:nvSpPr>
            <p:cNvPr id="22608" name="Text Box 4"/>
            <p:cNvSpPr txBox="1">
              <a:spLocks noChangeArrowheads="1"/>
            </p:cNvSpPr>
            <p:nvPr/>
          </p:nvSpPr>
          <p:spPr bwMode="auto">
            <a:xfrm>
              <a:off x="4403" y="2469"/>
              <a:ext cx="418"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Glc</a:t>
              </a:r>
              <a:endParaRPr lang="en-US" b="1">
                <a:solidFill>
                  <a:schemeClr val="bg1"/>
                </a:solidFill>
                <a:latin typeface="Garamond" pitchFamily="18" charset="0"/>
              </a:endParaRPr>
            </a:p>
          </p:txBody>
        </p:sp>
        <p:grpSp>
          <p:nvGrpSpPr>
            <p:cNvPr id="22609" name="Group 5"/>
            <p:cNvGrpSpPr>
              <a:grpSpLocks/>
            </p:cNvGrpSpPr>
            <p:nvPr/>
          </p:nvGrpSpPr>
          <p:grpSpPr bwMode="auto">
            <a:xfrm>
              <a:off x="3768" y="2986"/>
              <a:ext cx="378" cy="318"/>
              <a:chOff x="861" y="3204"/>
              <a:chExt cx="378" cy="318"/>
            </a:xfrm>
          </p:grpSpPr>
          <p:sp>
            <p:nvSpPr>
              <p:cNvPr id="22638" name="Oval 6"/>
              <p:cNvSpPr>
                <a:spLocks noChangeArrowheads="1"/>
              </p:cNvSpPr>
              <p:nvPr/>
            </p:nvSpPr>
            <p:spPr bwMode="auto">
              <a:xfrm>
                <a:off x="897" y="3204"/>
                <a:ext cx="317" cy="318"/>
              </a:xfrm>
              <a:prstGeom prst="ellipse">
                <a:avLst/>
              </a:prstGeom>
              <a:solidFill>
                <a:srgbClr val="800000"/>
              </a:solidFill>
              <a:ln w="9525">
                <a:noFill/>
                <a:round/>
                <a:headEnd/>
                <a:tailEnd/>
              </a:ln>
            </p:spPr>
            <p:txBody>
              <a:bodyPr wrap="none" anchor="ctr"/>
              <a:lstStyle/>
              <a:p>
                <a:endParaRPr lang="en-US"/>
              </a:p>
            </p:txBody>
          </p:sp>
          <p:sp>
            <p:nvSpPr>
              <p:cNvPr id="22639" name="Text Box 7"/>
              <p:cNvSpPr txBox="1">
                <a:spLocks noChangeArrowheads="1"/>
              </p:cNvSpPr>
              <p:nvPr/>
            </p:nvSpPr>
            <p:spPr bwMode="auto">
              <a:xfrm>
                <a:off x="861" y="3241"/>
                <a:ext cx="37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G6P</a:t>
                </a:r>
                <a:endParaRPr lang="en-US" b="1">
                  <a:solidFill>
                    <a:schemeClr val="bg1"/>
                  </a:solidFill>
                  <a:latin typeface="Garamond" pitchFamily="18" charset="0"/>
                </a:endParaRPr>
              </a:p>
            </p:txBody>
          </p:sp>
        </p:grpSp>
        <p:grpSp>
          <p:nvGrpSpPr>
            <p:cNvPr id="22610" name="Group 8"/>
            <p:cNvGrpSpPr>
              <a:grpSpLocks/>
            </p:cNvGrpSpPr>
            <p:nvPr/>
          </p:nvGrpSpPr>
          <p:grpSpPr bwMode="auto">
            <a:xfrm>
              <a:off x="3686" y="3730"/>
              <a:ext cx="362" cy="318"/>
              <a:chOff x="770" y="3957"/>
              <a:chExt cx="362" cy="318"/>
            </a:xfrm>
          </p:grpSpPr>
          <p:sp>
            <p:nvSpPr>
              <p:cNvPr id="22636" name="Oval 9"/>
              <p:cNvSpPr>
                <a:spLocks noChangeArrowheads="1"/>
              </p:cNvSpPr>
              <p:nvPr/>
            </p:nvSpPr>
            <p:spPr bwMode="auto">
              <a:xfrm>
                <a:off x="797" y="3957"/>
                <a:ext cx="317" cy="318"/>
              </a:xfrm>
              <a:prstGeom prst="ellipse">
                <a:avLst/>
              </a:prstGeom>
              <a:solidFill>
                <a:srgbClr val="800000"/>
              </a:solidFill>
              <a:ln w="9525">
                <a:noFill/>
                <a:round/>
                <a:headEnd/>
                <a:tailEnd/>
              </a:ln>
            </p:spPr>
            <p:txBody>
              <a:bodyPr wrap="none" anchor="ctr"/>
              <a:lstStyle/>
              <a:p>
                <a:endParaRPr lang="en-US"/>
              </a:p>
            </p:txBody>
          </p:sp>
          <p:sp>
            <p:nvSpPr>
              <p:cNvPr id="22637" name="Text Box 10"/>
              <p:cNvSpPr txBox="1">
                <a:spLocks noChangeArrowheads="1"/>
              </p:cNvSpPr>
              <p:nvPr/>
            </p:nvSpPr>
            <p:spPr bwMode="auto">
              <a:xfrm>
                <a:off x="770" y="3994"/>
                <a:ext cx="362"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F6P</a:t>
                </a:r>
                <a:endParaRPr lang="en-US" b="1">
                  <a:solidFill>
                    <a:schemeClr val="bg1"/>
                  </a:solidFill>
                  <a:latin typeface="Garamond" pitchFamily="18" charset="0"/>
                </a:endParaRPr>
              </a:p>
            </p:txBody>
          </p:sp>
        </p:grpSp>
        <p:sp>
          <p:nvSpPr>
            <p:cNvPr id="22611" name="Oval 11"/>
            <p:cNvSpPr>
              <a:spLocks noChangeArrowheads="1"/>
            </p:cNvSpPr>
            <p:nvPr/>
          </p:nvSpPr>
          <p:spPr bwMode="auto">
            <a:xfrm>
              <a:off x="5247" y="3738"/>
              <a:ext cx="517" cy="318"/>
            </a:xfrm>
            <a:prstGeom prst="ellipse">
              <a:avLst/>
            </a:prstGeom>
            <a:solidFill>
              <a:srgbClr val="800000"/>
            </a:solidFill>
            <a:ln w="9525">
              <a:noFill/>
              <a:round/>
              <a:headEnd/>
              <a:tailEnd/>
            </a:ln>
          </p:spPr>
          <p:txBody>
            <a:bodyPr wrap="none" anchor="ctr"/>
            <a:lstStyle/>
            <a:p>
              <a:endParaRPr lang="en-US"/>
            </a:p>
          </p:txBody>
        </p:sp>
        <p:sp>
          <p:nvSpPr>
            <p:cNvPr id="22612" name="Text Box 12"/>
            <p:cNvSpPr txBox="1">
              <a:spLocks noChangeArrowheads="1"/>
            </p:cNvSpPr>
            <p:nvPr/>
          </p:nvSpPr>
          <p:spPr bwMode="auto">
            <a:xfrm>
              <a:off x="5275" y="3798"/>
              <a:ext cx="489" cy="212"/>
            </a:xfrm>
            <a:prstGeom prst="rect">
              <a:avLst/>
            </a:prstGeom>
            <a:noFill/>
            <a:ln w="9525">
              <a:noFill/>
              <a:miter lim="800000"/>
              <a:headEnd/>
              <a:tailEnd/>
            </a:ln>
          </p:spPr>
          <p:txBody>
            <a:bodyPr wrap="none">
              <a:spAutoFit/>
            </a:bodyPr>
            <a:lstStyle/>
            <a:p>
              <a:r>
                <a:rPr lang="da-DK" sz="1600" b="1">
                  <a:solidFill>
                    <a:schemeClr val="bg1"/>
                  </a:solidFill>
                  <a:latin typeface="Garamond" pitchFamily="18" charset="0"/>
                </a:rPr>
                <a:t>F1,6dP</a:t>
              </a:r>
              <a:endParaRPr lang="en-US" sz="1600" b="1">
                <a:solidFill>
                  <a:schemeClr val="bg1"/>
                </a:solidFill>
                <a:latin typeface="Garamond" pitchFamily="18" charset="0"/>
              </a:endParaRPr>
            </a:p>
          </p:txBody>
        </p:sp>
        <p:sp>
          <p:nvSpPr>
            <p:cNvPr id="22613" name="Oval 13"/>
            <p:cNvSpPr>
              <a:spLocks noChangeArrowheads="1"/>
            </p:cNvSpPr>
            <p:nvPr/>
          </p:nvSpPr>
          <p:spPr bwMode="auto">
            <a:xfrm>
              <a:off x="5101" y="2704"/>
              <a:ext cx="317" cy="318"/>
            </a:xfrm>
            <a:prstGeom prst="ellipse">
              <a:avLst/>
            </a:prstGeom>
            <a:solidFill>
              <a:srgbClr val="800000"/>
            </a:solidFill>
            <a:ln w="9525">
              <a:noFill/>
              <a:round/>
              <a:headEnd/>
              <a:tailEnd/>
            </a:ln>
          </p:spPr>
          <p:txBody>
            <a:bodyPr wrap="none" anchor="ctr"/>
            <a:lstStyle/>
            <a:p>
              <a:endParaRPr lang="en-US"/>
            </a:p>
          </p:txBody>
        </p:sp>
        <p:sp>
          <p:nvSpPr>
            <p:cNvPr id="22614" name="Text Box 14"/>
            <p:cNvSpPr txBox="1">
              <a:spLocks noChangeArrowheads="1"/>
            </p:cNvSpPr>
            <p:nvPr/>
          </p:nvSpPr>
          <p:spPr bwMode="auto">
            <a:xfrm>
              <a:off x="5065" y="2741"/>
              <a:ext cx="399"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sp>
          <p:nvSpPr>
            <p:cNvPr id="22615" name="Oval 15"/>
            <p:cNvSpPr>
              <a:spLocks noChangeArrowheads="1"/>
            </p:cNvSpPr>
            <p:nvPr/>
          </p:nvSpPr>
          <p:spPr bwMode="auto">
            <a:xfrm>
              <a:off x="5473" y="3112"/>
              <a:ext cx="317" cy="318"/>
            </a:xfrm>
            <a:prstGeom prst="ellipse">
              <a:avLst/>
            </a:prstGeom>
            <a:solidFill>
              <a:srgbClr val="800000"/>
            </a:solidFill>
            <a:ln w="9525">
              <a:noFill/>
              <a:round/>
              <a:headEnd/>
              <a:tailEnd/>
            </a:ln>
          </p:spPr>
          <p:txBody>
            <a:bodyPr wrap="none" anchor="ctr"/>
            <a:lstStyle/>
            <a:p>
              <a:endParaRPr lang="en-US"/>
            </a:p>
          </p:txBody>
        </p:sp>
        <p:sp>
          <p:nvSpPr>
            <p:cNvPr id="22616" name="Text Box 16"/>
            <p:cNvSpPr txBox="1">
              <a:spLocks noChangeArrowheads="1"/>
            </p:cNvSpPr>
            <p:nvPr/>
          </p:nvSpPr>
          <p:spPr bwMode="auto">
            <a:xfrm>
              <a:off x="5429" y="3158"/>
              <a:ext cx="413"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grpSp>
          <p:nvGrpSpPr>
            <p:cNvPr id="22617" name="Group 17"/>
            <p:cNvGrpSpPr>
              <a:grpSpLocks/>
            </p:cNvGrpSpPr>
            <p:nvPr/>
          </p:nvGrpSpPr>
          <p:grpSpPr bwMode="auto">
            <a:xfrm>
              <a:off x="4839" y="3385"/>
              <a:ext cx="707" cy="318"/>
              <a:chOff x="4839" y="3385"/>
              <a:chExt cx="707" cy="318"/>
            </a:xfrm>
          </p:grpSpPr>
          <p:sp>
            <p:nvSpPr>
              <p:cNvPr id="22634" name="Oval 18"/>
              <p:cNvSpPr>
                <a:spLocks noChangeArrowheads="1"/>
              </p:cNvSpPr>
              <p:nvPr/>
            </p:nvSpPr>
            <p:spPr bwMode="auto">
              <a:xfrm>
                <a:off x="4839" y="3385"/>
                <a:ext cx="544" cy="318"/>
              </a:xfrm>
              <a:prstGeom prst="ellipse">
                <a:avLst/>
              </a:prstGeom>
              <a:solidFill>
                <a:srgbClr val="000066"/>
              </a:solidFill>
              <a:ln w="9525">
                <a:noFill/>
                <a:round/>
                <a:headEnd/>
                <a:tailEnd/>
              </a:ln>
            </p:spPr>
            <p:txBody>
              <a:bodyPr wrap="none" anchor="ctr"/>
              <a:lstStyle/>
              <a:p>
                <a:endParaRPr lang="en-US"/>
              </a:p>
            </p:txBody>
          </p:sp>
          <p:sp>
            <p:nvSpPr>
              <p:cNvPr id="22635" name="Text Box 19"/>
              <p:cNvSpPr txBox="1">
                <a:spLocks noChangeArrowheads="1"/>
              </p:cNvSpPr>
              <p:nvPr/>
            </p:nvSpPr>
            <p:spPr bwMode="auto">
              <a:xfrm>
                <a:off x="4866" y="3421"/>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Pfk1</a:t>
                </a:r>
                <a:endParaRPr lang="en-US" b="1">
                  <a:solidFill>
                    <a:schemeClr val="bg1"/>
                  </a:solidFill>
                  <a:latin typeface="Garamond" pitchFamily="18" charset="0"/>
                </a:endParaRPr>
              </a:p>
            </p:txBody>
          </p:sp>
        </p:grpSp>
        <p:sp>
          <p:nvSpPr>
            <p:cNvPr id="22618" name="Line 20"/>
            <p:cNvSpPr>
              <a:spLocks noChangeShapeType="1"/>
            </p:cNvSpPr>
            <p:nvPr/>
          </p:nvSpPr>
          <p:spPr bwMode="auto">
            <a:xfrm>
              <a:off x="4567" y="2749"/>
              <a:ext cx="45" cy="227"/>
            </a:xfrm>
            <a:prstGeom prst="line">
              <a:avLst/>
            </a:prstGeom>
            <a:noFill/>
            <a:ln w="28575">
              <a:solidFill>
                <a:schemeClr val="tx1"/>
              </a:solidFill>
              <a:round/>
              <a:headEnd/>
              <a:tailEnd/>
            </a:ln>
          </p:spPr>
          <p:txBody>
            <a:bodyPr/>
            <a:lstStyle/>
            <a:p>
              <a:endParaRPr lang="en-US"/>
            </a:p>
          </p:txBody>
        </p:sp>
        <p:grpSp>
          <p:nvGrpSpPr>
            <p:cNvPr id="22619" name="Group 21"/>
            <p:cNvGrpSpPr>
              <a:grpSpLocks/>
            </p:cNvGrpSpPr>
            <p:nvPr/>
          </p:nvGrpSpPr>
          <p:grpSpPr bwMode="auto">
            <a:xfrm>
              <a:off x="4349" y="2931"/>
              <a:ext cx="762" cy="364"/>
              <a:chOff x="4349" y="2931"/>
              <a:chExt cx="762" cy="364"/>
            </a:xfrm>
          </p:grpSpPr>
          <p:sp>
            <p:nvSpPr>
              <p:cNvPr id="22631" name="Oval 22"/>
              <p:cNvSpPr>
                <a:spLocks noChangeArrowheads="1"/>
              </p:cNvSpPr>
              <p:nvPr/>
            </p:nvSpPr>
            <p:spPr bwMode="auto">
              <a:xfrm>
                <a:off x="4349" y="2977"/>
                <a:ext cx="544" cy="318"/>
              </a:xfrm>
              <a:prstGeom prst="ellipse">
                <a:avLst/>
              </a:prstGeom>
              <a:solidFill>
                <a:srgbClr val="000066"/>
              </a:solidFill>
              <a:ln w="9525">
                <a:noFill/>
                <a:round/>
                <a:headEnd/>
                <a:tailEnd/>
              </a:ln>
            </p:spPr>
            <p:txBody>
              <a:bodyPr wrap="none" anchor="ctr"/>
              <a:lstStyle/>
              <a:p>
                <a:endParaRPr lang="en-US"/>
              </a:p>
            </p:txBody>
          </p:sp>
          <p:sp>
            <p:nvSpPr>
              <p:cNvPr id="22632" name="Text Box 23"/>
              <p:cNvSpPr txBox="1">
                <a:spLocks noChangeArrowheads="1"/>
              </p:cNvSpPr>
              <p:nvPr/>
            </p:nvSpPr>
            <p:spPr bwMode="auto">
              <a:xfrm>
                <a:off x="4376" y="3013"/>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Hxk2</a:t>
                </a:r>
                <a:endParaRPr lang="en-US" b="1">
                  <a:solidFill>
                    <a:schemeClr val="bg1"/>
                  </a:solidFill>
                  <a:latin typeface="Garamond" pitchFamily="18" charset="0"/>
                </a:endParaRPr>
              </a:p>
            </p:txBody>
          </p:sp>
          <p:sp>
            <p:nvSpPr>
              <p:cNvPr id="22633" name="Line 24"/>
              <p:cNvSpPr>
                <a:spLocks noChangeShapeType="1"/>
              </p:cNvSpPr>
              <p:nvPr/>
            </p:nvSpPr>
            <p:spPr bwMode="auto">
              <a:xfrm flipV="1">
                <a:off x="4884" y="2931"/>
                <a:ext cx="227" cy="181"/>
              </a:xfrm>
              <a:prstGeom prst="line">
                <a:avLst/>
              </a:prstGeom>
              <a:noFill/>
              <a:ln w="28575">
                <a:solidFill>
                  <a:schemeClr val="tx1"/>
                </a:solidFill>
                <a:round/>
                <a:headEnd/>
                <a:tailEnd/>
              </a:ln>
            </p:spPr>
            <p:txBody>
              <a:bodyPr/>
              <a:lstStyle/>
              <a:p>
                <a:endParaRPr lang="en-US"/>
              </a:p>
            </p:txBody>
          </p:sp>
        </p:grpSp>
        <p:sp>
          <p:nvSpPr>
            <p:cNvPr id="22620" name="Line 25"/>
            <p:cNvSpPr>
              <a:spLocks noChangeShapeType="1"/>
            </p:cNvSpPr>
            <p:nvPr/>
          </p:nvSpPr>
          <p:spPr bwMode="auto">
            <a:xfrm flipH="1">
              <a:off x="5111" y="3022"/>
              <a:ext cx="91" cy="363"/>
            </a:xfrm>
            <a:prstGeom prst="line">
              <a:avLst/>
            </a:prstGeom>
            <a:noFill/>
            <a:ln w="28575">
              <a:solidFill>
                <a:schemeClr val="tx1"/>
              </a:solidFill>
              <a:round/>
              <a:headEnd/>
              <a:tailEnd/>
            </a:ln>
          </p:spPr>
          <p:txBody>
            <a:bodyPr/>
            <a:lstStyle/>
            <a:p>
              <a:endParaRPr lang="en-US"/>
            </a:p>
          </p:txBody>
        </p:sp>
        <p:sp>
          <p:nvSpPr>
            <p:cNvPr id="22621" name="Line 26"/>
            <p:cNvSpPr>
              <a:spLocks noChangeShapeType="1"/>
            </p:cNvSpPr>
            <p:nvPr/>
          </p:nvSpPr>
          <p:spPr bwMode="auto">
            <a:xfrm flipH="1" flipV="1">
              <a:off x="4884" y="3158"/>
              <a:ext cx="590" cy="90"/>
            </a:xfrm>
            <a:prstGeom prst="line">
              <a:avLst/>
            </a:prstGeom>
            <a:noFill/>
            <a:ln w="28575">
              <a:solidFill>
                <a:schemeClr val="tx1"/>
              </a:solidFill>
              <a:round/>
              <a:headEnd/>
              <a:tailEnd/>
            </a:ln>
          </p:spPr>
          <p:txBody>
            <a:bodyPr/>
            <a:lstStyle/>
            <a:p>
              <a:endParaRPr lang="en-US"/>
            </a:p>
          </p:txBody>
        </p:sp>
        <p:sp>
          <p:nvSpPr>
            <p:cNvPr id="22622" name="Line 27"/>
            <p:cNvSpPr>
              <a:spLocks noChangeShapeType="1"/>
            </p:cNvSpPr>
            <p:nvPr/>
          </p:nvSpPr>
          <p:spPr bwMode="auto">
            <a:xfrm flipH="1">
              <a:off x="5347" y="3385"/>
              <a:ext cx="172" cy="90"/>
            </a:xfrm>
            <a:prstGeom prst="line">
              <a:avLst/>
            </a:prstGeom>
            <a:noFill/>
            <a:ln w="28575">
              <a:solidFill>
                <a:schemeClr val="tx1"/>
              </a:solidFill>
              <a:round/>
              <a:headEnd/>
              <a:tailEnd/>
            </a:ln>
          </p:spPr>
          <p:txBody>
            <a:bodyPr/>
            <a:lstStyle/>
            <a:p>
              <a:endParaRPr lang="en-US"/>
            </a:p>
          </p:txBody>
        </p:sp>
        <p:sp>
          <p:nvSpPr>
            <p:cNvPr id="22623" name="Line 28"/>
            <p:cNvSpPr>
              <a:spLocks noChangeShapeType="1"/>
            </p:cNvSpPr>
            <p:nvPr/>
          </p:nvSpPr>
          <p:spPr bwMode="auto">
            <a:xfrm>
              <a:off x="5292" y="3657"/>
              <a:ext cx="182" cy="90"/>
            </a:xfrm>
            <a:prstGeom prst="line">
              <a:avLst/>
            </a:prstGeom>
            <a:noFill/>
            <a:ln w="28575">
              <a:solidFill>
                <a:schemeClr val="tx1"/>
              </a:solidFill>
              <a:round/>
              <a:headEnd/>
              <a:tailEnd/>
            </a:ln>
          </p:spPr>
          <p:txBody>
            <a:bodyPr/>
            <a:lstStyle/>
            <a:p>
              <a:endParaRPr lang="en-US"/>
            </a:p>
          </p:txBody>
        </p:sp>
        <p:grpSp>
          <p:nvGrpSpPr>
            <p:cNvPr id="22624" name="Group 29"/>
            <p:cNvGrpSpPr>
              <a:grpSpLocks/>
            </p:cNvGrpSpPr>
            <p:nvPr/>
          </p:nvGrpSpPr>
          <p:grpSpPr bwMode="auto">
            <a:xfrm>
              <a:off x="3996" y="3367"/>
              <a:ext cx="707" cy="318"/>
              <a:chOff x="1098" y="3612"/>
              <a:chExt cx="707" cy="318"/>
            </a:xfrm>
          </p:grpSpPr>
          <p:sp>
            <p:nvSpPr>
              <p:cNvPr id="22629" name="Oval 30"/>
              <p:cNvSpPr>
                <a:spLocks noChangeArrowheads="1"/>
              </p:cNvSpPr>
              <p:nvPr/>
            </p:nvSpPr>
            <p:spPr bwMode="auto">
              <a:xfrm>
                <a:off x="1098" y="3612"/>
                <a:ext cx="544" cy="318"/>
              </a:xfrm>
              <a:prstGeom prst="ellipse">
                <a:avLst/>
              </a:prstGeom>
              <a:solidFill>
                <a:srgbClr val="000066"/>
              </a:solidFill>
              <a:ln w="9525">
                <a:noFill/>
                <a:round/>
                <a:headEnd/>
                <a:tailEnd/>
              </a:ln>
            </p:spPr>
            <p:txBody>
              <a:bodyPr wrap="none" anchor="ctr"/>
              <a:lstStyle/>
              <a:p>
                <a:endParaRPr lang="en-US"/>
              </a:p>
            </p:txBody>
          </p:sp>
          <p:sp>
            <p:nvSpPr>
              <p:cNvPr id="22630" name="Text Box 31"/>
              <p:cNvSpPr txBox="1">
                <a:spLocks noChangeArrowheads="1"/>
              </p:cNvSpPr>
              <p:nvPr/>
            </p:nvSpPr>
            <p:spPr bwMode="auto">
              <a:xfrm>
                <a:off x="1125" y="3648"/>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Pgi</a:t>
                </a:r>
                <a:endParaRPr lang="en-US" b="1">
                  <a:solidFill>
                    <a:schemeClr val="bg1"/>
                  </a:solidFill>
                  <a:latin typeface="Garamond" pitchFamily="18" charset="0"/>
                </a:endParaRPr>
              </a:p>
            </p:txBody>
          </p:sp>
        </p:grpSp>
        <p:sp>
          <p:nvSpPr>
            <p:cNvPr id="22625" name="Line 32"/>
            <p:cNvSpPr>
              <a:spLocks noChangeShapeType="1"/>
            </p:cNvSpPr>
            <p:nvPr/>
          </p:nvSpPr>
          <p:spPr bwMode="auto">
            <a:xfrm flipV="1">
              <a:off x="4022" y="3566"/>
              <a:ext cx="817" cy="272"/>
            </a:xfrm>
            <a:prstGeom prst="line">
              <a:avLst/>
            </a:prstGeom>
            <a:noFill/>
            <a:ln w="28575">
              <a:solidFill>
                <a:schemeClr val="tx1"/>
              </a:solidFill>
              <a:round/>
              <a:headEnd/>
              <a:tailEnd/>
            </a:ln>
          </p:spPr>
          <p:txBody>
            <a:bodyPr/>
            <a:lstStyle/>
            <a:p>
              <a:endParaRPr lang="en-US"/>
            </a:p>
          </p:txBody>
        </p:sp>
        <p:sp>
          <p:nvSpPr>
            <p:cNvPr id="22626" name="Line 33"/>
            <p:cNvSpPr>
              <a:spLocks noChangeShapeType="1"/>
            </p:cNvSpPr>
            <p:nvPr/>
          </p:nvSpPr>
          <p:spPr bwMode="auto">
            <a:xfrm flipV="1">
              <a:off x="3931" y="3611"/>
              <a:ext cx="137" cy="136"/>
            </a:xfrm>
            <a:prstGeom prst="line">
              <a:avLst/>
            </a:prstGeom>
            <a:noFill/>
            <a:ln w="28575">
              <a:solidFill>
                <a:schemeClr val="tx1"/>
              </a:solidFill>
              <a:round/>
              <a:headEnd/>
              <a:tailEnd/>
            </a:ln>
          </p:spPr>
          <p:txBody>
            <a:bodyPr/>
            <a:lstStyle/>
            <a:p>
              <a:endParaRPr lang="en-US"/>
            </a:p>
          </p:txBody>
        </p:sp>
        <p:sp>
          <p:nvSpPr>
            <p:cNvPr id="22627" name="Line 34"/>
            <p:cNvSpPr>
              <a:spLocks noChangeShapeType="1"/>
            </p:cNvSpPr>
            <p:nvPr/>
          </p:nvSpPr>
          <p:spPr bwMode="auto">
            <a:xfrm>
              <a:off x="4027" y="3299"/>
              <a:ext cx="86" cy="86"/>
            </a:xfrm>
            <a:prstGeom prst="line">
              <a:avLst/>
            </a:prstGeom>
            <a:noFill/>
            <a:ln w="28575">
              <a:solidFill>
                <a:schemeClr val="tx1"/>
              </a:solidFill>
              <a:round/>
              <a:headEnd/>
              <a:tailEnd/>
            </a:ln>
          </p:spPr>
          <p:txBody>
            <a:bodyPr/>
            <a:lstStyle/>
            <a:p>
              <a:endParaRPr lang="en-US"/>
            </a:p>
          </p:txBody>
        </p:sp>
        <p:sp>
          <p:nvSpPr>
            <p:cNvPr id="22628" name="Line 35"/>
            <p:cNvSpPr>
              <a:spLocks noChangeShapeType="1"/>
            </p:cNvSpPr>
            <p:nvPr/>
          </p:nvSpPr>
          <p:spPr bwMode="auto">
            <a:xfrm>
              <a:off x="4122" y="3112"/>
              <a:ext cx="227" cy="0"/>
            </a:xfrm>
            <a:prstGeom prst="line">
              <a:avLst/>
            </a:prstGeom>
            <a:noFill/>
            <a:ln w="28575">
              <a:solidFill>
                <a:schemeClr val="tx1"/>
              </a:solidFill>
              <a:round/>
              <a:headEnd/>
              <a:tailEnd/>
            </a:ln>
          </p:spPr>
          <p:txBody>
            <a:bodyPr/>
            <a:lstStyle/>
            <a:p>
              <a:endParaRPr lang="en-US"/>
            </a:p>
          </p:txBody>
        </p:sp>
      </p:grpSp>
      <p:grpSp>
        <p:nvGrpSpPr>
          <p:cNvPr id="22532" name="Group 37"/>
          <p:cNvGrpSpPr>
            <a:grpSpLocks/>
          </p:cNvGrpSpPr>
          <p:nvPr/>
        </p:nvGrpSpPr>
        <p:grpSpPr bwMode="auto">
          <a:xfrm>
            <a:off x="155575" y="3343887"/>
            <a:ext cx="612775" cy="504825"/>
            <a:chOff x="2158" y="1733"/>
            <a:chExt cx="418" cy="318"/>
          </a:xfrm>
        </p:grpSpPr>
        <p:sp>
          <p:nvSpPr>
            <p:cNvPr id="22605" name="Oval 38"/>
            <p:cNvSpPr>
              <a:spLocks noChangeArrowheads="1"/>
            </p:cNvSpPr>
            <p:nvPr/>
          </p:nvSpPr>
          <p:spPr bwMode="auto">
            <a:xfrm>
              <a:off x="2158" y="1733"/>
              <a:ext cx="317" cy="318"/>
            </a:xfrm>
            <a:prstGeom prst="ellipse">
              <a:avLst/>
            </a:prstGeom>
            <a:solidFill>
              <a:srgbClr val="800000"/>
            </a:solidFill>
            <a:ln w="9525">
              <a:noFill/>
              <a:round/>
              <a:headEnd/>
              <a:tailEnd/>
            </a:ln>
          </p:spPr>
          <p:txBody>
            <a:bodyPr wrap="none" anchor="ctr"/>
            <a:lstStyle/>
            <a:p>
              <a:endParaRPr lang="en-US"/>
            </a:p>
          </p:txBody>
        </p:sp>
        <p:sp>
          <p:nvSpPr>
            <p:cNvPr id="22606" name="Text Box 39"/>
            <p:cNvSpPr txBox="1">
              <a:spLocks noChangeArrowheads="1"/>
            </p:cNvSpPr>
            <p:nvPr/>
          </p:nvSpPr>
          <p:spPr bwMode="auto">
            <a:xfrm>
              <a:off x="2158" y="1770"/>
              <a:ext cx="418"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Glc</a:t>
              </a:r>
              <a:endParaRPr lang="en-US" b="1">
                <a:solidFill>
                  <a:schemeClr val="bg1"/>
                </a:solidFill>
                <a:latin typeface="Garamond" pitchFamily="18" charset="0"/>
              </a:endParaRPr>
            </a:p>
          </p:txBody>
        </p:sp>
      </p:grpSp>
      <p:grpSp>
        <p:nvGrpSpPr>
          <p:cNvPr id="22533" name="Group 40"/>
          <p:cNvGrpSpPr>
            <a:grpSpLocks/>
          </p:cNvGrpSpPr>
          <p:nvPr/>
        </p:nvGrpSpPr>
        <p:grpSpPr bwMode="auto">
          <a:xfrm>
            <a:off x="1371600" y="3343887"/>
            <a:ext cx="600075" cy="504825"/>
            <a:chOff x="2833" y="1715"/>
            <a:chExt cx="409" cy="318"/>
          </a:xfrm>
        </p:grpSpPr>
        <p:sp>
          <p:nvSpPr>
            <p:cNvPr id="22603" name="Oval 41"/>
            <p:cNvSpPr>
              <a:spLocks noChangeArrowheads="1"/>
            </p:cNvSpPr>
            <p:nvPr/>
          </p:nvSpPr>
          <p:spPr bwMode="auto">
            <a:xfrm>
              <a:off x="2869" y="1715"/>
              <a:ext cx="317" cy="318"/>
            </a:xfrm>
            <a:prstGeom prst="ellipse">
              <a:avLst/>
            </a:prstGeom>
            <a:solidFill>
              <a:srgbClr val="800000"/>
            </a:solidFill>
            <a:ln w="9525">
              <a:noFill/>
              <a:round/>
              <a:headEnd/>
              <a:tailEnd/>
            </a:ln>
          </p:spPr>
          <p:txBody>
            <a:bodyPr wrap="none" anchor="ctr"/>
            <a:lstStyle/>
            <a:p>
              <a:endParaRPr lang="en-US"/>
            </a:p>
          </p:txBody>
        </p:sp>
        <p:sp>
          <p:nvSpPr>
            <p:cNvPr id="22604" name="Text Box 42"/>
            <p:cNvSpPr txBox="1">
              <a:spLocks noChangeArrowheads="1"/>
            </p:cNvSpPr>
            <p:nvPr/>
          </p:nvSpPr>
          <p:spPr bwMode="auto">
            <a:xfrm>
              <a:off x="2833" y="1752"/>
              <a:ext cx="409"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G6P</a:t>
              </a:r>
              <a:endParaRPr lang="en-US" b="1">
                <a:solidFill>
                  <a:schemeClr val="bg1"/>
                </a:solidFill>
                <a:latin typeface="Garamond" pitchFamily="18" charset="0"/>
              </a:endParaRPr>
            </a:p>
          </p:txBody>
        </p:sp>
      </p:grpSp>
      <p:grpSp>
        <p:nvGrpSpPr>
          <p:cNvPr id="22534" name="Group 43"/>
          <p:cNvGrpSpPr>
            <a:grpSpLocks/>
          </p:cNvGrpSpPr>
          <p:nvPr/>
        </p:nvGrpSpPr>
        <p:grpSpPr bwMode="auto">
          <a:xfrm>
            <a:off x="2603500" y="3343887"/>
            <a:ext cx="574675" cy="504825"/>
            <a:chOff x="3537" y="1715"/>
            <a:chExt cx="391" cy="318"/>
          </a:xfrm>
        </p:grpSpPr>
        <p:sp>
          <p:nvSpPr>
            <p:cNvPr id="22601" name="Oval 44"/>
            <p:cNvSpPr>
              <a:spLocks noChangeArrowheads="1"/>
            </p:cNvSpPr>
            <p:nvPr/>
          </p:nvSpPr>
          <p:spPr bwMode="auto">
            <a:xfrm>
              <a:off x="3564" y="1715"/>
              <a:ext cx="317" cy="318"/>
            </a:xfrm>
            <a:prstGeom prst="ellipse">
              <a:avLst/>
            </a:prstGeom>
            <a:solidFill>
              <a:srgbClr val="800000"/>
            </a:solidFill>
            <a:ln w="9525">
              <a:noFill/>
              <a:round/>
              <a:headEnd/>
              <a:tailEnd/>
            </a:ln>
          </p:spPr>
          <p:txBody>
            <a:bodyPr wrap="none" anchor="ctr"/>
            <a:lstStyle/>
            <a:p>
              <a:endParaRPr lang="en-US"/>
            </a:p>
          </p:txBody>
        </p:sp>
        <p:sp>
          <p:nvSpPr>
            <p:cNvPr id="22602" name="Text Box 45"/>
            <p:cNvSpPr txBox="1">
              <a:spLocks noChangeArrowheads="1"/>
            </p:cNvSpPr>
            <p:nvPr/>
          </p:nvSpPr>
          <p:spPr bwMode="auto">
            <a:xfrm>
              <a:off x="3537" y="1752"/>
              <a:ext cx="391"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F6P</a:t>
              </a:r>
              <a:endParaRPr lang="en-US" b="1">
                <a:solidFill>
                  <a:schemeClr val="bg1"/>
                </a:solidFill>
                <a:latin typeface="Garamond" pitchFamily="18" charset="0"/>
              </a:endParaRPr>
            </a:p>
          </p:txBody>
        </p:sp>
      </p:grpSp>
      <p:grpSp>
        <p:nvGrpSpPr>
          <p:cNvPr id="22535" name="Group 46"/>
          <p:cNvGrpSpPr>
            <a:grpSpLocks/>
          </p:cNvGrpSpPr>
          <p:nvPr/>
        </p:nvGrpSpPr>
        <p:grpSpPr bwMode="auto">
          <a:xfrm>
            <a:off x="393700" y="3936024"/>
            <a:ext cx="762000" cy="504825"/>
            <a:chOff x="3528" y="2168"/>
            <a:chExt cx="431" cy="318"/>
          </a:xfrm>
        </p:grpSpPr>
        <p:sp>
          <p:nvSpPr>
            <p:cNvPr id="22599" name="Oval 47"/>
            <p:cNvSpPr>
              <a:spLocks noChangeArrowheads="1"/>
            </p:cNvSpPr>
            <p:nvPr/>
          </p:nvSpPr>
          <p:spPr bwMode="auto">
            <a:xfrm>
              <a:off x="3564" y="2168"/>
              <a:ext cx="317" cy="318"/>
            </a:xfrm>
            <a:prstGeom prst="ellipse">
              <a:avLst/>
            </a:prstGeom>
            <a:solidFill>
              <a:srgbClr val="800000"/>
            </a:solidFill>
            <a:ln w="9525">
              <a:noFill/>
              <a:round/>
              <a:headEnd/>
              <a:tailEnd/>
            </a:ln>
          </p:spPr>
          <p:txBody>
            <a:bodyPr wrap="none" anchor="ctr"/>
            <a:lstStyle/>
            <a:p>
              <a:endParaRPr lang="en-US"/>
            </a:p>
          </p:txBody>
        </p:sp>
        <p:sp>
          <p:nvSpPr>
            <p:cNvPr id="22600" name="Text Box 48"/>
            <p:cNvSpPr txBox="1">
              <a:spLocks noChangeArrowheads="1"/>
            </p:cNvSpPr>
            <p:nvPr/>
          </p:nvSpPr>
          <p:spPr bwMode="auto">
            <a:xfrm>
              <a:off x="3528" y="2205"/>
              <a:ext cx="431"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grpSp>
      <p:grpSp>
        <p:nvGrpSpPr>
          <p:cNvPr id="22536" name="Group 49"/>
          <p:cNvGrpSpPr>
            <a:grpSpLocks/>
          </p:cNvGrpSpPr>
          <p:nvPr/>
        </p:nvGrpSpPr>
        <p:grpSpPr bwMode="auto">
          <a:xfrm>
            <a:off x="960438" y="3936024"/>
            <a:ext cx="762000" cy="504825"/>
            <a:chOff x="4154" y="2123"/>
            <a:chExt cx="448" cy="318"/>
          </a:xfrm>
        </p:grpSpPr>
        <p:sp>
          <p:nvSpPr>
            <p:cNvPr id="22597" name="Oval 50"/>
            <p:cNvSpPr>
              <a:spLocks noChangeArrowheads="1"/>
            </p:cNvSpPr>
            <p:nvPr/>
          </p:nvSpPr>
          <p:spPr bwMode="auto">
            <a:xfrm>
              <a:off x="4199" y="2123"/>
              <a:ext cx="317" cy="318"/>
            </a:xfrm>
            <a:prstGeom prst="ellipse">
              <a:avLst/>
            </a:prstGeom>
            <a:solidFill>
              <a:srgbClr val="800000"/>
            </a:solidFill>
            <a:ln w="9525">
              <a:noFill/>
              <a:round/>
              <a:headEnd/>
              <a:tailEnd/>
            </a:ln>
          </p:spPr>
          <p:txBody>
            <a:bodyPr wrap="none" anchor="ctr"/>
            <a:lstStyle/>
            <a:p>
              <a:endParaRPr lang="en-US"/>
            </a:p>
          </p:txBody>
        </p:sp>
        <p:sp>
          <p:nvSpPr>
            <p:cNvPr id="22598" name="Text Box 51"/>
            <p:cNvSpPr txBox="1">
              <a:spLocks noChangeArrowheads="1"/>
            </p:cNvSpPr>
            <p:nvPr/>
          </p:nvSpPr>
          <p:spPr bwMode="auto">
            <a:xfrm>
              <a:off x="4154" y="2160"/>
              <a:ext cx="44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grpSp>
      <p:grpSp>
        <p:nvGrpSpPr>
          <p:cNvPr id="22537" name="Group 52"/>
          <p:cNvGrpSpPr>
            <a:grpSpLocks/>
          </p:cNvGrpSpPr>
          <p:nvPr/>
        </p:nvGrpSpPr>
        <p:grpSpPr bwMode="auto">
          <a:xfrm>
            <a:off x="3665538" y="3343887"/>
            <a:ext cx="817562" cy="504825"/>
            <a:chOff x="4553" y="1579"/>
            <a:chExt cx="558" cy="318"/>
          </a:xfrm>
        </p:grpSpPr>
        <p:sp>
          <p:nvSpPr>
            <p:cNvPr id="22595" name="Oval 53"/>
            <p:cNvSpPr>
              <a:spLocks noChangeArrowheads="1"/>
            </p:cNvSpPr>
            <p:nvPr/>
          </p:nvSpPr>
          <p:spPr bwMode="auto">
            <a:xfrm>
              <a:off x="4553" y="1579"/>
              <a:ext cx="517" cy="318"/>
            </a:xfrm>
            <a:prstGeom prst="ellipse">
              <a:avLst/>
            </a:prstGeom>
            <a:solidFill>
              <a:srgbClr val="800000"/>
            </a:solidFill>
            <a:ln w="9525">
              <a:noFill/>
              <a:round/>
              <a:headEnd/>
              <a:tailEnd/>
            </a:ln>
          </p:spPr>
          <p:txBody>
            <a:bodyPr wrap="none" anchor="ctr"/>
            <a:lstStyle/>
            <a:p>
              <a:endParaRPr lang="en-US"/>
            </a:p>
          </p:txBody>
        </p:sp>
        <p:sp>
          <p:nvSpPr>
            <p:cNvPr id="22596" name="Text Box 54"/>
            <p:cNvSpPr txBox="1">
              <a:spLocks noChangeArrowheads="1"/>
            </p:cNvSpPr>
            <p:nvPr/>
          </p:nvSpPr>
          <p:spPr bwMode="auto">
            <a:xfrm>
              <a:off x="4581" y="1639"/>
              <a:ext cx="530" cy="212"/>
            </a:xfrm>
            <a:prstGeom prst="rect">
              <a:avLst/>
            </a:prstGeom>
            <a:noFill/>
            <a:ln w="9525">
              <a:noFill/>
              <a:miter lim="800000"/>
              <a:headEnd/>
              <a:tailEnd/>
            </a:ln>
          </p:spPr>
          <p:txBody>
            <a:bodyPr wrap="none">
              <a:spAutoFit/>
            </a:bodyPr>
            <a:lstStyle/>
            <a:p>
              <a:r>
                <a:rPr lang="da-DK" sz="1600" b="1">
                  <a:solidFill>
                    <a:schemeClr val="bg1"/>
                  </a:solidFill>
                  <a:latin typeface="Garamond" pitchFamily="18" charset="0"/>
                </a:rPr>
                <a:t>F1,6dP</a:t>
              </a:r>
              <a:endParaRPr lang="en-US" sz="1600" b="1">
                <a:solidFill>
                  <a:schemeClr val="bg1"/>
                </a:solidFill>
                <a:latin typeface="Garamond" pitchFamily="18" charset="0"/>
              </a:endParaRPr>
            </a:p>
          </p:txBody>
        </p:sp>
      </p:grpSp>
      <p:grpSp>
        <p:nvGrpSpPr>
          <p:cNvPr id="22538" name="Group 55"/>
          <p:cNvGrpSpPr>
            <a:grpSpLocks/>
          </p:cNvGrpSpPr>
          <p:nvPr/>
        </p:nvGrpSpPr>
        <p:grpSpPr bwMode="auto">
          <a:xfrm>
            <a:off x="661988" y="2812074"/>
            <a:ext cx="1036637" cy="504825"/>
            <a:chOff x="2385" y="1398"/>
            <a:chExt cx="707" cy="318"/>
          </a:xfrm>
        </p:grpSpPr>
        <p:sp>
          <p:nvSpPr>
            <p:cNvPr id="22593" name="Oval 56"/>
            <p:cNvSpPr>
              <a:spLocks noChangeArrowheads="1"/>
            </p:cNvSpPr>
            <p:nvPr/>
          </p:nvSpPr>
          <p:spPr bwMode="auto">
            <a:xfrm>
              <a:off x="2385" y="1398"/>
              <a:ext cx="544" cy="318"/>
            </a:xfrm>
            <a:prstGeom prst="ellipse">
              <a:avLst/>
            </a:prstGeom>
            <a:solidFill>
              <a:srgbClr val="000066"/>
            </a:solidFill>
            <a:ln w="9525">
              <a:noFill/>
              <a:round/>
              <a:headEnd/>
              <a:tailEnd/>
            </a:ln>
          </p:spPr>
          <p:txBody>
            <a:bodyPr wrap="none" anchor="ctr"/>
            <a:lstStyle/>
            <a:p>
              <a:endParaRPr lang="en-US"/>
            </a:p>
          </p:txBody>
        </p:sp>
        <p:sp>
          <p:nvSpPr>
            <p:cNvPr id="22594" name="Text Box 57"/>
            <p:cNvSpPr txBox="1">
              <a:spLocks noChangeArrowheads="1"/>
            </p:cNvSpPr>
            <p:nvPr/>
          </p:nvSpPr>
          <p:spPr bwMode="auto">
            <a:xfrm>
              <a:off x="2412" y="1434"/>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Hxk2</a:t>
              </a:r>
              <a:endParaRPr lang="en-US" b="1">
                <a:solidFill>
                  <a:schemeClr val="bg1"/>
                </a:solidFill>
                <a:latin typeface="Garamond" pitchFamily="18" charset="0"/>
              </a:endParaRPr>
            </a:p>
          </p:txBody>
        </p:sp>
      </p:grpSp>
      <p:grpSp>
        <p:nvGrpSpPr>
          <p:cNvPr id="22539" name="Group 58"/>
          <p:cNvGrpSpPr>
            <a:grpSpLocks/>
          </p:cNvGrpSpPr>
          <p:nvPr/>
        </p:nvGrpSpPr>
        <p:grpSpPr bwMode="auto">
          <a:xfrm>
            <a:off x="1792288" y="2840649"/>
            <a:ext cx="1036637" cy="504825"/>
            <a:chOff x="2385" y="1398"/>
            <a:chExt cx="707" cy="318"/>
          </a:xfrm>
        </p:grpSpPr>
        <p:sp>
          <p:nvSpPr>
            <p:cNvPr id="22591" name="Oval 59"/>
            <p:cNvSpPr>
              <a:spLocks noChangeArrowheads="1"/>
            </p:cNvSpPr>
            <p:nvPr/>
          </p:nvSpPr>
          <p:spPr bwMode="auto">
            <a:xfrm>
              <a:off x="2385" y="1398"/>
              <a:ext cx="544" cy="318"/>
            </a:xfrm>
            <a:prstGeom prst="ellipse">
              <a:avLst/>
            </a:prstGeom>
            <a:solidFill>
              <a:srgbClr val="000066"/>
            </a:solidFill>
            <a:ln w="9525">
              <a:noFill/>
              <a:round/>
              <a:headEnd/>
              <a:tailEnd/>
            </a:ln>
          </p:spPr>
          <p:txBody>
            <a:bodyPr wrap="none" anchor="ctr"/>
            <a:lstStyle/>
            <a:p>
              <a:endParaRPr lang="en-US"/>
            </a:p>
          </p:txBody>
        </p:sp>
        <p:sp>
          <p:nvSpPr>
            <p:cNvPr id="22592" name="Text Box 60"/>
            <p:cNvSpPr txBox="1">
              <a:spLocks noChangeArrowheads="1"/>
            </p:cNvSpPr>
            <p:nvPr/>
          </p:nvSpPr>
          <p:spPr bwMode="auto">
            <a:xfrm>
              <a:off x="2412" y="1434"/>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Pgi1</a:t>
              </a:r>
              <a:endParaRPr lang="en-US" b="1">
                <a:solidFill>
                  <a:schemeClr val="bg1"/>
                </a:solidFill>
                <a:latin typeface="Garamond" pitchFamily="18" charset="0"/>
              </a:endParaRPr>
            </a:p>
          </p:txBody>
        </p:sp>
      </p:grpSp>
      <p:grpSp>
        <p:nvGrpSpPr>
          <p:cNvPr id="22540" name="Group 61"/>
          <p:cNvGrpSpPr>
            <a:grpSpLocks/>
          </p:cNvGrpSpPr>
          <p:nvPr/>
        </p:nvGrpSpPr>
        <p:grpSpPr bwMode="auto">
          <a:xfrm>
            <a:off x="2962275" y="2840649"/>
            <a:ext cx="1035050" cy="504825"/>
            <a:chOff x="2385" y="1398"/>
            <a:chExt cx="707" cy="318"/>
          </a:xfrm>
        </p:grpSpPr>
        <p:sp>
          <p:nvSpPr>
            <p:cNvPr id="22589" name="Oval 62"/>
            <p:cNvSpPr>
              <a:spLocks noChangeArrowheads="1"/>
            </p:cNvSpPr>
            <p:nvPr/>
          </p:nvSpPr>
          <p:spPr bwMode="auto">
            <a:xfrm>
              <a:off x="2385" y="1398"/>
              <a:ext cx="544" cy="318"/>
            </a:xfrm>
            <a:prstGeom prst="ellipse">
              <a:avLst/>
            </a:prstGeom>
            <a:solidFill>
              <a:srgbClr val="000066"/>
            </a:solidFill>
            <a:ln w="9525">
              <a:noFill/>
              <a:round/>
              <a:headEnd/>
              <a:tailEnd/>
            </a:ln>
          </p:spPr>
          <p:txBody>
            <a:bodyPr wrap="none" anchor="ctr"/>
            <a:lstStyle/>
            <a:p>
              <a:endParaRPr lang="en-US"/>
            </a:p>
          </p:txBody>
        </p:sp>
        <p:sp>
          <p:nvSpPr>
            <p:cNvPr id="22590" name="Text Box 63"/>
            <p:cNvSpPr txBox="1">
              <a:spLocks noChangeArrowheads="1"/>
            </p:cNvSpPr>
            <p:nvPr/>
          </p:nvSpPr>
          <p:spPr bwMode="auto">
            <a:xfrm>
              <a:off x="2412" y="1434"/>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Pfk1</a:t>
              </a:r>
              <a:endParaRPr lang="en-US" b="1">
                <a:solidFill>
                  <a:schemeClr val="bg1"/>
                </a:solidFill>
                <a:latin typeface="Garamond" pitchFamily="18" charset="0"/>
              </a:endParaRPr>
            </a:p>
          </p:txBody>
        </p:sp>
      </p:grpSp>
      <p:sp>
        <p:nvSpPr>
          <p:cNvPr id="22541" name="Oval 65"/>
          <p:cNvSpPr>
            <a:spLocks noChangeArrowheads="1"/>
          </p:cNvSpPr>
          <p:nvPr/>
        </p:nvSpPr>
        <p:spPr bwMode="auto">
          <a:xfrm>
            <a:off x="652463" y="2077062"/>
            <a:ext cx="796925" cy="504825"/>
          </a:xfrm>
          <a:prstGeom prst="ellipse">
            <a:avLst/>
          </a:prstGeom>
          <a:solidFill>
            <a:srgbClr val="00B0F0"/>
          </a:solidFill>
          <a:ln w="9525">
            <a:noFill/>
            <a:round/>
            <a:headEnd/>
            <a:tailEnd/>
          </a:ln>
        </p:spPr>
        <p:txBody>
          <a:bodyPr wrap="none" anchor="ctr"/>
          <a:lstStyle/>
          <a:p>
            <a:pPr algn="ctr"/>
            <a:endParaRPr lang="en-US"/>
          </a:p>
        </p:txBody>
      </p:sp>
      <p:sp>
        <p:nvSpPr>
          <p:cNvPr id="22542" name="Text Box 66"/>
          <p:cNvSpPr txBox="1">
            <a:spLocks noChangeArrowheads="1"/>
          </p:cNvSpPr>
          <p:nvPr/>
        </p:nvSpPr>
        <p:spPr bwMode="auto">
          <a:xfrm>
            <a:off x="623888" y="2134212"/>
            <a:ext cx="996950" cy="366712"/>
          </a:xfrm>
          <a:prstGeom prst="rect">
            <a:avLst/>
          </a:prstGeom>
          <a:noFill/>
          <a:ln w="9525">
            <a:noFill/>
            <a:miter lim="800000"/>
            <a:headEnd/>
            <a:tailEnd/>
          </a:ln>
        </p:spPr>
        <p:txBody>
          <a:bodyPr>
            <a:spAutoFit/>
          </a:bodyPr>
          <a:lstStyle/>
          <a:p>
            <a:r>
              <a:rPr lang="da-DK" b="1" i="1">
                <a:latin typeface="Garamond" pitchFamily="18" charset="0"/>
              </a:rPr>
              <a:t>HXK2</a:t>
            </a:r>
            <a:endParaRPr lang="en-US" b="1" i="1">
              <a:latin typeface="Garamond" pitchFamily="18" charset="0"/>
            </a:endParaRPr>
          </a:p>
        </p:txBody>
      </p:sp>
      <p:sp>
        <p:nvSpPr>
          <p:cNvPr id="22543" name="Line 67"/>
          <p:cNvSpPr>
            <a:spLocks noChangeShapeType="1"/>
          </p:cNvSpPr>
          <p:nvPr/>
        </p:nvSpPr>
        <p:spPr bwMode="auto">
          <a:xfrm>
            <a:off x="700088" y="3589949"/>
            <a:ext cx="665162" cy="0"/>
          </a:xfrm>
          <a:prstGeom prst="line">
            <a:avLst/>
          </a:prstGeom>
          <a:noFill/>
          <a:ln w="38100">
            <a:solidFill>
              <a:schemeClr val="tx1"/>
            </a:solidFill>
            <a:round/>
            <a:headEnd/>
            <a:tailEnd type="triangle" w="med" len="med"/>
          </a:ln>
        </p:spPr>
        <p:txBody>
          <a:bodyPr/>
          <a:lstStyle/>
          <a:p>
            <a:endParaRPr lang="en-US"/>
          </a:p>
        </p:txBody>
      </p:sp>
      <p:sp>
        <p:nvSpPr>
          <p:cNvPr id="22544" name="AutoShape 68"/>
          <p:cNvSpPr>
            <a:spLocks noChangeArrowheads="1"/>
          </p:cNvSpPr>
          <p:nvPr/>
        </p:nvSpPr>
        <p:spPr bwMode="auto">
          <a:xfrm>
            <a:off x="768350" y="3604237"/>
            <a:ext cx="463550" cy="215900"/>
          </a:xfrm>
          <a:prstGeom prst="curvedDownArrow">
            <a:avLst>
              <a:gd name="adj1" fmla="val 42941"/>
              <a:gd name="adj2" fmla="val 85882"/>
              <a:gd name="adj3" fmla="val 33333"/>
            </a:avLst>
          </a:prstGeom>
          <a:solidFill>
            <a:schemeClr val="tx1"/>
          </a:solidFill>
          <a:ln w="9525">
            <a:solidFill>
              <a:schemeClr val="tx1"/>
            </a:solidFill>
            <a:miter lim="800000"/>
            <a:headEnd/>
            <a:tailEnd/>
          </a:ln>
        </p:spPr>
        <p:txBody>
          <a:bodyPr wrap="none" anchor="ctr"/>
          <a:lstStyle/>
          <a:p>
            <a:endParaRPr lang="en-US"/>
          </a:p>
        </p:txBody>
      </p:sp>
      <p:sp>
        <p:nvSpPr>
          <p:cNvPr id="22545" name="Line 69"/>
          <p:cNvSpPr>
            <a:spLocks noChangeShapeType="1"/>
          </p:cNvSpPr>
          <p:nvPr/>
        </p:nvSpPr>
        <p:spPr bwMode="auto">
          <a:xfrm>
            <a:off x="1922463" y="3589949"/>
            <a:ext cx="665162" cy="0"/>
          </a:xfrm>
          <a:prstGeom prst="line">
            <a:avLst/>
          </a:prstGeom>
          <a:noFill/>
          <a:ln w="38100">
            <a:solidFill>
              <a:schemeClr val="tx1"/>
            </a:solidFill>
            <a:round/>
            <a:headEnd/>
            <a:tailEnd type="triangle" w="med" len="med"/>
          </a:ln>
        </p:spPr>
        <p:txBody>
          <a:bodyPr/>
          <a:lstStyle/>
          <a:p>
            <a:endParaRPr lang="en-US"/>
          </a:p>
        </p:txBody>
      </p:sp>
      <p:sp>
        <p:nvSpPr>
          <p:cNvPr id="22546" name="Line 70"/>
          <p:cNvSpPr>
            <a:spLocks noChangeShapeType="1"/>
          </p:cNvSpPr>
          <p:nvPr/>
        </p:nvSpPr>
        <p:spPr bwMode="auto">
          <a:xfrm>
            <a:off x="3159125" y="3589949"/>
            <a:ext cx="466725" cy="0"/>
          </a:xfrm>
          <a:prstGeom prst="line">
            <a:avLst/>
          </a:prstGeom>
          <a:noFill/>
          <a:ln w="38100">
            <a:solidFill>
              <a:schemeClr val="tx1"/>
            </a:solidFill>
            <a:round/>
            <a:headEnd/>
            <a:tailEnd type="triangle" w="med" len="med"/>
          </a:ln>
        </p:spPr>
        <p:txBody>
          <a:bodyPr/>
          <a:lstStyle/>
          <a:p>
            <a:endParaRPr lang="en-US"/>
          </a:p>
        </p:txBody>
      </p:sp>
      <p:sp>
        <p:nvSpPr>
          <p:cNvPr id="22547" name="Line 71"/>
          <p:cNvSpPr>
            <a:spLocks noChangeShapeType="1"/>
          </p:cNvSpPr>
          <p:nvPr/>
        </p:nvSpPr>
        <p:spPr bwMode="auto">
          <a:xfrm>
            <a:off x="1033463" y="2581887"/>
            <a:ext cx="0" cy="217487"/>
          </a:xfrm>
          <a:prstGeom prst="line">
            <a:avLst/>
          </a:prstGeom>
          <a:noFill/>
          <a:ln w="38100">
            <a:solidFill>
              <a:schemeClr val="tx1"/>
            </a:solidFill>
            <a:round/>
            <a:headEnd/>
            <a:tailEnd type="triangle" w="med" len="med"/>
          </a:ln>
        </p:spPr>
        <p:txBody>
          <a:bodyPr/>
          <a:lstStyle/>
          <a:p>
            <a:endParaRPr lang="en-US"/>
          </a:p>
        </p:txBody>
      </p:sp>
      <p:grpSp>
        <p:nvGrpSpPr>
          <p:cNvPr id="22548" name="Group 72"/>
          <p:cNvGrpSpPr>
            <a:grpSpLocks/>
          </p:cNvGrpSpPr>
          <p:nvPr/>
        </p:nvGrpSpPr>
        <p:grpSpPr bwMode="auto">
          <a:xfrm>
            <a:off x="2787650" y="3936024"/>
            <a:ext cx="725488" cy="504825"/>
            <a:chOff x="3528" y="2168"/>
            <a:chExt cx="433" cy="318"/>
          </a:xfrm>
        </p:grpSpPr>
        <p:sp>
          <p:nvSpPr>
            <p:cNvPr id="22587" name="Oval 73"/>
            <p:cNvSpPr>
              <a:spLocks noChangeArrowheads="1"/>
            </p:cNvSpPr>
            <p:nvPr/>
          </p:nvSpPr>
          <p:spPr bwMode="auto">
            <a:xfrm>
              <a:off x="3564" y="2168"/>
              <a:ext cx="317" cy="318"/>
            </a:xfrm>
            <a:prstGeom prst="ellipse">
              <a:avLst/>
            </a:prstGeom>
            <a:solidFill>
              <a:srgbClr val="800000"/>
            </a:solidFill>
            <a:ln w="9525">
              <a:noFill/>
              <a:round/>
              <a:headEnd/>
              <a:tailEnd/>
            </a:ln>
          </p:spPr>
          <p:txBody>
            <a:bodyPr wrap="none" anchor="ctr"/>
            <a:lstStyle/>
            <a:p>
              <a:endParaRPr lang="en-US"/>
            </a:p>
          </p:txBody>
        </p:sp>
        <p:sp>
          <p:nvSpPr>
            <p:cNvPr id="22588" name="Text Box 74"/>
            <p:cNvSpPr txBox="1">
              <a:spLocks noChangeArrowheads="1"/>
            </p:cNvSpPr>
            <p:nvPr/>
          </p:nvSpPr>
          <p:spPr bwMode="auto">
            <a:xfrm>
              <a:off x="3528" y="2205"/>
              <a:ext cx="433"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grpSp>
      <p:grpSp>
        <p:nvGrpSpPr>
          <p:cNvPr id="22549" name="Group 75"/>
          <p:cNvGrpSpPr>
            <a:grpSpLocks/>
          </p:cNvGrpSpPr>
          <p:nvPr/>
        </p:nvGrpSpPr>
        <p:grpSpPr bwMode="auto">
          <a:xfrm>
            <a:off x="3352800" y="3936024"/>
            <a:ext cx="727075" cy="504825"/>
            <a:chOff x="4154" y="2123"/>
            <a:chExt cx="448" cy="318"/>
          </a:xfrm>
        </p:grpSpPr>
        <p:sp>
          <p:nvSpPr>
            <p:cNvPr id="22585" name="Oval 76"/>
            <p:cNvSpPr>
              <a:spLocks noChangeArrowheads="1"/>
            </p:cNvSpPr>
            <p:nvPr/>
          </p:nvSpPr>
          <p:spPr bwMode="auto">
            <a:xfrm>
              <a:off x="4199" y="2123"/>
              <a:ext cx="317" cy="318"/>
            </a:xfrm>
            <a:prstGeom prst="ellipse">
              <a:avLst/>
            </a:prstGeom>
            <a:solidFill>
              <a:srgbClr val="800000"/>
            </a:solidFill>
            <a:ln w="9525">
              <a:noFill/>
              <a:round/>
              <a:headEnd/>
              <a:tailEnd/>
            </a:ln>
          </p:spPr>
          <p:txBody>
            <a:bodyPr wrap="none" anchor="ctr"/>
            <a:lstStyle/>
            <a:p>
              <a:endParaRPr lang="en-US"/>
            </a:p>
          </p:txBody>
        </p:sp>
        <p:sp>
          <p:nvSpPr>
            <p:cNvPr id="22586" name="Text Box 77"/>
            <p:cNvSpPr txBox="1">
              <a:spLocks noChangeArrowheads="1"/>
            </p:cNvSpPr>
            <p:nvPr/>
          </p:nvSpPr>
          <p:spPr bwMode="auto">
            <a:xfrm>
              <a:off x="4154" y="2160"/>
              <a:ext cx="44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grpSp>
      <p:sp>
        <p:nvSpPr>
          <p:cNvPr id="22550" name="AutoShape 78"/>
          <p:cNvSpPr>
            <a:spLocks noChangeArrowheads="1"/>
          </p:cNvSpPr>
          <p:nvPr/>
        </p:nvSpPr>
        <p:spPr bwMode="auto">
          <a:xfrm>
            <a:off x="3160713" y="3604237"/>
            <a:ext cx="465137" cy="215900"/>
          </a:xfrm>
          <a:prstGeom prst="curvedDownArrow">
            <a:avLst>
              <a:gd name="adj1" fmla="val 43088"/>
              <a:gd name="adj2" fmla="val 86176"/>
              <a:gd name="adj3" fmla="val 33333"/>
            </a:avLst>
          </a:prstGeom>
          <a:solidFill>
            <a:schemeClr val="tx1"/>
          </a:solidFill>
          <a:ln w="9525">
            <a:solidFill>
              <a:schemeClr val="tx1"/>
            </a:solidFill>
            <a:miter lim="800000"/>
            <a:headEnd/>
            <a:tailEnd/>
          </a:ln>
        </p:spPr>
        <p:txBody>
          <a:bodyPr wrap="none" anchor="ctr"/>
          <a:lstStyle/>
          <a:p>
            <a:endParaRPr lang="en-US"/>
          </a:p>
        </p:txBody>
      </p:sp>
      <p:sp>
        <p:nvSpPr>
          <p:cNvPr id="22551" name="Line 79"/>
          <p:cNvSpPr>
            <a:spLocks noChangeShapeType="1"/>
          </p:cNvSpPr>
          <p:nvPr/>
        </p:nvSpPr>
        <p:spPr bwMode="auto">
          <a:xfrm>
            <a:off x="1033463" y="3316899"/>
            <a:ext cx="0" cy="217488"/>
          </a:xfrm>
          <a:prstGeom prst="line">
            <a:avLst/>
          </a:prstGeom>
          <a:noFill/>
          <a:ln w="38100">
            <a:solidFill>
              <a:schemeClr val="tx1"/>
            </a:solidFill>
            <a:prstDash val="sysDot"/>
            <a:round/>
            <a:headEnd/>
            <a:tailEnd type="triangle" w="med" len="med"/>
          </a:ln>
        </p:spPr>
        <p:txBody>
          <a:bodyPr/>
          <a:lstStyle/>
          <a:p>
            <a:endParaRPr lang="en-US"/>
          </a:p>
        </p:txBody>
      </p:sp>
      <p:sp>
        <p:nvSpPr>
          <p:cNvPr id="22552" name="Line 80"/>
          <p:cNvSpPr>
            <a:spLocks noChangeShapeType="1"/>
          </p:cNvSpPr>
          <p:nvPr/>
        </p:nvSpPr>
        <p:spPr bwMode="auto">
          <a:xfrm>
            <a:off x="2189163" y="3343887"/>
            <a:ext cx="0" cy="217487"/>
          </a:xfrm>
          <a:prstGeom prst="line">
            <a:avLst/>
          </a:prstGeom>
          <a:noFill/>
          <a:ln w="38100">
            <a:solidFill>
              <a:schemeClr val="tx1"/>
            </a:solidFill>
            <a:prstDash val="sysDot"/>
            <a:round/>
            <a:headEnd/>
            <a:tailEnd type="triangle" w="med" len="med"/>
          </a:ln>
        </p:spPr>
        <p:txBody>
          <a:bodyPr/>
          <a:lstStyle/>
          <a:p>
            <a:endParaRPr lang="en-US"/>
          </a:p>
        </p:txBody>
      </p:sp>
      <p:sp>
        <p:nvSpPr>
          <p:cNvPr id="22553" name="Line 81"/>
          <p:cNvSpPr>
            <a:spLocks noChangeShapeType="1"/>
          </p:cNvSpPr>
          <p:nvPr/>
        </p:nvSpPr>
        <p:spPr bwMode="auto">
          <a:xfrm>
            <a:off x="3371850" y="3331187"/>
            <a:ext cx="0" cy="217487"/>
          </a:xfrm>
          <a:prstGeom prst="line">
            <a:avLst/>
          </a:prstGeom>
          <a:noFill/>
          <a:ln w="38100">
            <a:solidFill>
              <a:schemeClr val="tx1"/>
            </a:solidFill>
            <a:prstDash val="sysDot"/>
            <a:round/>
            <a:headEnd/>
            <a:tailEnd type="triangle" w="med" len="med"/>
          </a:ln>
        </p:spPr>
        <p:txBody>
          <a:bodyPr/>
          <a:lstStyle/>
          <a:p>
            <a:endParaRPr lang="en-US"/>
          </a:p>
        </p:txBody>
      </p:sp>
      <p:sp>
        <p:nvSpPr>
          <p:cNvPr id="22554" name="Text Box 82"/>
          <p:cNvSpPr txBox="1">
            <a:spLocks noChangeArrowheads="1"/>
          </p:cNvSpPr>
          <p:nvPr/>
        </p:nvSpPr>
        <p:spPr bwMode="auto">
          <a:xfrm>
            <a:off x="166706" y="71438"/>
            <a:ext cx="7800975" cy="708025"/>
          </a:xfrm>
          <a:prstGeom prst="rect">
            <a:avLst/>
          </a:prstGeom>
          <a:noFill/>
          <a:ln w="9525">
            <a:noFill/>
            <a:miter lim="800000"/>
            <a:headEnd/>
            <a:tailEnd/>
          </a:ln>
        </p:spPr>
        <p:txBody>
          <a:bodyPr wrap="none">
            <a:spAutoFit/>
          </a:bodyPr>
          <a:lstStyle/>
          <a:p>
            <a:r>
              <a:rPr lang="da-DK" sz="4000" dirty="0">
                <a:latin typeface="Arial" charset="0"/>
                <a:cs typeface="Arial" charset="0"/>
              </a:rPr>
              <a:t>Construction of </a:t>
            </a:r>
            <a:r>
              <a:rPr lang="da-DK" sz="4000" dirty="0" err="1">
                <a:latin typeface="Arial" charset="0"/>
                <a:cs typeface="Arial" charset="0"/>
              </a:rPr>
              <a:t>Metabolic</a:t>
            </a:r>
            <a:r>
              <a:rPr lang="da-DK" sz="4000" dirty="0">
                <a:latin typeface="Arial" charset="0"/>
                <a:cs typeface="Arial" charset="0"/>
              </a:rPr>
              <a:t> Graphs</a:t>
            </a:r>
            <a:endParaRPr lang="en-US" sz="4000" dirty="0">
              <a:latin typeface="Arial" charset="0"/>
              <a:cs typeface="Arial" charset="0"/>
            </a:endParaRPr>
          </a:p>
        </p:txBody>
      </p:sp>
      <p:sp>
        <p:nvSpPr>
          <p:cNvPr id="22555" name="Text Box 83"/>
          <p:cNvSpPr txBox="1">
            <a:spLocks noChangeArrowheads="1"/>
          </p:cNvSpPr>
          <p:nvPr/>
        </p:nvSpPr>
        <p:spPr bwMode="auto">
          <a:xfrm>
            <a:off x="839788" y="1462699"/>
            <a:ext cx="2436812" cy="400050"/>
          </a:xfrm>
          <a:prstGeom prst="rect">
            <a:avLst/>
          </a:prstGeom>
          <a:noFill/>
          <a:ln w="9525">
            <a:noFill/>
            <a:miter lim="800000"/>
            <a:headEnd/>
            <a:tailEnd/>
          </a:ln>
        </p:spPr>
        <p:txBody>
          <a:bodyPr wrap="none">
            <a:spAutoFit/>
          </a:bodyPr>
          <a:lstStyle/>
          <a:p>
            <a:r>
              <a:rPr lang="da-DK" sz="2000">
                <a:latin typeface="Arial" charset="0"/>
                <a:cs typeface="Arial" charset="0"/>
              </a:rPr>
              <a:t>Metabolic pathways</a:t>
            </a:r>
            <a:endParaRPr lang="en-US" sz="2000">
              <a:latin typeface="Arial" charset="0"/>
              <a:cs typeface="Arial" charset="0"/>
            </a:endParaRPr>
          </a:p>
        </p:txBody>
      </p:sp>
      <p:sp>
        <p:nvSpPr>
          <p:cNvPr id="22556" name="AutoShape 84"/>
          <p:cNvSpPr>
            <a:spLocks noChangeArrowheads="1"/>
          </p:cNvSpPr>
          <p:nvPr/>
        </p:nvSpPr>
        <p:spPr bwMode="auto">
          <a:xfrm flipV="1">
            <a:off x="3697288" y="4748824"/>
            <a:ext cx="796925" cy="720725"/>
          </a:xfrm>
          <a:custGeom>
            <a:avLst/>
            <a:gdLst>
              <a:gd name="T0" fmla="*/ 558069 w 21600"/>
              <a:gd name="T1" fmla="*/ 0 h 21600"/>
              <a:gd name="T2" fmla="*/ 558069 w 21600"/>
              <a:gd name="T3" fmla="*/ 405675 h 21600"/>
              <a:gd name="T4" fmla="*/ 119428 w 21600"/>
              <a:gd name="T5" fmla="*/ 720725 h 21600"/>
              <a:gd name="T6" fmla="*/ 796925 w 21600"/>
              <a:gd name="T7" fmla="*/ 20283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tx1"/>
          </a:solidFill>
          <a:ln w="9525">
            <a:noFill/>
            <a:miter lim="800000"/>
            <a:headEnd/>
            <a:tailEnd/>
          </a:ln>
        </p:spPr>
        <p:txBody>
          <a:bodyPr wrap="none" anchor="ctr"/>
          <a:lstStyle/>
          <a:p>
            <a:endParaRPr lang="en-US"/>
          </a:p>
        </p:txBody>
      </p:sp>
      <p:grpSp>
        <p:nvGrpSpPr>
          <p:cNvPr id="22557" name="Group 47"/>
          <p:cNvGrpSpPr>
            <a:grpSpLocks/>
          </p:cNvGrpSpPr>
          <p:nvPr/>
        </p:nvGrpSpPr>
        <p:grpSpPr bwMode="auto">
          <a:xfrm>
            <a:off x="4787900" y="962637"/>
            <a:ext cx="3159125" cy="2578100"/>
            <a:chOff x="3776" y="2160"/>
            <a:chExt cx="2156" cy="1624"/>
          </a:xfrm>
        </p:grpSpPr>
        <p:sp>
          <p:nvSpPr>
            <p:cNvPr id="22561" name="Oval 48"/>
            <p:cNvSpPr>
              <a:spLocks noChangeArrowheads="1"/>
            </p:cNvSpPr>
            <p:nvPr/>
          </p:nvSpPr>
          <p:spPr bwMode="auto">
            <a:xfrm>
              <a:off x="4493" y="2160"/>
              <a:ext cx="317" cy="318"/>
            </a:xfrm>
            <a:prstGeom prst="ellipse">
              <a:avLst/>
            </a:prstGeom>
            <a:solidFill>
              <a:srgbClr val="800000"/>
            </a:solidFill>
            <a:ln w="9525">
              <a:noFill/>
              <a:round/>
              <a:headEnd/>
              <a:tailEnd/>
            </a:ln>
          </p:spPr>
          <p:txBody>
            <a:bodyPr wrap="none" anchor="ctr"/>
            <a:lstStyle/>
            <a:p>
              <a:endParaRPr lang="en-US"/>
            </a:p>
          </p:txBody>
        </p:sp>
        <p:sp>
          <p:nvSpPr>
            <p:cNvPr id="22562" name="Text Box 49"/>
            <p:cNvSpPr txBox="1">
              <a:spLocks noChangeArrowheads="1"/>
            </p:cNvSpPr>
            <p:nvPr/>
          </p:nvSpPr>
          <p:spPr bwMode="auto">
            <a:xfrm>
              <a:off x="4493" y="2197"/>
              <a:ext cx="418"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Glc</a:t>
              </a:r>
              <a:endParaRPr lang="en-US" b="1">
                <a:solidFill>
                  <a:schemeClr val="bg1"/>
                </a:solidFill>
                <a:latin typeface="Garamond" pitchFamily="18" charset="0"/>
              </a:endParaRPr>
            </a:p>
          </p:txBody>
        </p:sp>
        <p:grpSp>
          <p:nvGrpSpPr>
            <p:cNvPr id="22563" name="Group 50"/>
            <p:cNvGrpSpPr>
              <a:grpSpLocks/>
            </p:cNvGrpSpPr>
            <p:nvPr/>
          </p:nvGrpSpPr>
          <p:grpSpPr bwMode="auto">
            <a:xfrm>
              <a:off x="3858" y="2714"/>
              <a:ext cx="378" cy="318"/>
              <a:chOff x="861" y="3204"/>
              <a:chExt cx="378" cy="318"/>
            </a:xfrm>
          </p:grpSpPr>
          <p:sp>
            <p:nvSpPr>
              <p:cNvPr id="22583" name="Oval 51"/>
              <p:cNvSpPr>
                <a:spLocks noChangeArrowheads="1"/>
              </p:cNvSpPr>
              <p:nvPr/>
            </p:nvSpPr>
            <p:spPr bwMode="auto">
              <a:xfrm>
                <a:off x="897" y="3204"/>
                <a:ext cx="317" cy="318"/>
              </a:xfrm>
              <a:prstGeom prst="ellipse">
                <a:avLst/>
              </a:prstGeom>
              <a:solidFill>
                <a:srgbClr val="800000"/>
              </a:solidFill>
              <a:ln w="9525">
                <a:noFill/>
                <a:round/>
                <a:headEnd/>
                <a:tailEnd/>
              </a:ln>
            </p:spPr>
            <p:txBody>
              <a:bodyPr wrap="none" anchor="ctr"/>
              <a:lstStyle/>
              <a:p>
                <a:endParaRPr lang="en-US"/>
              </a:p>
            </p:txBody>
          </p:sp>
          <p:sp>
            <p:nvSpPr>
              <p:cNvPr id="22584" name="Text Box 52"/>
              <p:cNvSpPr txBox="1">
                <a:spLocks noChangeArrowheads="1"/>
              </p:cNvSpPr>
              <p:nvPr/>
            </p:nvSpPr>
            <p:spPr bwMode="auto">
              <a:xfrm>
                <a:off x="861" y="3241"/>
                <a:ext cx="37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G6P</a:t>
                </a:r>
                <a:endParaRPr lang="en-US" b="1">
                  <a:solidFill>
                    <a:schemeClr val="bg1"/>
                  </a:solidFill>
                  <a:latin typeface="Garamond" pitchFamily="18" charset="0"/>
                </a:endParaRPr>
              </a:p>
            </p:txBody>
          </p:sp>
        </p:grpSp>
        <p:grpSp>
          <p:nvGrpSpPr>
            <p:cNvPr id="22564" name="Group 53"/>
            <p:cNvGrpSpPr>
              <a:grpSpLocks/>
            </p:cNvGrpSpPr>
            <p:nvPr/>
          </p:nvGrpSpPr>
          <p:grpSpPr bwMode="auto">
            <a:xfrm>
              <a:off x="3776" y="3458"/>
              <a:ext cx="362" cy="318"/>
              <a:chOff x="770" y="3957"/>
              <a:chExt cx="362" cy="318"/>
            </a:xfrm>
          </p:grpSpPr>
          <p:sp>
            <p:nvSpPr>
              <p:cNvPr id="22581" name="Oval 54"/>
              <p:cNvSpPr>
                <a:spLocks noChangeArrowheads="1"/>
              </p:cNvSpPr>
              <p:nvPr/>
            </p:nvSpPr>
            <p:spPr bwMode="auto">
              <a:xfrm>
                <a:off x="797" y="3957"/>
                <a:ext cx="317" cy="318"/>
              </a:xfrm>
              <a:prstGeom prst="ellipse">
                <a:avLst/>
              </a:prstGeom>
              <a:solidFill>
                <a:srgbClr val="800000"/>
              </a:solidFill>
              <a:ln w="9525">
                <a:noFill/>
                <a:round/>
                <a:headEnd/>
                <a:tailEnd/>
              </a:ln>
            </p:spPr>
            <p:txBody>
              <a:bodyPr wrap="none" anchor="ctr"/>
              <a:lstStyle/>
              <a:p>
                <a:endParaRPr lang="en-US"/>
              </a:p>
            </p:txBody>
          </p:sp>
          <p:sp>
            <p:nvSpPr>
              <p:cNvPr id="22582" name="Text Box 55"/>
              <p:cNvSpPr txBox="1">
                <a:spLocks noChangeArrowheads="1"/>
              </p:cNvSpPr>
              <p:nvPr/>
            </p:nvSpPr>
            <p:spPr bwMode="auto">
              <a:xfrm>
                <a:off x="770" y="3994"/>
                <a:ext cx="362"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F6P</a:t>
                </a:r>
                <a:endParaRPr lang="en-US" b="1">
                  <a:solidFill>
                    <a:schemeClr val="bg1"/>
                  </a:solidFill>
                  <a:latin typeface="Garamond" pitchFamily="18" charset="0"/>
                </a:endParaRPr>
              </a:p>
            </p:txBody>
          </p:sp>
        </p:grpSp>
        <p:sp>
          <p:nvSpPr>
            <p:cNvPr id="22565" name="Oval 56"/>
            <p:cNvSpPr>
              <a:spLocks noChangeArrowheads="1"/>
            </p:cNvSpPr>
            <p:nvPr/>
          </p:nvSpPr>
          <p:spPr bwMode="auto">
            <a:xfrm>
              <a:off x="5337" y="3466"/>
              <a:ext cx="517" cy="318"/>
            </a:xfrm>
            <a:prstGeom prst="ellipse">
              <a:avLst/>
            </a:prstGeom>
            <a:solidFill>
              <a:srgbClr val="800000"/>
            </a:solidFill>
            <a:ln w="9525">
              <a:noFill/>
              <a:round/>
              <a:headEnd/>
              <a:tailEnd/>
            </a:ln>
          </p:spPr>
          <p:txBody>
            <a:bodyPr wrap="none" anchor="ctr"/>
            <a:lstStyle/>
            <a:p>
              <a:endParaRPr lang="en-US"/>
            </a:p>
          </p:txBody>
        </p:sp>
        <p:sp>
          <p:nvSpPr>
            <p:cNvPr id="22566" name="Text Box 57"/>
            <p:cNvSpPr txBox="1">
              <a:spLocks noChangeArrowheads="1"/>
            </p:cNvSpPr>
            <p:nvPr/>
          </p:nvSpPr>
          <p:spPr bwMode="auto">
            <a:xfrm>
              <a:off x="5365" y="3526"/>
              <a:ext cx="489" cy="212"/>
            </a:xfrm>
            <a:prstGeom prst="rect">
              <a:avLst/>
            </a:prstGeom>
            <a:noFill/>
            <a:ln w="9525">
              <a:noFill/>
              <a:miter lim="800000"/>
              <a:headEnd/>
              <a:tailEnd/>
            </a:ln>
          </p:spPr>
          <p:txBody>
            <a:bodyPr wrap="none">
              <a:spAutoFit/>
            </a:bodyPr>
            <a:lstStyle/>
            <a:p>
              <a:r>
                <a:rPr lang="da-DK" sz="1600" b="1">
                  <a:solidFill>
                    <a:schemeClr val="bg1"/>
                  </a:solidFill>
                  <a:latin typeface="Garamond" pitchFamily="18" charset="0"/>
                </a:rPr>
                <a:t>F1,6dP</a:t>
              </a:r>
              <a:endParaRPr lang="en-US" sz="1600" b="1">
                <a:solidFill>
                  <a:schemeClr val="bg1"/>
                </a:solidFill>
                <a:latin typeface="Garamond" pitchFamily="18" charset="0"/>
              </a:endParaRPr>
            </a:p>
          </p:txBody>
        </p:sp>
        <p:sp>
          <p:nvSpPr>
            <p:cNvPr id="22567" name="Oval 58"/>
            <p:cNvSpPr>
              <a:spLocks noChangeArrowheads="1"/>
            </p:cNvSpPr>
            <p:nvPr/>
          </p:nvSpPr>
          <p:spPr bwMode="auto">
            <a:xfrm>
              <a:off x="5191" y="2432"/>
              <a:ext cx="317" cy="318"/>
            </a:xfrm>
            <a:prstGeom prst="ellipse">
              <a:avLst/>
            </a:prstGeom>
            <a:solidFill>
              <a:srgbClr val="800000"/>
            </a:solidFill>
            <a:ln w="9525">
              <a:noFill/>
              <a:round/>
              <a:headEnd/>
              <a:tailEnd/>
            </a:ln>
          </p:spPr>
          <p:txBody>
            <a:bodyPr wrap="none" anchor="ctr"/>
            <a:lstStyle/>
            <a:p>
              <a:endParaRPr lang="en-US"/>
            </a:p>
          </p:txBody>
        </p:sp>
        <p:sp>
          <p:nvSpPr>
            <p:cNvPr id="22568" name="Text Box 59"/>
            <p:cNvSpPr txBox="1">
              <a:spLocks noChangeArrowheads="1"/>
            </p:cNvSpPr>
            <p:nvPr/>
          </p:nvSpPr>
          <p:spPr bwMode="auto">
            <a:xfrm>
              <a:off x="5155" y="2469"/>
              <a:ext cx="399"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sp>
          <p:nvSpPr>
            <p:cNvPr id="22569" name="Oval 60"/>
            <p:cNvSpPr>
              <a:spLocks noChangeArrowheads="1"/>
            </p:cNvSpPr>
            <p:nvPr/>
          </p:nvSpPr>
          <p:spPr bwMode="auto">
            <a:xfrm>
              <a:off x="5563" y="2840"/>
              <a:ext cx="317" cy="318"/>
            </a:xfrm>
            <a:prstGeom prst="ellipse">
              <a:avLst/>
            </a:prstGeom>
            <a:solidFill>
              <a:srgbClr val="800000"/>
            </a:solidFill>
            <a:ln w="9525">
              <a:noFill/>
              <a:round/>
              <a:headEnd/>
              <a:tailEnd/>
            </a:ln>
          </p:spPr>
          <p:txBody>
            <a:bodyPr wrap="none" anchor="ctr"/>
            <a:lstStyle/>
            <a:p>
              <a:endParaRPr lang="en-US"/>
            </a:p>
          </p:txBody>
        </p:sp>
        <p:sp>
          <p:nvSpPr>
            <p:cNvPr id="22570" name="Text Box 61"/>
            <p:cNvSpPr txBox="1">
              <a:spLocks noChangeArrowheads="1"/>
            </p:cNvSpPr>
            <p:nvPr/>
          </p:nvSpPr>
          <p:spPr bwMode="auto">
            <a:xfrm>
              <a:off x="5519" y="2886"/>
              <a:ext cx="413"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sp>
          <p:nvSpPr>
            <p:cNvPr id="22571" name="Oval 62"/>
            <p:cNvSpPr>
              <a:spLocks noChangeArrowheads="1"/>
            </p:cNvSpPr>
            <p:nvPr/>
          </p:nvSpPr>
          <p:spPr bwMode="auto">
            <a:xfrm>
              <a:off x="4439" y="2705"/>
              <a:ext cx="544" cy="318"/>
            </a:xfrm>
            <a:prstGeom prst="ellipse">
              <a:avLst/>
            </a:prstGeom>
            <a:solidFill>
              <a:srgbClr val="000066"/>
            </a:solidFill>
            <a:ln w="9525">
              <a:noFill/>
              <a:round/>
              <a:headEnd/>
              <a:tailEnd/>
            </a:ln>
          </p:spPr>
          <p:txBody>
            <a:bodyPr wrap="none" anchor="ctr"/>
            <a:lstStyle/>
            <a:p>
              <a:endParaRPr lang="en-US"/>
            </a:p>
          </p:txBody>
        </p:sp>
        <p:sp>
          <p:nvSpPr>
            <p:cNvPr id="22572" name="Text Box 63"/>
            <p:cNvSpPr txBox="1">
              <a:spLocks noChangeArrowheads="1"/>
            </p:cNvSpPr>
            <p:nvPr/>
          </p:nvSpPr>
          <p:spPr bwMode="auto">
            <a:xfrm>
              <a:off x="4466" y="2741"/>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Hxk2</a:t>
              </a:r>
              <a:endParaRPr lang="en-US" b="1">
                <a:solidFill>
                  <a:schemeClr val="bg1"/>
                </a:solidFill>
                <a:latin typeface="Garamond" pitchFamily="18" charset="0"/>
              </a:endParaRPr>
            </a:p>
          </p:txBody>
        </p:sp>
        <p:sp>
          <p:nvSpPr>
            <p:cNvPr id="22573" name="Oval 64"/>
            <p:cNvSpPr>
              <a:spLocks noChangeArrowheads="1"/>
            </p:cNvSpPr>
            <p:nvPr/>
          </p:nvSpPr>
          <p:spPr bwMode="auto">
            <a:xfrm>
              <a:off x="4929" y="3113"/>
              <a:ext cx="544" cy="318"/>
            </a:xfrm>
            <a:prstGeom prst="ellipse">
              <a:avLst/>
            </a:prstGeom>
            <a:solidFill>
              <a:srgbClr val="000066"/>
            </a:solidFill>
            <a:ln w="9525">
              <a:noFill/>
              <a:round/>
              <a:headEnd/>
              <a:tailEnd/>
            </a:ln>
          </p:spPr>
          <p:txBody>
            <a:bodyPr wrap="none" anchor="ctr"/>
            <a:lstStyle/>
            <a:p>
              <a:endParaRPr lang="en-US"/>
            </a:p>
          </p:txBody>
        </p:sp>
        <p:sp>
          <p:nvSpPr>
            <p:cNvPr id="22574" name="Text Box 65"/>
            <p:cNvSpPr txBox="1">
              <a:spLocks noChangeArrowheads="1"/>
            </p:cNvSpPr>
            <p:nvPr/>
          </p:nvSpPr>
          <p:spPr bwMode="auto">
            <a:xfrm>
              <a:off x="4956" y="3149"/>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Pfk1</a:t>
              </a:r>
              <a:endParaRPr lang="en-US" b="1">
                <a:solidFill>
                  <a:schemeClr val="bg1"/>
                </a:solidFill>
                <a:latin typeface="Garamond" pitchFamily="18" charset="0"/>
              </a:endParaRPr>
            </a:p>
          </p:txBody>
        </p:sp>
        <p:grpSp>
          <p:nvGrpSpPr>
            <p:cNvPr id="22575" name="Group 66"/>
            <p:cNvGrpSpPr>
              <a:grpSpLocks/>
            </p:cNvGrpSpPr>
            <p:nvPr/>
          </p:nvGrpSpPr>
          <p:grpSpPr bwMode="auto">
            <a:xfrm>
              <a:off x="4086" y="3095"/>
              <a:ext cx="707" cy="318"/>
              <a:chOff x="1098" y="3612"/>
              <a:chExt cx="707" cy="318"/>
            </a:xfrm>
          </p:grpSpPr>
          <p:sp>
            <p:nvSpPr>
              <p:cNvPr id="22579" name="Oval 67"/>
              <p:cNvSpPr>
                <a:spLocks noChangeArrowheads="1"/>
              </p:cNvSpPr>
              <p:nvPr/>
            </p:nvSpPr>
            <p:spPr bwMode="auto">
              <a:xfrm>
                <a:off x="1098" y="3612"/>
                <a:ext cx="544" cy="318"/>
              </a:xfrm>
              <a:prstGeom prst="ellipse">
                <a:avLst/>
              </a:prstGeom>
              <a:solidFill>
                <a:srgbClr val="000066"/>
              </a:solidFill>
              <a:ln w="9525">
                <a:noFill/>
                <a:round/>
                <a:headEnd/>
                <a:tailEnd/>
              </a:ln>
            </p:spPr>
            <p:txBody>
              <a:bodyPr wrap="none" anchor="ctr"/>
              <a:lstStyle/>
              <a:p>
                <a:endParaRPr lang="en-US"/>
              </a:p>
            </p:txBody>
          </p:sp>
          <p:sp>
            <p:nvSpPr>
              <p:cNvPr id="22580" name="Text Box 68"/>
              <p:cNvSpPr txBox="1">
                <a:spLocks noChangeArrowheads="1"/>
              </p:cNvSpPr>
              <p:nvPr/>
            </p:nvSpPr>
            <p:spPr bwMode="auto">
              <a:xfrm>
                <a:off x="1125" y="3648"/>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Pgi</a:t>
                </a:r>
                <a:endParaRPr lang="en-US" b="1">
                  <a:solidFill>
                    <a:schemeClr val="bg1"/>
                  </a:solidFill>
                  <a:latin typeface="Garamond" pitchFamily="18" charset="0"/>
                </a:endParaRPr>
              </a:p>
            </p:txBody>
          </p:sp>
        </p:grpSp>
        <p:sp>
          <p:nvSpPr>
            <p:cNvPr id="22576" name="Line 69"/>
            <p:cNvSpPr>
              <a:spLocks noChangeShapeType="1"/>
            </p:cNvSpPr>
            <p:nvPr/>
          </p:nvSpPr>
          <p:spPr bwMode="auto">
            <a:xfrm flipH="1">
              <a:off x="4471" y="3013"/>
              <a:ext cx="91" cy="91"/>
            </a:xfrm>
            <a:prstGeom prst="line">
              <a:avLst/>
            </a:prstGeom>
            <a:noFill/>
            <a:ln w="57150" cap="rnd">
              <a:solidFill>
                <a:schemeClr val="tx1"/>
              </a:solidFill>
              <a:prstDash val="sysDot"/>
              <a:round/>
              <a:headEnd/>
              <a:tailEnd/>
            </a:ln>
          </p:spPr>
          <p:txBody>
            <a:bodyPr/>
            <a:lstStyle/>
            <a:p>
              <a:endParaRPr lang="en-US"/>
            </a:p>
          </p:txBody>
        </p:sp>
        <p:sp>
          <p:nvSpPr>
            <p:cNvPr id="22577" name="Line 70"/>
            <p:cNvSpPr>
              <a:spLocks noChangeShapeType="1"/>
            </p:cNvSpPr>
            <p:nvPr/>
          </p:nvSpPr>
          <p:spPr bwMode="auto">
            <a:xfrm>
              <a:off x="4616" y="3249"/>
              <a:ext cx="318" cy="0"/>
            </a:xfrm>
            <a:prstGeom prst="line">
              <a:avLst/>
            </a:prstGeom>
            <a:noFill/>
            <a:ln w="57150" cap="rnd">
              <a:solidFill>
                <a:schemeClr val="tx1"/>
              </a:solidFill>
              <a:prstDash val="sysDot"/>
              <a:round/>
              <a:headEnd/>
              <a:tailEnd/>
            </a:ln>
          </p:spPr>
          <p:txBody>
            <a:bodyPr/>
            <a:lstStyle/>
            <a:p>
              <a:endParaRPr lang="en-US"/>
            </a:p>
          </p:txBody>
        </p:sp>
        <p:sp>
          <p:nvSpPr>
            <p:cNvPr id="22578" name="Line 71"/>
            <p:cNvSpPr>
              <a:spLocks noChangeShapeType="1"/>
            </p:cNvSpPr>
            <p:nvPr/>
          </p:nvSpPr>
          <p:spPr bwMode="auto">
            <a:xfrm>
              <a:off x="4934" y="2977"/>
              <a:ext cx="181" cy="136"/>
            </a:xfrm>
            <a:prstGeom prst="line">
              <a:avLst/>
            </a:prstGeom>
            <a:noFill/>
            <a:ln w="57150" cap="rnd">
              <a:solidFill>
                <a:schemeClr val="tx1"/>
              </a:solidFill>
              <a:prstDash val="sysDot"/>
              <a:round/>
              <a:headEnd/>
              <a:tailEnd/>
            </a:ln>
          </p:spPr>
          <p:txBody>
            <a:bodyPr/>
            <a:lstStyle/>
            <a:p>
              <a:endParaRPr lang="en-US"/>
            </a:p>
          </p:txBody>
        </p:sp>
      </p:grpSp>
      <p:sp>
        <p:nvSpPr>
          <p:cNvPr id="22558" name="AutoShape 84"/>
          <p:cNvSpPr>
            <a:spLocks noChangeArrowheads="1"/>
          </p:cNvSpPr>
          <p:nvPr/>
        </p:nvSpPr>
        <p:spPr bwMode="auto">
          <a:xfrm>
            <a:off x="3697288" y="1677012"/>
            <a:ext cx="796925" cy="720725"/>
          </a:xfrm>
          <a:custGeom>
            <a:avLst/>
            <a:gdLst>
              <a:gd name="T0" fmla="*/ 558069 w 21600"/>
              <a:gd name="T1" fmla="*/ 0 h 21600"/>
              <a:gd name="T2" fmla="*/ 558069 w 21600"/>
              <a:gd name="T3" fmla="*/ 405675 h 21600"/>
              <a:gd name="T4" fmla="*/ 119428 w 21600"/>
              <a:gd name="T5" fmla="*/ 720725 h 21600"/>
              <a:gd name="T6" fmla="*/ 796925 w 21600"/>
              <a:gd name="T7" fmla="*/ 20283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tx1"/>
          </a:solidFill>
          <a:ln w="9525">
            <a:noFill/>
            <a:miter lim="800000"/>
            <a:headEnd/>
            <a:tailEnd/>
          </a:ln>
        </p:spPr>
        <p:txBody>
          <a:bodyPr wrap="none" anchor="ctr"/>
          <a:lstStyle/>
          <a:p>
            <a:endParaRPr lang="en-US"/>
          </a:p>
        </p:txBody>
      </p:sp>
      <p:sp>
        <p:nvSpPr>
          <p:cNvPr id="22559" name="TextBox 114"/>
          <p:cNvSpPr txBox="1">
            <a:spLocks noChangeArrowheads="1"/>
          </p:cNvSpPr>
          <p:nvPr/>
        </p:nvSpPr>
        <p:spPr bwMode="auto">
          <a:xfrm>
            <a:off x="6172200" y="783249"/>
            <a:ext cx="2143125" cy="646113"/>
          </a:xfrm>
          <a:prstGeom prst="rect">
            <a:avLst/>
          </a:prstGeom>
          <a:noFill/>
          <a:ln w="9525">
            <a:noFill/>
            <a:miter lim="800000"/>
            <a:headEnd/>
            <a:tailEnd/>
          </a:ln>
        </p:spPr>
        <p:txBody>
          <a:bodyPr>
            <a:spAutoFit/>
          </a:bodyPr>
          <a:lstStyle/>
          <a:p>
            <a:pPr algn="r"/>
            <a:r>
              <a:rPr lang="da-DK"/>
              <a:t>Enzyme interaction graph</a:t>
            </a:r>
            <a:endParaRPr lang="sv-SE"/>
          </a:p>
        </p:txBody>
      </p:sp>
      <p:sp>
        <p:nvSpPr>
          <p:cNvPr id="22560" name="TextBox 115"/>
          <p:cNvSpPr txBox="1">
            <a:spLocks noChangeArrowheads="1"/>
          </p:cNvSpPr>
          <p:nvPr/>
        </p:nvSpPr>
        <p:spPr bwMode="auto">
          <a:xfrm>
            <a:off x="6769100" y="3674087"/>
            <a:ext cx="1544638" cy="646112"/>
          </a:xfrm>
          <a:prstGeom prst="rect">
            <a:avLst/>
          </a:prstGeom>
          <a:noFill/>
          <a:ln w="9525">
            <a:noFill/>
            <a:miter lim="800000"/>
            <a:headEnd/>
            <a:tailEnd/>
          </a:ln>
        </p:spPr>
        <p:txBody>
          <a:bodyPr>
            <a:spAutoFit/>
          </a:bodyPr>
          <a:lstStyle/>
          <a:p>
            <a:pPr algn="r"/>
            <a:r>
              <a:rPr lang="da-DK"/>
              <a:t>Bi-partite graph</a:t>
            </a:r>
            <a:endParaRPr lang="sv-SE"/>
          </a:p>
        </p:txBody>
      </p:sp>
      <p:sp>
        <p:nvSpPr>
          <p:cNvPr id="116" name="Slide Number Placeholder 2"/>
          <p:cNvSpPr txBox="1">
            <a:spLocks/>
          </p:cNvSpPr>
          <p:nvPr/>
        </p:nvSpPr>
        <p:spPr>
          <a:xfrm>
            <a:off x="8772092" y="6336812"/>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87282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1151440" y="2105589"/>
            <a:ext cx="5925635" cy="4342835"/>
          </a:xfrm>
          <a:prstGeom prst="rect">
            <a:avLst/>
          </a:prstGeom>
          <a:noFill/>
          <a:ln w="9525">
            <a:noFill/>
            <a:miter lim="800000"/>
            <a:headEnd/>
            <a:tailEnd/>
          </a:ln>
          <a:effectLst/>
        </p:spPr>
      </p:pic>
      <p:sp>
        <p:nvSpPr>
          <p:cNvPr id="8"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Metabolism</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of a single cell-type</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
        <p:nvSpPr>
          <p:cNvPr id="9" name="Content Placeholder 2"/>
          <p:cNvSpPr txBox="1">
            <a:spLocks/>
          </p:cNvSpPr>
          <p:nvPr/>
        </p:nvSpPr>
        <p:spPr>
          <a:xfrm>
            <a:off x="252000" y="828000"/>
            <a:ext cx="8677275" cy="1277589"/>
          </a:xfrm>
          <a:prstGeom prst="rect">
            <a:avLst/>
          </a:prstGeom>
        </p:spPr>
        <p:txBody>
          <a:bodyPr/>
          <a:lstStyle/>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GB" sz="2400" b="0" i="0" u="none" strike="noStrike" kern="1200" cap="none" spc="0" normalizeH="0" baseline="0" noProof="0" dirty="0">
                <a:ln>
                  <a:noFill/>
                </a:ln>
                <a:solidFill>
                  <a:schemeClr val="tx1"/>
                </a:solidFill>
                <a:effectLst/>
                <a:uLnTx/>
                <a:uFillTx/>
                <a:ea typeface="+mn-ea"/>
                <a:cs typeface="Arial"/>
              </a:rPr>
              <a:t>Involves</a:t>
            </a:r>
            <a:r>
              <a:rPr kumimoji="0" lang="en-GB" sz="2400" b="0" i="0" u="none" strike="noStrike" kern="1200" cap="none" spc="0" normalizeH="0" noProof="0" dirty="0">
                <a:ln>
                  <a:noFill/>
                </a:ln>
                <a:solidFill>
                  <a:schemeClr val="tx1"/>
                </a:solidFill>
                <a:effectLst/>
                <a:uLnTx/>
                <a:uFillTx/>
                <a:ea typeface="+mn-ea"/>
                <a:cs typeface="Arial"/>
              </a:rPr>
              <a:t> thousands of reactions in a coordinated fashion.</a:t>
            </a:r>
          </a:p>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r>
              <a:rPr lang="en-GB" sz="2400" noProof="0" dirty="0">
                <a:cs typeface="Arial"/>
              </a:rPr>
              <a:t>Reactions connected to each other through metabolites. </a:t>
            </a:r>
            <a:endParaRPr kumimoji="0" lang="en-GB" sz="2400" b="0" i="0" u="none" strike="noStrike" kern="1200" cap="none" spc="0" normalizeH="0" noProof="0" dirty="0">
              <a:ln>
                <a:noFill/>
              </a:ln>
              <a:solidFill>
                <a:schemeClr val="tx1"/>
              </a:solidFill>
              <a:effectLst/>
              <a:uLnTx/>
              <a:uFillTx/>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r>
              <a:rPr lang="en-GB" sz="2400" baseline="0" dirty="0">
                <a:cs typeface="Arial"/>
              </a:rPr>
              <a:t>Each</a:t>
            </a:r>
            <a:r>
              <a:rPr lang="en-GB" sz="2400" dirty="0">
                <a:cs typeface="Arial"/>
              </a:rPr>
              <a:t> reaction is catalyzed one or more gene products.</a:t>
            </a:r>
            <a:endParaRPr kumimoji="0" lang="sv-SE" sz="2400" b="0" i="0" u="none" strike="noStrike" kern="1200" cap="none" spc="0" normalizeH="0" baseline="0" noProof="0" dirty="0">
              <a:ln>
                <a:noFill/>
              </a:ln>
              <a:solidFill>
                <a:schemeClr val="tx1"/>
              </a:solidFill>
              <a:effectLst/>
              <a:uLnTx/>
              <a:uFillTx/>
              <a:ea typeface="+mn-ea"/>
              <a:cs typeface="Arial"/>
            </a:endParaRPr>
          </a:p>
        </p:txBody>
      </p:sp>
    </p:spTree>
    <p:extLst>
      <p:ext uri="{BB962C8B-B14F-4D97-AF65-F5344CB8AC3E}">
        <p14:creationId xmlns:p14="http://schemas.microsoft.com/office/powerpoint/2010/main" val="1090688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9"/>
          <p:cNvPicPr>
            <a:picLocks noChangeAspect="1" noChangeArrowheads="1"/>
          </p:cNvPicPr>
          <p:nvPr/>
        </p:nvPicPr>
        <p:blipFill>
          <a:blip r:embed="rId2"/>
          <a:srcRect/>
          <a:stretch>
            <a:fillRect/>
          </a:stretch>
        </p:blipFill>
        <p:spPr bwMode="auto">
          <a:xfrm>
            <a:off x="793449" y="2171570"/>
            <a:ext cx="2279650" cy="3612848"/>
          </a:xfrm>
          <a:prstGeom prst="rect">
            <a:avLst/>
          </a:prstGeom>
          <a:noFill/>
          <a:ln w="38100" cap="flat" cmpd="sng" algn="ctr">
            <a:solidFill>
              <a:schemeClr val="tx1"/>
            </a:solidFill>
            <a:prstDash val="solid"/>
            <a:miter lim="800000"/>
            <a:headEnd type="none" w="med" len="med"/>
            <a:tailEnd type="none" w="med" len="med"/>
          </a:ln>
        </p:spPr>
      </p:pic>
      <p:pic>
        <p:nvPicPr>
          <p:cNvPr id="24578" name="Picture 10"/>
          <p:cNvPicPr>
            <a:picLocks noChangeAspect="1" noChangeArrowheads="1"/>
          </p:cNvPicPr>
          <p:nvPr/>
        </p:nvPicPr>
        <p:blipFill>
          <a:blip r:embed="rId3"/>
          <a:srcRect/>
          <a:stretch>
            <a:fillRect/>
          </a:stretch>
        </p:blipFill>
        <p:spPr bwMode="auto">
          <a:xfrm>
            <a:off x="3459995" y="2031568"/>
            <a:ext cx="1535113" cy="1203325"/>
          </a:xfrm>
          <a:prstGeom prst="rect">
            <a:avLst/>
          </a:prstGeom>
          <a:noFill/>
          <a:ln w="9525">
            <a:noFill/>
            <a:miter lim="800000"/>
            <a:headEnd/>
            <a:tailEnd/>
          </a:ln>
        </p:spPr>
      </p:pic>
      <p:pic>
        <p:nvPicPr>
          <p:cNvPr id="24579" name="Picture 11"/>
          <p:cNvPicPr>
            <a:picLocks noChangeAspect="1" noChangeArrowheads="1"/>
          </p:cNvPicPr>
          <p:nvPr/>
        </p:nvPicPr>
        <p:blipFill>
          <a:blip r:embed="rId4"/>
          <a:srcRect/>
          <a:stretch>
            <a:fillRect/>
          </a:stretch>
        </p:blipFill>
        <p:spPr bwMode="auto">
          <a:xfrm>
            <a:off x="3501270" y="3966731"/>
            <a:ext cx="1395413" cy="1068387"/>
          </a:xfrm>
          <a:prstGeom prst="rect">
            <a:avLst/>
          </a:prstGeom>
          <a:noFill/>
          <a:ln w="9525">
            <a:noFill/>
            <a:miter lim="800000"/>
            <a:headEnd/>
            <a:tailEnd/>
          </a:ln>
        </p:spPr>
      </p:pic>
      <p:sp>
        <p:nvSpPr>
          <p:cNvPr id="24580" name="Text Box 12"/>
          <p:cNvSpPr txBox="1">
            <a:spLocks noChangeArrowheads="1"/>
          </p:cNvSpPr>
          <p:nvPr/>
        </p:nvSpPr>
        <p:spPr bwMode="auto">
          <a:xfrm>
            <a:off x="2971045" y="5084331"/>
            <a:ext cx="2141538" cy="598487"/>
          </a:xfrm>
          <a:prstGeom prst="rect">
            <a:avLst/>
          </a:prstGeom>
          <a:noFill/>
          <a:ln w="9525">
            <a:noFill/>
            <a:miter lim="800000"/>
            <a:headEnd/>
            <a:tailEnd/>
          </a:ln>
        </p:spPr>
        <p:txBody>
          <a:bodyPr lIns="54000" tIns="10800" rIns="54000" bIns="10800">
            <a:spAutoFit/>
          </a:bodyPr>
          <a:lstStyle/>
          <a:p>
            <a:pPr algn="ctr">
              <a:spcBef>
                <a:spcPct val="10000"/>
              </a:spcBef>
            </a:pPr>
            <a:r>
              <a:rPr lang="en-US" b="1">
                <a:latin typeface="Garamond" pitchFamily="18" charset="0"/>
              </a:rPr>
              <a:t>Enzyme</a:t>
            </a:r>
          </a:p>
          <a:p>
            <a:pPr algn="ctr">
              <a:spcBef>
                <a:spcPct val="10000"/>
              </a:spcBef>
            </a:pPr>
            <a:r>
              <a:rPr lang="en-US" b="1">
                <a:latin typeface="Garamond" pitchFamily="18" charset="0"/>
              </a:rPr>
              <a:t>Interaction graph</a:t>
            </a:r>
          </a:p>
        </p:txBody>
      </p:sp>
      <p:sp>
        <p:nvSpPr>
          <p:cNvPr id="24581" name="Text Box 13"/>
          <p:cNvSpPr txBox="1">
            <a:spLocks noChangeArrowheads="1"/>
          </p:cNvSpPr>
          <p:nvPr/>
        </p:nvSpPr>
        <p:spPr bwMode="auto">
          <a:xfrm>
            <a:off x="3456820" y="3092018"/>
            <a:ext cx="1317625" cy="641350"/>
          </a:xfrm>
          <a:prstGeom prst="rect">
            <a:avLst/>
          </a:prstGeom>
          <a:noFill/>
          <a:ln w="9525">
            <a:noFill/>
            <a:miter lim="800000"/>
            <a:headEnd/>
            <a:tailEnd/>
          </a:ln>
        </p:spPr>
        <p:txBody>
          <a:bodyPr>
            <a:spAutoFit/>
          </a:bodyPr>
          <a:lstStyle/>
          <a:p>
            <a:pPr algn="ctr">
              <a:spcBef>
                <a:spcPct val="50000"/>
              </a:spcBef>
            </a:pPr>
            <a:r>
              <a:rPr lang="en-US" b="1">
                <a:latin typeface="Garamond" pitchFamily="18" charset="0"/>
              </a:rPr>
              <a:t>Metabolic graph</a:t>
            </a:r>
          </a:p>
        </p:txBody>
      </p:sp>
      <p:sp>
        <p:nvSpPr>
          <p:cNvPr id="24582" name="Text Box 14"/>
          <p:cNvSpPr txBox="1">
            <a:spLocks noChangeArrowheads="1"/>
          </p:cNvSpPr>
          <p:nvPr/>
        </p:nvSpPr>
        <p:spPr bwMode="auto">
          <a:xfrm>
            <a:off x="541869" y="1745818"/>
            <a:ext cx="3016551" cy="391143"/>
          </a:xfrm>
          <a:prstGeom prst="rect">
            <a:avLst/>
          </a:prstGeom>
          <a:noFill/>
          <a:ln w="9525">
            <a:noFill/>
            <a:miter lim="800000"/>
            <a:headEnd/>
            <a:tailEnd/>
          </a:ln>
        </p:spPr>
        <p:txBody>
          <a:bodyPr wrap="none" lIns="54000" tIns="10800" rIns="54000" bIns="10800">
            <a:spAutoFit/>
          </a:bodyPr>
          <a:lstStyle/>
          <a:p>
            <a:pPr algn="ctr">
              <a:spcBef>
                <a:spcPct val="50000"/>
              </a:spcBef>
            </a:pPr>
            <a:r>
              <a:rPr lang="en-US" sz="2400" b="1" dirty="0">
                <a:latin typeface="Arial"/>
                <a:cs typeface="Arial"/>
              </a:rPr>
              <a:t>Metabolic pathways</a:t>
            </a:r>
          </a:p>
        </p:txBody>
      </p:sp>
      <p:sp>
        <p:nvSpPr>
          <p:cNvPr id="24583" name="Oval 15"/>
          <p:cNvSpPr>
            <a:spLocks noChangeArrowheads="1"/>
          </p:cNvSpPr>
          <p:nvPr/>
        </p:nvSpPr>
        <p:spPr bwMode="auto">
          <a:xfrm>
            <a:off x="4136270" y="4581093"/>
            <a:ext cx="381000" cy="152400"/>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sp>
        <p:nvSpPr>
          <p:cNvPr id="24584" name="Oval 16"/>
          <p:cNvSpPr>
            <a:spLocks noChangeArrowheads="1"/>
          </p:cNvSpPr>
          <p:nvPr/>
        </p:nvSpPr>
        <p:spPr bwMode="auto">
          <a:xfrm>
            <a:off x="4877633" y="4565219"/>
            <a:ext cx="1500187" cy="1066800"/>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sp>
        <p:nvSpPr>
          <p:cNvPr id="24585" name="Oval 17"/>
          <p:cNvSpPr>
            <a:spLocks noChangeArrowheads="1"/>
          </p:cNvSpPr>
          <p:nvPr/>
        </p:nvSpPr>
        <p:spPr bwMode="auto">
          <a:xfrm>
            <a:off x="4036258" y="2385581"/>
            <a:ext cx="381000" cy="152400"/>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sp>
        <p:nvSpPr>
          <p:cNvPr id="24586" name="Oval 18"/>
          <p:cNvSpPr>
            <a:spLocks noChangeAspect="1" noChangeArrowheads="1"/>
          </p:cNvSpPr>
          <p:nvPr/>
        </p:nvSpPr>
        <p:spPr bwMode="auto">
          <a:xfrm>
            <a:off x="4817308" y="1354506"/>
            <a:ext cx="1484312" cy="1107276"/>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cxnSp>
        <p:nvCxnSpPr>
          <p:cNvPr id="24587" name="AutoShape 19"/>
          <p:cNvCxnSpPr>
            <a:cxnSpLocks noChangeShapeType="1"/>
            <a:stCxn id="24585" idx="6"/>
            <a:endCxn id="24586" idx="2"/>
          </p:cNvCxnSpPr>
          <p:nvPr/>
        </p:nvCxnSpPr>
        <p:spPr bwMode="auto">
          <a:xfrm flipV="1">
            <a:off x="4417258" y="1908144"/>
            <a:ext cx="400050" cy="553637"/>
          </a:xfrm>
          <a:prstGeom prst="straightConnector1">
            <a:avLst/>
          </a:prstGeom>
          <a:noFill/>
          <a:ln w="19050">
            <a:solidFill>
              <a:schemeClr val="tx1"/>
            </a:solidFill>
            <a:round/>
            <a:headEnd/>
            <a:tailEnd/>
          </a:ln>
        </p:spPr>
      </p:cxnSp>
      <p:cxnSp>
        <p:nvCxnSpPr>
          <p:cNvPr id="24588" name="AutoShape 20"/>
          <p:cNvCxnSpPr>
            <a:cxnSpLocks noChangeShapeType="1"/>
            <a:stCxn id="24583" idx="6"/>
            <a:endCxn id="24584" idx="2"/>
          </p:cNvCxnSpPr>
          <p:nvPr/>
        </p:nvCxnSpPr>
        <p:spPr bwMode="auto">
          <a:xfrm>
            <a:off x="4517270" y="4657293"/>
            <a:ext cx="360363" cy="441326"/>
          </a:xfrm>
          <a:prstGeom prst="straightConnector1">
            <a:avLst/>
          </a:prstGeom>
          <a:noFill/>
          <a:ln w="19050">
            <a:solidFill>
              <a:schemeClr val="tx1"/>
            </a:solidFill>
            <a:round/>
            <a:headEnd/>
            <a:tailEnd/>
          </a:ln>
        </p:spPr>
      </p:cxnSp>
      <p:sp>
        <p:nvSpPr>
          <p:cNvPr id="24589" name="Text Box 21"/>
          <p:cNvSpPr txBox="1">
            <a:spLocks noChangeArrowheads="1"/>
          </p:cNvSpPr>
          <p:nvPr/>
        </p:nvSpPr>
        <p:spPr bwMode="auto">
          <a:xfrm>
            <a:off x="6625470" y="1364818"/>
            <a:ext cx="1657350" cy="1600438"/>
          </a:xfrm>
          <a:prstGeom prst="rect">
            <a:avLst/>
          </a:prstGeom>
          <a:noFill/>
          <a:ln w="9525">
            <a:solidFill>
              <a:schemeClr val="tx1"/>
            </a:solidFill>
            <a:miter lim="800000"/>
            <a:headEnd/>
            <a:tailEnd/>
          </a:ln>
        </p:spPr>
        <p:txBody>
          <a:bodyPr wrap="square">
            <a:spAutoFit/>
          </a:bodyPr>
          <a:lstStyle/>
          <a:p>
            <a:r>
              <a:rPr lang="en-US" sz="1400" b="1">
                <a:latin typeface="Arial" charset="0"/>
                <a:cs typeface="Times New Roman" pitchFamily="18" charset="0"/>
              </a:rPr>
              <a:t>Fructose 6P</a:t>
            </a:r>
          </a:p>
          <a:p>
            <a:r>
              <a:rPr lang="en-US" sz="1400" b="1">
                <a:latin typeface="Arial" charset="0"/>
                <a:cs typeface="Times New Roman" pitchFamily="18" charset="0"/>
              </a:rPr>
              <a:t>NH3</a:t>
            </a:r>
          </a:p>
          <a:p>
            <a:r>
              <a:rPr lang="en-US" sz="1400" b="1">
                <a:latin typeface="Arial" charset="0"/>
                <a:cs typeface="Times New Roman" pitchFamily="18" charset="0"/>
              </a:rPr>
              <a:t>Glucose 6P</a:t>
            </a:r>
          </a:p>
          <a:p>
            <a:r>
              <a:rPr lang="en-US" sz="1400" b="1">
                <a:latin typeface="Arial" charset="0"/>
                <a:cs typeface="Times New Roman" pitchFamily="18" charset="0"/>
              </a:rPr>
              <a:t>GABAxt</a:t>
            </a:r>
          </a:p>
          <a:p>
            <a:r>
              <a:rPr lang="en-US" sz="1400" b="1">
                <a:latin typeface="Arial" charset="0"/>
                <a:cs typeface="Times New Roman" pitchFamily="18" charset="0"/>
              </a:rPr>
              <a:t>NH3xt</a:t>
            </a:r>
          </a:p>
          <a:p>
            <a:r>
              <a:rPr lang="en-US" sz="1400" b="1">
                <a:latin typeface="Arial" charset="0"/>
                <a:cs typeface="Times New Roman" pitchFamily="18" charset="0"/>
              </a:rPr>
              <a:t>GABAxt</a:t>
            </a:r>
          </a:p>
          <a:p>
            <a:endParaRPr lang="en-US" sz="1400" b="1">
              <a:latin typeface="Arial" charset="0"/>
            </a:endParaRPr>
          </a:p>
        </p:txBody>
      </p:sp>
      <p:sp>
        <p:nvSpPr>
          <p:cNvPr id="24590" name="AutoShape 22"/>
          <p:cNvSpPr>
            <a:spLocks noChangeArrowheads="1"/>
          </p:cNvSpPr>
          <p:nvPr/>
        </p:nvSpPr>
        <p:spPr bwMode="auto">
          <a:xfrm rot="21591021" flipV="1">
            <a:off x="5006617" y="2508821"/>
            <a:ext cx="1218406" cy="305389"/>
          </a:xfrm>
          <a:prstGeom prst="notchedRightArrow">
            <a:avLst>
              <a:gd name="adj1" fmla="val 50000"/>
              <a:gd name="adj2" fmla="val 124451"/>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sp>
        <p:nvSpPr>
          <p:cNvPr id="24591" name="Text Box 23"/>
          <p:cNvSpPr txBox="1">
            <a:spLocks noChangeArrowheads="1"/>
          </p:cNvSpPr>
          <p:nvPr/>
        </p:nvSpPr>
        <p:spPr bwMode="auto">
          <a:xfrm>
            <a:off x="4680783" y="3812743"/>
            <a:ext cx="1871662" cy="336550"/>
          </a:xfrm>
          <a:prstGeom prst="rect">
            <a:avLst/>
          </a:prstGeom>
          <a:noFill/>
          <a:ln w="9525">
            <a:noFill/>
            <a:miter lim="800000"/>
            <a:headEnd/>
            <a:tailEnd/>
          </a:ln>
        </p:spPr>
        <p:txBody>
          <a:bodyPr>
            <a:spAutoFit/>
          </a:bodyPr>
          <a:lstStyle/>
          <a:p>
            <a:pPr>
              <a:spcBef>
                <a:spcPct val="50000"/>
              </a:spcBef>
            </a:pPr>
            <a:r>
              <a:rPr lang="en-US" sz="1600" b="1">
                <a:latin typeface="Garamond" pitchFamily="18" charset="0"/>
              </a:rPr>
              <a:t>Transcription data</a:t>
            </a:r>
          </a:p>
        </p:txBody>
      </p:sp>
      <p:sp>
        <p:nvSpPr>
          <p:cNvPr id="24592" name="Text Box 24"/>
          <p:cNvSpPr txBox="1">
            <a:spLocks noChangeArrowheads="1"/>
          </p:cNvSpPr>
          <p:nvPr/>
        </p:nvSpPr>
        <p:spPr bwMode="auto">
          <a:xfrm>
            <a:off x="6073020" y="5536708"/>
            <a:ext cx="2793358" cy="400110"/>
          </a:xfrm>
          <a:prstGeom prst="rect">
            <a:avLst/>
          </a:prstGeom>
          <a:noFill/>
          <a:ln w="9525">
            <a:noFill/>
            <a:miter lim="800000"/>
            <a:headEnd/>
            <a:tailEnd/>
          </a:ln>
        </p:spPr>
        <p:txBody>
          <a:bodyPr wrap="none" lIns="0" rIns="0">
            <a:spAutoFit/>
          </a:bodyPr>
          <a:lstStyle/>
          <a:p>
            <a:pPr>
              <a:spcBef>
                <a:spcPct val="50000"/>
              </a:spcBef>
            </a:pPr>
            <a:r>
              <a:rPr lang="en-US" sz="2000" b="1" dirty="0" err="1">
                <a:latin typeface="Arial"/>
                <a:cs typeface="Arial"/>
              </a:rPr>
              <a:t>Subnetwork</a:t>
            </a:r>
            <a:r>
              <a:rPr lang="en-US" sz="2000" b="1" dirty="0">
                <a:latin typeface="Arial"/>
                <a:cs typeface="Arial"/>
              </a:rPr>
              <a:t> structures</a:t>
            </a:r>
          </a:p>
        </p:txBody>
      </p:sp>
      <p:sp>
        <p:nvSpPr>
          <p:cNvPr id="24593" name="Text Box 25"/>
          <p:cNvSpPr txBox="1">
            <a:spLocks noChangeArrowheads="1"/>
          </p:cNvSpPr>
          <p:nvPr/>
        </p:nvSpPr>
        <p:spPr bwMode="auto">
          <a:xfrm>
            <a:off x="6112141" y="3041218"/>
            <a:ext cx="2674485" cy="329588"/>
          </a:xfrm>
          <a:prstGeom prst="rect">
            <a:avLst/>
          </a:prstGeom>
          <a:noFill/>
          <a:ln w="9525">
            <a:noFill/>
            <a:miter lim="800000"/>
            <a:headEnd/>
            <a:tailEnd/>
          </a:ln>
        </p:spPr>
        <p:txBody>
          <a:bodyPr wrap="none" lIns="54000" tIns="10800" rIns="54000" bIns="10800">
            <a:spAutoFit/>
          </a:bodyPr>
          <a:lstStyle/>
          <a:p>
            <a:pPr algn="ctr">
              <a:spcBef>
                <a:spcPct val="50000"/>
              </a:spcBef>
            </a:pPr>
            <a:r>
              <a:rPr lang="en-US" sz="2000" b="1" dirty="0">
                <a:latin typeface="Arial"/>
                <a:cs typeface="Arial"/>
              </a:rPr>
              <a:t>Reporter metabolites</a:t>
            </a:r>
          </a:p>
        </p:txBody>
      </p:sp>
      <p:pic>
        <p:nvPicPr>
          <p:cNvPr id="24594" name="Picture 26"/>
          <p:cNvPicPr>
            <a:picLocks noChangeAspect="1" noChangeArrowheads="1"/>
          </p:cNvPicPr>
          <p:nvPr/>
        </p:nvPicPr>
        <p:blipFill>
          <a:blip r:embed="rId5"/>
          <a:srcRect/>
          <a:stretch>
            <a:fillRect/>
          </a:stretch>
        </p:blipFill>
        <p:spPr bwMode="auto">
          <a:xfrm>
            <a:off x="6301620" y="3645995"/>
            <a:ext cx="2085975" cy="1855048"/>
          </a:xfrm>
          <a:prstGeom prst="rect">
            <a:avLst/>
          </a:prstGeom>
          <a:noFill/>
          <a:ln w="9525">
            <a:noFill/>
            <a:miter lim="800000"/>
            <a:headEnd/>
            <a:tailEnd/>
          </a:ln>
        </p:spPr>
      </p:pic>
      <p:grpSp>
        <p:nvGrpSpPr>
          <p:cNvPr id="24595" name="Group 27"/>
          <p:cNvGrpSpPr>
            <a:grpSpLocks noChangeAspect="1"/>
          </p:cNvGrpSpPr>
          <p:nvPr/>
        </p:nvGrpSpPr>
        <p:grpSpPr bwMode="auto">
          <a:xfrm>
            <a:off x="5042733" y="2982481"/>
            <a:ext cx="769937" cy="812800"/>
            <a:chOff x="3408" y="1776"/>
            <a:chExt cx="721" cy="761"/>
          </a:xfrm>
        </p:grpSpPr>
        <p:pic>
          <p:nvPicPr>
            <p:cNvPr id="24617" name="Picture 28"/>
            <p:cNvPicPr>
              <a:picLocks noChangeAspect="1" noChangeArrowheads="1"/>
            </p:cNvPicPr>
            <p:nvPr/>
          </p:nvPicPr>
          <p:blipFill>
            <a:blip r:embed="rId6"/>
            <a:srcRect/>
            <a:stretch>
              <a:fillRect/>
            </a:stretch>
          </p:blipFill>
          <p:spPr bwMode="auto">
            <a:xfrm>
              <a:off x="3408" y="1776"/>
              <a:ext cx="529" cy="569"/>
            </a:xfrm>
            <a:prstGeom prst="rect">
              <a:avLst/>
            </a:prstGeom>
            <a:noFill/>
            <a:ln w="15875">
              <a:solidFill>
                <a:schemeClr val="tx1"/>
              </a:solidFill>
              <a:miter lim="800000"/>
              <a:headEnd/>
              <a:tailEnd/>
            </a:ln>
          </p:spPr>
        </p:pic>
        <p:pic>
          <p:nvPicPr>
            <p:cNvPr id="24618" name="Picture 29"/>
            <p:cNvPicPr>
              <a:picLocks noChangeAspect="1" noChangeArrowheads="1"/>
            </p:cNvPicPr>
            <p:nvPr/>
          </p:nvPicPr>
          <p:blipFill>
            <a:blip r:embed="rId6"/>
            <a:srcRect/>
            <a:stretch>
              <a:fillRect/>
            </a:stretch>
          </p:blipFill>
          <p:spPr bwMode="auto">
            <a:xfrm>
              <a:off x="3504" y="1872"/>
              <a:ext cx="529" cy="569"/>
            </a:xfrm>
            <a:prstGeom prst="rect">
              <a:avLst/>
            </a:prstGeom>
            <a:noFill/>
            <a:ln w="15875">
              <a:solidFill>
                <a:schemeClr val="tx1"/>
              </a:solidFill>
              <a:miter lim="800000"/>
              <a:headEnd/>
              <a:tailEnd/>
            </a:ln>
          </p:spPr>
        </p:pic>
        <p:pic>
          <p:nvPicPr>
            <p:cNvPr id="24619" name="Picture 30"/>
            <p:cNvPicPr>
              <a:picLocks noChangeAspect="1" noChangeArrowheads="1"/>
            </p:cNvPicPr>
            <p:nvPr/>
          </p:nvPicPr>
          <p:blipFill>
            <a:blip r:embed="rId6"/>
            <a:srcRect/>
            <a:stretch>
              <a:fillRect/>
            </a:stretch>
          </p:blipFill>
          <p:spPr bwMode="auto">
            <a:xfrm>
              <a:off x="3600" y="1968"/>
              <a:ext cx="529" cy="569"/>
            </a:xfrm>
            <a:prstGeom prst="rect">
              <a:avLst/>
            </a:prstGeom>
            <a:noFill/>
            <a:ln w="15875">
              <a:solidFill>
                <a:schemeClr val="tx1"/>
              </a:solidFill>
              <a:miter lim="800000"/>
              <a:headEnd/>
              <a:tailEnd/>
            </a:ln>
          </p:spPr>
        </p:pic>
      </p:grpSp>
      <p:sp>
        <p:nvSpPr>
          <p:cNvPr id="24597" name="AutoShape 32"/>
          <p:cNvSpPr>
            <a:spLocks noChangeArrowheads="1"/>
          </p:cNvSpPr>
          <p:nvPr/>
        </p:nvSpPr>
        <p:spPr bwMode="auto">
          <a:xfrm rot="2116207" flipV="1">
            <a:off x="3069470" y="3820681"/>
            <a:ext cx="449263" cy="144462"/>
          </a:xfrm>
          <a:prstGeom prst="notchedRightArrow">
            <a:avLst>
              <a:gd name="adj1" fmla="val 50000"/>
              <a:gd name="adj2" fmla="val 77748"/>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sp>
        <p:nvSpPr>
          <p:cNvPr id="24598" name="AutoShape 33"/>
          <p:cNvSpPr>
            <a:spLocks noChangeArrowheads="1"/>
          </p:cNvSpPr>
          <p:nvPr/>
        </p:nvSpPr>
        <p:spPr bwMode="auto">
          <a:xfrm rot="19261207" flipV="1">
            <a:off x="3069470" y="3363481"/>
            <a:ext cx="449263" cy="144462"/>
          </a:xfrm>
          <a:prstGeom prst="notchedRightArrow">
            <a:avLst>
              <a:gd name="adj1" fmla="val 50000"/>
              <a:gd name="adj2" fmla="val 77748"/>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grpSp>
        <p:nvGrpSpPr>
          <p:cNvPr id="24599" name="Group 34"/>
          <p:cNvGrpSpPr>
            <a:grpSpLocks/>
          </p:cNvGrpSpPr>
          <p:nvPr/>
        </p:nvGrpSpPr>
        <p:grpSpPr bwMode="auto">
          <a:xfrm>
            <a:off x="4988758" y="1593418"/>
            <a:ext cx="1160462" cy="774700"/>
            <a:chOff x="2646" y="1689"/>
            <a:chExt cx="468" cy="356"/>
          </a:xfrm>
        </p:grpSpPr>
        <p:sp>
          <p:nvSpPr>
            <p:cNvPr id="24610" name="Oval 35"/>
            <p:cNvSpPr>
              <a:spLocks noChangeAspect="1" noChangeArrowheads="1"/>
            </p:cNvSpPr>
            <p:nvPr/>
          </p:nvSpPr>
          <p:spPr bwMode="auto">
            <a:xfrm>
              <a:off x="2817" y="1755"/>
              <a:ext cx="125" cy="125"/>
            </a:xfrm>
            <a:prstGeom prst="ellipse">
              <a:avLst/>
            </a:prstGeom>
            <a:solidFill>
              <a:srgbClr val="FF3300"/>
            </a:solidFill>
            <a:ln w="9525">
              <a:solidFill>
                <a:schemeClr val="tx1"/>
              </a:solidFill>
              <a:round/>
              <a:headEnd/>
              <a:tailEnd/>
            </a:ln>
          </p:spPr>
          <p:txBody>
            <a:bodyPr wrap="none" anchor="ctr"/>
            <a:lstStyle/>
            <a:p>
              <a:pPr algn="ctr"/>
              <a:r>
                <a:rPr lang="en-US" sz="1000" b="1">
                  <a:solidFill>
                    <a:schemeClr val="bg1"/>
                  </a:solidFill>
                  <a:latin typeface="Arial" charset="0"/>
                </a:rPr>
                <a:t>F6P</a:t>
              </a:r>
            </a:p>
          </p:txBody>
        </p:sp>
        <p:sp>
          <p:nvSpPr>
            <p:cNvPr id="24611" name="Oval 36"/>
            <p:cNvSpPr>
              <a:spLocks noChangeAspect="1" noChangeArrowheads="1"/>
            </p:cNvSpPr>
            <p:nvPr/>
          </p:nvSpPr>
          <p:spPr bwMode="auto">
            <a:xfrm>
              <a:off x="2646" y="1690"/>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PGI</a:t>
              </a:r>
            </a:p>
          </p:txBody>
        </p:sp>
        <p:sp>
          <p:nvSpPr>
            <p:cNvPr id="24612" name="Oval 37"/>
            <p:cNvSpPr>
              <a:spLocks noChangeAspect="1" noChangeArrowheads="1"/>
            </p:cNvSpPr>
            <p:nvPr/>
          </p:nvSpPr>
          <p:spPr bwMode="auto">
            <a:xfrm>
              <a:off x="2989" y="1689"/>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dirty="0">
                  <a:solidFill>
                    <a:schemeClr val="bg1"/>
                  </a:solidFill>
                  <a:latin typeface="Arial" charset="0"/>
                </a:rPr>
                <a:t>PFK</a:t>
              </a:r>
            </a:p>
          </p:txBody>
        </p:sp>
        <p:sp>
          <p:nvSpPr>
            <p:cNvPr id="24613" name="Oval 38"/>
            <p:cNvSpPr>
              <a:spLocks noChangeAspect="1" noChangeArrowheads="1"/>
            </p:cNvSpPr>
            <p:nvPr/>
          </p:nvSpPr>
          <p:spPr bwMode="auto">
            <a:xfrm>
              <a:off x="2816" y="1920"/>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FBP</a:t>
              </a:r>
            </a:p>
          </p:txBody>
        </p:sp>
        <p:cxnSp>
          <p:nvCxnSpPr>
            <p:cNvPr id="24614" name="AutoShape 39"/>
            <p:cNvCxnSpPr>
              <a:cxnSpLocks noChangeShapeType="1"/>
              <a:stCxn id="24611" idx="5"/>
              <a:endCxn id="24610" idx="2"/>
            </p:cNvCxnSpPr>
            <p:nvPr/>
          </p:nvCxnSpPr>
          <p:spPr bwMode="auto">
            <a:xfrm>
              <a:off x="2753" y="1797"/>
              <a:ext cx="64" cy="21"/>
            </a:xfrm>
            <a:prstGeom prst="straightConnector1">
              <a:avLst/>
            </a:prstGeom>
            <a:noFill/>
            <a:ln w="9525">
              <a:solidFill>
                <a:schemeClr val="tx1"/>
              </a:solidFill>
              <a:round/>
              <a:headEnd/>
              <a:tailEnd/>
            </a:ln>
          </p:spPr>
        </p:cxnSp>
        <p:cxnSp>
          <p:nvCxnSpPr>
            <p:cNvPr id="24615" name="AutoShape 40"/>
            <p:cNvCxnSpPr>
              <a:cxnSpLocks noChangeShapeType="1"/>
              <a:stCxn id="24610" idx="6"/>
              <a:endCxn id="24612" idx="3"/>
            </p:cNvCxnSpPr>
            <p:nvPr/>
          </p:nvCxnSpPr>
          <p:spPr bwMode="auto">
            <a:xfrm flipV="1">
              <a:off x="2942" y="1796"/>
              <a:ext cx="65" cy="22"/>
            </a:xfrm>
            <a:prstGeom prst="straightConnector1">
              <a:avLst/>
            </a:prstGeom>
            <a:noFill/>
            <a:ln w="9525">
              <a:solidFill>
                <a:schemeClr val="tx1"/>
              </a:solidFill>
              <a:round/>
              <a:headEnd/>
              <a:tailEnd/>
            </a:ln>
          </p:spPr>
        </p:cxnSp>
        <p:cxnSp>
          <p:nvCxnSpPr>
            <p:cNvPr id="24616" name="AutoShape 41"/>
            <p:cNvCxnSpPr>
              <a:cxnSpLocks noChangeShapeType="1"/>
              <a:stCxn id="24610" idx="4"/>
              <a:endCxn id="24613" idx="0"/>
            </p:cNvCxnSpPr>
            <p:nvPr/>
          </p:nvCxnSpPr>
          <p:spPr bwMode="auto">
            <a:xfrm flipH="1">
              <a:off x="2879" y="1880"/>
              <a:ext cx="1" cy="40"/>
            </a:xfrm>
            <a:prstGeom prst="straightConnector1">
              <a:avLst/>
            </a:prstGeom>
            <a:noFill/>
            <a:ln w="9525">
              <a:solidFill>
                <a:schemeClr val="tx1"/>
              </a:solidFill>
              <a:round/>
              <a:headEnd/>
              <a:tailEnd/>
            </a:ln>
          </p:spPr>
        </p:cxnSp>
      </p:grpSp>
      <p:grpSp>
        <p:nvGrpSpPr>
          <p:cNvPr id="24600" name="Group 42"/>
          <p:cNvGrpSpPr>
            <a:grpSpLocks/>
          </p:cNvGrpSpPr>
          <p:nvPr/>
        </p:nvGrpSpPr>
        <p:grpSpPr bwMode="auto">
          <a:xfrm>
            <a:off x="5144332" y="4641418"/>
            <a:ext cx="1004888" cy="831850"/>
            <a:chOff x="2640" y="1233"/>
            <a:chExt cx="347" cy="297"/>
          </a:xfrm>
        </p:grpSpPr>
        <p:sp>
          <p:nvSpPr>
            <p:cNvPr id="24604" name="Oval 43"/>
            <p:cNvSpPr>
              <a:spLocks noChangeAspect="1" noChangeArrowheads="1"/>
            </p:cNvSpPr>
            <p:nvPr/>
          </p:nvSpPr>
          <p:spPr bwMode="auto">
            <a:xfrm>
              <a:off x="2743" y="1233"/>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PGI</a:t>
              </a:r>
            </a:p>
          </p:txBody>
        </p:sp>
        <p:sp>
          <p:nvSpPr>
            <p:cNvPr id="24605" name="Oval 44"/>
            <p:cNvSpPr>
              <a:spLocks noChangeAspect="1" noChangeArrowheads="1"/>
            </p:cNvSpPr>
            <p:nvPr/>
          </p:nvSpPr>
          <p:spPr bwMode="auto">
            <a:xfrm>
              <a:off x="2862" y="1405"/>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PFK</a:t>
              </a:r>
            </a:p>
          </p:txBody>
        </p:sp>
        <p:sp>
          <p:nvSpPr>
            <p:cNvPr id="24606" name="Oval 45"/>
            <p:cNvSpPr>
              <a:spLocks noChangeAspect="1" noChangeArrowheads="1"/>
            </p:cNvSpPr>
            <p:nvPr/>
          </p:nvSpPr>
          <p:spPr bwMode="auto">
            <a:xfrm>
              <a:off x="2640" y="1404"/>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FBP</a:t>
              </a:r>
            </a:p>
          </p:txBody>
        </p:sp>
        <p:cxnSp>
          <p:nvCxnSpPr>
            <p:cNvPr id="24607" name="AutoShape 46"/>
            <p:cNvCxnSpPr>
              <a:cxnSpLocks noChangeShapeType="1"/>
              <a:stCxn id="24604" idx="3"/>
              <a:endCxn id="24606" idx="0"/>
            </p:cNvCxnSpPr>
            <p:nvPr/>
          </p:nvCxnSpPr>
          <p:spPr bwMode="auto">
            <a:xfrm flipH="1">
              <a:off x="2703" y="1340"/>
              <a:ext cx="58" cy="64"/>
            </a:xfrm>
            <a:prstGeom prst="straightConnector1">
              <a:avLst/>
            </a:prstGeom>
            <a:noFill/>
            <a:ln w="9525">
              <a:solidFill>
                <a:schemeClr val="tx1"/>
              </a:solidFill>
              <a:round/>
              <a:headEnd/>
              <a:tailEnd/>
            </a:ln>
          </p:spPr>
        </p:cxnSp>
        <p:cxnSp>
          <p:nvCxnSpPr>
            <p:cNvPr id="24608" name="AutoShape 47"/>
            <p:cNvCxnSpPr>
              <a:cxnSpLocks noChangeShapeType="1"/>
              <a:stCxn id="24604" idx="5"/>
              <a:endCxn id="24605" idx="0"/>
            </p:cNvCxnSpPr>
            <p:nvPr/>
          </p:nvCxnSpPr>
          <p:spPr bwMode="auto">
            <a:xfrm>
              <a:off x="2850" y="1340"/>
              <a:ext cx="75" cy="65"/>
            </a:xfrm>
            <a:prstGeom prst="straightConnector1">
              <a:avLst/>
            </a:prstGeom>
            <a:noFill/>
            <a:ln w="9525">
              <a:solidFill>
                <a:schemeClr val="tx1"/>
              </a:solidFill>
              <a:round/>
              <a:headEnd/>
              <a:tailEnd/>
            </a:ln>
          </p:spPr>
        </p:cxnSp>
        <p:cxnSp>
          <p:nvCxnSpPr>
            <p:cNvPr id="24609" name="AutoShape 48"/>
            <p:cNvCxnSpPr>
              <a:cxnSpLocks noChangeShapeType="1"/>
              <a:stCxn id="24606" idx="6"/>
              <a:endCxn id="24605" idx="2"/>
            </p:cNvCxnSpPr>
            <p:nvPr/>
          </p:nvCxnSpPr>
          <p:spPr bwMode="auto">
            <a:xfrm>
              <a:off x="2765" y="1467"/>
              <a:ext cx="97" cy="1"/>
            </a:xfrm>
            <a:prstGeom prst="straightConnector1">
              <a:avLst/>
            </a:prstGeom>
            <a:noFill/>
            <a:ln w="9525">
              <a:solidFill>
                <a:schemeClr val="tx1"/>
              </a:solidFill>
              <a:round/>
              <a:headEnd/>
              <a:tailEnd/>
            </a:ln>
          </p:spPr>
        </p:cxnSp>
      </p:grpSp>
      <p:sp>
        <p:nvSpPr>
          <p:cNvPr id="24601" name="Text Box 49"/>
          <p:cNvSpPr txBox="1">
            <a:spLocks noChangeArrowheads="1"/>
          </p:cNvSpPr>
          <p:nvPr/>
        </p:nvSpPr>
        <p:spPr bwMode="auto">
          <a:xfrm>
            <a:off x="79500" y="45185"/>
            <a:ext cx="7886700" cy="1323975"/>
          </a:xfrm>
          <a:prstGeom prst="rect">
            <a:avLst/>
          </a:prstGeom>
          <a:noFill/>
          <a:ln w="9525">
            <a:noFill/>
            <a:miter lim="800000"/>
            <a:headEnd/>
            <a:tailEnd/>
          </a:ln>
        </p:spPr>
        <p:txBody>
          <a:bodyPr>
            <a:spAutoFit/>
          </a:bodyPr>
          <a:lstStyle/>
          <a:p>
            <a:r>
              <a:rPr lang="da-DK" sz="4000" dirty="0" err="1">
                <a:latin typeface="Arial" charset="0"/>
                <a:cs typeface="Arial" charset="0"/>
              </a:rPr>
              <a:t>Metabolic</a:t>
            </a:r>
            <a:r>
              <a:rPr lang="da-DK" sz="4000" dirty="0">
                <a:latin typeface="Arial" charset="0"/>
                <a:cs typeface="Arial" charset="0"/>
              </a:rPr>
              <a:t> Graphs as </a:t>
            </a:r>
            <a:r>
              <a:rPr lang="da-DK" sz="4000" dirty="0" err="1">
                <a:latin typeface="Arial" charset="0"/>
                <a:cs typeface="Arial" charset="0"/>
              </a:rPr>
              <a:t>Scaffolds</a:t>
            </a:r>
            <a:r>
              <a:rPr lang="da-DK" sz="4000" dirty="0">
                <a:latin typeface="Arial" charset="0"/>
                <a:cs typeface="Arial" charset="0"/>
              </a:rPr>
              <a:t> for </a:t>
            </a:r>
            <a:r>
              <a:rPr lang="da-DK" sz="4000" dirty="0" err="1">
                <a:latin typeface="Arial" charset="0"/>
                <a:cs typeface="Arial" charset="0"/>
              </a:rPr>
              <a:t>Integrative</a:t>
            </a:r>
            <a:r>
              <a:rPr lang="da-DK" sz="4000" dirty="0">
                <a:latin typeface="Arial" charset="0"/>
                <a:cs typeface="Arial" charset="0"/>
              </a:rPr>
              <a:t> </a:t>
            </a:r>
            <a:r>
              <a:rPr lang="da-DK" sz="4000" dirty="0" err="1">
                <a:latin typeface="Arial" charset="0"/>
                <a:cs typeface="Arial" charset="0"/>
              </a:rPr>
              <a:t>Analysis</a:t>
            </a:r>
            <a:endParaRPr lang="en-US" sz="4000" dirty="0">
              <a:latin typeface="Arial" charset="0"/>
              <a:cs typeface="Arial" charset="0"/>
            </a:endParaRPr>
          </a:p>
        </p:txBody>
      </p:sp>
      <p:sp>
        <p:nvSpPr>
          <p:cNvPr id="24602" name="Rectangle 50"/>
          <p:cNvSpPr>
            <a:spLocks noChangeArrowheads="1"/>
          </p:cNvSpPr>
          <p:nvPr/>
        </p:nvSpPr>
        <p:spPr bwMode="auto">
          <a:xfrm>
            <a:off x="79500" y="6387060"/>
            <a:ext cx="5868988" cy="366712"/>
          </a:xfrm>
          <a:prstGeom prst="rect">
            <a:avLst/>
          </a:prstGeom>
          <a:noFill/>
          <a:ln w="12700">
            <a:noFill/>
            <a:miter lim="800000"/>
            <a:headEnd/>
            <a:tailEnd/>
          </a:ln>
        </p:spPr>
        <p:txBody>
          <a:bodyPr>
            <a:spAutoFit/>
          </a:bodyPr>
          <a:lstStyle/>
          <a:p>
            <a:pPr eaLnBrk="0" hangingPunct="0"/>
            <a:r>
              <a:rPr lang="en-GB" i="1" dirty="0">
                <a:solidFill>
                  <a:srgbClr val="FFFFFF"/>
                </a:solidFill>
                <a:latin typeface="Garamond" pitchFamily="18" charset="0"/>
                <a:cs typeface="Times New Roman" pitchFamily="18" charset="0"/>
              </a:rPr>
              <a:t>PNAS </a:t>
            </a:r>
            <a:r>
              <a:rPr lang="en-GB" dirty="0">
                <a:solidFill>
                  <a:srgbClr val="FFFFFF"/>
                </a:solidFill>
                <a:latin typeface="Garamond" pitchFamily="18" charset="0"/>
                <a:cs typeface="Times New Roman" pitchFamily="18" charset="0"/>
              </a:rPr>
              <a:t>(2005)</a:t>
            </a:r>
            <a:r>
              <a:rPr lang="da-DK" dirty="0">
                <a:solidFill>
                  <a:srgbClr val="FFFFFF"/>
                </a:solidFill>
                <a:latin typeface="Garamond" pitchFamily="18" charset="0"/>
                <a:cs typeface="Times New Roman" pitchFamily="18" charset="0"/>
              </a:rPr>
              <a:t> </a:t>
            </a:r>
            <a:r>
              <a:rPr lang="da-DK" b="1" dirty="0">
                <a:solidFill>
                  <a:srgbClr val="FFFFFF"/>
                </a:solidFill>
                <a:latin typeface="Garamond" pitchFamily="18" charset="0"/>
                <a:cs typeface="Times New Roman" pitchFamily="18" charset="0"/>
              </a:rPr>
              <a:t>102</a:t>
            </a:r>
            <a:r>
              <a:rPr lang="da-DK" dirty="0">
                <a:solidFill>
                  <a:srgbClr val="FFFFFF"/>
                </a:solidFill>
                <a:latin typeface="Garamond" pitchFamily="18" charset="0"/>
                <a:cs typeface="Times New Roman" pitchFamily="18" charset="0"/>
              </a:rPr>
              <a:t>:2685-2689</a:t>
            </a:r>
            <a:r>
              <a:rPr lang="en-GB" dirty="0">
                <a:solidFill>
                  <a:srgbClr val="FFFFFF"/>
                </a:solidFill>
                <a:latin typeface="Garamond" pitchFamily="18" charset="0"/>
              </a:rPr>
              <a:t> </a:t>
            </a:r>
          </a:p>
        </p:txBody>
      </p:sp>
      <p:sp>
        <p:nvSpPr>
          <p:cNvPr id="48" name="AutoShape 22"/>
          <p:cNvSpPr>
            <a:spLocks noChangeArrowheads="1"/>
          </p:cNvSpPr>
          <p:nvPr/>
        </p:nvSpPr>
        <p:spPr bwMode="auto">
          <a:xfrm rot="21591021" flipV="1">
            <a:off x="5006618" y="4262010"/>
            <a:ext cx="1218406" cy="305389"/>
          </a:xfrm>
          <a:prstGeom prst="notchedRightArrow">
            <a:avLst>
              <a:gd name="adj1" fmla="val 50000"/>
              <a:gd name="adj2" fmla="val 124451"/>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sp>
        <p:nvSpPr>
          <p:cNvPr id="4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19349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36955" y="995910"/>
            <a:ext cx="6163510" cy="5842426"/>
          </a:xfrm>
          <a:prstGeom prst="rect">
            <a:avLst/>
          </a:prstGeom>
        </p:spPr>
      </p:pic>
      <p:pic>
        <p:nvPicPr>
          <p:cNvPr id="2050" name="Picture 2" descr="https://www.proteinatlas.org/images_static/logo_tex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1" y="151746"/>
            <a:ext cx="6353175" cy="6286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611222"/>
            <a:ext cx="4572000" cy="307777"/>
          </a:xfrm>
          <a:prstGeom prst="rect">
            <a:avLst/>
          </a:prstGeom>
        </p:spPr>
        <p:txBody>
          <a:bodyPr>
            <a:spAutoFit/>
          </a:bodyPr>
          <a:lstStyle/>
          <a:p>
            <a:r>
              <a:rPr lang="en-US" sz="1400" dirty="0">
                <a:latin typeface="Helvetica" pitchFamily="34" charset="0"/>
              </a:rPr>
              <a:t>Uhlen et. al (2015), Science, 347: 1260419</a:t>
            </a:r>
            <a:endParaRPr lang="sv-SE" sz="1400" dirty="0">
              <a:latin typeface="Helvetica" pitchFamily="34" charset="0"/>
            </a:endParaRPr>
          </a:p>
        </p:txBody>
      </p:sp>
    </p:spTree>
    <p:extLst>
      <p:ext uri="{BB962C8B-B14F-4D97-AF65-F5344CB8AC3E}">
        <p14:creationId xmlns:p14="http://schemas.microsoft.com/office/powerpoint/2010/main" val="2877236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8"/>
          <p:cNvGrpSpPr>
            <a:grpSpLocks/>
          </p:cNvGrpSpPr>
          <p:nvPr/>
        </p:nvGrpSpPr>
        <p:grpSpPr bwMode="auto">
          <a:xfrm rot="1868497">
            <a:off x="4511139" y="4699648"/>
            <a:ext cx="631794" cy="1536759"/>
            <a:chOff x="4958" y="583"/>
            <a:chExt cx="271" cy="1381"/>
          </a:xfrm>
        </p:grpSpPr>
        <p:sp>
          <p:nvSpPr>
            <p:cNvPr id="9" name="Freeform 333"/>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sv-SE"/>
            </a:p>
          </p:txBody>
        </p:sp>
        <p:sp>
          <p:nvSpPr>
            <p:cNvPr id="10" name="Freeform 334"/>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11" name="Freeform 335"/>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12" name="Freeform 336"/>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3" name="Freeform 337"/>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4" name="Freeform 338"/>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 name="Freeform 339"/>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6" name="Freeform 340"/>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17" name="Freeform 341"/>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8" name="Freeform 342"/>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sv-SE"/>
            </a:p>
          </p:txBody>
        </p:sp>
        <p:sp>
          <p:nvSpPr>
            <p:cNvPr id="19" name="Freeform 343"/>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20" name="Freeform 344"/>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21" name="Freeform 345"/>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sv-SE"/>
            </a:p>
          </p:txBody>
        </p:sp>
        <p:sp>
          <p:nvSpPr>
            <p:cNvPr id="22" name="Freeform 346"/>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3" name="Freeform 347"/>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sv-SE"/>
            </a:p>
          </p:txBody>
        </p:sp>
        <p:sp>
          <p:nvSpPr>
            <p:cNvPr id="24" name="Freeform 348"/>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25" name="Freeform 349"/>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6" name="Freeform 350"/>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7" name="Freeform 351"/>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8" name="Freeform 352"/>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9" name="Freeform 353"/>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30" name="Freeform 354"/>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31" name="Freeform 355"/>
            <p:cNvSpPr>
              <a:spLocks noChangeAspect="1"/>
            </p:cNvSpPr>
            <p:nvPr/>
          </p:nvSpPr>
          <p:spPr bwMode="auto">
            <a:xfrm>
              <a:off x="5022" y="679"/>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32" name="Freeform 356"/>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sv-SE"/>
            </a:p>
          </p:txBody>
        </p:sp>
        <p:sp>
          <p:nvSpPr>
            <p:cNvPr id="33" name="Freeform 357"/>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sv-SE"/>
            </a:p>
          </p:txBody>
        </p:sp>
      </p:grpSp>
      <p:grpSp>
        <p:nvGrpSpPr>
          <p:cNvPr id="3" name="Group 626"/>
          <p:cNvGrpSpPr>
            <a:grpSpLocks/>
          </p:cNvGrpSpPr>
          <p:nvPr/>
        </p:nvGrpSpPr>
        <p:grpSpPr bwMode="auto">
          <a:xfrm>
            <a:off x="4348142" y="2265724"/>
            <a:ext cx="1476000" cy="1008000"/>
            <a:chOff x="2679" y="2028"/>
            <a:chExt cx="1157" cy="764"/>
          </a:xfrm>
        </p:grpSpPr>
        <p:sp>
          <p:nvSpPr>
            <p:cNvPr id="51"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sv-SE"/>
            </a:p>
          </p:txBody>
        </p:sp>
        <p:grpSp>
          <p:nvGrpSpPr>
            <p:cNvPr id="4" name="Group 628"/>
            <p:cNvGrpSpPr>
              <a:grpSpLocks noChangeAspect="1"/>
            </p:cNvGrpSpPr>
            <p:nvPr/>
          </p:nvGrpSpPr>
          <p:grpSpPr bwMode="auto">
            <a:xfrm>
              <a:off x="2992" y="2553"/>
              <a:ext cx="328" cy="113"/>
              <a:chOff x="1683" y="3211"/>
              <a:chExt cx="825" cy="284"/>
            </a:xfrm>
          </p:grpSpPr>
          <p:sp>
            <p:nvSpPr>
              <p:cNvPr id="66"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sv-SE"/>
              </a:p>
            </p:txBody>
          </p:sp>
          <p:sp>
            <p:nvSpPr>
              <p:cNvPr id="67"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sv-SE"/>
              </a:p>
            </p:txBody>
          </p:sp>
        </p:grpSp>
        <p:sp>
          <p:nvSpPr>
            <p:cNvPr id="53"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sv-SE"/>
            </a:p>
          </p:txBody>
        </p:sp>
        <p:sp>
          <p:nvSpPr>
            <p:cNvPr id="54"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sv-SE"/>
            </a:p>
          </p:txBody>
        </p:sp>
        <p:sp>
          <p:nvSpPr>
            <p:cNvPr id="55"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sv-SE"/>
            </a:p>
          </p:txBody>
        </p:sp>
        <p:sp>
          <p:nvSpPr>
            <p:cNvPr id="56"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cstate="print">
                <a:alphaModFix amt="30000"/>
              </a:blip>
              <a:srcRect/>
              <a:tile tx="0" ty="0" sx="100000" sy="100000" flip="none" algn="tl"/>
            </a:blipFill>
            <a:ln w="9525">
              <a:noFill/>
              <a:round/>
              <a:headEnd/>
              <a:tailEnd/>
            </a:ln>
            <a:effectLst/>
          </p:spPr>
          <p:txBody>
            <a:bodyPr/>
            <a:lstStyle/>
            <a:p>
              <a:endParaRPr lang="sv-SE"/>
            </a:p>
          </p:txBody>
        </p:sp>
        <p:sp>
          <p:nvSpPr>
            <p:cNvPr id="57"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sv-SE"/>
            </a:p>
          </p:txBody>
        </p:sp>
        <p:grpSp>
          <p:nvGrpSpPr>
            <p:cNvPr id="5" name="Group 636"/>
            <p:cNvGrpSpPr>
              <a:grpSpLocks noChangeAspect="1"/>
            </p:cNvGrpSpPr>
            <p:nvPr/>
          </p:nvGrpSpPr>
          <p:grpSpPr bwMode="auto">
            <a:xfrm>
              <a:off x="2679" y="2033"/>
              <a:ext cx="697" cy="759"/>
              <a:chOff x="279" y="215"/>
              <a:chExt cx="1764" cy="1907"/>
            </a:xfrm>
          </p:grpSpPr>
          <p:sp>
            <p:nvSpPr>
              <p:cNvPr id="63"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sv-SE"/>
              </a:p>
            </p:txBody>
          </p:sp>
          <p:sp>
            <p:nvSpPr>
              <p:cNvPr id="64"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sv-SE"/>
              </a:p>
            </p:txBody>
          </p:sp>
          <p:sp>
            <p:nvSpPr>
              <p:cNvPr id="65"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sv-SE"/>
              </a:p>
            </p:txBody>
          </p:sp>
        </p:grpSp>
        <p:sp>
          <p:nvSpPr>
            <p:cNvPr id="59"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sv-SE"/>
            </a:p>
          </p:txBody>
        </p:sp>
        <p:sp>
          <p:nvSpPr>
            <p:cNvPr id="60"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sv-SE"/>
            </a:p>
          </p:txBody>
        </p:sp>
        <p:sp>
          <p:nvSpPr>
            <p:cNvPr id="61"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sv-SE"/>
            </a:p>
          </p:txBody>
        </p:sp>
        <p:sp>
          <p:nvSpPr>
            <p:cNvPr id="62"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sv-SE"/>
            </a:p>
          </p:txBody>
        </p:sp>
      </p:grpSp>
      <p:grpSp>
        <p:nvGrpSpPr>
          <p:cNvPr id="6" name="Group 861"/>
          <p:cNvGrpSpPr>
            <a:grpSpLocks/>
          </p:cNvGrpSpPr>
          <p:nvPr/>
        </p:nvGrpSpPr>
        <p:grpSpPr bwMode="auto">
          <a:xfrm>
            <a:off x="4457836" y="601057"/>
            <a:ext cx="1008111" cy="1161777"/>
            <a:chOff x="3837" y="976"/>
            <a:chExt cx="1135" cy="1358"/>
          </a:xfrm>
        </p:grpSpPr>
        <p:grpSp>
          <p:nvGrpSpPr>
            <p:cNvPr id="7" name="Group 807"/>
            <p:cNvGrpSpPr>
              <a:grpSpLocks/>
            </p:cNvGrpSpPr>
            <p:nvPr/>
          </p:nvGrpSpPr>
          <p:grpSpPr bwMode="auto">
            <a:xfrm>
              <a:off x="3976" y="1014"/>
              <a:ext cx="927" cy="861"/>
              <a:chOff x="4313" y="2835"/>
              <a:chExt cx="927" cy="872"/>
            </a:xfrm>
          </p:grpSpPr>
          <p:sp>
            <p:nvSpPr>
              <p:cNvPr id="71" name="Freeform 808"/>
              <p:cNvSpPr>
                <a:spLocks noChangeAspect="1"/>
              </p:cNvSpPr>
              <p:nvPr/>
            </p:nvSpPr>
            <p:spPr bwMode="auto">
              <a:xfrm>
                <a:off x="4313" y="2835"/>
                <a:ext cx="927" cy="682"/>
              </a:xfrm>
              <a:custGeom>
                <a:avLst/>
                <a:gdLst/>
                <a:ahLst/>
                <a:cxnLst>
                  <a:cxn ang="0">
                    <a:pos x="1449" y="2614"/>
                  </a:cxn>
                  <a:cxn ang="0">
                    <a:pos x="1052" y="2369"/>
                  </a:cxn>
                  <a:cxn ang="0">
                    <a:pos x="1333" y="2066"/>
                  </a:cxn>
                  <a:cxn ang="0">
                    <a:pos x="390" y="2114"/>
                  </a:cxn>
                  <a:cxn ang="0">
                    <a:pos x="406" y="1927"/>
                  </a:cxn>
                  <a:cxn ang="0">
                    <a:pos x="727" y="2031"/>
                  </a:cxn>
                  <a:cxn ang="0">
                    <a:pos x="199" y="1882"/>
                  </a:cxn>
                  <a:cxn ang="0">
                    <a:pos x="501" y="1764"/>
                  </a:cxn>
                  <a:cxn ang="0">
                    <a:pos x="536" y="1786"/>
                  </a:cxn>
                  <a:cxn ang="0">
                    <a:pos x="62" y="1309"/>
                  </a:cxn>
                  <a:cxn ang="0">
                    <a:pos x="408" y="1466"/>
                  </a:cxn>
                  <a:cxn ang="0">
                    <a:pos x="1016" y="1800"/>
                  </a:cxn>
                  <a:cxn ang="0">
                    <a:pos x="1278" y="1917"/>
                  </a:cxn>
                  <a:cxn ang="0">
                    <a:pos x="1006" y="1764"/>
                  </a:cxn>
                  <a:cxn ang="0">
                    <a:pos x="508" y="1512"/>
                  </a:cxn>
                  <a:cxn ang="0">
                    <a:pos x="756" y="946"/>
                  </a:cxn>
                  <a:cxn ang="0">
                    <a:pos x="1256" y="658"/>
                  </a:cxn>
                  <a:cxn ang="0">
                    <a:pos x="2016" y="742"/>
                  </a:cxn>
                  <a:cxn ang="0">
                    <a:pos x="2398" y="638"/>
                  </a:cxn>
                  <a:cxn ang="0">
                    <a:pos x="2430" y="532"/>
                  </a:cxn>
                  <a:cxn ang="0">
                    <a:pos x="2112" y="833"/>
                  </a:cxn>
                  <a:cxn ang="0">
                    <a:pos x="1733" y="784"/>
                  </a:cxn>
                  <a:cxn ang="0">
                    <a:pos x="1740" y="761"/>
                  </a:cxn>
                  <a:cxn ang="0">
                    <a:pos x="1561" y="491"/>
                  </a:cxn>
                  <a:cxn ang="0">
                    <a:pos x="1248" y="533"/>
                  </a:cxn>
                  <a:cxn ang="0">
                    <a:pos x="1203" y="677"/>
                  </a:cxn>
                  <a:cxn ang="0">
                    <a:pos x="809" y="866"/>
                  </a:cxn>
                  <a:cxn ang="0">
                    <a:pos x="686" y="516"/>
                  </a:cxn>
                  <a:cxn ang="0">
                    <a:pos x="737" y="959"/>
                  </a:cxn>
                  <a:cxn ang="0">
                    <a:pos x="476" y="825"/>
                  </a:cxn>
                  <a:cxn ang="0">
                    <a:pos x="444" y="1449"/>
                  </a:cxn>
                  <a:cxn ang="0">
                    <a:pos x="180" y="962"/>
                  </a:cxn>
                  <a:cxn ang="0">
                    <a:pos x="212" y="952"/>
                  </a:cxn>
                  <a:cxn ang="0">
                    <a:pos x="641" y="790"/>
                  </a:cxn>
                  <a:cxn ang="0">
                    <a:pos x="638" y="399"/>
                  </a:cxn>
                  <a:cxn ang="0">
                    <a:pos x="816" y="287"/>
                  </a:cxn>
                  <a:cxn ang="0">
                    <a:pos x="1017" y="586"/>
                  </a:cxn>
                  <a:cxn ang="0">
                    <a:pos x="1195" y="131"/>
                  </a:cxn>
                  <a:cxn ang="0">
                    <a:pos x="1446" y="252"/>
                  </a:cxn>
                  <a:cxn ang="0">
                    <a:pos x="1618" y="112"/>
                  </a:cxn>
                  <a:cxn ang="0">
                    <a:pos x="1601" y="91"/>
                  </a:cxn>
                  <a:cxn ang="0">
                    <a:pos x="2036" y="134"/>
                  </a:cxn>
                  <a:cxn ang="0">
                    <a:pos x="2239" y="71"/>
                  </a:cxn>
                  <a:cxn ang="0">
                    <a:pos x="2945" y="303"/>
                  </a:cxn>
                  <a:cxn ang="0">
                    <a:pos x="2920" y="873"/>
                  </a:cxn>
                  <a:cxn ang="0">
                    <a:pos x="3311" y="593"/>
                  </a:cxn>
                  <a:cxn ang="0">
                    <a:pos x="3329" y="1089"/>
                  </a:cxn>
                  <a:cxn ang="0">
                    <a:pos x="3690" y="1544"/>
                  </a:cxn>
                  <a:cxn ang="0">
                    <a:pos x="3305" y="1961"/>
                  </a:cxn>
                  <a:cxn ang="0">
                    <a:pos x="3391" y="1990"/>
                  </a:cxn>
                  <a:cxn ang="0">
                    <a:pos x="3664" y="2038"/>
                  </a:cxn>
                  <a:cxn ang="0">
                    <a:pos x="2792" y="2108"/>
                  </a:cxn>
                  <a:cxn ang="0">
                    <a:pos x="3139" y="1194"/>
                  </a:cxn>
                  <a:cxn ang="0">
                    <a:pos x="3123" y="765"/>
                  </a:cxn>
                  <a:cxn ang="0">
                    <a:pos x="3193" y="1019"/>
                  </a:cxn>
                  <a:cxn ang="0">
                    <a:pos x="3330" y="1541"/>
                  </a:cxn>
                  <a:cxn ang="0">
                    <a:pos x="3330" y="1538"/>
                  </a:cxn>
                  <a:cxn ang="0">
                    <a:pos x="3524" y="1360"/>
                  </a:cxn>
                  <a:cxn ang="0">
                    <a:pos x="3155" y="1439"/>
                  </a:cxn>
                  <a:cxn ang="0">
                    <a:pos x="2691" y="2232"/>
                  </a:cxn>
                </a:cxnLst>
                <a:rect l="0" t="0" r="r" b="b"/>
                <a:pathLst>
                  <a:path w="3706" h="2727">
                    <a:moveTo>
                      <a:pt x="1523" y="2677"/>
                    </a:moveTo>
                    <a:cubicBezTo>
                      <a:pt x="1490" y="2664"/>
                      <a:pt x="1427" y="2640"/>
                      <a:pt x="1437" y="2623"/>
                    </a:cubicBezTo>
                    <a:cubicBezTo>
                      <a:pt x="1447" y="2606"/>
                      <a:pt x="1531" y="2594"/>
                      <a:pt x="1580" y="2575"/>
                    </a:cubicBezTo>
                    <a:cubicBezTo>
                      <a:pt x="1629" y="2556"/>
                      <a:pt x="1752" y="2502"/>
                      <a:pt x="1730" y="2509"/>
                    </a:cubicBezTo>
                    <a:cubicBezTo>
                      <a:pt x="1708" y="2516"/>
                      <a:pt x="1543" y="2601"/>
                      <a:pt x="1449" y="2614"/>
                    </a:cubicBezTo>
                    <a:cubicBezTo>
                      <a:pt x="1355" y="2627"/>
                      <a:pt x="1233" y="2617"/>
                      <a:pt x="1163" y="2585"/>
                    </a:cubicBezTo>
                    <a:cubicBezTo>
                      <a:pt x="1093" y="2553"/>
                      <a:pt x="1047" y="2456"/>
                      <a:pt x="1026" y="2423"/>
                    </a:cubicBezTo>
                    <a:cubicBezTo>
                      <a:pt x="1005" y="2390"/>
                      <a:pt x="1024" y="2404"/>
                      <a:pt x="1035" y="2386"/>
                    </a:cubicBezTo>
                    <a:cubicBezTo>
                      <a:pt x="1046" y="2368"/>
                      <a:pt x="1090" y="2317"/>
                      <a:pt x="1093" y="2314"/>
                    </a:cubicBezTo>
                    <a:cubicBezTo>
                      <a:pt x="1096" y="2311"/>
                      <a:pt x="1067" y="2355"/>
                      <a:pt x="1052" y="2369"/>
                    </a:cubicBezTo>
                    <a:cubicBezTo>
                      <a:pt x="1037" y="2383"/>
                      <a:pt x="1028" y="2409"/>
                      <a:pt x="1006" y="2398"/>
                    </a:cubicBezTo>
                    <a:cubicBezTo>
                      <a:pt x="984" y="2387"/>
                      <a:pt x="929" y="2341"/>
                      <a:pt x="921" y="2305"/>
                    </a:cubicBezTo>
                    <a:cubicBezTo>
                      <a:pt x="913" y="2269"/>
                      <a:pt x="903" y="2213"/>
                      <a:pt x="958" y="2180"/>
                    </a:cubicBezTo>
                    <a:cubicBezTo>
                      <a:pt x="1013" y="2147"/>
                      <a:pt x="1190" y="2128"/>
                      <a:pt x="1252" y="2109"/>
                    </a:cubicBezTo>
                    <a:cubicBezTo>
                      <a:pt x="1314" y="2090"/>
                      <a:pt x="1326" y="2068"/>
                      <a:pt x="1333" y="2066"/>
                    </a:cubicBezTo>
                    <a:cubicBezTo>
                      <a:pt x="1340" y="2064"/>
                      <a:pt x="1333" y="2086"/>
                      <a:pt x="1297" y="2097"/>
                    </a:cubicBezTo>
                    <a:cubicBezTo>
                      <a:pt x="1261" y="2108"/>
                      <a:pt x="1169" y="2121"/>
                      <a:pt x="1116" y="2131"/>
                    </a:cubicBezTo>
                    <a:cubicBezTo>
                      <a:pt x="1063" y="2141"/>
                      <a:pt x="1044" y="2162"/>
                      <a:pt x="978" y="2158"/>
                    </a:cubicBezTo>
                    <a:cubicBezTo>
                      <a:pt x="912" y="2154"/>
                      <a:pt x="816" y="2116"/>
                      <a:pt x="718" y="2109"/>
                    </a:cubicBezTo>
                    <a:cubicBezTo>
                      <a:pt x="620" y="2102"/>
                      <a:pt x="480" y="2134"/>
                      <a:pt x="390" y="2114"/>
                    </a:cubicBezTo>
                    <a:cubicBezTo>
                      <a:pt x="300" y="2094"/>
                      <a:pt x="213" y="2025"/>
                      <a:pt x="177" y="1987"/>
                    </a:cubicBezTo>
                    <a:cubicBezTo>
                      <a:pt x="141" y="1949"/>
                      <a:pt x="161" y="1905"/>
                      <a:pt x="173" y="1888"/>
                    </a:cubicBezTo>
                    <a:cubicBezTo>
                      <a:pt x="185" y="1871"/>
                      <a:pt x="222" y="1885"/>
                      <a:pt x="250" y="1886"/>
                    </a:cubicBezTo>
                    <a:cubicBezTo>
                      <a:pt x="278" y="1887"/>
                      <a:pt x="315" y="1887"/>
                      <a:pt x="341" y="1894"/>
                    </a:cubicBezTo>
                    <a:cubicBezTo>
                      <a:pt x="367" y="1901"/>
                      <a:pt x="367" y="1909"/>
                      <a:pt x="406" y="1927"/>
                    </a:cubicBezTo>
                    <a:cubicBezTo>
                      <a:pt x="445" y="1945"/>
                      <a:pt x="527" y="1986"/>
                      <a:pt x="576" y="2002"/>
                    </a:cubicBezTo>
                    <a:cubicBezTo>
                      <a:pt x="625" y="2018"/>
                      <a:pt x="657" y="2020"/>
                      <a:pt x="699" y="2023"/>
                    </a:cubicBezTo>
                    <a:cubicBezTo>
                      <a:pt x="741" y="2026"/>
                      <a:pt x="771" y="2026"/>
                      <a:pt x="828" y="2023"/>
                    </a:cubicBezTo>
                    <a:cubicBezTo>
                      <a:pt x="885" y="2020"/>
                      <a:pt x="1059" y="2005"/>
                      <a:pt x="1042" y="2006"/>
                    </a:cubicBezTo>
                    <a:cubicBezTo>
                      <a:pt x="1025" y="2007"/>
                      <a:pt x="818" y="2037"/>
                      <a:pt x="727" y="2031"/>
                    </a:cubicBezTo>
                    <a:cubicBezTo>
                      <a:pt x="636" y="2025"/>
                      <a:pt x="561" y="1994"/>
                      <a:pt x="498" y="1971"/>
                    </a:cubicBezTo>
                    <a:cubicBezTo>
                      <a:pt x="435" y="1948"/>
                      <a:pt x="354" y="1916"/>
                      <a:pt x="346" y="1891"/>
                    </a:cubicBezTo>
                    <a:cubicBezTo>
                      <a:pt x="338" y="1866"/>
                      <a:pt x="453" y="1822"/>
                      <a:pt x="450" y="1821"/>
                    </a:cubicBezTo>
                    <a:cubicBezTo>
                      <a:pt x="447" y="1820"/>
                      <a:pt x="371" y="1872"/>
                      <a:pt x="329" y="1882"/>
                    </a:cubicBezTo>
                    <a:cubicBezTo>
                      <a:pt x="287" y="1892"/>
                      <a:pt x="236" y="1893"/>
                      <a:pt x="199" y="1882"/>
                    </a:cubicBezTo>
                    <a:cubicBezTo>
                      <a:pt x="162" y="1871"/>
                      <a:pt x="128" y="1848"/>
                      <a:pt x="107" y="1818"/>
                    </a:cubicBezTo>
                    <a:cubicBezTo>
                      <a:pt x="86" y="1788"/>
                      <a:pt x="70" y="1730"/>
                      <a:pt x="72" y="1700"/>
                    </a:cubicBezTo>
                    <a:cubicBezTo>
                      <a:pt x="74" y="1670"/>
                      <a:pt x="81" y="1649"/>
                      <a:pt x="122" y="1640"/>
                    </a:cubicBezTo>
                    <a:cubicBezTo>
                      <a:pt x="163" y="1631"/>
                      <a:pt x="257" y="1625"/>
                      <a:pt x="320" y="1646"/>
                    </a:cubicBezTo>
                    <a:cubicBezTo>
                      <a:pt x="383" y="1667"/>
                      <a:pt x="444" y="1727"/>
                      <a:pt x="501" y="1764"/>
                    </a:cubicBezTo>
                    <a:cubicBezTo>
                      <a:pt x="558" y="1801"/>
                      <a:pt x="616" y="1847"/>
                      <a:pt x="660" y="1869"/>
                    </a:cubicBezTo>
                    <a:cubicBezTo>
                      <a:pt x="704" y="1891"/>
                      <a:pt x="730" y="1891"/>
                      <a:pt x="764" y="1898"/>
                    </a:cubicBezTo>
                    <a:cubicBezTo>
                      <a:pt x="798" y="1905"/>
                      <a:pt x="878" y="1912"/>
                      <a:pt x="867" y="1910"/>
                    </a:cubicBezTo>
                    <a:cubicBezTo>
                      <a:pt x="856" y="1908"/>
                      <a:pt x="750" y="1906"/>
                      <a:pt x="695" y="1885"/>
                    </a:cubicBezTo>
                    <a:cubicBezTo>
                      <a:pt x="640" y="1864"/>
                      <a:pt x="588" y="1820"/>
                      <a:pt x="536" y="1786"/>
                    </a:cubicBezTo>
                    <a:cubicBezTo>
                      <a:pt x="484" y="1752"/>
                      <a:pt x="426" y="1707"/>
                      <a:pt x="383" y="1681"/>
                    </a:cubicBezTo>
                    <a:cubicBezTo>
                      <a:pt x="340" y="1655"/>
                      <a:pt x="326" y="1638"/>
                      <a:pt x="278" y="1630"/>
                    </a:cubicBezTo>
                    <a:cubicBezTo>
                      <a:pt x="230" y="1622"/>
                      <a:pt x="140" y="1656"/>
                      <a:pt x="94" y="1630"/>
                    </a:cubicBezTo>
                    <a:cubicBezTo>
                      <a:pt x="48" y="1604"/>
                      <a:pt x="10" y="1527"/>
                      <a:pt x="5" y="1474"/>
                    </a:cubicBezTo>
                    <a:cubicBezTo>
                      <a:pt x="0" y="1421"/>
                      <a:pt x="43" y="1334"/>
                      <a:pt x="62" y="1309"/>
                    </a:cubicBezTo>
                    <a:cubicBezTo>
                      <a:pt x="81" y="1284"/>
                      <a:pt x="103" y="1311"/>
                      <a:pt x="122" y="1322"/>
                    </a:cubicBezTo>
                    <a:cubicBezTo>
                      <a:pt x="141" y="1333"/>
                      <a:pt x="152" y="1357"/>
                      <a:pt x="173" y="1373"/>
                    </a:cubicBezTo>
                    <a:cubicBezTo>
                      <a:pt x="194" y="1389"/>
                      <a:pt x="224" y="1405"/>
                      <a:pt x="250" y="1420"/>
                    </a:cubicBezTo>
                    <a:cubicBezTo>
                      <a:pt x="276" y="1435"/>
                      <a:pt x="306" y="1457"/>
                      <a:pt x="332" y="1465"/>
                    </a:cubicBezTo>
                    <a:cubicBezTo>
                      <a:pt x="358" y="1473"/>
                      <a:pt x="387" y="1465"/>
                      <a:pt x="408" y="1466"/>
                    </a:cubicBezTo>
                    <a:cubicBezTo>
                      <a:pt x="429" y="1467"/>
                      <a:pt x="424" y="1448"/>
                      <a:pt x="461" y="1474"/>
                    </a:cubicBezTo>
                    <a:cubicBezTo>
                      <a:pt x="498" y="1500"/>
                      <a:pt x="561" y="1571"/>
                      <a:pt x="627" y="1622"/>
                    </a:cubicBezTo>
                    <a:cubicBezTo>
                      <a:pt x="693" y="1673"/>
                      <a:pt x="797" y="1754"/>
                      <a:pt x="858" y="1780"/>
                    </a:cubicBezTo>
                    <a:cubicBezTo>
                      <a:pt x="919" y="1806"/>
                      <a:pt x="968" y="1777"/>
                      <a:pt x="994" y="1780"/>
                    </a:cubicBezTo>
                    <a:cubicBezTo>
                      <a:pt x="1020" y="1783"/>
                      <a:pt x="1003" y="1788"/>
                      <a:pt x="1016" y="1800"/>
                    </a:cubicBezTo>
                    <a:cubicBezTo>
                      <a:pt x="1029" y="1812"/>
                      <a:pt x="1053" y="1844"/>
                      <a:pt x="1074" y="1853"/>
                    </a:cubicBezTo>
                    <a:cubicBezTo>
                      <a:pt x="1095" y="1862"/>
                      <a:pt x="1124" y="1854"/>
                      <a:pt x="1145" y="1853"/>
                    </a:cubicBezTo>
                    <a:cubicBezTo>
                      <a:pt x="1166" y="1852"/>
                      <a:pt x="1185" y="1842"/>
                      <a:pt x="1201" y="1847"/>
                    </a:cubicBezTo>
                    <a:cubicBezTo>
                      <a:pt x="1217" y="1852"/>
                      <a:pt x="1226" y="1874"/>
                      <a:pt x="1239" y="1886"/>
                    </a:cubicBezTo>
                    <a:cubicBezTo>
                      <a:pt x="1252" y="1898"/>
                      <a:pt x="1284" y="1923"/>
                      <a:pt x="1278" y="1917"/>
                    </a:cubicBezTo>
                    <a:cubicBezTo>
                      <a:pt x="1272" y="1911"/>
                      <a:pt x="1211" y="1872"/>
                      <a:pt x="1204" y="1850"/>
                    </a:cubicBezTo>
                    <a:cubicBezTo>
                      <a:pt x="1197" y="1828"/>
                      <a:pt x="1235" y="1784"/>
                      <a:pt x="1233" y="1783"/>
                    </a:cubicBezTo>
                    <a:cubicBezTo>
                      <a:pt x="1231" y="1782"/>
                      <a:pt x="1214" y="1832"/>
                      <a:pt x="1189" y="1843"/>
                    </a:cubicBezTo>
                    <a:cubicBezTo>
                      <a:pt x="1164" y="1854"/>
                      <a:pt x="1110" y="1863"/>
                      <a:pt x="1080" y="1850"/>
                    </a:cubicBezTo>
                    <a:cubicBezTo>
                      <a:pt x="1050" y="1837"/>
                      <a:pt x="1012" y="1784"/>
                      <a:pt x="1006" y="1764"/>
                    </a:cubicBezTo>
                    <a:cubicBezTo>
                      <a:pt x="1000" y="1744"/>
                      <a:pt x="1053" y="1729"/>
                      <a:pt x="1045" y="1732"/>
                    </a:cubicBezTo>
                    <a:cubicBezTo>
                      <a:pt x="1037" y="1735"/>
                      <a:pt x="987" y="1772"/>
                      <a:pt x="956" y="1780"/>
                    </a:cubicBezTo>
                    <a:cubicBezTo>
                      <a:pt x="925" y="1788"/>
                      <a:pt x="903" y="1802"/>
                      <a:pt x="858" y="1783"/>
                    </a:cubicBezTo>
                    <a:cubicBezTo>
                      <a:pt x="813" y="1764"/>
                      <a:pt x="741" y="1713"/>
                      <a:pt x="683" y="1668"/>
                    </a:cubicBezTo>
                    <a:cubicBezTo>
                      <a:pt x="625" y="1623"/>
                      <a:pt x="548" y="1548"/>
                      <a:pt x="508" y="1512"/>
                    </a:cubicBezTo>
                    <a:cubicBezTo>
                      <a:pt x="468" y="1476"/>
                      <a:pt x="438" y="1479"/>
                      <a:pt x="441" y="1452"/>
                    </a:cubicBezTo>
                    <a:cubicBezTo>
                      <a:pt x="444" y="1425"/>
                      <a:pt x="500" y="1406"/>
                      <a:pt x="527" y="1350"/>
                    </a:cubicBezTo>
                    <a:cubicBezTo>
                      <a:pt x="554" y="1294"/>
                      <a:pt x="589" y="1173"/>
                      <a:pt x="603" y="1118"/>
                    </a:cubicBezTo>
                    <a:cubicBezTo>
                      <a:pt x="617" y="1063"/>
                      <a:pt x="584" y="1048"/>
                      <a:pt x="609" y="1019"/>
                    </a:cubicBezTo>
                    <a:cubicBezTo>
                      <a:pt x="634" y="990"/>
                      <a:pt x="719" y="969"/>
                      <a:pt x="756" y="946"/>
                    </a:cubicBezTo>
                    <a:cubicBezTo>
                      <a:pt x="793" y="923"/>
                      <a:pt x="804" y="892"/>
                      <a:pt x="831" y="878"/>
                    </a:cubicBezTo>
                    <a:cubicBezTo>
                      <a:pt x="858" y="864"/>
                      <a:pt x="888" y="873"/>
                      <a:pt x="920" y="864"/>
                    </a:cubicBezTo>
                    <a:cubicBezTo>
                      <a:pt x="952" y="855"/>
                      <a:pt x="995" y="845"/>
                      <a:pt x="1025" y="823"/>
                    </a:cubicBezTo>
                    <a:cubicBezTo>
                      <a:pt x="1055" y="801"/>
                      <a:pt x="1061" y="757"/>
                      <a:pt x="1099" y="730"/>
                    </a:cubicBezTo>
                    <a:cubicBezTo>
                      <a:pt x="1137" y="703"/>
                      <a:pt x="1211" y="672"/>
                      <a:pt x="1256" y="658"/>
                    </a:cubicBezTo>
                    <a:cubicBezTo>
                      <a:pt x="1301" y="644"/>
                      <a:pt x="1327" y="635"/>
                      <a:pt x="1368" y="648"/>
                    </a:cubicBezTo>
                    <a:cubicBezTo>
                      <a:pt x="1409" y="661"/>
                      <a:pt x="1455" y="713"/>
                      <a:pt x="1504" y="736"/>
                    </a:cubicBezTo>
                    <a:cubicBezTo>
                      <a:pt x="1553" y="759"/>
                      <a:pt x="1597" y="788"/>
                      <a:pt x="1660" y="784"/>
                    </a:cubicBezTo>
                    <a:cubicBezTo>
                      <a:pt x="1723" y="780"/>
                      <a:pt x="1821" y="720"/>
                      <a:pt x="1880" y="713"/>
                    </a:cubicBezTo>
                    <a:cubicBezTo>
                      <a:pt x="1939" y="706"/>
                      <a:pt x="1983" y="735"/>
                      <a:pt x="2016" y="742"/>
                    </a:cubicBezTo>
                    <a:cubicBezTo>
                      <a:pt x="2049" y="749"/>
                      <a:pt x="2053" y="750"/>
                      <a:pt x="2076" y="758"/>
                    </a:cubicBezTo>
                    <a:cubicBezTo>
                      <a:pt x="2099" y="766"/>
                      <a:pt x="2122" y="790"/>
                      <a:pt x="2156" y="790"/>
                    </a:cubicBezTo>
                    <a:cubicBezTo>
                      <a:pt x="2190" y="790"/>
                      <a:pt x="2245" y="772"/>
                      <a:pt x="2278" y="758"/>
                    </a:cubicBezTo>
                    <a:cubicBezTo>
                      <a:pt x="2311" y="744"/>
                      <a:pt x="2336" y="727"/>
                      <a:pt x="2356" y="707"/>
                    </a:cubicBezTo>
                    <a:cubicBezTo>
                      <a:pt x="2376" y="687"/>
                      <a:pt x="2381" y="683"/>
                      <a:pt x="2398" y="638"/>
                    </a:cubicBezTo>
                    <a:cubicBezTo>
                      <a:pt x="2415" y="593"/>
                      <a:pt x="2445" y="490"/>
                      <a:pt x="2458" y="437"/>
                    </a:cubicBezTo>
                    <a:cubicBezTo>
                      <a:pt x="2471" y="384"/>
                      <a:pt x="2490" y="363"/>
                      <a:pt x="2477" y="316"/>
                    </a:cubicBezTo>
                    <a:cubicBezTo>
                      <a:pt x="2464" y="269"/>
                      <a:pt x="2382" y="156"/>
                      <a:pt x="2382" y="157"/>
                    </a:cubicBezTo>
                    <a:cubicBezTo>
                      <a:pt x="2382" y="158"/>
                      <a:pt x="2466" y="263"/>
                      <a:pt x="2474" y="325"/>
                    </a:cubicBezTo>
                    <a:cubicBezTo>
                      <a:pt x="2482" y="387"/>
                      <a:pt x="2446" y="472"/>
                      <a:pt x="2430" y="532"/>
                    </a:cubicBezTo>
                    <a:cubicBezTo>
                      <a:pt x="2414" y="592"/>
                      <a:pt x="2410" y="645"/>
                      <a:pt x="2379" y="685"/>
                    </a:cubicBezTo>
                    <a:cubicBezTo>
                      <a:pt x="2348" y="725"/>
                      <a:pt x="2282" y="756"/>
                      <a:pt x="2242" y="774"/>
                    </a:cubicBezTo>
                    <a:cubicBezTo>
                      <a:pt x="2202" y="792"/>
                      <a:pt x="2155" y="787"/>
                      <a:pt x="2136" y="792"/>
                    </a:cubicBezTo>
                    <a:cubicBezTo>
                      <a:pt x="2117" y="797"/>
                      <a:pt x="2131" y="795"/>
                      <a:pt x="2127" y="802"/>
                    </a:cubicBezTo>
                    <a:cubicBezTo>
                      <a:pt x="2123" y="809"/>
                      <a:pt x="2125" y="819"/>
                      <a:pt x="2112" y="833"/>
                    </a:cubicBezTo>
                    <a:cubicBezTo>
                      <a:pt x="2099" y="847"/>
                      <a:pt x="2049" y="893"/>
                      <a:pt x="2051" y="886"/>
                    </a:cubicBezTo>
                    <a:cubicBezTo>
                      <a:pt x="2053" y="879"/>
                      <a:pt x="2147" y="820"/>
                      <a:pt x="2127" y="792"/>
                    </a:cubicBezTo>
                    <a:cubicBezTo>
                      <a:pt x="2107" y="764"/>
                      <a:pt x="1987" y="726"/>
                      <a:pt x="1930" y="718"/>
                    </a:cubicBezTo>
                    <a:cubicBezTo>
                      <a:pt x="1873" y="710"/>
                      <a:pt x="1817" y="733"/>
                      <a:pt x="1784" y="744"/>
                    </a:cubicBezTo>
                    <a:cubicBezTo>
                      <a:pt x="1751" y="755"/>
                      <a:pt x="1738" y="749"/>
                      <a:pt x="1733" y="784"/>
                    </a:cubicBezTo>
                    <a:cubicBezTo>
                      <a:pt x="1728" y="819"/>
                      <a:pt x="1725" y="903"/>
                      <a:pt x="1752" y="956"/>
                    </a:cubicBezTo>
                    <a:cubicBezTo>
                      <a:pt x="1779" y="1009"/>
                      <a:pt x="1890" y="1093"/>
                      <a:pt x="1895" y="1099"/>
                    </a:cubicBezTo>
                    <a:cubicBezTo>
                      <a:pt x="1900" y="1105"/>
                      <a:pt x="1812" y="1033"/>
                      <a:pt x="1784" y="994"/>
                    </a:cubicBezTo>
                    <a:cubicBezTo>
                      <a:pt x="1756" y="955"/>
                      <a:pt x="1735" y="903"/>
                      <a:pt x="1728" y="864"/>
                    </a:cubicBezTo>
                    <a:cubicBezTo>
                      <a:pt x="1721" y="825"/>
                      <a:pt x="1753" y="774"/>
                      <a:pt x="1740" y="761"/>
                    </a:cubicBezTo>
                    <a:cubicBezTo>
                      <a:pt x="1727" y="748"/>
                      <a:pt x="1691" y="792"/>
                      <a:pt x="1650" y="787"/>
                    </a:cubicBezTo>
                    <a:cubicBezTo>
                      <a:pt x="1609" y="782"/>
                      <a:pt x="1536" y="754"/>
                      <a:pt x="1494" y="733"/>
                    </a:cubicBezTo>
                    <a:cubicBezTo>
                      <a:pt x="1452" y="712"/>
                      <a:pt x="1403" y="690"/>
                      <a:pt x="1395" y="662"/>
                    </a:cubicBezTo>
                    <a:cubicBezTo>
                      <a:pt x="1387" y="634"/>
                      <a:pt x="1415" y="596"/>
                      <a:pt x="1443" y="567"/>
                    </a:cubicBezTo>
                    <a:cubicBezTo>
                      <a:pt x="1471" y="538"/>
                      <a:pt x="1555" y="495"/>
                      <a:pt x="1561" y="491"/>
                    </a:cubicBezTo>
                    <a:cubicBezTo>
                      <a:pt x="1567" y="487"/>
                      <a:pt x="1509" y="519"/>
                      <a:pt x="1478" y="542"/>
                    </a:cubicBezTo>
                    <a:cubicBezTo>
                      <a:pt x="1447" y="565"/>
                      <a:pt x="1403" y="613"/>
                      <a:pt x="1376" y="631"/>
                    </a:cubicBezTo>
                    <a:cubicBezTo>
                      <a:pt x="1349" y="649"/>
                      <a:pt x="1338" y="647"/>
                      <a:pt x="1313" y="650"/>
                    </a:cubicBezTo>
                    <a:cubicBezTo>
                      <a:pt x="1288" y="653"/>
                      <a:pt x="1238" y="670"/>
                      <a:pt x="1227" y="650"/>
                    </a:cubicBezTo>
                    <a:cubicBezTo>
                      <a:pt x="1216" y="630"/>
                      <a:pt x="1253" y="588"/>
                      <a:pt x="1248" y="533"/>
                    </a:cubicBezTo>
                    <a:cubicBezTo>
                      <a:pt x="1243" y="478"/>
                      <a:pt x="1200" y="335"/>
                      <a:pt x="1198" y="319"/>
                    </a:cubicBezTo>
                    <a:cubicBezTo>
                      <a:pt x="1196" y="303"/>
                      <a:pt x="1225" y="398"/>
                      <a:pt x="1234" y="434"/>
                    </a:cubicBezTo>
                    <a:cubicBezTo>
                      <a:pt x="1243" y="470"/>
                      <a:pt x="1254" y="498"/>
                      <a:pt x="1251" y="533"/>
                    </a:cubicBezTo>
                    <a:cubicBezTo>
                      <a:pt x="1248" y="568"/>
                      <a:pt x="1225" y="623"/>
                      <a:pt x="1217" y="647"/>
                    </a:cubicBezTo>
                    <a:cubicBezTo>
                      <a:pt x="1209" y="671"/>
                      <a:pt x="1220" y="665"/>
                      <a:pt x="1203" y="677"/>
                    </a:cubicBezTo>
                    <a:cubicBezTo>
                      <a:pt x="1186" y="689"/>
                      <a:pt x="1137" y="702"/>
                      <a:pt x="1112" y="718"/>
                    </a:cubicBezTo>
                    <a:cubicBezTo>
                      <a:pt x="1087" y="734"/>
                      <a:pt x="1071" y="756"/>
                      <a:pt x="1054" y="775"/>
                    </a:cubicBezTo>
                    <a:cubicBezTo>
                      <a:pt x="1037" y="794"/>
                      <a:pt x="1038" y="819"/>
                      <a:pt x="1008" y="835"/>
                    </a:cubicBezTo>
                    <a:cubicBezTo>
                      <a:pt x="978" y="851"/>
                      <a:pt x="910" y="865"/>
                      <a:pt x="877" y="870"/>
                    </a:cubicBezTo>
                    <a:cubicBezTo>
                      <a:pt x="844" y="875"/>
                      <a:pt x="819" y="871"/>
                      <a:pt x="809" y="866"/>
                    </a:cubicBezTo>
                    <a:cubicBezTo>
                      <a:pt x="799" y="861"/>
                      <a:pt x="810" y="862"/>
                      <a:pt x="814" y="840"/>
                    </a:cubicBezTo>
                    <a:cubicBezTo>
                      <a:pt x="818" y="818"/>
                      <a:pt x="836" y="767"/>
                      <a:pt x="836" y="732"/>
                    </a:cubicBezTo>
                    <a:cubicBezTo>
                      <a:pt x="836" y="697"/>
                      <a:pt x="832" y="657"/>
                      <a:pt x="813" y="628"/>
                    </a:cubicBezTo>
                    <a:cubicBezTo>
                      <a:pt x="794" y="599"/>
                      <a:pt x="745" y="577"/>
                      <a:pt x="724" y="558"/>
                    </a:cubicBezTo>
                    <a:cubicBezTo>
                      <a:pt x="703" y="539"/>
                      <a:pt x="683" y="513"/>
                      <a:pt x="686" y="516"/>
                    </a:cubicBezTo>
                    <a:cubicBezTo>
                      <a:pt x="689" y="519"/>
                      <a:pt x="717" y="555"/>
                      <a:pt x="740" y="577"/>
                    </a:cubicBezTo>
                    <a:cubicBezTo>
                      <a:pt x="763" y="599"/>
                      <a:pt x="811" y="616"/>
                      <a:pt x="826" y="650"/>
                    </a:cubicBezTo>
                    <a:cubicBezTo>
                      <a:pt x="841" y="684"/>
                      <a:pt x="837" y="744"/>
                      <a:pt x="832" y="784"/>
                    </a:cubicBezTo>
                    <a:cubicBezTo>
                      <a:pt x="827" y="824"/>
                      <a:pt x="813" y="863"/>
                      <a:pt x="797" y="892"/>
                    </a:cubicBezTo>
                    <a:cubicBezTo>
                      <a:pt x="781" y="921"/>
                      <a:pt x="767" y="939"/>
                      <a:pt x="737" y="959"/>
                    </a:cubicBezTo>
                    <a:cubicBezTo>
                      <a:pt x="707" y="979"/>
                      <a:pt x="639" y="998"/>
                      <a:pt x="616" y="1010"/>
                    </a:cubicBezTo>
                    <a:cubicBezTo>
                      <a:pt x="593" y="1022"/>
                      <a:pt x="601" y="1032"/>
                      <a:pt x="597" y="1032"/>
                    </a:cubicBezTo>
                    <a:cubicBezTo>
                      <a:pt x="593" y="1032"/>
                      <a:pt x="600" y="1024"/>
                      <a:pt x="593" y="1008"/>
                    </a:cubicBezTo>
                    <a:cubicBezTo>
                      <a:pt x="586" y="992"/>
                      <a:pt x="571" y="966"/>
                      <a:pt x="552" y="936"/>
                    </a:cubicBezTo>
                    <a:cubicBezTo>
                      <a:pt x="533" y="906"/>
                      <a:pt x="474" y="822"/>
                      <a:pt x="476" y="825"/>
                    </a:cubicBezTo>
                    <a:cubicBezTo>
                      <a:pt x="478" y="828"/>
                      <a:pt x="541" y="922"/>
                      <a:pt x="562" y="956"/>
                    </a:cubicBezTo>
                    <a:cubicBezTo>
                      <a:pt x="583" y="990"/>
                      <a:pt x="598" y="995"/>
                      <a:pt x="603" y="1032"/>
                    </a:cubicBezTo>
                    <a:cubicBezTo>
                      <a:pt x="608" y="1069"/>
                      <a:pt x="604" y="1125"/>
                      <a:pt x="590" y="1178"/>
                    </a:cubicBezTo>
                    <a:cubicBezTo>
                      <a:pt x="576" y="1231"/>
                      <a:pt x="544" y="1308"/>
                      <a:pt x="520" y="1353"/>
                    </a:cubicBezTo>
                    <a:cubicBezTo>
                      <a:pt x="496" y="1398"/>
                      <a:pt x="459" y="1430"/>
                      <a:pt x="444" y="1449"/>
                    </a:cubicBezTo>
                    <a:cubicBezTo>
                      <a:pt x="429" y="1468"/>
                      <a:pt x="451" y="1467"/>
                      <a:pt x="428" y="1468"/>
                    </a:cubicBezTo>
                    <a:cubicBezTo>
                      <a:pt x="405" y="1469"/>
                      <a:pt x="362" y="1483"/>
                      <a:pt x="307" y="1455"/>
                    </a:cubicBezTo>
                    <a:cubicBezTo>
                      <a:pt x="252" y="1427"/>
                      <a:pt x="135" y="1360"/>
                      <a:pt x="100" y="1299"/>
                    </a:cubicBezTo>
                    <a:cubicBezTo>
                      <a:pt x="65" y="1238"/>
                      <a:pt x="84" y="1145"/>
                      <a:pt x="97" y="1089"/>
                    </a:cubicBezTo>
                    <a:cubicBezTo>
                      <a:pt x="110" y="1033"/>
                      <a:pt x="154" y="972"/>
                      <a:pt x="180" y="962"/>
                    </a:cubicBezTo>
                    <a:cubicBezTo>
                      <a:pt x="206" y="952"/>
                      <a:pt x="243" y="1006"/>
                      <a:pt x="256" y="1029"/>
                    </a:cubicBezTo>
                    <a:cubicBezTo>
                      <a:pt x="269" y="1052"/>
                      <a:pt x="255" y="1095"/>
                      <a:pt x="256" y="1099"/>
                    </a:cubicBezTo>
                    <a:cubicBezTo>
                      <a:pt x="257" y="1103"/>
                      <a:pt x="261" y="1067"/>
                      <a:pt x="260" y="1054"/>
                    </a:cubicBezTo>
                    <a:cubicBezTo>
                      <a:pt x="259" y="1041"/>
                      <a:pt x="260" y="1035"/>
                      <a:pt x="252" y="1018"/>
                    </a:cubicBezTo>
                    <a:cubicBezTo>
                      <a:pt x="244" y="1001"/>
                      <a:pt x="211" y="989"/>
                      <a:pt x="212" y="952"/>
                    </a:cubicBezTo>
                    <a:cubicBezTo>
                      <a:pt x="213" y="915"/>
                      <a:pt x="219" y="854"/>
                      <a:pt x="256" y="793"/>
                    </a:cubicBezTo>
                    <a:cubicBezTo>
                      <a:pt x="293" y="732"/>
                      <a:pt x="389" y="616"/>
                      <a:pt x="437" y="586"/>
                    </a:cubicBezTo>
                    <a:cubicBezTo>
                      <a:pt x="485" y="556"/>
                      <a:pt x="515" y="592"/>
                      <a:pt x="543" y="615"/>
                    </a:cubicBezTo>
                    <a:cubicBezTo>
                      <a:pt x="571" y="638"/>
                      <a:pt x="590" y="697"/>
                      <a:pt x="606" y="726"/>
                    </a:cubicBezTo>
                    <a:cubicBezTo>
                      <a:pt x="622" y="755"/>
                      <a:pt x="646" y="798"/>
                      <a:pt x="641" y="790"/>
                    </a:cubicBezTo>
                    <a:cubicBezTo>
                      <a:pt x="636" y="782"/>
                      <a:pt x="594" y="704"/>
                      <a:pt x="578" y="676"/>
                    </a:cubicBezTo>
                    <a:cubicBezTo>
                      <a:pt x="562" y="648"/>
                      <a:pt x="559" y="638"/>
                      <a:pt x="548" y="624"/>
                    </a:cubicBezTo>
                    <a:cubicBezTo>
                      <a:pt x="537" y="610"/>
                      <a:pt x="522" y="606"/>
                      <a:pt x="514" y="593"/>
                    </a:cubicBezTo>
                    <a:cubicBezTo>
                      <a:pt x="506" y="580"/>
                      <a:pt x="481" y="579"/>
                      <a:pt x="502" y="547"/>
                    </a:cubicBezTo>
                    <a:cubicBezTo>
                      <a:pt x="523" y="515"/>
                      <a:pt x="594" y="436"/>
                      <a:pt x="638" y="399"/>
                    </a:cubicBezTo>
                    <a:cubicBezTo>
                      <a:pt x="682" y="362"/>
                      <a:pt x="737" y="329"/>
                      <a:pt x="768" y="325"/>
                    </a:cubicBezTo>
                    <a:cubicBezTo>
                      <a:pt x="799" y="321"/>
                      <a:pt x="807" y="345"/>
                      <a:pt x="826" y="373"/>
                    </a:cubicBezTo>
                    <a:cubicBezTo>
                      <a:pt x="845" y="401"/>
                      <a:pt x="883" y="497"/>
                      <a:pt x="880" y="491"/>
                    </a:cubicBezTo>
                    <a:cubicBezTo>
                      <a:pt x="877" y="485"/>
                      <a:pt x="818" y="368"/>
                      <a:pt x="807" y="334"/>
                    </a:cubicBezTo>
                    <a:cubicBezTo>
                      <a:pt x="796" y="300"/>
                      <a:pt x="796" y="302"/>
                      <a:pt x="816" y="287"/>
                    </a:cubicBezTo>
                    <a:cubicBezTo>
                      <a:pt x="836" y="272"/>
                      <a:pt x="899" y="242"/>
                      <a:pt x="924" y="242"/>
                    </a:cubicBezTo>
                    <a:cubicBezTo>
                      <a:pt x="949" y="242"/>
                      <a:pt x="956" y="271"/>
                      <a:pt x="968" y="290"/>
                    </a:cubicBezTo>
                    <a:cubicBezTo>
                      <a:pt x="980" y="309"/>
                      <a:pt x="983" y="325"/>
                      <a:pt x="998" y="354"/>
                    </a:cubicBezTo>
                    <a:cubicBezTo>
                      <a:pt x="1013" y="383"/>
                      <a:pt x="1055" y="423"/>
                      <a:pt x="1058" y="462"/>
                    </a:cubicBezTo>
                    <a:cubicBezTo>
                      <a:pt x="1061" y="501"/>
                      <a:pt x="1017" y="584"/>
                      <a:pt x="1017" y="586"/>
                    </a:cubicBezTo>
                    <a:cubicBezTo>
                      <a:pt x="1017" y="588"/>
                      <a:pt x="1062" y="515"/>
                      <a:pt x="1058" y="475"/>
                    </a:cubicBezTo>
                    <a:cubicBezTo>
                      <a:pt x="1054" y="435"/>
                      <a:pt x="1007" y="372"/>
                      <a:pt x="992" y="343"/>
                    </a:cubicBezTo>
                    <a:cubicBezTo>
                      <a:pt x="977" y="314"/>
                      <a:pt x="972" y="318"/>
                      <a:pt x="968" y="298"/>
                    </a:cubicBezTo>
                    <a:cubicBezTo>
                      <a:pt x="964" y="278"/>
                      <a:pt x="930" y="249"/>
                      <a:pt x="968" y="221"/>
                    </a:cubicBezTo>
                    <a:cubicBezTo>
                      <a:pt x="1006" y="193"/>
                      <a:pt x="1134" y="153"/>
                      <a:pt x="1195" y="131"/>
                    </a:cubicBezTo>
                    <a:cubicBezTo>
                      <a:pt x="1256" y="109"/>
                      <a:pt x="1302" y="89"/>
                      <a:pt x="1332" y="90"/>
                    </a:cubicBezTo>
                    <a:cubicBezTo>
                      <a:pt x="1362" y="91"/>
                      <a:pt x="1368" y="127"/>
                      <a:pt x="1376" y="139"/>
                    </a:cubicBezTo>
                    <a:cubicBezTo>
                      <a:pt x="1384" y="151"/>
                      <a:pt x="1375" y="151"/>
                      <a:pt x="1378" y="161"/>
                    </a:cubicBezTo>
                    <a:cubicBezTo>
                      <a:pt x="1381" y="171"/>
                      <a:pt x="1381" y="186"/>
                      <a:pt x="1392" y="201"/>
                    </a:cubicBezTo>
                    <a:cubicBezTo>
                      <a:pt x="1403" y="216"/>
                      <a:pt x="1447" y="252"/>
                      <a:pt x="1446" y="252"/>
                    </a:cubicBezTo>
                    <a:cubicBezTo>
                      <a:pt x="1445" y="252"/>
                      <a:pt x="1396" y="223"/>
                      <a:pt x="1386" y="201"/>
                    </a:cubicBezTo>
                    <a:cubicBezTo>
                      <a:pt x="1376" y="179"/>
                      <a:pt x="1378" y="145"/>
                      <a:pt x="1383" y="122"/>
                    </a:cubicBezTo>
                    <a:cubicBezTo>
                      <a:pt x="1388" y="99"/>
                      <a:pt x="1385" y="73"/>
                      <a:pt x="1414" y="61"/>
                    </a:cubicBezTo>
                    <a:cubicBezTo>
                      <a:pt x="1443" y="49"/>
                      <a:pt x="1526" y="41"/>
                      <a:pt x="1560" y="50"/>
                    </a:cubicBezTo>
                    <a:cubicBezTo>
                      <a:pt x="1594" y="59"/>
                      <a:pt x="1596" y="89"/>
                      <a:pt x="1618" y="112"/>
                    </a:cubicBezTo>
                    <a:cubicBezTo>
                      <a:pt x="1640" y="135"/>
                      <a:pt x="1670" y="168"/>
                      <a:pt x="1691" y="189"/>
                    </a:cubicBezTo>
                    <a:cubicBezTo>
                      <a:pt x="1712" y="210"/>
                      <a:pt x="1746" y="244"/>
                      <a:pt x="1742" y="240"/>
                    </a:cubicBezTo>
                    <a:cubicBezTo>
                      <a:pt x="1738" y="236"/>
                      <a:pt x="1685" y="185"/>
                      <a:pt x="1666" y="166"/>
                    </a:cubicBezTo>
                    <a:cubicBezTo>
                      <a:pt x="1647" y="147"/>
                      <a:pt x="1639" y="137"/>
                      <a:pt x="1628" y="125"/>
                    </a:cubicBezTo>
                    <a:cubicBezTo>
                      <a:pt x="1617" y="113"/>
                      <a:pt x="1598" y="106"/>
                      <a:pt x="1601" y="91"/>
                    </a:cubicBezTo>
                    <a:cubicBezTo>
                      <a:pt x="1604" y="76"/>
                      <a:pt x="1611" y="47"/>
                      <a:pt x="1647" y="33"/>
                    </a:cubicBezTo>
                    <a:cubicBezTo>
                      <a:pt x="1683" y="19"/>
                      <a:pt x="1761" y="0"/>
                      <a:pt x="1815" y="4"/>
                    </a:cubicBezTo>
                    <a:cubicBezTo>
                      <a:pt x="1869" y="8"/>
                      <a:pt x="1940" y="43"/>
                      <a:pt x="1971" y="58"/>
                    </a:cubicBezTo>
                    <a:cubicBezTo>
                      <a:pt x="2002" y="73"/>
                      <a:pt x="1993" y="83"/>
                      <a:pt x="2004" y="96"/>
                    </a:cubicBezTo>
                    <a:cubicBezTo>
                      <a:pt x="2015" y="109"/>
                      <a:pt x="2016" y="114"/>
                      <a:pt x="2036" y="134"/>
                    </a:cubicBezTo>
                    <a:cubicBezTo>
                      <a:pt x="2056" y="154"/>
                      <a:pt x="2101" y="194"/>
                      <a:pt x="2124" y="214"/>
                    </a:cubicBezTo>
                    <a:cubicBezTo>
                      <a:pt x="2147" y="234"/>
                      <a:pt x="2179" y="257"/>
                      <a:pt x="2172" y="252"/>
                    </a:cubicBezTo>
                    <a:cubicBezTo>
                      <a:pt x="2165" y="247"/>
                      <a:pt x="2108" y="220"/>
                      <a:pt x="2080" y="185"/>
                    </a:cubicBezTo>
                    <a:cubicBezTo>
                      <a:pt x="2052" y="150"/>
                      <a:pt x="1977" y="64"/>
                      <a:pt x="2003" y="45"/>
                    </a:cubicBezTo>
                    <a:cubicBezTo>
                      <a:pt x="2029" y="26"/>
                      <a:pt x="2179" y="57"/>
                      <a:pt x="2239" y="71"/>
                    </a:cubicBezTo>
                    <a:cubicBezTo>
                      <a:pt x="2299" y="85"/>
                      <a:pt x="2329" y="122"/>
                      <a:pt x="2363" y="131"/>
                    </a:cubicBezTo>
                    <a:cubicBezTo>
                      <a:pt x="2397" y="140"/>
                      <a:pt x="2413" y="123"/>
                      <a:pt x="2446" y="125"/>
                    </a:cubicBezTo>
                    <a:cubicBezTo>
                      <a:pt x="2479" y="127"/>
                      <a:pt x="2518" y="124"/>
                      <a:pt x="2563" y="141"/>
                    </a:cubicBezTo>
                    <a:cubicBezTo>
                      <a:pt x="2608" y="158"/>
                      <a:pt x="2655" y="203"/>
                      <a:pt x="2719" y="230"/>
                    </a:cubicBezTo>
                    <a:cubicBezTo>
                      <a:pt x="2783" y="257"/>
                      <a:pt x="2885" y="266"/>
                      <a:pt x="2945" y="303"/>
                    </a:cubicBezTo>
                    <a:cubicBezTo>
                      <a:pt x="3005" y="340"/>
                      <a:pt x="3080" y="393"/>
                      <a:pt x="3080" y="449"/>
                    </a:cubicBezTo>
                    <a:cubicBezTo>
                      <a:pt x="3080" y="505"/>
                      <a:pt x="2971" y="574"/>
                      <a:pt x="2945" y="641"/>
                    </a:cubicBezTo>
                    <a:cubicBezTo>
                      <a:pt x="2919" y="708"/>
                      <a:pt x="2944" y="788"/>
                      <a:pt x="2923" y="851"/>
                    </a:cubicBezTo>
                    <a:cubicBezTo>
                      <a:pt x="2902" y="914"/>
                      <a:pt x="2818" y="1015"/>
                      <a:pt x="2818" y="1019"/>
                    </a:cubicBezTo>
                    <a:cubicBezTo>
                      <a:pt x="2818" y="1023"/>
                      <a:pt x="2902" y="920"/>
                      <a:pt x="2920" y="873"/>
                    </a:cubicBezTo>
                    <a:cubicBezTo>
                      <a:pt x="2938" y="826"/>
                      <a:pt x="2925" y="774"/>
                      <a:pt x="2928" y="737"/>
                    </a:cubicBezTo>
                    <a:cubicBezTo>
                      <a:pt x="2931" y="700"/>
                      <a:pt x="2914" y="694"/>
                      <a:pt x="2938" y="653"/>
                    </a:cubicBezTo>
                    <a:cubicBezTo>
                      <a:pt x="2962" y="612"/>
                      <a:pt x="3037" y="520"/>
                      <a:pt x="3072" y="491"/>
                    </a:cubicBezTo>
                    <a:cubicBezTo>
                      <a:pt x="3107" y="462"/>
                      <a:pt x="3106" y="461"/>
                      <a:pt x="3146" y="478"/>
                    </a:cubicBezTo>
                    <a:cubicBezTo>
                      <a:pt x="3186" y="495"/>
                      <a:pt x="3263" y="536"/>
                      <a:pt x="3311" y="593"/>
                    </a:cubicBezTo>
                    <a:cubicBezTo>
                      <a:pt x="3359" y="650"/>
                      <a:pt x="3413" y="757"/>
                      <a:pt x="3435" y="822"/>
                    </a:cubicBezTo>
                    <a:cubicBezTo>
                      <a:pt x="3457" y="887"/>
                      <a:pt x="3461" y="937"/>
                      <a:pt x="3445" y="981"/>
                    </a:cubicBezTo>
                    <a:cubicBezTo>
                      <a:pt x="3429" y="1025"/>
                      <a:pt x="3366" y="1068"/>
                      <a:pt x="3340" y="1086"/>
                    </a:cubicBezTo>
                    <a:cubicBezTo>
                      <a:pt x="3314" y="1104"/>
                      <a:pt x="3288" y="1086"/>
                      <a:pt x="3286" y="1086"/>
                    </a:cubicBezTo>
                    <a:cubicBezTo>
                      <a:pt x="3284" y="1086"/>
                      <a:pt x="3311" y="1095"/>
                      <a:pt x="3329" y="1089"/>
                    </a:cubicBezTo>
                    <a:cubicBezTo>
                      <a:pt x="3347" y="1083"/>
                      <a:pt x="3367" y="1072"/>
                      <a:pt x="3392" y="1051"/>
                    </a:cubicBezTo>
                    <a:cubicBezTo>
                      <a:pt x="3417" y="1030"/>
                      <a:pt x="3452" y="953"/>
                      <a:pt x="3478" y="962"/>
                    </a:cubicBezTo>
                    <a:cubicBezTo>
                      <a:pt x="3504" y="971"/>
                      <a:pt x="3533" y="1052"/>
                      <a:pt x="3550" y="1105"/>
                    </a:cubicBezTo>
                    <a:cubicBezTo>
                      <a:pt x="3567" y="1158"/>
                      <a:pt x="3555" y="1207"/>
                      <a:pt x="3578" y="1280"/>
                    </a:cubicBezTo>
                    <a:cubicBezTo>
                      <a:pt x="3601" y="1353"/>
                      <a:pt x="3674" y="1448"/>
                      <a:pt x="3690" y="1544"/>
                    </a:cubicBezTo>
                    <a:cubicBezTo>
                      <a:pt x="3706" y="1640"/>
                      <a:pt x="3692" y="1809"/>
                      <a:pt x="3677" y="1856"/>
                    </a:cubicBezTo>
                    <a:cubicBezTo>
                      <a:pt x="3662" y="1903"/>
                      <a:pt x="3624" y="1827"/>
                      <a:pt x="3601" y="1828"/>
                    </a:cubicBezTo>
                    <a:cubicBezTo>
                      <a:pt x="3578" y="1829"/>
                      <a:pt x="3563" y="1837"/>
                      <a:pt x="3540" y="1865"/>
                    </a:cubicBezTo>
                    <a:cubicBezTo>
                      <a:pt x="3517" y="1893"/>
                      <a:pt x="3503" y="1978"/>
                      <a:pt x="3464" y="1994"/>
                    </a:cubicBezTo>
                    <a:cubicBezTo>
                      <a:pt x="3425" y="2010"/>
                      <a:pt x="3349" y="1980"/>
                      <a:pt x="3305" y="1961"/>
                    </a:cubicBezTo>
                    <a:cubicBezTo>
                      <a:pt x="3261" y="1942"/>
                      <a:pt x="3232" y="1890"/>
                      <a:pt x="3200" y="1882"/>
                    </a:cubicBezTo>
                    <a:cubicBezTo>
                      <a:pt x="3168" y="1874"/>
                      <a:pt x="3114" y="1913"/>
                      <a:pt x="3114" y="1913"/>
                    </a:cubicBezTo>
                    <a:cubicBezTo>
                      <a:pt x="3114" y="1913"/>
                      <a:pt x="3171" y="1876"/>
                      <a:pt x="3200" y="1882"/>
                    </a:cubicBezTo>
                    <a:cubicBezTo>
                      <a:pt x="3229" y="1888"/>
                      <a:pt x="3257" y="1934"/>
                      <a:pt x="3289" y="1952"/>
                    </a:cubicBezTo>
                    <a:cubicBezTo>
                      <a:pt x="3321" y="1970"/>
                      <a:pt x="3359" y="1985"/>
                      <a:pt x="3391" y="1990"/>
                    </a:cubicBezTo>
                    <a:cubicBezTo>
                      <a:pt x="3423" y="1995"/>
                      <a:pt x="3458" y="2005"/>
                      <a:pt x="3483" y="1983"/>
                    </a:cubicBezTo>
                    <a:cubicBezTo>
                      <a:pt x="3508" y="1961"/>
                      <a:pt x="3522" y="1885"/>
                      <a:pt x="3543" y="1859"/>
                    </a:cubicBezTo>
                    <a:cubicBezTo>
                      <a:pt x="3564" y="1833"/>
                      <a:pt x="3589" y="1820"/>
                      <a:pt x="3610" y="1828"/>
                    </a:cubicBezTo>
                    <a:cubicBezTo>
                      <a:pt x="3631" y="1836"/>
                      <a:pt x="3659" y="1873"/>
                      <a:pt x="3668" y="1908"/>
                    </a:cubicBezTo>
                    <a:cubicBezTo>
                      <a:pt x="3677" y="1943"/>
                      <a:pt x="3691" y="1978"/>
                      <a:pt x="3664" y="2038"/>
                    </a:cubicBezTo>
                    <a:cubicBezTo>
                      <a:pt x="3637" y="2098"/>
                      <a:pt x="3556" y="2221"/>
                      <a:pt x="3508" y="2267"/>
                    </a:cubicBezTo>
                    <a:cubicBezTo>
                      <a:pt x="3460" y="2313"/>
                      <a:pt x="3442" y="2306"/>
                      <a:pt x="3375" y="2316"/>
                    </a:cubicBezTo>
                    <a:cubicBezTo>
                      <a:pt x="3308" y="2326"/>
                      <a:pt x="3199" y="2351"/>
                      <a:pt x="3104" y="2330"/>
                    </a:cubicBezTo>
                    <a:cubicBezTo>
                      <a:pt x="3009" y="2309"/>
                      <a:pt x="2854" y="2227"/>
                      <a:pt x="2802" y="2190"/>
                    </a:cubicBezTo>
                    <a:cubicBezTo>
                      <a:pt x="2750" y="2153"/>
                      <a:pt x="2775" y="2179"/>
                      <a:pt x="2792" y="2108"/>
                    </a:cubicBezTo>
                    <a:cubicBezTo>
                      <a:pt x="2809" y="2037"/>
                      <a:pt x="2873" y="1838"/>
                      <a:pt x="2907" y="1761"/>
                    </a:cubicBezTo>
                    <a:cubicBezTo>
                      <a:pt x="2941" y="1684"/>
                      <a:pt x="2975" y="1683"/>
                      <a:pt x="2996" y="1644"/>
                    </a:cubicBezTo>
                    <a:cubicBezTo>
                      <a:pt x="3017" y="1605"/>
                      <a:pt x="3009" y="1565"/>
                      <a:pt x="3034" y="1528"/>
                    </a:cubicBezTo>
                    <a:cubicBezTo>
                      <a:pt x="3059" y="1491"/>
                      <a:pt x="3131" y="1476"/>
                      <a:pt x="3149" y="1420"/>
                    </a:cubicBezTo>
                    <a:cubicBezTo>
                      <a:pt x="3167" y="1364"/>
                      <a:pt x="3135" y="1254"/>
                      <a:pt x="3139" y="1194"/>
                    </a:cubicBezTo>
                    <a:cubicBezTo>
                      <a:pt x="3143" y="1134"/>
                      <a:pt x="3164" y="1094"/>
                      <a:pt x="3173" y="1063"/>
                    </a:cubicBezTo>
                    <a:cubicBezTo>
                      <a:pt x="3182" y="1032"/>
                      <a:pt x="3194" y="1036"/>
                      <a:pt x="3195" y="1006"/>
                    </a:cubicBezTo>
                    <a:cubicBezTo>
                      <a:pt x="3196" y="976"/>
                      <a:pt x="3188" y="910"/>
                      <a:pt x="3181" y="882"/>
                    </a:cubicBezTo>
                    <a:cubicBezTo>
                      <a:pt x="3174" y="854"/>
                      <a:pt x="3162" y="858"/>
                      <a:pt x="3152" y="838"/>
                    </a:cubicBezTo>
                    <a:cubicBezTo>
                      <a:pt x="3142" y="818"/>
                      <a:pt x="3118" y="758"/>
                      <a:pt x="3123" y="765"/>
                    </a:cubicBezTo>
                    <a:cubicBezTo>
                      <a:pt x="3128" y="772"/>
                      <a:pt x="3157" y="875"/>
                      <a:pt x="3181" y="882"/>
                    </a:cubicBezTo>
                    <a:cubicBezTo>
                      <a:pt x="3205" y="889"/>
                      <a:pt x="3260" y="813"/>
                      <a:pt x="3267" y="809"/>
                    </a:cubicBezTo>
                    <a:cubicBezTo>
                      <a:pt x="3274" y="805"/>
                      <a:pt x="3235" y="844"/>
                      <a:pt x="3221" y="857"/>
                    </a:cubicBezTo>
                    <a:cubicBezTo>
                      <a:pt x="3207" y="870"/>
                      <a:pt x="3189" y="862"/>
                      <a:pt x="3184" y="889"/>
                    </a:cubicBezTo>
                    <a:cubicBezTo>
                      <a:pt x="3179" y="916"/>
                      <a:pt x="3201" y="973"/>
                      <a:pt x="3193" y="1019"/>
                    </a:cubicBezTo>
                    <a:cubicBezTo>
                      <a:pt x="3185" y="1065"/>
                      <a:pt x="3142" y="1108"/>
                      <a:pt x="3135" y="1166"/>
                    </a:cubicBezTo>
                    <a:cubicBezTo>
                      <a:pt x="3128" y="1224"/>
                      <a:pt x="3146" y="1321"/>
                      <a:pt x="3149" y="1366"/>
                    </a:cubicBezTo>
                    <a:cubicBezTo>
                      <a:pt x="3152" y="1411"/>
                      <a:pt x="3139" y="1426"/>
                      <a:pt x="3152" y="1439"/>
                    </a:cubicBezTo>
                    <a:cubicBezTo>
                      <a:pt x="3165" y="1452"/>
                      <a:pt x="3198" y="1425"/>
                      <a:pt x="3228" y="1442"/>
                    </a:cubicBezTo>
                    <a:cubicBezTo>
                      <a:pt x="3258" y="1459"/>
                      <a:pt x="3308" y="1500"/>
                      <a:pt x="3330" y="1541"/>
                    </a:cubicBezTo>
                    <a:cubicBezTo>
                      <a:pt x="3352" y="1582"/>
                      <a:pt x="3345" y="1653"/>
                      <a:pt x="3360" y="1690"/>
                    </a:cubicBezTo>
                    <a:cubicBezTo>
                      <a:pt x="3375" y="1727"/>
                      <a:pt x="3424" y="1764"/>
                      <a:pt x="3423" y="1761"/>
                    </a:cubicBezTo>
                    <a:cubicBezTo>
                      <a:pt x="3422" y="1758"/>
                      <a:pt x="3366" y="1700"/>
                      <a:pt x="3352" y="1672"/>
                    </a:cubicBezTo>
                    <a:cubicBezTo>
                      <a:pt x="3338" y="1644"/>
                      <a:pt x="3345" y="1613"/>
                      <a:pt x="3341" y="1591"/>
                    </a:cubicBezTo>
                    <a:cubicBezTo>
                      <a:pt x="3337" y="1569"/>
                      <a:pt x="3316" y="1558"/>
                      <a:pt x="3330" y="1538"/>
                    </a:cubicBezTo>
                    <a:cubicBezTo>
                      <a:pt x="3344" y="1518"/>
                      <a:pt x="3401" y="1503"/>
                      <a:pt x="3423" y="1468"/>
                    </a:cubicBezTo>
                    <a:cubicBezTo>
                      <a:pt x="3445" y="1433"/>
                      <a:pt x="3457" y="1353"/>
                      <a:pt x="3464" y="1325"/>
                    </a:cubicBezTo>
                    <a:cubicBezTo>
                      <a:pt x="3471" y="1297"/>
                      <a:pt x="3464" y="1296"/>
                      <a:pt x="3464" y="1302"/>
                    </a:cubicBezTo>
                    <a:cubicBezTo>
                      <a:pt x="3464" y="1308"/>
                      <a:pt x="3454" y="1350"/>
                      <a:pt x="3464" y="1360"/>
                    </a:cubicBezTo>
                    <a:cubicBezTo>
                      <a:pt x="3474" y="1370"/>
                      <a:pt x="3525" y="1359"/>
                      <a:pt x="3524" y="1360"/>
                    </a:cubicBezTo>
                    <a:cubicBezTo>
                      <a:pt x="3523" y="1361"/>
                      <a:pt x="3474" y="1350"/>
                      <a:pt x="3458" y="1366"/>
                    </a:cubicBezTo>
                    <a:cubicBezTo>
                      <a:pt x="3442" y="1382"/>
                      <a:pt x="3447" y="1429"/>
                      <a:pt x="3426" y="1458"/>
                    </a:cubicBezTo>
                    <a:cubicBezTo>
                      <a:pt x="3405" y="1487"/>
                      <a:pt x="3355" y="1536"/>
                      <a:pt x="3330" y="1538"/>
                    </a:cubicBezTo>
                    <a:cubicBezTo>
                      <a:pt x="3305" y="1540"/>
                      <a:pt x="3302" y="1484"/>
                      <a:pt x="3273" y="1468"/>
                    </a:cubicBezTo>
                    <a:cubicBezTo>
                      <a:pt x="3244" y="1452"/>
                      <a:pt x="3196" y="1427"/>
                      <a:pt x="3155" y="1439"/>
                    </a:cubicBezTo>
                    <a:cubicBezTo>
                      <a:pt x="3114" y="1451"/>
                      <a:pt x="3054" y="1504"/>
                      <a:pt x="3028" y="1538"/>
                    </a:cubicBezTo>
                    <a:cubicBezTo>
                      <a:pt x="3002" y="1572"/>
                      <a:pt x="3020" y="1597"/>
                      <a:pt x="2996" y="1643"/>
                    </a:cubicBezTo>
                    <a:cubicBezTo>
                      <a:pt x="2972" y="1689"/>
                      <a:pt x="2913" y="1755"/>
                      <a:pt x="2883" y="1817"/>
                    </a:cubicBezTo>
                    <a:cubicBezTo>
                      <a:pt x="2853" y="1879"/>
                      <a:pt x="2848" y="1945"/>
                      <a:pt x="2816" y="2014"/>
                    </a:cubicBezTo>
                    <a:cubicBezTo>
                      <a:pt x="2784" y="2083"/>
                      <a:pt x="2819" y="2149"/>
                      <a:pt x="2691" y="2232"/>
                    </a:cubicBezTo>
                    <a:cubicBezTo>
                      <a:pt x="2563" y="2315"/>
                      <a:pt x="2221" y="2434"/>
                      <a:pt x="2045" y="2512"/>
                    </a:cubicBezTo>
                    <a:cubicBezTo>
                      <a:pt x="1869" y="2590"/>
                      <a:pt x="1724" y="2671"/>
                      <a:pt x="1634" y="2699"/>
                    </a:cubicBezTo>
                    <a:cubicBezTo>
                      <a:pt x="1544" y="2727"/>
                      <a:pt x="1556" y="2690"/>
                      <a:pt x="1523" y="2677"/>
                    </a:cubicBezTo>
                    <a:close/>
                  </a:path>
                </a:pathLst>
              </a:custGeom>
              <a:solidFill>
                <a:srgbClr val="EAEAEA"/>
              </a:solidFill>
              <a:ln w="28575" cmpd="sng">
                <a:solidFill>
                  <a:srgbClr val="C0C0C0"/>
                </a:solidFill>
                <a:round/>
                <a:headEnd/>
                <a:tailEnd/>
              </a:ln>
              <a:effectLst/>
            </p:spPr>
            <p:txBody>
              <a:bodyPr/>
              <a:lstStyle/>
              <a:p>
                <a:endParaRPr lang="sv-SE"/>
              </a:p>
            </p:txBody>
          </p:sp>
          <p:sp>
            <p:nvSpPr>
              <p:cNvPr id="72" name="Freeform 809"/>
              <p:cNvSpPr>
                <a:spLocks noChangeAspect="1"/>
              </p:cNvSpPr>
              <p:nvPr/>
            </p:nvSpPr>
            <p:spPr bwMode="auto">
              <a:xfrm>
                <a:off x="4894" y="3265"/>
                <a:ext cx="281" cy="361"/>
              </a:xfrm>
              <a:custGeom>
                <a:avLst/>
                <a:gdLst/>
                <a:ahLst/>
                <a:cxnLst>
                  <a:cxn ang="0">
                    <a:pos x="302" y="537"/>
                  </a:cxn>
                  <a:cxn ang="0">
                    <a:pos x="184" y="663"/>
                  </a:cxn>
                  <a:cxn ang="0">
                    <a:pos x="199" y="1017"/>
                  </a:cxn>
                  <a:cxn ang="0">
                    <a:pos x="328" y="689"/>
                  </a:cxn>
                  <a:cxn ang="0">
                    <a:pos x="320" y="914"/>
                  </a:cxn>
                  <a:cxn ang="0">
                    <a:pos x="408" y="939"/>
                  </a:cxn>
                  <a:cxn ang="0">
                    <a:pos x="432" y="885"/>
                  </a:cxn>
                  <a:cxn ang="0">
                    <a:pos x="218" y="1135"/>
                  </a:cxn>
                  <a:cxn ang="0">
                    <a:pos x="461" y="1103"/>
                  </a:cxn>
                  <a:cxn ang="0">
                    <a:pos x="485" y="1199"/>
                  </a:cxn>
                  <a:cxn ang="0">
                    <a:pos x="288" y="1337"/>
                  </a:cxn>
                  <a:cxn ang="0">
                    <a:pos x="361" y="1321"/>
                  </a:cxn>
                  <a:cxn ang="0">
                    <a:pos x="513" y="1223"/>
                  </a:cxn>
                  <a:cxn ang="0">
                    <a:pos x="500" y="1125"/>
                  </a:cxn>
                  <a:cxn ang="0">
                    <a:pos x="477" y="805"/>
                  </a:cxn>
                  <a:cxn ang="0">
                    <a:pos x="649" y="1335"/>
                  </a:cxn>
                  <a:cxn ang="0">
                    <a:pos x="597" y="1127"/>
                  </a:cxn>
                  <a:cxn ang="0">
                    <a:pos x="679" y="1116"/>
                  </a:cxn>
                  <a:cxn ang="0">
                    <a:pos x="576" y="828"/>
                  </a:cxn>
                  <a:cxn ang="0">
                    <a:pos x="828" y="1226"/>
                  </a:cxn>
                  <a:cxn ang="0">
                    <a:pos x="637" y="895"/>
                  </a:cxn>
                  <a:cxn ang="0">
                    <a:pos x="836" y="994"/>
                  </a:cxn>
                  <a:cxn ang="0">
                    <a:pos x="496" y="665"/>
                  </a:cxn>
                  <a:cxn ang="0">
                    <a:pos x="810" y="921"/>
                  </a:cxn>
                  <a:cxn ang="0">
                    <a:pos x="807" y="815"/>
                  </a:cxn>
                  <a:cxn ang="0">
                    <a:pos x="679" y="725"/>
                  </a:cxn>
                  <a:cxn ang="0">
                    <a:pos x="1012" y="1029"/>
                  </a:cxn>
                  <a:cxn ang="0">
                    <a:pos x="679" y="652"/>
                  </a:cxn>
                  <a:cxn ang="0">
                    <a:pos x="887" y="834"/>
                  </a:cxn>
                  <a:cxn ang="0">
                    <a:pos x="804" y="674"/>
                  </a:cxn>
                  <a:cxn ang="0">
                    <a:pos x="1066" y="905"/>
                  </a:cxn>
                  <a:cxn ang="0">
                    <a:pos x="925" y="663"/>
                  </a:cxn>
                  <a:cxn ang="0">
                    <a:pos x="840" y="551"/>
                  </a:cxn>
                  <a:cxn ang="0">
                    <a:pos x="1078" y="631"/>
                  </a:cxn>
                  <a:cxn ang="0">
                    <a:pos x="960" y="514"/>
                  </a:cxn>
                  <a:cxn ang="0">
                    <a:pos x="950" y="449"/>
                  </a:cxn>
                  <a:cxn ang="0">
                    <a:pos x="781" y="421"/>
                  </a:cxn>
                  <a:cxn ang="0">
                    <a:pos x="679" y="402"/>
                  </a:cxn>
                  <a:cxn ang="0">
                    <a:pos x="745" y="277"/>
                  </a:cxn>
                  <a:cxn ang="0">
                    <a:pos x="646" y="293"/>
                  </a:cxn>
                  <a:cxn ang="0">
                    <a:pos x="634" y="415"/>
                  </a:cxn>
                  <a:cxn ang="0">
                    <a:pos x="621" y="495"/>
                  </a:cxn>
                  <a:cxn ang="0">
                    <a:pos x="541" y="476"/>
                  </a:cxn>
                  <a:cxn ang="0">
                    <a:pos x="550" y="394"/>
                  </a:cxn>
                  <a:cxn ang="0">
                    <a:pos x="548" y="394"/>
                  </a:cxn>
                  <a:cxn ang="0">
                    <a:pos x="603" y="296"/>
                  </a:cxn>
                  <a:cxn ang="0">
                    <a:pos x="581" y="183"/>
                  </a:cxn>
                  <a:cxn ang="0">
                    <a:pos x="528" y="153"/>
                  </a:cxn>
                  <a:cxn ang="0">
                    <a:pos x="464" y="18"/>
                  </a:cxn>
                  <a:cxn ang="0">
                    <a:pos x="434" y="294"/>
                  </a:cxn>
                  <a:cxn ang="0">
                    <a:pos x="372" y="210"/>
                  </a:cxn>
                  <a:cxn ang="0">
                    <a:pos x="330" y="133"/>
                  </a:cxn>
                  <a:cxn ang="0">
                    <a:pos x="336" y="415"/>
                  </a:cxn>
                  <a:cxn ang="0">
                    <a:pos x="132" y="117"/>
                  </a:cxn>
                  <a:cxn ang="0">
                    <a:pos x="288" y="466"/>
                  </a:cxn>
                </a:cxnLst>
                <a:rect l="0" t="0" r="r" b="b"/>
                <a:pathLst>
                  <a:path w="1125" h="1445">
                    <a:moveTo>
                      <a:pt x="72" y="261"/>
                    </a:moveTo>
                    <a:cubicBezTo>
                      <a:pt x="65" y="283"/>
                      <a:pt x="52" y="336"/>
                      <a:pt x="52" y="359"/>
                    </a:cubicBezTo>
                    <a:cubicBezTo>
                      <a:pt x="52" y="382"/>
                      <a:pt x="55" y="377"/>
                      <a:pt x="70" y="397"/>
                    </a:cubicBezTo>
                    <a:cubicBezTo>
                      <a:pt x="85" y="417"/>
                      <a:pt x="106" y="459"/>
                      <a:pt x="145" y="482"/>
                    </a:cubicBezTo>
                    <a:cubicBezTo>
                      <a:pt x="184" y="505"/>
                      <a:pt x="304" y="538"/>
                      <a:pt x="302" y="537"/>
                    </a:cubicBezTo>
                    <a:cubicBezTo>
                      <a:pt x="300" y="536"/>
                      <a:pt x="176" y="499"/>
                      <a:pt x="134" y="473"/>
                    </a:cubicBezTo>
                    <a:cubicBezTo>
                      <a:pt x="92" y="447"/>
                      <a:pt x="69" y="389"/>
                      <a:pt x="48" y="383"/>
                    </a:cubicBezTo>
                    <a:cubicBezTo>
                      <a:pt x="27" y="377"/>
                      <a:pt x="10" y="406"/>
                      <a:pt x="7" y="434"/>
                    </a:cubicBezTo>
                    <a:cubicBezTo>
                      <a:pt x="4" y="462"/>
                      <a:pt x="0" y="511"/>
                      <a:pt x="29" y="549"/>
                    </a:cubicBezTo>
                    <a:cubicBezTo>
                      <a:pt x="58" y="587"/>
                      <a:pt x="144" y="648"/>
                      <a:pt x="184" y="663"/>
                    </a:cubicBezTo>
                    <a:cubicBezTo>
                      <a:pt x="224" y="678"/>
                      <a:pt x="251" y="646"/>
                      <a:pt x="271" y="638"/>
                    </a:cubicBezTo>
                    <a:cubicBezTo>
                      <a:pt x="291" y="630"/>
                      <a:pt x="318" y="605"/>
                      <a:pt x="306" y="614"/>
                    </a:cubicBezTo>
                    <a:cubicBezTo>
                      <a:pt x="294" y="623"/>
                      <a:pt x="232" y="659"/>
                      <a:pt x="202" y="691"/>
                    </a:cubicBezTo>
                    <a:cubicBezTo>
                      <a:pt x="172" y="723"/>
                      <a:pt x="128" y="751"/>
                      <a:pt x="128" y="805"/>
                    </a:cubicBezTo>
                    <a:cubicBezTo>
                      <a:pt x="128" y="859"/>
                      <a:pt x="175" y="990"/>
                      <a:pt x="199" y="1017"/>
                    </a:cubicBezTo>
                    <a:cubicBezTo>
                      <a:pt x="223" y="1044"/>
                      <a:pt x="253" y="989"/>
                      <a:pt x="274" y="969"/>
                    </a:cubicBezTo>
                    <a:cubicBezTo>
                      <a:pt x="295" y="949"/>
                      <a:pt x="318" y="919"/>
                      <a:pt x="323" y="898"/>
                    </a:cubicBezTo>
                    <a:cubicBezTo>
                      <a:pt x="328" y="877"/>
                      <a:pt x="314" y="863"/>
                      <a:pt x="304" y="842"/>
                    </a:cubicBezTo>
                    <a:cubicBezTo>
                      <a:pt x="294" y="821"/>
                      <a:pt x="259" y="795"/>
                      <a:pt x="263" y="770"/>
                    </a:cubicBezTo>
                    <a:cubicBezTo>
                      <a:pt x="267" y="745"/>
                      <a:pt x="309" y="711"/>
                      <a:pt x="328" y="689"/>
                    </a:cubicBezTo>
                    <a:cubicBezTo>
                      <a:pt x="347" y="667"/>
                      <a:pt x="377" y="636"/>
                      <a:pt x="378" y="636"/>
                    </a:cubicBezTo>
                    <a:cubicBezTo>
                      <a:pt x="379" y="636"/>
                      <a:pt x="352" y="664"/>
                      <a:pt x="333" y="687"/>
                    </a:cubicBezTo>
                    <a:cubicBezTo>
                      <a:pt x="314" y="710"/>
                      <a:pt x="268" y="747"/>
                      <a:pt x="263" y="773"/>
                    </a:cubicBezTo>
                    <a:cubicBezTo>
                      <a:pt x="258" y="799"/>
                      <a:pt x="295" y="821"/>
                      <a:pt x="304" y="844"/>
                    </a:cubicBezTo>
                    <a:cubicBezTo>
                      <a:pt x="313" y="867"/>
                      <a:pt x="332" y="886"/>
                      <a:pt x="320" y="914"/>
                    </a:cubicBezTo>
                    <a:cubicBezTo>
                      <a:pt x="308" y="942"/>
                      <a:pt x="253" y="986"/>
                      <a:pt x="234" y="1013"/>
                    </a:cubicBezTo>
                    <a:cubicBezTo>
                      <a:pt x="215" y="1040"/>
                      <a:pt x="200" y="1059"/>
                      <a:pt x="205" y="1074"/>
                    </a:cubicBezTo>
                    <a:cubicBezTo>
                      <a:pt x="210" y="1089"/>
                      <a:pt x="236" y="1111"/>
                      <a:pt x="263" y="1106"/>
                    </a:cubicBezTo>
                    <a:cubicBezTo>
                      <a:pt x="290" y="1101"/>
                      <a:pt x="343" y="1074"/>
                      <a:pt x="367" y="1046"/>
                    </a:cubicBezTo>
                    <a:cubicBezTo>
                      <a:pt x="391" y="1018"/>
                      <a:pt x="397" y="966"/>
                      <a:pt x="408" y="939"/>
                    </a:cubicBezTo>
                    <a:cubicBezTo>
                      <a:pt x="419" y="912"/>
                      <a:pt x="437" y="903"/>
                      <a:pt x="433" y="881"/>
                    </a:cubicBezTo>
                    <a:cubicBezTo>
                      <a:pt x="429" y="859"/>
                      <a:pt x="387" y="834"/>
                      <a:pt x="385" y="805"/>
                    </a:cubicBezTo>
                    <a:cubicBezTo>
                      <a:pt x="383" y="776"/>
                      <a:pt x="423" y="709"/>
                      <a:pt x="423" y="709"/>
                    </a:cubicBezTo>
                    <a:cubicBezTo>
                      <a:pt x="423" y="709"/>
                      <a:pt x="386" y="776"/>
                      <a:pt x="388" y="805"/>
                    </a:cubicBezTo>
                    <a:cubicBezTo>
                      <a:pt x="390" y="834"/>
                      <a:pt x="432" y="856"/>
                      <a:pt x="432" y="885"/>
                    </a:cubicBezTo>
                    <a:cubicBezTo>
                      <a:pt x="432" y="914"/>
                      <a:pt x="399" y="959"/>
                      <a:pt x="391" y="981"/>
                    </a:cubicBezTo>
                    <a:cubicBezTo>
                      <a:pt x="383" y="1003"/>
                      <a:pt x="387" y="1005"/>
                      <a:pt x="382" y="1017"/>
                    </a:cubicBezTo>
                    <a:cubicBezTo>
                      <a:pt x="377" y="1029"/>
                      <a:pt x="367" y="1042"/>
                      <a:pt x="359" y="1052"/>
                    </a:cubicBezTo>
                    <a:cubicBezTo>
                      <a:pt x="351" y="1062"/>
                      <a:pt x="358" y="1064"/>
                      <a:pt x="334" y="1078"/>
                    </a:cubicBezTo>
                    <a:cubicBezTo>
                      <a:pt x="310" y="1092"/>
                      <a:pt x="228" y="1117"/>
                      <a:pt x="218" y="1135"/>
                    </a:cubicBezTo>
                    <a:cubicBezTo>
                      <a:pt x="208" y="1153"/>
                      <a:pt x="241" y="1184"/>
                      <a:pt x="276" y="1185"/>
                    </a:cubicBezTo>
                    <a:cubicBezTo>
                      <a:pt x="311" y="1186"/>
                      <a:pt x="399" y="1160"/>
                      <a:pt x="431" y="1139"/>
                    </a:cubicBezTo>
                    <a:cubicBezTo>
                      <a:pt x="463" y="1118"/>
                      <a:pt x="463" y="1083"/>
                      <a:pt x="470" y="1061"/>
                    </a:cubicBezTo>
                    <a:cubicBezTo>
                      <a:pt x="477" y="1039"/>
                      <a:pt x="475" y="997"/>
                      <a:pt x="474" y="1004"/>
                    </a:cubicBezTo>
                    <a:cubicBezTo>
                      <a:pt x="473" y="1011"/>
                      <a:pt x="478" y="1076"/>
                      <a:pt x="461" y="1103"/>
                    </a:cubicBezTo>
                    <a:cubicBezTo>
                      <a:pt x="444" y="1130"/>
                      <a:pt x="407" y="1152"/>
                      <a:pt x="371" y="1168"/>
                    </a:cubicBezTo>
                    <a:cubicBezTo>
                      <a:pt x="335" y="1184"/>
                      <a:pt x="264" y="1181"/>
                      <a:pt x="244" y="1196"/>
                    </a:cubicBezTo>
                    <a:cubicBezTo>
                      <a:pt x="224" y="1211"/>
                      <a:pt x="224" y="1250"/>
                      <a:pt x="253" y="1257"/>
                    </a:cubicBezTo>
                    <a:cubicBezTo>
                      <a:pt x="282" y="1264"/>
                      <a:pt x="381" y="1247"/>
                      <a:pt x="420" y="1237"/>
                    </a:cubicBezTo>
                    <a:cubicBezTo>
                      <a:pt x="459" y="1227"/>
                      <a:pt x="472" y="1218"/>
                      <a:pt x="485" y="1199"/>
                    </a:cubicBezTo>
                    <a:cubicBezTo>
                      <a:pt x="498" y="1180"/>
                      <a:pt x="499" y="1119"/>
                      <a:pt x="498" y="1121"/>
                    </a:cubicBezTo>
                    <a:cubicBezTo>
                      <a:pt x="497" y="1123"/>
                      <a:pt x="500" y="1192"/>
                      <a:pt x="476" y="1213"/>
                    </a:cubicBezTo>
                    <a:cubicBezTo>
                      <a:pt x="452" y="1234"/>
                      <a:pt x="394" y="1240"/>
                      <a:pt x="356" y="1250"/>
                    </a:cubicBezTo>
                    <a:cubicBezTo>
                      <a:pt x="318" y="1260"/>
                      <a:pt x="258" y="1261"/>
                      <a:pt x="247" y="1276"/>
                    </a:cubicBezTo>
                    <a:cubicBezTo>
                      <a:pt x="236" y="1291"/>
                      <a:pt x="262" y="1333"/>
                      <a:pt x="288" y="1337"/>
                    </a:cubicBezTo>
                    <a:cubicBezTo>
                      <a:pt x="314" y="1341"/>
                      <a:pt x="371" y="1313"/>
                      <a:pt x="404" y="1298"/>
                    </a:cubicBezTo>
                    <a:cubicBezTo>
                      <a:pt x="437" y="1283"/>
                      <a:pt x="469" y="1267"/>
                      <a:pt x="487" y="1249"/>
                    </a:cubicBezTo>
                    <a:cubicBezTo>
                      <a:pt x="505" y="1231"/>
                      <a:pt x="511" y="1191"/>
                      <a:pt x="511" y="1191"/>
                    </a:cubicBezTo>
                    <a:cubicBezTo>
                      <a:pt x="511" y="1191"/>
                      <a:pt x="509" y="1228"/>
                      <a:pt x="484" y="1250"/>
                    </a:cubicBezTo>
                    <a:cubicBezTo>
                      <a:pt x="459" y="1272"/>
                      <a:pt x="392" y="1304"/>
                      <a:pt x="361" y="1321"/>
                    </a:cubicBezTo>
                    <a:cubicBezTo>
                      <a:pt x="330" y="1338"/>
                      <a:pt x="303" y="1336"/>
                      <a:pt x="297" y="1350"/>
                    </a:cubicBezTo>
                    <a:cubicBezTo>
                      <a:pt x="291" y="1364"/>
                      <a:pt x="306" y="1407"/>
                      <a:pt x="327" y="1407"/>
                    </a:cubicBezTo>
                    <a:cubicBezTo>
                      <a:pt x="348" y="1407"/>
                      <a:pt x="393" y="1373"/>
                      <a:pt x="423" y="1353"/>
                    </a:cubicBezTo>
                    <a:cubicBezTo>
                      <a:pt x="453" y="1333"/>
                      <a:pt x="491" y="1311"/>
                      <a:pt x="506" y="1289"/>
                    </a:cubicBezTo>
                    <a:cubicBezTo>
                      <a:pt x="521" y="1267"/>
                      <a:pt x="515" y="1220"/>
                      <a:pt x="513" y="1223"/>
                    </a:cubicBezTo>
                    <a:cubicBezTo>
                      <a:pt x="511" y="1226"/>
                      <a:pt x="520" y="1274"/>
                      <a:pt x="494" y="1304"/>
                    </a:cubicBezTo>
                    <a:cubicBezTo>
                      <a:pt x="468" y="1334"/>
                      <a:pt x="370" y="1379"/>
                      <a:pt x="357" y="1400"/>
                    </a:cubicBezTo>
                    <a:cubicBezTo>
                      <a:pt x="344" y="1421"/>
                      <a:pt x="388" y="1445"/>
                      <a:pt x="416" y="1431"/>
                    </a:cubicBezTo>
                    <a:cubicBezTo>
                      <a:pt x="444" y="1417"/>
                      <a:pt x="510" y="1364"/>
                      <a:pt x="524" y="1313"/>
                    </a:cubicBezTo>
                    <a:cubicBezTo>
                      <a:pt x="538" y="1262"/>
                      <a:pt x="500" y="1174"/>
                      <a:pt x="500" y="1125"/>
                    </a:cubicBezTo>
                    <a:cubicBezTo>
                      <a:pt x="500" y="1076"/>
                      <a:pt x="523" y="1057"/>
                      <a:pt x="522" y="1017"/>
                    </a:cubicBezTo>
                    <a:cubicBezTo>
                      <a:pt x="521" y="977"/>
                      <a:pt x="500" y="921"/>
                      <a:pt x="493" y="885"/>
                    </a:cubicBezTo>
                    <a:cubicBezTo>
                      <a:pt x="486" y="849"/>
                      <a:pt x="482" y="828"/>
                      <a:pt x="477" y="799"/>
                    </a:cubicBezTo>
                    <a:cubicBezTo>
                      <a:pt x="472" y="770"/>
                      <a:pt x="460" y="709"/>
                      <a:pt x="460" y="710"/>
                    </a:cubicBezTo>
                    <a:cubicBezTo>
                      <a:pt x="460" y="711"/>
                      <a:pt x="467" y="759"/>
                      <a:pt x="477" y="805"/>
                    </a:cubicBezTo>
                    <a:cubicBezTo>
                      <a:pt x="487" y="851"/>
                      <a:pt x="512" y="948"/>
                      <a:pt x="519" y="985"/>
                    </a:cubicBezTo>
                    <a:cubicBezTo>
                      <a:pt x="526" y="1022"/>
                      <a:pt x="523" y="1001"/>
                      <a:pt x="522" y="1026"/>
                    </a:cubicBezTo>
                    <a:cubicBezTo>
                      <a:pt x="521" y="1051"/>
                      <a:pt x="503" y="1096"/>
                      <a:pt x="512" y="1134"/>
                    </a:cubicBezTo>
                    <a:cubicBezTo>
                      <a:pt x="521" y="1172"/>
                      <a:pt x="554" y="1223"/>
                      <a:pt x="577" y="1256"/>
                    </a:cubicBezTo>
                    <a:cubicBezTo>
                      <a:pt x="600" y="1289"/>
                      <a:pt x="629" y="1331"/>
                      <a:pt x="649" y="1335"/>
                    </a:cubicBezTo>
                    <a:cubicBezTo>
                      <a:pt x="669" y="1339"/>
                      <a:pt x="704" y="1314"/>
                      <a:pt x="695" y="1279"/>
                    </a:cubicBezTo>
                    <a:cubicBezTo>
                      <a:pt x="686" y="1244"/>
                      <a:pt x="612" y="1157"/>
                      <a:pt x="596" y="1123"/>
                    </a:cubicBezTo>
                    <a:cubicBezTo>
                      <a:pt x="580" y="1089"/>
                      <a:pt x="599" y="1089"/>
                      <a:pt x="601" y="1077"/>
                    </a:cubicBezTo>
                    <a:cubicBezTo>
                      <a:pt x="603" y="1065"/>
                      <a:pt x="609" y="1045"/>
                      <a:pt x="608" y="1053"/>
                    </a:cubicBezTo>
                    <a:cubicBezTo>
                      <a:pt x="607" y="1061"/>
                      <a:pt x="585" y="1097"/>
                      <a:pt x="597" y="1127"/>
                    </a:cubicBezTo>
                    <a:cubicBezTo>
                      <a:pt x="609" y="1157"/>
                      <a:pt x="654" y="1209"/>
                      <a:pt x="678" y="1235"/>
                    </a:cubicBezTo>
                    <a:cubicBezTo>
                      <a:pt x="702" y="1261"/>
                      <a:pt x="725" y="1283"/>
                      <a:pt x="742" y="1283"/>
                    </a:cubicBezTo>
                    <a:cubicBezTo>
                      <a:pt x="759" y="1283"/>
                      <a:pt x="783" y="1254"/>
                      <a:pt x="781" y="1237"/>
                    </a:cubicBezTo>
                    <a:cubicBezTo>
                      <a:pt x="779" y="1220"/>
                      <a:pt x="745" y="1203"/>
                      <a:pt x="728" y="1183"/>
                    </a:cubicBezTo>
                    <a:cubicBezTo>
                      <a:pt x="711" y="1163"/>
                      <a:pt x="692" y="1144"/>
                      <a:pt x="679" y="1116"/>
                    </a:cubicBezTo>
                    <a:cubicBezTo>
                      <a:pt x="666" y="1088"/>
                      <a:pt x="661" y="1047"/>
                      <a:pt x="647" y="1015"/>
                    </a:cubicBezTo>
                    <a:cubicBezTo>
                      <a:pt x="633" y="983"/>
                      <a:pt x="609" y="954"/>
                      <a:pt x="596" y="921"/>
                    </a:cubicBezTo>
                    <a:cubicBezTo>
                      <a:pt x="583" y="888"/>
                      <a:pt x="584" y="850"/>
                      <a:pt x="567" y="815"/>
                    </a:cubicBezTo>
                    <a:cubicBezTo>
                      <a:pt x="550" y="780"/>
                      <a:pt x="493" y="707"/>
                      <a:pt x="494" y="709"/>
                    </a:cubicBezTo>
                    <a:cubicBezTo>
                      <a:pt x="495" y="711"/>
                      <a:pt x="559" y="791"/>
                      <a:pt x="576" y="828"/>
                    </a:cubicBezTo>
                    <a:cubicBezTo>
                      <a:pt x="593" y="865"/>
                      <a:pt x="584" y="901"/>
                      <a:pt x="596" y="933"/>
                    </a:cubicBezTo>
                    <a:cubicBezTo>
                      <a:pt x="608" y="965"/>
                      <a:pt x="632" y="985"/>
                      <a:pt x="647" y="1019"/>
                    </a:cubicBezTo>
                    <a:cubicBezTo>
                      <a:pt x="662" y="1053"/>
                      <a:pt x="668" y="1104"/>
                      <a:pt x="688" y="1138"/>
                    </a:cubicBezTo>
                    <a:cubicBezTo>
                      <a:pt x="708" y="1172"/>
                      <a:pt x="746" y="1206"/>
                      <a:pt x="769" y="1221"/>
                    </a:cubicBezTo>
                    <a:cubicBezTo>
                      <a:pt x="792" y="1236"/>
                      <a:pt x="804" y="1251"/>
                      <a:pt x="828" y="1226"/>
                    </a:cubicBezTo>
                    <a:cubicBezTo>
                      <a:pt x="852" y="1201"/>
                      <a:pt x="813" y="1154"/>
                      <a:pt x="796" y="1115"/>
                    </a:cubicBezTo>
                    <a:cubicBezTo>
                      <a:pt x="779" y="1076"/>
                      <a:pt x="751" y="1028"/>
                      <a:pt x="724" y="991"/>
                    </a:cubicBezTo>
                    <a:cubicBezTo>
                      <a:pt x="697" y="954"/>
                      <a:pt x="651" y="919"/>
                      <a:pt x="634" y="895"/>
                    </a:cubicBezTo>
                    <a:cubicBezTo>
                      <a:pt x="617" y="871"/>
                      <a:pt x="621" y="847"/>
                      <a:pt x="621" y="847"/>
                    </a:cubicBezTo>
                    <a:cubicBezTo>
                      <a:pt x="621" y="847"/>
                      <a:pt x="623" y="876"/>
                      <a:pt x="637" y="895"/>
                    </a:cubicBezTo>
                    <a:cubicBezTo>
                      <a:pt x="651" y="914"/>
                      <a:pt x="681" y="935"/>
                      <a:pt x="703" y="963"/>
                    </a:cubicBezTo>
                    <a:cubicBezTo>
                      <a:pt x="725" y="991"/>
                      <a:pt x="745" y="1028"/>
                      <a:pt x="768" y="1065"/>
                    </a:cubicBezTo>
                    <a:cubicBezTo>
                      <a:pt x="791" y="1102"/>
                      <a:pt x="819" y="1175"/>
                      <a:pt x="842" y="1186"/>
                    </a:cubicBezTo>
                    <a:cubicBezTo>
                      <a:pt x="865" y="1197"/>
                      <a:pt x="910" y="1164"/>
                      <a:pt x="909" y="1132"/>
                    </a:cubicBezTo>
                    <a:cubicBezTo>
                      <a:pt x="908" y="1100"/>
                      <a:pt x="856" y="1033"/>
                      <a:pt x="836" y="994"/>
                    </a:cubicBezTo>
                    <a:cubicBezTo>
                      <a:pt x="816" y="955"/>
                      <a:pt x="811" y="917"/>
                      <a:pt x="788" y="895"/>
                    </a:cubicBezTo>
                    <a:cubicBezTo>
                      <a:pt x="765" y="873"/>
                      <a:pt x="723" y="883"/>
                      <a:pt x="695" y="863"/>
                    </a:cubicBezTo>
                    <a:cubicBezTo>
                      <a:pt x="667" y="843"/>
                      <a:pt x="647" y="805"/>
                      <a:pt x="621" y="777"/>
                    </a:cubicBezTo>
                    <a:cubicBezTo>
                      <a:pt x="595" y="749"/>
                      <a:pt x="562" y="712"/>
                      <a:pt x="541" y="693"/>
                    </a:cubicBezTo>
                    <a:cubicBezTo>
                      <a:pt x="520" y="674"/>
                      <a:pt x="489" y="658"/>
                      <a:pt x="496" y="665"/>
                    </a:cubicBezTo>
                    <a:cubicBezTo>
                      <a:pt x="503" y="672"/>
                      <a:pt x="557" y="706"/>
                      <a:pt x="584" y="733"/>
                    </a:cubicBezTo>
                    <a:cubicBezTo>
                      <a:pt x="611" y="760"/>
                      <a:pt x="639" y="806"/>
                      <a:pt x="659" y="829"/>
                    </a:cubicBezTo>
                    <a:cubicBezTo>
                      <a:pt x="679" y="852"/>
                      <a:pt x="689" y="864"/>
                      <a:pt x="707" y="873"/>
                    </a:cubicBezTo>
                    <a:cubicBezTo>
                      <a:pt x="725" y="882"/>
                      <a:pt x="751" y="874"/>
                      <a:pt x="768" y="882"/>
                    </a:cubicBezTo>
                    <a:cubicBezTo>
                      <a:pt x="785" y="890"/>
                      <a:pt x="797" y="899"/>
                      <a:pt x="810" y="921"/>
                    </a:cubicBezTo>
                    <a:cubicBezTo>
                      <a:pt x="823" y="943"/>
                      <a:pt x="826" y="978"/>
                      <a:pt x="845" y="1013"/>
                    </a:cubicBezTo>
                    <a:cubicBezTo>
                      <a:pt x="864" y="1048"/>
                      <a:pt x="904" y="1122"/>
                      <a:pt x="922" y="1132"/>
                    </a:cubicBezTo>
                    <a:cubicBezTo>
                      <a:pt x="940" y="1142"/>
                      <a:pt x="960" y="1106"/>
                      <a:pt x="951" y="1071"/>
                    </a:cubicBezTo>
                    <a:cubicBezTo>
                      <a:pt x="942" y="1036"/>
                      <a:pt x="892" y="964"/>
                      <a:pt x="868" y="921"/>
                    </a:cubicBezTo>
                    <a:cubicBezTo>
                      <a:pt x="844" y="878"/>
                      <a:pt x="834" y="843"/>
                      <a:pt x="807" y="815"/>
                    </a:cubicBezTo>
                    <a:cubicBezTo>
                      <a:pt x="780" y="787"/>
                      <a:pt x="737" y="776"/>
                      <a:pt x="704" y="751"/>
                    </a:cubicBezTo>
                    <a:cubicBezTo>
                      <a:pt x="671" y="726"/>
                      <a:pt x="637" y="683"/>
                      <a:pt x="606" y="663"/>
                    </a:cubicBezTo>
                    <a:cubicBezTo>
                      <a:pt x="575" y="643"/>
                      <a:pt x="519" y="630"/>
                      <a:pt x="516" y="629"/>
                    </a:cubicBezTo>
                    <a:cubicBezTo>
                      <a:pt x="513" y="628"/>
                      <a:pt x="562" y="639"/>
                      <a:pt x="589" y="655"/>
                    </a:cubicBezTo>
                    <a:cubicBezTo>
                      <a:pt x="616" y="671"/>
                      <a:pt x="654" y="705"/>
                      <a:pt x="679" y="725"/>
                    </a:cubicBezTo>
                    <a:cubicBezTo>
                      <a:pt x="704" y="745"/>
                      <a:pt x="721" y="762"/>
                      <a:pt x="742" y="776"/>
                    </a:cubicBezTo>
                    <a:cubicBezTo>
                      <a:pt x="763" y="790"/>
                      <a:pt x="788" y="789"/>
                      <a:pt x="808" y="812"/>
                    </a:cubicBezTo>
                    <a:cubicBezTo>
                      <a:pt x="828" y="835"/>
                      <a:pt x="837" y="870"/>
                      <a:pt x="861" y="911"/>
                    </a:cubicBezTo>
                    <a:cubicBezTo>
                      <a:pt x="885" y="952"/>
                      <a:pt x="929" y="1038"/>
                      <a:pt x="954" y="1058"/>
                    </a:cubicBezTo>
                    <a:cubicBezTo>
                      <a:pt x="979" y="1078"/>
                      <a:pt x="1016" y="1053"/>
                      <a:pt x="1012" y="1029"/>
                    </a:cubicBezTo>
                    <a:cubicBezTo>
                      <a:pt x="1008" y="1005"/>
                      <a:pt x="956" y="950"/>
                      <a:pt x="932" y="914"/>
                    </a:cubicBezTo>
                    <a:cubicBezTo>
                      <a:pt x="908" y="878"/>
                      <a:pt x="891" y="840"/>
                      <a:pt x="871" y="812"/>
                    </a:cubicBezTo>
                    <a:cubicBezTo>
                      <a:pt x="851" y="784"/>
                      <a:pt x="829" y="772"/>
                      <a:pt x="810" y="748"/>
                    </a:cubicBezTo>
                    <a:cubicBezTo>
                      <a:pt x="791" y="724"/>
                      <a:pt x="781" y="684"/>
                      <a:pt x="759" y="668"/>
                    </a:cubicBezTo>
                    <a:cubicBezTo>
                      <a:pt x="737" y="652"/>
                      <a:pt x="706" y="664"/>
                      <a:pt x="679" y="652"/>
                    </a:cubicBezTo>
                    <a:cubicBezTo>
                      <a:pt x="652" y="640"/>
                      <a:pt x="599" y="597"/>
                      <a:pt x="599" y="597"/>
                    </a:cubicBezTo>
                    <a:cubicBezTo>
                      <a:pt x="599" y="597"/>
                      <a:pt x="650" y="640"/>
                      <a:pt x="676" y="652"/>
                    </a:cubicBezTo>
                    <a:cubicBezTo>
                      <a:pt x="702" y="664"/>
                      <a:pt x="732" y="649"/>
                      <a:pt x="756" y="667"/>
                    </a:cubicBezTo>
                    <a:cubicBezTo>
                      <a:pt x="780" y="685"/>
                      <a:pt x="798" y="729"/>
                      <a:pt x="820" y="757"/>
                    </a:cubicBezTo>
                    <a:cubicBezTo>
                      <a:pt x="842" y="785"/>
                      <a:pt x="857" y="792"/>
                      <a:pt x="887" y="834"/>
                    </a:cubicBezTo>
                    <a:cubicBezTo>
                      <a:pt x="917" y="876"/>
                      <a:pt x="973" y="989"/>
                      <a:pt x="1002" y="1007"/>
                    </a:cubicBezTo>
                    <a:cubicBezTo>
                      <a:pt x="1031" y="1025"/>
                      <a:pt x="1067" y="976"/>
                      <a:pt x="1060" y="943"/>
                    </a:cubicBezTo>
                    <a:cubicBezTo>
                      <a:pt x="1053" y="910"/>
                      <a:pt x="991" y="845"/>
                      <a:pt x="961" y="808"/>
                    </a:cubicBezTo>
                    <a:cubicBezTo>
                      <a:pt x="931" y="771"/>
                      <a:pt x="903" y="744"/>
                      <a:pt x="877" y="722"/>
                    </a:cubicBezTo>
                    <a:cubicBezTo>
                      <a:pt x="851" y="700"/>
                      <a:pt x="824" y="693"/>
                      <a:pt x="804" y="674"/>
                    </a:cubicBezTo>
                    <a:cubicBezTo>
                      <a:pt x="784" y="655"/>
                      <a:pt x="753" y="605"/>
                      <a:pt x="756" y="607"/>
                    </a:cubicBezTo>
                    <a:cubicBezTo>
                      <a:pt x="759" y="609"/>
                      <a:pt x="797" y="665"/>
                      <a:pt x="820" y="687"/>
                    </a:cubicBezTo>
                    <a:cubicBezTo>
                      <a:pt x="843" y="709"/>
                      <a:pt x="865" y="709"/>
                      <a:pt x="896" y="738"/>
                    </a:cubicBezTo>
                    <a:cubicBezTo>
                      <a:pt x="927" y="767"/>
                      <a:pt x="980" y="835"/>
                      <a:pt x="1008" y="863"/>
                    </a:cubicBezTo>
                    <a:cubicBezTo>
                      <a:pt x="1036" y="891"/>
                      <a:pt x="1051" y="916"/>
                      <a:pt x="1066" y="905"/>
                    </a:cubicBezTo>
                    <a:cubicBezTo>
                      <a:pt x="1081" y="894"/>
                      <a:pt x="1110" y="832"/>
                      <a:pt x="1098" y="799"/>
                    </a:cubicBezTo>
                    <a:cubicBezTo>
                      <a:pt x="1086" y="766"/>
                      <a:pt x="1023" y="730"/>
                      <a:pt x="992" y="706"/>
                    </a:cubicBezTo>
                    <a:cubicBezTo>
                      <a:pt x="961" y="682"/>
                      <a:pt x="939" y="667"/>
                      <a:pt x="909" y="652"/>
                    </a:cubicBezTo>
                    <a:cubicBezTo>
                      <a:pt x="879" y="637"/>
                      <a:pt x="810" y="611"/>
                      <a:pt x="813" y="613"/>
                    </a:cubicBezTo>
                    <a:cubicBezTo>
                      <a:pt x="816" y="615"/>
                      <a:pt x="893" y="646"/>
                      <a:pt x="925" y="663"/>
                    </a:cubicBezTo>
                    <a:cubicBezTo>
                      <a:pt x="957" y="680"/>
                      <a:pt x="979" y="698"/>
                      <a:pt x="1003" y="713"/>
                    </a:cubicBezTo>
                    <a:cubicBezTo>
                      <a:pt x="1027" y="728"/>
                      <a:pt x="1052" y="755"/>
                      <a:pt x="1072" y="753"/>
                    </a:cubicBezTo>
                    <a:cubicBezTo>
                      <a:pt x="1092" y="751"/>
                      <a:pt x="1125" y="722"/>
                      <a:pt x="1121" y="701"/>
                    </a:cubicBezTo>
                    <a:cubicBezTo>
                      <a:pt x="1124" y="653"/>
                      <a:pt x="1097" y="654"/>
                      <a:pt x="1050" y="629"/>
                    </a:cubicBezTo>
                    <a:cubicBezTo>
                      <a:pt x="1003" y="604"/>
                      <a:pt x="890" y="567"/>
                      <a:pt x="840" y="551"/>
                    </a:cubicBezTo>
                    <a:cubicBezTo>
                      <a:pt x="790" y="535"/>
                      <a:pt x="778" y="532"/>
                      <a:pt x="748" y="530"/>
                    </a:cubicBezTo>
                    <a:cubicBezTo>
                      <a:pt x="718" y="528"/>
                      <a:pt x="659" y="540"/>
                      <a:pt x="660" y="540"/>
                    </a:cubicBezTo>
                    <a:cubicBezTo>
                      <a:pt x="661" y="540"/>
                      <a:pt x="719" y="527"/>
                      <a:pt x="752" y="530"/>
                    </a:cubicBezTo>
                    <a:cubicBezTo>
                      <a:pt x="785" y="533"/>
                      <a:pt x="804" y="539"/>
                      <a:pt x="858" y="556"/>
                    </a:cubicBezTo>
                    <a:cubicBezTo>
                      <a:pt x="912" y="573"/>
                      <a:pt x="1043" y="632"/>
                      <a:pt x="1078" y="631"/>
                    </a:cubicBezTo>
                    <a:cubicBezTo>
                      <a:pt x="1113" y="630"/>
                      <a:pt x="1086" y="569"/>
                      <a:pt x="1069" y="550"/>
                    </a:cubicBezTo>
                    <a:cubicBezTo>
                      <a:pt x="1052" y="531"/>
                      <a:pt x="1007" y="522"/>
                      <a:pt x="976" y="517"/>
                    </a:cubicBezTo>
                    <a:cubicBezTo>
                      <a:pt x="945" y="512"/>
                      <a:pt x="908" y="517"/>
                      <a:pt x="880" y="517"/>
                    </a:cubicBezTo>
                    <a:cubicBezTo>
                      <a:pt x="852" y="517"/>
                      <a:pt x="797" y="515"/>
                      <a:pt x="810" y="514"/>
                    </a:cubicBezTo>
                    <a:cubicBezTo>
                      <a:pt x="823" y="513"/>
                      <a:pt x="927" y="519"/>
                      <a:pt x="960" y="514"/>
                    </a:cubicBezTo>
                    <a:cubicBezTo>
                      <a:pt x="993" y="509"/>
                      <a:pt x="1036" y="525"/>
                      <a:pt x="1008" y="485"/>
                    </a:cubicBezTo>
                    <a:cubicBezTo>
                      <a:pt x="980" y="445"/>
                      <a:pt x="878" y="467"/>
                      <a:pt x="829" y="469"/>
                    </a:cubicBezTo>
                    <a:cubicBezTo>
                      <a:pt x="780" y="471"/>
                      <a:pt x="715" y="497"/>
                      <a:pt x="711" y="498"/>
                    </a:cubicBezTo>
                    <a:cubicBezTo>
                      <a:pt x="707" y="499"/>
                      <a:pt x="764" y="481"/>
                      <a:pt x="804" y="473"/>
                    </a:cubicBezTo>
                    <a:cubicBezTo>
                      <a:pt x="844" y="465"/>
                      <a:pt x="928" y="463"/>
                      <a:pt x="950" y="449"/>
                    </a:cubicBezTo>
                    <a:cubicBezTo>
                      <a:pt x="972" y="435"/>
                      <a:pt x="948" y="401"/>
                      <a:pt x="934" y="388"/>
                    </a:cubicBezTo>
                    <a:cubicBezTo>
                      <a:pt x="920" y="375"/>
                      <a:pt x="899" y="361"/>
                      <a:pt x="868" y="370"/>
                    </a:cubicBezTo>
                    <a:cubicBezTo>
                      <a:pt x="837" y="379"/>
                      <a:pt x="781" y="422"/>
                      <a:pt x="746" y="441"/>
                    </a:cubicBezTo>
                    <a:cubicBezTo>
                      <a:pt x="711" y="460"/>
                      <a:pt x="650" y="485"/>
                      <a:pt x="656" y="482"/>
                    </a:cubicBezTo>
                    <a:cubicBezTo>
                      <a:pt x="662" y="479"/>
                      <a:pt x="745" y="445"/>
                      <a:pt x="781" y="421"/>
                    </a:cubicBezTo>
                    <a:cubicBezTo>
                      <a:pt x="817" y="397"/>
                      <a:pt x="865" y="364"/>
                      <a:pt x="874" y="341"/>
                    </a:cubicBezTo>
                    <a:cubicBezTo>
                      <a:pt x="883" y="318"/>
                      <a:pt x="858" y="282"/>
                      <a:pt x="835" y="285"/>
                    </a:cubicBezTo>
                    <a:cubicBezTo>
                      <a:pt x="812" y="288"/>
                      <a:pt x="757" y="338"/>
                      <a:pt x="736" y="358"/>
                    </a:cubicBezTo>
                    <a:cubicBezTo>
                      <a:pt x="715" y="378"/>
                      <a:pt x="717" y="395"/>
                      <a:pt x="708" y="402"/>
                    </a:cubicBezTo>
                    <a:cubicBezTo>
                      <a:pt x="699" y="409"/>
                      <a:pt x="679" y="401"/>
                      <a:pt x="679" y="402"/>
                    </a:cubicBezTo>
                    <a:cubicBezTo>
                      <a:pt x="679" y="403"/>
                      <a:pt x="694" y="408"/>
                      <a:pt x="711" y="393"/>
                    </a:cubicBezTo>
                    <a:cubicBezTo>
                      <a:pt x="728" y="378"/>
                      <a:pt x="762" y="332"/>
                      <a:pt x="782" y="313"/>
                    </a:cubicBezTo>
                    <a:cubicBezTo>
                      <a:pt x="802" y="294"/>
                      <a:pt x="830" y="290"/>
                      <a:pt x="832" y="277"/>
                    </a:cubicBezTo>
                    <a:cubicBezTo>
                      <a:pt x="834" y="264"/>
                      <a:pt x="809" y="235"/>
                      <a:pt x="795" y="235"/>
                    </a:cubicBezTo>
                    <a:cubicBezTo>
                      <a:pt x="781" y="235"/>
                      <a:pt x="759" y="265"/>
                      <a:pt x="745" y="277"/>
                    </a:cubicBezTo>
                    <a:cubicBezTo>
                      <a:pt x="731" y="289"/>
                      <a:pt x="705" y="316"/>
                      <a:pt x="711" y="309"/>
                    </a:cubicBezTo>
                    <a:cubicBezTo>
                      <a:pt x="717" y="302"/>
                      <a:pt x="777" y="254"/>
                      <a:pt x="781" y="235"/>
                    </a:cubicBezTo>
                    <a:cubicBezTo>
                      <a:pt x="785" y="216"/>
                      <a:pt x="758" y="190"/>
                      <a:pt x="733" y="197"/>
                    </a:cubicBezTo>
                    <a:cubicBezTo>
                      <a:pt x="708" y="204"/>
                      <a:pt x="647" y="259"/>
                      <a:pt x="633" y="275"/>
                    </a:cubicBezTo>
                    <a:cubicBezTo>
                      <a:pt x="619" y="291"/>
                      <a:pt x="639" y="283"/>
                      <a:pt x="646" y="293"/>
                    </a:cubicBezTo>
                    <a:cubicBezTo>
                      <a:pt x="653" y="303"/>
                      <a:pt x="677" y="341"/>
                      <a:pt x="674" y="338"/>
                    </a:cubicBezTo>
                    <a:cubicBezTo>
                      <a:pt x="671" y="335"/>
                      <a:pt x="642" y="275"/>
                      <a:pt x="630" y="273"/>
                    </a:cubicBezTo>
                    <a:cubicBezTo>
                      <a:pt x="618" y="271"/>
                      <a:pt x="601" y="314"/>
                      <a:pt x="599" y="328"/>
                    </a:cubicBezTo>
                    <a:cubicBezTo>
                      <a:pt x="597" y="342"/>
                      <a:pt x="612" y="342"/>
                      <a:pt x="618" y="356"/>
                    </a:cubicBezTo>
                    <a:cubicBezTo>
                      <a:pt x="624" y="370"/>
                      <a:pt x="634" y="392"/>
                      <a:pt x="634" y="415"/>
                    </a:cubicBezTo>
                    <a:cubicBezTo>
                      <a:pt x="634" y="438"/>
                      <a:pt x="632" y="468"/>
                      <a:pt x="621" y="495"/>
                    </a:cubicBezTo>
                    <a:cubicBezTo>
                      <a:pt x="610" y="522"/>
                      <a:pt x="584" y="562"/>
                      <a:pt x="567" y="578"/>
                    </a:cubicBezTo>
                    <a:cubicBezTo>
                      <a:pt x="550" y="594"/>
                      <a:pt x="516" y="590"/>
                      <a:pt x="516" y="591"/>
                    </a:cubicBezTo>
                    <a:cubicBezTo>
                      <a:pt x="516" y="592"/>
                      <a:pt x="553" y="588"/>
                      <a:pt x="570" y="572"/>
                    </a:cubicBezTo>
                    <a:cubicBezTo>
                      <a:pt x="587" y="556"/>
                      <a:pt x="610" y="524"/>
                      <a:pt x="621" y="495"/>
                    </a:cubicBezTo>
                    <a:cubicBezTo>
                      <a:pt x="632" y="466"/>
                      <a:pt x="638" y="427"/>
                      <a:pt x="634" y="399"/>
                    </a:cubicBezTo>
                    <a:cubicBezTo>
                      <a:pt x="630" y="371"/>
                      <a:pt x="612" y="329"/>
                      <a:pt x="599" y="329"/>
                    </a:cubicBezTo>
                    <a:cubicBezTo>
                      <a:pt x="586" y="329"/>
                      <a:pt x="561" y="385"/>
                      <a:pt x="554" y="399"/>
                    </a:cubicBezTo>
                    <a:cubicBezTo>
                      <a:pt x="547" y="413"/>
                      <a:pt x="559" y="400"/>
                      <a:pt x="557" y="413"/>
                    </a:cubicBezTo>
                    <a:cubicBezTo>
                      <a:pt x="555" y="426"/>
                      <a:pt x="554" y="453"/>
                      <a:pt x="541" y="476"/>
                    </a:cubicBezTo>
                    <a:cubicBezTo>
                      <a:pt x="528" y="499"/>
                      <a:pt x="502" y="538"/>
                      <a:pt x="478" y="550"/>
                    </a:cubicBezTo>
                    <a:cubicBezTo>
                      <a:pt x="454" y="562"/>
                      <a:pt x="394" y="547"/>
                      <a:pt x="394" y="547"/>
                    </a:cubicBezTo>
                    <a:cubicBezTo>
                      <a:pt x="394" y="547"/>
                      <a:pt x="455" y="561"/>
                      <a:pt x="480" y="547"/>
                    </a:cubicBezTo>
                    <a:cubicBezTo>
                      <a:pt x="505" y="533"/>
                      <a:pt x="532" y="488"/>
                      <a:pt x="544" y="463"/>
                    </a:cubicBezTo>
                    <a:cubicBezTo>
                      <a:pt x="556" y="438"/>
                      <a:pt x="567" y="402"/>
                      <a:pt x="550" y="394"/>
                    </a:cubicBezTo>
                    <a:cubicBezTo>
                      <a:pt x="533" y="386"/>
                      <a:pt x="469" y="409"/>
                      <a:pt x="444" y="417"/>
                    </a:cubicBezTo>
                    <a:cubicBezTo>
                      <a:pt x="419" y="425"/>
                      <a:pt x="395" y="445"/>
                      <a:pt x="402" y="442"/>
                    </a:cubicBezTo>
                    <a:cubicBezTo>
                      <a:pt x="409" y="439"/>
                      <a:pt x="465" y="406"/>
                      <a:pt x="488" y="398"/>
                    </a:cubicBezTo>
                    <a:cubicBezTo>
                      <a:pt x="511" y="390"/>
                      <a:pt x="528" y="394"/>
                      <a:pt x="538" y="393"/>
                    </a:cubicBezTo>
                    <a:cubicBezTo>
                      <a:pt x="548" y="392"/>
                      <a:pt x="537" y="407"/>
                      <a:pt x="548" y="394"/>
                    </a:cubicBezTo>
                    <a:cubicBezTo>
                      <a:pt x="559" y="381"/>
                      <a:pt x="601" y="331"/>
                      <a:pt x="602" y="313"/>
                    </a:cubicBezTo>
                    <a:cubicBezTo>
                      <a:pt x="603" y="295"/>
                      <a:pt x="574" y="279"/>
                      <a:pt x="554" y="283"/>
                    </a:cubicBezTo>
                    <a:cubicBezTo>
                      <a:pt x="534" y="287"/>
                      <a:pt x="480" y="337"/>
                      <a:pt x="480" y="337"/>
                    </a:cubicBezTo>
                    <a:cubicBezTo>
                      <a:pt x="480" y="337"/>
                      <a:pt x="532" y="290"/>
                      <a:pt x="552" y="283"/>
                    </a:cubicBezTo>
                    <a:cubicBezTo>
                      <a:pt x="572" y="276"/>
                      <a:pt x="589" y="301"/>
                      <a:pt x="603" y="296"/>
                    </a:cubicBezTo>
                    <a:cubicBezTo>
                      <a:pt x="617" y="291"/>
                      <a:pt x="626" y="275"/>
                      <a:pt x="637" y="251"/>
                    </a:cubicBezTo>
                    <a:cubicBezTo>
                      <a:pt x="648" y="227"/>
                      <a:pt x="669" y="175"/>
                      <a:pt x="666" y="149"/>
                    </a:cubicBezTo>
                    <a:cubicBezTo>
                      <a:pt x="663" y="123"/>
                      <a:pt x="629" y="93"/>
                      <a:pt x="618" y="95"/>
                    </a:cubicBezTo>
                    <a:cubicBezTo>
                      <a:pt x="607" y="97"/>
                      <a:pt x="605" y="144"/>
                      <a:pt x="599" y="159"/>
                    </a:cubicBezTo>
                    <a:cubicBezTo>
                      <a:pt x="593" y="174"/>
                      <a:pt x="588" y="175"/>
                      <a:pt x="581" y="183"/>
                    </a:cubicBezTo>
                    <a:cubicBezTo>
                      <a:pt x="574" y="191"/>
                      <a:pt x="551" y="213"/>
                      <a:pt x="554" y="210"/>
                    </a:cubicBezTo>
                    <a:cubicBezTo>
                      <a:pt x="557" y="207"/>
                      <a:pt x="592" y="183"/>
                      <a:pt x="599" y="162"/>
                    </a:cubicBezTo>
                    <a:cubicBezTo>
                      <a:pt x="606" y="141"/>
                      <a:pt x="606" y="101"/>
                      <a:pt x="594" y="82"/>
                    </a:cubicBezTo>
                    <a:cubicBezTo>
                      <a:pt x="582" y="63"/>
                      <a:pt x="536" y="35"/>
                      <a:pt x="525" y="47"/>
                    </a:cubicBezTo>
                    <a:cubicBezTo>
                      <a:pt x="514" y="59"/>
                      <a:pt x="532" y="126"/>
                      <a:pt x="528" y="153"/>
                    </a:cubicBezTo>
                    <a:cubicBezTo>
                      <a:pt x="524" y="180"/>
                      <a:pt x="509" y="197"/>
                      <a:pt x="500" y="212"/>
                    </a:cubicBezTo>
                    <a:cubicBezTo>
                      <a:pt x="491" y="227"/>
                      <a:pt x="471" y="247"/>
                      <a:pt x="474" y="242"/>
                    </a:cubicBezTo>
                    <a:cubicBezTo>
                      <a:pt x="477" y="237"/>
                      <a:pt x="511" y="208"/>
                      <a:pt x="519" y="181"/>
                    </a:cubicBezTo>
                    <a:cubicBezTo>
                      <a:pt x="527" y="154"/>
                      <a:pt x="531" y="109"/>
                      <a:pt x="522" y="82"/>
                    </a:cubicBezTo>
                    <a:cubicBezTo>
                      <a:pt x="513" y="55"/>
                      <a:pt x="481" y="25"/>
                      <a:pt x="464" y="18"/>
                    </a:cubicBezTo>
                    <a:cubicBezTo>
                      <a:pt x="447" y="11"/>
                      <a:pt x="424" y="14"/>
                      <a:pt x="420" y="37"/>
                    </a:cubicBezTo>
                    <a:cubicBezTo>
                      <a:pt x="416" y="60"/>
                      <a:pt x="436" y="123"/>
                      <a:pt x="439" y="157"/>
                    </a:cubicBezTo>
                    <a:cubicBezTo>
                      <a:pt x="442" y="191"/>
                      <a:pt x="436" y="207"/>
                      <a:pt x="436" y="241"/>
                    </a:cubicBezTo>
                    <a:cubicBezTo>
                      <a:pt x="436" y="275"/>
                      <a:pt x="441" y="353"/>
                      <a:pt x="441" y="362"/>
                    </a:cubicBezTo>
                    <a:cubicBezTo>
                      <a:pt x="441" y="371"/>
                      <a:pt x="434" y="326"/>
                      <a:pt x="434" y="294"/>
                    </a:cubicBezTo>
                    <a:cubicBezTo>
                      <a:pt x="434" y="262"/>
                      <a:pt x="441" y="213"/>
                      <a:pt x="438" y="172"/>
                    </a:cubicBezTo>
                    <a:cubicBezTo>
                      <a:pt x="435" y="131"/>
                      <a:pt x="433" y="74"/>
                      <a:pt x="413" y="47"/>
                    </a:cubicBezTo>
                    <a:cubicBezTo>
                      <a:pt x="393" y="20"/>
                      <a:pt x="332" y="0"/>
                      <a:pt x="317" y="12"/>
                    </a:cubicBezTo>
                    <a:cubicBezTo>
                      <a:pt x="302" y="24"/>
                      <a:pt x="311" y="84"/>
                      <a:pt x="320" y="117"/>
                    </a:cubicBezTo>
                    <a:cubicBezTo>
                      <a:pt x="329" y="150"/>
                      <a:pt x="363" y="179"/>
                      <a:pt x="372" y="210"/>
                    </a:cubicBezTo>
                    <a:cubicBezTo>
                      <a:pt x="381" y="241"/>
                      <a:pt x="371" y="278"/>
                      <a:pt x="375" y="303"/>
                    </a:cubicBezTo>
                    <a:cubicBezTo>
                      <a:pt x="379" y="328"/>
                      <a:pt x="394" y="360"/>
                      <a:pt x="394" y="361"/>
                    </a:cubicBezTo>
                    <a:cubicBezTo>
                      <a:pt x="394" y="362"/>
                      <a:pt x="378" y="332"/>
                      <a:pt x="375" y="307"/>
                    </a:cubicBezTo>
                    <a:cubicBezTo>
                      <a:pt x="372" y="282"/>
                      <a:pt x="382" y="239"/>
                      <a:pt x="375" y="210"/>
                    </a:cubicBezTo>
                    <a:cubicBezTo>
                      <a:pt x="368" y="181"/>
                      <a:pt x="347" y="162"/>
                      <a:pt x="330" y="133"/>
                    </a:cubicBezTo>
                    <a:cubicBezTo>
                      <a:pt x="313" y="104"/>
                      <a:pt x="300" y="45"/>
                      <a:pt x="276" y="34"/>
                    </a:cubicBezTo>
                    <a:cubicBezTo>
                      <a:pt x="252" y="23"/>
                      <a:pt x="187" y="39"/>
                      <a:pt x="183" y="66"/>
                    </a:cubicBezTo>
                    <a:cubicBezTo>
                      <a:pt x="179" y="93"/>
                      <a:pt x="227" y="160"/>
                      <a:pt x="250" y="197"/>
                    </a:cubicBezTo>
                    <a:cubicBezTo>
                      <a:pt x="273" y="234"/>
                      <a:pt x="310" y="251"/>
                      <a:pt x="324" y="287"/>
                    </a:cubicBezTo>
                    <a:cubicBezTo>
                      <a:pt x="338" y="323"/>
                      <a:pt x="336" y="413"/>
                      <a:pt x="336" y="415"/>
                    </a:cubicBezTo>
                    <a:cubicBezTo>
                      <a:pt x="336" y="417"/>
                      <a:pt x="337" y="331"/>
                      <a:pt x="327" y="300"/>
                    </a:cubicBezTo>
                    <a:cubicBezTo>
                      <a:pt x="317" y="269"/>
                      <a:pt x="291" y="247"/>
                      <a:pt x="276" y="226"/>
                    </a:cubicBezTo>
                    <a:cubicBezTo>
                      <a:pt x="261" y="205"/>
                      <a:pt x="252" y="194"/>
                      <a:pt x="238" y="175"/>
                    </a:cubicBezTo>
                    <a:cubicBezTo>
                      <a:pt x="224" y="156"/>
                      <a:pt x="210" y="121"/>
                      <a:pt x="192" y="111"/>
                    </a:cubicBezTo>
                    <a:cubicBezTo>
                      <a:pt x="174" y="101"/>
                      <a:pt x="147" y="101"/>
                      <a:pt x="132" y="117"/>
                    </a:cubicBezTo>
                    <a:cubicBezTo>
                      <a:pt x="117" y="133"/>
                      <a:pt x="97" y="179"/>
                      <a:pt x="103" y="206"/>
                    </a:cubicBezTo>
                    <a:cubicBezTo>
                      <a:pt x="109" y="233"/>
                      <a:pt x="154" y="248"/>
                      <a:pt x="169" y="278"/>
                    </a:cubicBezTo>
                    <a:cubicBezTo>
                      <a:pt x="184" y="308"/>
                      <a:pt x="182" y="361"/>
                      <a:pt x="192" y="386"/>
                    </a:cubicBezTo>
                    <a:cubicBezTo>
                      <a:pt x="202" y="411"/>
                      <a:pt x="213" y="414"/>
                      <a:pt x="229" y="427"/>
                    </a:cubicBezTo>
                    <a:cubicBezTo>
                      <a:pt x="245" y="440"/>
                      <a:pt x="293" y="471"/>
                      <a:pt x="288" y="466"/>
                    </a:cubicBezTo>
                    <a:cubicBezTo>
                      <a:pt x="283" y="461"/>
                      <a:pt x="220" y="431"/>
                      <a:pt x="199" y="399"/>
                    </a:cubicBezTo>
                    <a:cubicBezTo>
                      <a:pt x="178" y="367"/>
                      <a:pt x="180" y="301"/>
                      <a:pt x="163" y="272"/>
                    </a:cubicBezTo>
                    <a:cubicBezTo>
                      <a:pt x="146" y="243"/>
                      <a:pt x="111" y="228"/>
                      <a:pt x="96" y="226"/>
                    </a:cubicBezTo>
                    <a:cubicBezTo>
                      <a:pt x="81" y="224"/>
                      <a:pt x="79" y="238"/>
                      <a:pt x="72" y="261"/>
                    </a:cubicBezTo>
                    <a:close/>
                  </a:path>
                </a:pathLst>
              </a:custGeom>
              <a:solidFill>
                <a:srgbClr val="C0C0C0"/>
              </a:solidFill>
              <a:ln w="12700" cmpd="sng">
                <a:solidFill>
                  <a:schemeClr val="bg2"/>
                </a:solidFill>
                <a:round/>
                <a:headEnd/>
                <a:tailEnd/>
              </a:ln>
              <a:effectLst/>
            </p:spPr>
            <p:txBody>
              <a:bodyPr/>
              <a:lstStyle/>
              <a:p>
                <a:endParaRPr lang="sv-SE"/>
              </a:p>
            </p:txBody>
          </p:sp>
          <p:sp>
            <p:nvSpPr>
              <p:cNvPr id="73" name="Freeform 810"/>
              <p:cNvSpPr>
                <a:spLocks noChangeAspect="1"/>
              </p:cNvSpPr>
              <p:nvPr/>
            </p:nvSpPr>
            <p:spPr bwMode="auto">
              <a:xfrm>
                <a:off x="4530" y="3094"/>
                <a:ext cx="455" cy="613"/>
              </a:xfrm>
              <a:custGeom>
                <a:avLst/>
                <a:gdLst/>
                <a:ahLst/>
                <a:cxnLst>
                  <a:cxn ang="0">
                    <a:pos x="1432" y="2448"/>
                  </a:cxn>
                  <a:cxn ang="0">
                    <a:pos x="1250" y="1981"/>
                  </a:cxn>
                  <a:cxn ang="0">
                    <a:pos x="1374" y="1795"/>
                  </a:cxn>
                  <a:cxn ang="0">
                    <a:pos x="1118" y="1833"/>
                  </a:cxn>
                  <a:cxn ang="0">
                    <a:pos x="920" y="1312"/>
                  </a:cxn>
                  <a:cxn ang="0">
                    <a:pos x="1112" y="1117"/>
                  </a:cxn>
                  <a:cxn ang="0">
                    <a:pos x="987" y="902"/>
                  </a:cxn>
                  <a:cxn ang="0">
                    <a:pos x="869" y="877"/>
                  </a:cxn>
                  <a:cxn ang="0">
                    <a:pos x="846" y="963"/>
                  </a:cxn>
                  <a:cxn ang="0">
                    <a:pos x="762" y="957"/>
                  </a:cxn>
                  <a:cxn ang="0">
                    <a:pos x="635" y="1123"/>
                  </a:cxn>
                  <a:cxn ang="0">
                    <a:pos x="686" y="1203"/>
                  </a:cxn>
                  <a:cxn ang="0">
                    <a:pos x="650" y="1285"/>
                  </a:cxn>
                  <a:cxn ang="0">
                    <a:pos x="517" y="1300"/>
                  </a:cxn>
                  <a:cxn ang="0">
                    <a:pos x="460" y="1221"/>
                  </a:cxn>
                  <a:cxn ang="0">
                    <a:pos x="583" y="1085"/>
                  </a:cxn>
                  <a:cxn ang="0">
                    <a:pos x="622" y="995"/>
                  </a:cxn>
                  <a:cxn ang="0">
                    <a:pos x="507" y="1037"/>
                  </a:cxn>
                  <a:cxn ang="0">
                    <a:pos x="491" y="995"/>
                  </a:cxn>
                  <a:cxn ang="0">
                    <a:pos x="574" y="919"/>
                  </a:cxn>
                  <a:cxn ang="0">
                    <a:pos x="603" y="769"/>
                  </a:cxn>
                  <a:cxn ang="0">
                    <a:pos x="520" y="626"/>
                  </a:cxn>
                  <a:cxn ang="0">
                    <a:pos x="326" y="569"/>
                  </a:cxn>
                  <a:cxn ang="0">
                    <a:pos x="116" y="566"/>
                  </a:cxn>
                  <a:cxn ang="0">
                    <a:pos x="4" y="397"/>
                  </a:cxn>
                  <a:cxn ang="0">
                    <a:pos x="94" y="171"/>
                  </a:cxn>
                  <a:cxn ang="0">
                    <a:pos x="326" y="41"/>
                  </a:cxn>
                  <a:cxn ang="0">
                    <a:pos x="722" y="9"/>
                  </a:cxn>
                  <a:cxn ang="0">
                    <a:pos x="1202" y="93"/>
                  </a:cxn>
                  <a:cxn ang="0">
                    <a:pos x="1621" y="269"/>
                  </a:cxn>
                  <a:cxn ang="0">
                    <a:pos x="1707" y="521"/>
                  </a:cxn>
                  <a:cxn ang="0">
                    <a:pos x="1570" y="642"/>
                  </a:cxn>
                  <a:cxn ang="0">
                    <a:pos x="1429" y="553"/>
                  </a:cxn>
                  <a:cxn ang="0">
                    <a:pos x="1186" y="285"/>
                  </a:cxn>
                  <a:cxn ang="0">
                    <a:pos x="797" y="209"/>
                  </a:cxn>
                  <a:cxn ang="0">
                    <a:pos x="437" y="244"/>
                  </a:cxn>
                  <a:cxn ang="0">
                    <a:pos x="310" y="400"/>
                  </a:cxn>
                  <a:cxn ang="0">
                    <a:pos x="418" y="543"/>
                  </a:cxn>
                  <a:cxn ang="0">
                    <a:pos x="495" y="559"/>
                  </a:cxn>
                  <a:cxn ang="0">
                    <a:pos x="577" y="636"/>
                  </a:cxn>
                  <a:cxn ang="0">
                    <a:pos x="613" y="550"/>
                  </a:cxn>
                  <a:cxn ang="0">
                    <a:pos x="760" y="381"/>
                  </a:cxn>
                  <a:cxn ang="0">
                    <a:pos x="1058" y="323"/>
                  </a:cxn>
                  <a:cxn ang="0">
                    <a:pos x="1371" y="371"/>
                  </a:cxn>
                  <a:cxn ang="0">
                    <a:pos x="1496" y="463"/>
                  </a:cxn>
                  <a:cxn ang="0">
                    <a:pos x="1435" y="557"/>
                  </a:cxn>
                  <a:cxn ang="0">
                    <a:pos x="1531" y="643"/>
                  </a:cxn>
                  <a:cxn ang="0">
                    <a:pos x="1493" y="685"/>
                  </a:cxn>
                  <a:cxn ang="0">
                    <a:pos x="1346" y="621"/>
                  </a:cxn>
                  <a:cxn ang="0">
                    <a:pos x="1376" y="722"/>
                  </a:cxn>
                  <a:cxn ang="0">
                    <a:pos x="1510" y="766"/>
                  </a:cxn>
                  <a:cxn ang="0">
                    <a:pos x="1532" y="820"/>
                  </a:cxn>
                  <a:cxn ang="0">
                    <a:pos x="1367" y="782"/>
                  </a:cxn>
                  <a:cxn ang="0">
                    <a:pos x="1367" y="855"/>
                  </a:cxn>
                  <a:cxn ang="0">
                    <a:pos x="1456" y="913"/>
                  </a:cxn>
                  <a:cxn ang="0">
                    <a:pos x="1440" y="1062"/>
                  </a:cxn>
                  <a:cxn ang="0">
                    <a:pos x="1513" y="1250"/>
                  </a:cxn>
                  <a:cxn ang="0">
                    <a:pos x="1659" y="1345"/>
                  </a:cxn>
                  <a:cxn ang="0">
                    <a:pos x="1608" y="1505"/>
                  </a:cxn>
                  <a:cxn ang="0">
                    <a:pos x="1659" y="1746"/>
                  </a:cxn>
                  <a:cxn ang="0">
                    <a:pos x="1780" y="2453"/>
                  </a:cxn>
                  <a:cxn ang="0">
                    <a:pos x="1432" y="2448"/>
                  </a:cxn>
                </a:cxnLst>
                <a:rect l="0" t="0" r="r" b="b"/>
                <a:pathLst>
                  <a:path w="1818" h="2453">
                    <a:moveTo>
                      <a:pt x="1432" y="2448"/>
                    </a:moveTo>
                    <a:cubicBezTo>
                      <a:pt x="1344" y="2369"/>
                      <a:pt x="1190" y="2167"/>
                      <a:pt x="1250" y="1981"/>
                    </a:cubicBezTo>
                    <a:cubicBezTo>
                      <a:pt x="1310" y="1795"/>
                      <a:pt x="1339" y="1821"/>
                      <a:pt x="1374" y="1795"/>
                    </a:cubicBezTo>
                    <a:cubicBezTo>
                      <a:pt x="1349" y="1814"/>
                      <a:pt x="1259" y="1881"/>
                      <a:pt x="1118" y="1833"/>
                    </a:cubicBezTo>
                    <a:cubicBezTo>
                      <a:pt x="977" y="1785"/>
                      <a:pt x="853" y="1529"/>
                      <a:pt x="920" y="1312"/>
                    </a:cubicBezTo>
                    <a:cubicBezTo>
                      <a:pt x="987" y="1095"/>
                      <a:pt x="1101" y="1179"/>
                      <a:pt x="1112" y="1117"/>
                    </a:cubicBezTo>
                    <a:cubicBezTo>
                      <a:pt x="1123" y="1049"/>
                      <a:pt x="1028" y="942"/>
                      <a:pt x="987" y="902"/>
                    </a:cubicBezTo>
                    <a:cubicBezTo>
                      <a:pt x="946" y="862"/>
                      <a:pt x="892" y="867"/>
                      <a:pt x="869" y="877"/>
                    </a:cubicBezTo>
                    <a:cubicBezTo>
                      <a:pt x="846" y="887"/>
                      <a:pt x="890" y="934"/>
                      <a:pt x="846" y="963"/>
                    </a:cubicBezTo>
                    <a:cubicBezTo>
                      <a:pt x="802" y="992"/>
                      <a:pt x="797" y="930"/>
                      <a:pt x="762" y="957"/>
                    </a:cubicBezTo>
                    <a:cubicBezTo>
                      <a:pt x="727" y="984"/>
                      <a:pt x="648" y="1082"/>
                      <a:pt x="635" y="1123"/>
                    </a:cubicBezTo>
                    <a:cubicBezTo>
                      <a:pt x="622" y="1164"/>
                      <a:pt x="684" y="1176"/>
                      <a:pt x="686" y="1203"/>
                    </a:cubicBezTo>
                    <a:cubicBezTo>
                      <a:pt x="688" y="1230"/>
                      <a:pt x="678" y="1269"/>
                      <a:pt x="650" y="1285"/>
                    </a:cubicBezTo>
                    <a:cubicBezTo>
                      <a:pt x="622" y="1301"/>
                      <a:pt x="549" y="1311"/>
                      <a:pt x="517" y="1300"/>
                    </a:cubicBezTo>
                    <a:cubicBezTo>
                      <a:pt x="485" y="1289"/>
                      <a:pt x="449" y="1257"/>
                      <a:pt x="460" y="1221"/>
                    </a:cubicBezTo>
                    <a:cubicBezTo>
                      <a:pt x="471" y="1185"/>
                      <a:pt x="556" y="1123"/>
                      <a:pt x="583" y="1085"/>
                    </a:cubicBezTo>
                    <a:cubicBezTo>
                      <a:pt x="610" y="1047"/>
                      <a:pt x="634" y="1003"/>
                      <a:pt x="622" y="995"/>
                    </a:cubicBezTo>
                    <a:cubicBezTo>
                      <a:pt x="610" y="987"/>
                      <a:pt x="529" y="1037"/>
                      <a:pt x="507" y="1037"/>
                    </a:cubicBezTo>
                    <a:cubicBezTo>
                      <a:pt x="485" y="1037"/>
                      <a:pt x="480" y="1015"/>
                      <a:pt x="491" y="995"/>
                    </a:cubicBezTo>
                    <a:cubicBezTo>
                      <a:pt x="502" y="975"/>
                      <a:pt x="555" y="957"/>
                      <a:pt x="574" y="919"/>
                    </a:cubicBezTo>
                    <a:cubicBezTo>
                      <a:pt x="593" y="881"/>
                      <a:pt x="612" y="818"/>
                      <a:pt x="603" y="769"/>
                    </a:cubicBezTo>
                    <a:cubicBezTo>
                      <a:pt x="594" y="720"/>
                      <a:pt x="566" y="659"/>
                      <a:pt x="520" y="626"/>
                    </a:cubicBezTo>
                    <a:cubicBezTo>
                      <a:pt x="474" y="593"/>
                      <a:pt x="393" y="579"/>
                      <a:pt x="326" y="569"/>
                    </a:cubicBezTo>
                    <a:cubicBezTo>
                      <a:pt x="259" y="559"/>
                      <a:pt x="170" y="595"/>
                      <a:pt x="116" y="566"/>
                    </a:cubicBezTo>
                    <a:cubicBezTo>
                      <a:pt x="62" y="537"/>
                      <a:pt x="8" y="463"/>
                      <a:pt x="4" y="397"/>
                    </a:cubicBezTo>
                    <a:cubicBezTo>
                      <a:pt x="0" y="331"/>
                      <a:pt x="40" y="230"/>
                      <a:pt x="94" y="171"/>
                    </a:cubicBezTo>
                    <a:cubicBezTo>
                      <a:pt x="148" y="112"/>
                      <a:pt x="221" y="68"/>
                      <a:pt x="326" y="41"/>
                    </a:cubicBezTo>
                    <a:cubicBezTo>
                      <a:pt x="431" y="14"/>
                      <a:pt x="576" y="0"/>
                      <a:pt x="722" y="9"/>
                    </a:cubicBezTo>
                    <a:cubicBezTo>
                      <a:pt x="868" y="18"/>
                      <a:pt x="1052" y="50"/>
                      <a:pt x="1202" y="93"/>
                    </a:cubicBezTo>
                    <a:cubicBezTo>
                      <a:pt x="1352" y="136"/>
                      <a:pt x="1537" y="198"/>
                      <a:pt x="1621" y="269"/>
                    </a:cubicBezTo>
                    <a:cubicBezTo>
                      <a:pt x="1705" y="340"/>
                      <a:pt x="1715" y="459"/>
                      <a:pt x="1707" y="521"/>
                    </a:cubicBezTo>
                    <a:cubicBezTo>
                      <a:pt x="1699" y="583"/>
                      <a:pt x="1616" y="637"/>
                      <a:pt x="1570" y="642"/>
                    </a:cubicBezTo>
                    <a:cubicBezTo>
                      <a:pt x="1524" y="647"/>
                      <a:pt x="1493" y="613"/>
                      <a:pt x="1429" y="553"/>
                    </a:cubicBezTo>
                    <a:cubicBezTo>
                      <a:pt x="1365" y="493"/>
                      <a:pt x="1291" y="342"/>
                      <a:pt x="1186" y="285"/>
                    </a:cubicBezTo>
                    <a:cubicBezTo>
                      <a:pt x="1081" y="228"/>
                      <a:pt x="922" y="216"/>
                      <a:pt x="797" y="209"/>
                    </a:cubicBezTo>
                    <a:cubicBezTo>
                      <a:pt x="672" y="202"/>
                      <a:pt x="518" y="212"/>
                      <a:pt x="437" y="244"/>
                    </a:cubicBezTo>
                    <a:cubicBezTo>
                      <a:pt x="356" y="276"/>
                      <a:pt x="313" y="350"/>
                      <a:pt x="310" y="400"/>
                    </a:cubicBezTo>
                    <a:cubicBezTo>
                      <a:pt x="307" y="450"/>
                      <a:pt x="387" y="517"/>
                      <a:pt x="418" y="543"/>
                    </a:cubicBezTo>
                    <a:cubicBezTo>
                      <a:pt x="449" y="569"/>
                      <a:pt x="469" y="544"/>
                      <a:pt x="495" y="559"/>
                    </a:cubicBezTo>
                    <a:cubicBezTo>
                      <a:pt x="521" y="574"/>
                      <a:pt x="557" y="637"/>
                      <a:pt x="577" y="636"/>
                    </a:cubicBezTo>
                    <a:cubicBezTo>
                      <a:pt x="597" y="635"/>
                      <a:pt x="583" y="592"/>
                      <a:pt x="613" y="550"/>
                    </a:cubicBezTo>
                    <a:cubicBezTo>
                      <a:pt x="643" y="508"/>
                      <a:pt x="686" y="419"/>
                      <a:pt x="760" y="381"/>
                    </a:cubicBezTo>
                    <a:cubicBezTo>
                      <a:pt x="834" y="343"/>
                      <a:pt x="956" y="325"/>
                      <a:pt x="1058" y="323"/>
                    </a:cubicBezTo>
                    <a:cubicBezTo>
                      <a:pt x="1160" y="321"/>
                      <a:pt x="1298" y="348"/>
                      <a:pt x="1371" y="371"/>
                    </a:cubicBezTo>
                    <a:cubicBezTo>
                      <a:pt x="1444" y="394"/>
                      <a:pt x="1485" y="432"/>
                      <a:pt x="1496" y="463"/>
                    </a:cubicBezTo>
                    <a:cubicBezTo>
                      <a:pt x="1507" y="494"/>
                      <a:pt x="1429" y="527"/>
                      <a:pt x="1435" y="557"/>
                    </a:cubicBezTo>
                    <a:cubicBezTo>
                      <a:pt x="1441" y="587"/>
                      <a:pt x="1521" y="622"/>
                      <a:pt x="1531" y="643"/>
                    </a:cubicBezTo>
                    <a:cubicBezTo>
                      <a:pt x="1541" y="664"/>
                      <a:pt x="1524" y="689"/>
                      <a:pt x="1493" y="685"/>
                    </a:cubicBezTo>
                    <a:cubicBezTo>
                      <a:pt x="1462" y="681"/>
                      <a:pt x="1366" y="615"/>
                      <a:pt x="1346" y="621"/>
                    </a:cubicBezTo>
                    <a:cubicBezTo>
                      <a:pt x="1326" y="627"/>
                      <a:pt x="1349" y="698"/>
                      <a:pt x="1376" y="722"/>
                    </a:cubicBezTo>
                    <a:cubicBezTo>
                      <a:pt x="1403" y="746"/>
                      <a:pt x="1484" y="750"/>
                      <a:pt x="1510" y="766"/>
                    </a:cubicBezTo>
                    <a:cubicBezTo>
                      <a:pt x="1536" y="782"/>
                      <a:pt x="1556" y="817"/>
                      <a:pt x="1532" y="820"/>
                    </a:cubicBezTo>
                    <a:cubicBezTo>
                      <a:pt x="1508" y="823"/>
                      <a:pt x="1394" y="776"/>
                      <a:pt x="1367" y="782"/>
                    </a:cubicBezTo>
                    <a:cubicBezTo>
                      <a:pt x="1340" y="788"/>
                      <a:pt x="1352" y="833"/>
                      <a:pt x="1367" y="855"/>
                    </a:cubicBezTo>
                    <a:cubicBezTo>
                      <a:pt x="1382" y="877"/>
                      <a:pt x="1444" y="879"/>
                      <a:pt x="1456" y="913"/>
                    </a:cubicBezTo>
                    <a:cubicBezTo>
                      <a:pt x="1468" y="947"/>
                      <a:pt x="1431" y="1006"/>
                      <a:pt x="1440" y="1062"/>
                    </a:cubicBezTo>
                    <a:cubicBezTo>
                      <a:pt x="1449" y="1118"/>
                      <a:pt x="1477" y="1203"/>
                      <a:pt x="1513" y="1250"/>
                    </a:cubicBezTo>
                    <a:cubicBezTo>
                      <a:pt x="1549" y="1297"/>
                      <a:pt x="1643" y="1303"/>
                      <a:pt x="1659" y="1345"/>
                    </a:cubicBezTo>
                    <a:cubicBezTo>
                      <a:pt x="1675" y="1387"/>
                      <a:pt x="1608" y="1438"/>
                      <a:pt x="1608" y="1505"/>
                    </a:cubicBezTo>
                    <a:cubicBezTo>
                      <a:pt x="1608" y="1572"/>
                      <a:pt x="1630" y="1588"/>
                      <a:pt x="1659" y="1746"/>
                    </a:cubicBezTo>
                    <a:cubicBezTo>
                      <a:pt x="1688" y="1904"/>
                      <a:pt x="1818" y="2336"/>
                      <a:pt x="1780" y="2453"/>
                    </a:cubicBezTo>
                    <a:lnTo>
                      <a:pt x="1432" y="2448"/>
                    </a:lnTo>
                    <a:close/>
                  </a:path>
                </a:pathLst>
              </a:custGeom>
              <a:solidFill>
                <a:srgbClr val="AFAD5B"/>
              </a:solidFill>
              <a:ln w="6350" cmpd="sng">
                <a:solidFill>
                  <a:srgbClr val="C9C891"/>
                </a:solidFill>
                <a:round/>
                <a:headEnd/>
                <a:tailEnd/>
              </a:ln>
              <a:effectLst/>
            </p:spPr>
            <p:txBody>
              <a:bodyPr/>
              <a:lstStyle/>
              <a:p>
                <a:endParaRPr lang="sv-SE"/>
              </a:p>
            </p:txBody>
          </p:sp>
          <p:sp>
            <p:nvSpPr>
              <p:cNvPr id="74" name="Freeform 811"/>
              <p:cNvSpPr>
                <a:spLocks noChangeAspect="1"/>
              </p:cNvSpPr>
              <p:nvPr/>
            </p:nvSpPr>
            <p:spPr bwMode="auto">
              <a:xfrm>
                <a:off x="4681" y="3175"/>
                <a:ext cx="275" cy="304"/>
              </a:xfrm>
              <a:custGeom>
                <a:avLst/>
                <a:gdLst/>
                <a:ahLst/>
                <a:cxnLst>
                  <a:cxn ang="0">
                    <a:pos x="819" y="896"/>
                  </a:cxn>
                  <a:cxn ang="0">
                    <a:pos x="616" y="523"/>
                  </a:cxn>
                  <a:cxn ang="0">
                    <a:pos x="328" y="459"/>
                  </a:cxn>
                  <a:cxn ang="0">
                    <a:pos x="148" y="568"/>
                  </a:cxn>
                  <a:cxn ang="0">
                    <a:pos x="20" y="760"/>
                  </a:cxn>
                  <a:cxn ang="0">
                    <a:pos x="59" y="638"/>
                  </a:cxn>
                  <a:cxn ang="0">
                    <a:pos x="62" y="504"/>
                  </a:cxn>
                  <a:cxn ang="0">
                    <a:pos x="11" y="328"/>
                  </a:cxn>
                  <a:cxn ang="0">
                    <a:pos x="113" y="228"/>
                  </a:cxn>
                  <a:cxn ang="0">
                    <a:pos x="196" y="75"/>
                  </a:cxn>
                  <a:cxn ang="0">
                    <a:pos x="619" y="8"/>
                  </a:cxn>
                  <a:cxn ang="0">
                    <a:pos x="893" y="122"/>
                  </a:cxn>
                  <a:cxn ang="0">
                    <a:pos x="843" y="243"/>
                  </a:cxn>
                  <a:cxn ang="0">
                    <a:pos x="652" y="287"/>
                  </a:cxn>
                  <a:cxn ang="0">
                    <a:pos x="712" y="360"/>
                  </a:cxn>
                  <a:cxn ang="0">
                    <a:pos x="650" y="374"/>
                  </a:cxn>
                  <a:cxn ang="0">
                    <a:pos x="609" y="432"/>
                  </a:cxn>
                  <a:cxn ang="0">
                    <a:pos x="749" y="581"/>
                  </a:cxn>
                  <a:cxn ang="0">
                    <a:pos x="831" y="734"/>
                  </a:cxn>
                  <a:cxn ang="0">
                    <a:pos x="894" y="888"/>
                  </a:cxn>
                  <a:cxn ang="0">
                    <a:pos x="1009" y="990"/>
                  </a:cxn>
                  <a:cxn ang="0">
                    <a:pos x="1099" y="1012"/>
                  </a:cxn>
                  <a:cxn ang="0">
                    <a:pos x="1009" y="1198"/>
                  </a:cxn>
                  <a:cxn ang="0">
                    <a:pos x="819" y="896"/>
                  </a:cxn>
                </a:cxnLst>
                <a:rect l="0" t="0" r="r" b="b"/>
                <a:pathLst>
                  <a:path w="1099" h="1217">
                    <a:moveTo>
                      <a:pt x="819" y="896"/>
                    </a:moveTo>
                    <a:cubicBezTo>
                      <a:pt x="753" y="783"/>
                      <a:pt x="698" y="596"/>
                      <a:pt x="616" y="523"/>
                    </a:cubicBezTo>
                    <a:cubicBezTo>
                      <a:pt x="534" y="450"/>
                      <a:pt x="406" y="452"/>
                      <a:pt x="328" y="459"/>
                    </a:cubicBezTo>
                    <a:cubicBezTo>
                      <a:pt x="250" y="466"/>
                      <a:pt x="199" y="518"/>
                      <a:pt x="148" y="568"/>
                    </a:cubicBezTo>
                    <a:cubicBezTo>
                      <a:pt x="97" y="618"/>
                      <a:pt x="40" y="772"/>
                      <a:pt x="20" y="760"/>
                    </a:cubicBezTo>
                    <a:cubicBezTo>
                      <a:pt x="0" y="748"/>
                      <a:pt x="55" y="680"/>
                      <a:pt x="59" y="638"/>
                    </a:cubicBezTo>
                    <a:cubicBezTo>
                      <a:pt x="66" y="595"/>
                      <a:pt x="70" y="556"/>
                      <a:pt x="62" y="504"/>
                    </a:cubicBezTo>
                    <a:cubicBezTo>
                      <a:pt x="54" y="452"/>
                      <a:pt x="2" y="374"/>
                      <a:pt x="11" y="328"/>
                    </a:cubicBezTo>
                    <a:cubicBezTo>
                      <a:pt x="20" y="282"/>
                      <a:pt x="82" y="270"/>
                      <a:pt x="113" y="228"/>
                    </a:cubicBezTo>
                    <a:cubicBezTo>
                      <a:pt x="144" y="186"/>
                      <a:pt x="112" y="112"/>
                      <a:pt x="196" y="75"/>
                    </a:cubicBezTo>
                    <a:cubicBezTo>
                      <a:pt x="280" y="38"/>
                      <a:pt x="503" y="0"/>
                      <a:pt x="619" y="8"/>
                    </a:cubicBezTo>
                    <a:cubicBezTo>
                      <a:pt x="701" y="19"/>
                      <a:pt x="835" y="38"/>
                      <a:pt x="893" y="122"/>
                    </a:cubicBezTo>
                    <a:cubicBezTo>
                      <a:pt x="951" y="206"/>
                      <a:pt x="883" y="215"/>
                      <a:pt x="843" y="243"/>
                    </a:cubicBezTo>
                    <a:cubicBezTo>
                      <a:pt x="803" y="271"/>
                      <a:pt x="674" y="268"/>
                      <a:pt x="652" y="287"/>
                    </a:cubicBezTo>
                    <a:cubicBezTo>
                      <a:pt x="630" y="306"/>
                      <a:pt x="712" y="346"/>
                      <a:pt x="712" y="360"/>
                    </a:cubicBezTo>
                    <a:cubicBezTo>
                      <a:pt x="708" y="388"/>
                      <a:pt x="667" y="362"/>
                      <a:pt x="650" y="374"/>
                    </a:cubicBezTo>
                    <a:cubicBezTo>
                      <a:pt x="633" y="386"/>
                      <a:pt x="593" y="398"/>
                      <a:pt x="609" y="432"/>
                    </a:cubicBezTo>
                    <a:cubicBezTo>
                      <a:pt x="625" y="466"/>
                      <a:pt x="712" y="531"/>
                      <a:pt x="749" y="581"/>
                    </a:cubicBezTo>
                    <a:cubicBezTo>
                      <a:pt x="786" y="631"/>
                      <a:pt x="807" y="683"/>
                      <a:pt x="831" y="734"/>
                    </a:cubicBezTo>
                    <a:cubicBezTo>
                      <a:pt x="855" y="785"/>
                      <a:pt x="864" y="845"/>
                      <a:pt x="894" y="888"/>
                    </a:cubicBezTo>
                    <a:cubicBezTo>
                      <a:pt x="924" y="931"/>
                      <a:pt x="975" y="969"/>
                      <a:pt x="1009" y="990"/>
                    </a:cubicBezTo>
                    <a:cubicBezTo>
                      <a:pt x="1043" y="1011"/>
                      <a:pt x="1099" y="977"/>
                      <a:pt x="1099" y="1012"/>
                    </a:cubicBezTo>
                    <a:cubicBezTo>
                      <a:pt x="1099" y="1047"/>
                      <a:pt x="1056" y="1217"/>
                      <a:pt x="1009" y="1198"/>
                    </a:cubicBezTo>
                    <a:cubicBezTo>
                      <a:pt x="962" y="1179"/>
                      <a:pt x="885" y="1009"/>
                      <a:pt x="819" y="896"/>
                    </a:cubicBezTo>
                    <a:close/>
                  </a:path>
                </a:pathLst>
              </a:custGeom>
              <a:solidFill>
                <a:srgbClr val="FFCC99"/>
              </a:solidFill>
              <a:ln w="6350" cmpd="sng">
                <a:solidFill>
                  <a:srgbClr val="FF9B37"/>
                </a:solidFill>
                <a:round/>
                <a:headEnd/>
                <a:tailEnd/>
              </a:ln>
              <a:effectLst/>
            </p:spPr>
            <p:txBody>
              <a:bodyPr/>
              <a:lstStyle/>
              <a:p>
                <a:endParaRPr lang="sv-SE"/>
              </a:p>
            </p:txBody>
          </p:sp>
          <p:sp>
            <p:nvSpPr>
              <p:cNvPr id="75" name="Freeform 812"/>
              <p:cNvSpPr>
                <a:spLocks noChangeAspect="1"/>
              </p:cNvSpPr>
              <p:nvPr/>
            </p:nvSpPr>
            <p:spPr bwMode="auto">
              <a:xfrm>
                <a:off x="4701" y="2923"/>
                <a:ext cx="198" cy="55"/>
              </a:xfrm>
              <a:custGeom>
                <a:avLst/>
                <a:gdLst/>
                <a:ahLst/>
                <a:cxnLst>
                  <a:cxn ang="0">
                    <a:pos x="0" y="0"/>
                  </a:cxn>
                  <a:cxn ang="0">
                    <a:pos x="115" y="115"/>
                  </a:cxn>
                  <a:cxn ang="0">
                    <a:pos x="223" y="147"/>
                  </a:cxn>
                  <a:cxn ang="0">
                    <a:pos x="331" y="128"/>
                  </a:cxn>
                  <a:cxn ang="0">
                    <a:pos x="478" y="210"/>
                  </a:cxn>
                  <a:cxn ang="0">
                    <a:pos x="656" y="178"/>
                  </a:cxn>
                  <a:cxn ang="0">
                    <a:pos x="742" y="150"/>
                  </a:cxn>
                  <a:cxn ang="0">
                    <a:pos x="790" y="156"/>
                  </a:cxn>
                </a:cxnLst>
                <a:rect l="0" t="0" r="r" b="b"/>
                <a:pathLst>
                  <a:path w="790" h="218">
                    <a:moveTo>
                      <a:pt x="0" y="0"/>
                    </a:moveTo>
                    <a:cubicBezTo>
                      <a:pt x="39" y="45"/>
                      <a:pt x="78" y="90"/>
                      <a:pt x="115" y="115"/>
                    </a:cubicBezTo>
                    <a:cubicBezTo>
                      <a:pt x="152" y="140"/>
                      <a:pt x="187" y="145"/>
                      <a:pt x="223" y="147"/>
                    </a:cubicBezTo>
                    <a:cubicBezTo>
                      <a:pt x="259" y="149"/>
                      <a:pt x="289" y="117"/>
                      <a:pt x="331" y="128"/>
                    </a:cubicBezTo>
                    <a:cubicBezTo>
                      <a:pt x="373" y="139"/>
                      <a:pt x="424" y="202"/>
                      <a:pt x="478" y="210"/>
                    </a:cubicBezTo>
                    <a:cubicBezTo>
                      <a:pt x="532" y="218"/>
                      <a:pt x="612" y="188"/>
                      <a:pt x="656" y="178"/>
                    </a:cubicBezTo>
                    <a:cubicBezTo>
                      <a:pt x="700" y="168"/>
                      <a:pt x="720" y="154"/>
                      <a:pt x="742" y="150"/>
                    </a:cubicBezTo>
                    <a:cubicBezTo>
                      <a:pt x="764" y="146"/>
                      <a:pt x="784" y="155"/>
                      <a:pt x="790" y="156"/>
                    </a:cubicBezTo>
                  </a:path>
                </a:pathLst>
              </a:custGeom>
              <a:noFill/>
              <a:ln w="28575" cmpd="sng">
                <a:solidFill>
                  <a:srgbClr val="C0C0C0"/>
                </a:solidFill>
                <a:round/>
                <a:headEnd/>
                <a:tailEnd/>
              </a:ln>
              <a:effectLst/>
            </p:spPr>
            <p:txBody>
              <a:bodyPr/>
              <a:lstStyle/>
              <a:p>
                <a:endParaRPr lang="sv-SE"/>
              </a:p>
            </p:txBody>
          </p:sp>
          <p:sp>
            <p:nvSpPr>
              <p:cNvPr id="76" name="Freeform 813"/>
              <p:cNvSpPr>
                <a:spLocks noChangeAspect="1"/>
              </p:cNvSpPr>
              <p:nvPr/>
            </p:nvSpPr>
            <p:spPr bwMode="auto">
              <a:xfrm>
                <a:off x="4376" y="3068"/>
                <a:ext cx="42" cy="80"/>
              </a:xfrm>
              <a:custGeom>
                <a:avLst/>
                <a:gdLst/>
                <a:ahLst/>
                <a:cxnLst>
                  <a:cxn ang="0">
                    <a:pos x="102" y="0"/>
                  </a:cxn>
                  <a:cxn ang="0">
                    <a:pos x="102" y="137"/>
                  </a:cxn>
                  <a:cxn ang="0">
                    <a:pos x="168" y="233"/>
                  </a:cxn>
                  <a:cxn ang="0">
                    <a:pos x="111" y="306"/>
                  </a:cxn>
                  <a:cxn ang="0">
                    <a:pos x="0" y="309"/>
                  </a:cxn>
                </a:cxnLst>
                <a:rect l="0" t="0" r="r" b="b"/>
                <a:pathLst>
                  <a:path w="169" h="319">
                    <a:moveTo>
                      <a:pt x="102" y="0"/>
                    </a:moveTo>
                    <a:cubicBezTo>
                      <a:pt x="96" y="49"/>
                      <a:pt x="91" y="98"/>
                      <a:pt x="102" y="137"/>
                    </a:cubicBezTo>
                    <a:cubicBezTo>
                      <a:pt x="113" y="176"/>
                      <a:pt x="167" y="205"/>
                      <a:pt x="168" y="233"/>
                    </a:cubicBezTo>
                    <a:cubicBezTo>
                      <a:pt x="169" y="261"/>
                      <a:pt x="139" y="293"/>
                      <a:pt x="111" y="306"/>
                    </a:cubicBezTo>
                    <a:cubicBezTo>
                      <a:pt x="83" y="319"/>
                      <a:pt x="41" y="314"/>
                      <a:pt x="0" y="309"/>
                    </a:cubicBezTo>
                  </a:path>
                </a:pathLst>
              </a:custGeom>
              <a:noFill/>
              <a:ln w="38100" cmpd="sng">
                <a:solidFill>
                  <a:srgbClr val="C0C0C0"/>
                </a:solidFill>
                <a:round/>
                <a:headEnd/>
                <a:tailEnd/>
              </a:ln>
              <a:effectLst/>
            </p:spPr>
            <p:txBody>
              <a:bodyPr/>
              <a:lstStyle/>
              <a:p>
                <a:endParaRPr lang="sv-SE"/>
              </a:p>
            </p:txBody>
          </p:sp>
          <p:sp>
            <p:nvSpPr>
              <p:cNvPr id="77" name="Freeform 814"/>
              <p:cNvSpPr>
                <a:spLocks noChangeAspect="1"/>
              </p:cNvSpPr>
              <p:nvPr/>
            </p:nvSpPr>
            <p:spPr bwMode="auto">
              <a:xfrm>
                <a:off x="4489" y="3082"/>
                <a:ext cx="44" cy="131"/>
              </a:xfrm>
              <a:custGeom>
                <a:avLst/>
                <a:gdLst/>
                <a:ahLst/>
                <a:cxnLst>
                  <a:cxn ang="0">
                    <a:pos x="175" y="0"/>
                  </a:cxn>
                  <a:cxn ang="0">
                    <a:pos x="149" y="143"/>
                  </a:cxn>
                  <a:cxn ang="0">
                    <a:pos x="146" y="226"/>
                  </a:cxn>
                  <a:cxn ang="0">
                    <a:pos x="44" y="350"/>
                  </a:cxn>
                  <a:cxn ang="0">
                    <a:pos x="0" y="525"/>
                  </a:cxn>
                </a:cxnLst>
                <a:rect l="0" t="0" r="r" b="b"/>
                <a:pathLst>
                  <a:path w="175" h="525">
                    <a:moveTo>
                      <a:pt x="175" y="0"/>
                    </a:moveTo>
                    <a:cubicBezTo>
                      <a:pt x="164" y="52"/>
                      <a:pt x="154" y="105"/>
                      <a:pt x="149" y="143"/>
                    </a:cubicBezTo>
                    <a:cubicBezTo>
                      <a:pt x="144" y="181"/>
                      <a:pt x="164" y="191"/>
                      <a:pt x="146" y="226"/>
                    </a:cubicBezTo>
                    <a:cubicBezTo>
                      <a:pt x="128" y="261"/>
                      <a:pt x="68" y="300"/>
                      <a:pt x="44" y="350"/>
                    </a:cubicBezTo>
                    <a:cubicBezTo>
                      <a:pt x="20" y="400"/>
                      <a:pt x="10" y="462"/>
                      <a:pt x="0" y="525"/>
                    </a:cubicBezTo>
                  </a:path>
                </a:pathLst>
              </a:custGeom>
              <a:noFill/>
              <a:ln w="28575" cmpd="sng">
                <a:solidFill>
                  <a:srgbClr val="C0C0C0"/>
                </a:solidFill>
                <a:round/>
                <a:headEnd/>
                <a:tailEnd/>
              </a:ln>
              <a:effectLst/>
            </p:spPr>
            <p:txBody>
              <a:bodyPr/>
              <a:lstStyle/>
              <a:p>
                <a:endParaRPr lang="sv-SE"/>
              </a:p>
            </p:txBody>
          </p:sp>
          <p:sp>
            <p:nvSpPr>
              <p:cNvPr id="78" name="Freeform 815"/>
              <p:cNvSpPr>
                <a:spLocks noChangeAspect="1"/>
              </p:cNvSpPr>
              <p:nvPr/>
            </p:nvSpPr>
            <p:spPr bwMode="auto">
              <a:xfrm>
                <a:off x="4613" y="3013"/>
                <a:ext cx="29" cy="88"/>
              </a:xfrm>
              <a:custGeom>
                <a:avLst/>
                <a:gdLst/>
                <a:ahLst/>
                <a:cxnLst>
                  <a:cxn ang="0">
                    <a:pos x="115" y="0"/>
                  </a:cxn>
                  <a:cxn ang="0">
                    <a:pos x="51" y="200"/>
                  </a:cxn>
                  <a:cxn ang="0">
                    <a:pos x="35" y="328"/>
                  </a:cxn>
                  <a:cxn ang="0">
                    <a:pos x="0" y="337"/>
                  </a:cxn>
                </a:cxnLst>
                <a:rect l="0" t="0" r="r" b="b"/>
                <a:pathLst>
                  <a:path w="115" h="351">
                    <a:moveTo>
                      <a:pt x="115" y="0"/>
                    </a:moveTo>
                    <a:cubicBezTo>
                      <a:pt x="89" y="72"/>
                      <a:pt x="64" y="145"/>
                      <a:pt x="51" y="200"/>
                    </a:cubicBezTo>
                    <a:cubicBezTo>
                      <a:pt x="38" y="255"/>
                      <a:pt x="43" y="305"/>
                      <a:pt x="35" y="328"/>
                    </a:cubicBezTo>
                    <a:cubicBezTo>
                      <a:pt x="27" y="351"/>
                      <a:pt x="13" y="344"/>
                      <a:pt x="0" y="337"/>
                    </a:cubicBezTo>
                  </a:path>
                </a:pathLst>
              </a:custGeom>
              <a:noFill/>
              <a:ln w="28575" cmpd="sng">
                <a:solidFill>
                  <a:srgbClr val="C0C0C0"/>
                </a:solidFill>
                <a:round/>
                <a:headEnd/>
                <a:tailEnd/>
              </a:ln>
              <a:effectLst/>
            </p:spPr>
            <p:txBody>
              <a:bodyPr/>
              <a:lstStyle/>
              <a:p>
                <a:endParaRPr lang="sv-SE"/>
              </a:p>
            </p:txBody>
          </p:sp>
          <p:sp>
            <p:nvSpPr>
              <p:cNvPr id="79" name="Freeform 816"/>
              <p:cNvSpPr>
                <a:spLocks noChangeAspect="1"/>
              </p:cNvSpPr>
              <p:nvPr/>
            </p:nvSpPr>
            <p:spPr bwMode="auto">
              <a:xfrm>
                <a:off x="4903" y="2934"/>
                <a:ext cx="157" cy="326"/>
              </a:xfrm>
              <a:custGeom>
                <a:avLst/>
                <a:gdLst/>
                <a:ahLst/>
                <a:cxnLst>
                  <a:cxn ang="0">
                    <a:pos x="76" y="1303"/>
                  </a:cxn>
                  <a:cxn ang="0">
                    <a:pos x="261" y="1271"/>
                  </a:cxn>
                  <a:cxn ang="0">
                    <a:pos x="401" y="1108"/>
                  </a:cxn>
                  <a:cxn ang="0">
                    <a:pos x="417" y="926"/>
                  </a:cxn>
                  <a:cxn ang="0">
                    <a:pos x="494" y="873"/>
                  </a:cxn>
                  <a:cxn ang="0">
                    <a:pos x="560" y="867"/>
                  </a:cxn>
                  <a:cxn ang="0">
                    <a:pos x="623" y="873"/>
                  </a:cxn>
                  <a:cxn ang="0">
                    <a:pos x="528" y="868"/>
                  </a:cxn>
                  <a:cxn ang="0">
                    <a:pos x="410" y="883"/>
                  </a:cxn>
                  <a:cxn ang="0">
                    <a:pos x="356" y="822"/>
                  </a:cxn>
                  <a:cxn ang="0">
                    <a:pos x="311" y="692"/>
                  </a:cxn>
                  <a:cxn ang="0">
                    <a:pos x="247" y="621"/>
                  </a:cxn>
                  <a:cxn ang="0">
                    <a:pos x="305" y="488"/>
                  </a:cxn>
                  <a:cxn ang="0">
                    <a:pos x="327" y="348"/>
                  </a:cxn>
                  <a:cxn ang="0">
                    <a:pos x="358" y="194"/>
                  </a:cxn>
                  <a:cxn ang="0">
                    <a:pos x="372" y="76"/>
                  </a:cxn>
                  <a:cxn ang="0">
                    <a:pos x="337" y="1"/>
                  </a:cxn>
                  <a:cxn ang="0">
                    <a:pos x="374" y="71"/>
                  </a:cxn>
                  <a:cxn ang="0">
                    <a:pos x="372" y="196"/>
                  </a:cxn>
                  <a:cxn ang="0">
                    <a:pos x="483" y="58"/>
                  </a:cxn>
                  <a:cxn ang="0">
                    <a:pos x="437" y="117"/>
                  </a:cxn>
                  <a:cxn ang="0">
                    <a:pos x="391" y="175"/>
                  </a:cxn>
                  <a:cxn ang="0">
                    <a:pos x="327" y="351"/>
                  </a:cxn>
                  <a:cxn ang="0">
                    <a:pos x="307" y="491"/>
                  </a:cxn>
                  <a:cxn ang="0">
                    <a:pos x="241" y="596"/>
                  </a:cxn>
                  <a:cxn ang="0">
                    <a:pos x="136" y="536"/>
                  </a:cxn>
                  <a:cxn ang="0">
                    <a:pos x="0" y="494"/>
                  </a:cxn>
                </a:cxnLst>
                <a:rect l="0" t="0" r="r" b="b"/>
                <a:pathLst>
                  <a:path w="628" h="1304">
                    <a:moveTo>
                      <a:pt x="76" y="1303"/>
                    </a:moveTo>
                    <a:cubicBezTo>
                      <a:pt x="141" y="1303"/>
                      <a:pt x="207" y="1304"/>
                      <a:pt x="261" y="1271"/>
                    </a:cubicBezTo>
                    <a:cubicBezTo>
                      <a:pt x="315" y="1238"/>
                      <a:pt x="375" y="1165"/>
                      <a:pt x="401" y="1108"/>
                    </a:cubicBezTo>
                    <a:cubicBezTo>
                      <a:pt x="427" y="1051"/>
                      <a:pt x="402" y="965"/>
                      <a:pt x="417" y="926"/>
                    </a:cubicBezTo>
                    <a:cubicBezTo>
                      <a:pt x="432" y="887"/>
                      <a:pt x="470" y="883"/>
                      <a:pt x="494" y="873"/>
                    </a:cubicBezTo>
                    <a:cubicBezTo>
                      <a:pt x="518" y="863"/>
                      <a:pt x="539" y="867"/>
                      <a:pt x="560" y="867"/>
                    </a:cubicBezTo>
                    <a:cubicBezTo>
                      <a:pt x="581" y="867"/>
                      <a:pt x="628" y="873"/>
                      <a:pt x="623" y="873"/>
                    </a:cubicBezTo>
                    <a:cubicBezTo>
                      <a:pt x="618" y="873"/>
                      <a:pt x="563" y="866"/>
                      <a:pt x="528" y="868"/>
                    </a:cubicBezTo>
                    <a:cubicBezTo>
                      <a:pt x="493" y="870"/>
                      <a:pt x="439" y="891"/>
                      <a:pt x="410" y="883"/>
                    </a:cubicBezTo>
                    <a:cubicBezTo>
                      <a:pt x="381" y="875"/>
                      <a:pt x="373" y="854"/>
                      <a:pt x="356" y="822"/>
                    </a:cubicBezTo>
                    <a:cubicBezTo>
                      <a:pt x="339" y="790"/>
                      <a:pt x="329" y="726"/>
                      <a:pt x="311" y="692"/>
                    </a:cubicBezTo>
                    <a:cubicBezTo>
                      <a:pt x="293" y="658"/>
                      <a:pt x="248" y="655"/>
                      <a:pt x="247" y="621"/>
                    </a:cubicBezTo>
                    <a:cubicBezTo>
                      <a:pt x="246" y="587"/>
                      <a:pt x="292" y="533"/>
                      <a:pt x="305" y="488"/>
                    </a:cubicBezTo>
                    <a:cubicBezTo>
                      <a:pt x="318" y="443"/>
                      <a:pt x="318" y="397"/>
                      <a:pt x="327" y="348"/>
                    </a:cubicBezTo>
                    <a:cubicBezTo>
                      <a:pt x="336" y="299"/>
                      <a:pt x="351" y="239"/>
                      <a:pt x="358" y="194"/>
                    </a:cubicBezTo>
                    <a:cubicBezTo>
                      <a:pt x="365" y="149"/>
                      <a:pt x="375" y="108"/>
                      <a:pt x="372" y="76"/>
                    </a:cubicBezTo>
                    <a:cubicBezTo>
                      <a:pt x="369" y="44"/>
                      <a:pt x="337" y="2"/>
                      <a:pt x="337" y="1"/>
                    </a:cubicBezTo>
                    <a:cubicBezTo>
                      <a:pt x="337" y="0"/>
                      <a:pt x="368" y="39"/>
                      <a:pt x="374" y="71"/>
                    </a:cubicBezTo>
                    <a:cubicBezTo>
                      <a:pt x="380" y="103"/>
                      <a:pt x="354" y="198"/>
                      <a:pt x="372" y="196"/>
                    </a:cubicBezTo>
                    <a:cubicBezTo>
                      <a:pt x="390" y="194"/>
                      <a:pt x="472" y="71"/>
                      <a:pt x="483" y="58"/>
                    </a:cubicBezTo>
                    <a:cubicBezTo>
                      <a:pt x="494" y="45"/>
                      <a:pt x="452" y="97"/>
                      <a:pt x="437" y="117"/>
                    </a:cubicBezTo>
                    <a:cubicBezTo>
                      <a:pt x="422" y="137"/>
                      <a:pt x="409" y="136"/>
                      <a:pt x="391" y="175"/>
                    </a:cubicBezTo>
                    <a:cubicBezTo>
                      <a:pt x="373" y="214"/>
                      <a:pt x="341" y="298"/>
                      <a:pt x="327" y="351"/>
                    </a:cubicBezTo>
                    <a:cubicBezTo>
                      <a:pt x="313" y="404"/>
                      <a:pt x="321" y="450"/>
                      <a:pt x="307" y="491"/>
                    </a:cubicBezTo>
                    <a:cubicBezTo>
                      <a:pt x="293" y="532"/>
                      <a:pt x="269" y="589"/>
                      <a:pt x="241" y="596"/>
                    </a:cubicBezTo>
                    <a:cubicBezTo>
                      <a:pt x="213" y="603"/>
                      <a:pt x="176" y="553"/>
                      <a:pt x="136" y="536"/>
                    </a:cubicBezTo>
                    <a:cubicBezTo>
                      <a:pt x="96" y="519"/>
                      <a:pt x="48" y="506"/>
                      <a:pt x="0" y="494"/>
                    </a:cubicBezTo>
                  </a:path>
                </a:pathLst>
              </a:custGeom>
              <a:noFill/>
              <a:ln w="28575" cmpd="sng">
                <a:solidFill>
                  <a:srgbClr val="C0C0C0"/>
                </a:solidFill>
                <a:round/>
                <a:headEnd/>
                <a:tailEnd/>
              </a:ln>
              <a:effectLst/>
            </p:spPr>
            <p:txBody>
              <a:bodyPr/>
              <a:lstStyle/>
              <a:p>
                <a:endParaRPr lang="sv-SE"/>
              </a:p>
            </p:txBody>
          </p:sp>
          <p:sp>
            <p:nvSpPr>
              <p:cNvPr id="80" name="Freeform 817"/>
              <p:cNvSpPr>
                <a:spLocks noChangeAspect="1"/>
              </p:cNvSpPr>
              <p:nvPr/>
            </p:nvSpPr>
            <p:spPr bwMode="auto">
              <a:xfrm>
                <a:off x="4872" y="3066"/>
                <a:ext cx="56" cy="48"/>
              </a:xfrm>
              <a:custGeom>
                <a:avLst/>
                <a:gdLst/>
                <a:ahLst/>
                <a:cxnLst>
                  <a:cxn ang="0">
                    <a:pos x="15" y="0"/>
                  </a:cxn>
                  <a:cxn ang="0">
                    <a:pos x="59" y="95"/>
                  </a:cxn>
                  <a:cxn ang="0">
                    <a:pos x="152" y="112"/>
                  </a:cxn>
                  <a:cxn ang="0">
                    <a:pos x="222" y="166"/>
                  </a:cxn>
                  <a:cxn ang="0">
                    <a:pos x="159" y="108"/>
                  </a:cxn>
                  <a:cxn ang="0">
                    <a:pos x="73" y="108"/>
                  </a:cxn>
                  <a:cxn ang="0">
                    <a:pos x="30" y="138"/>
                  </a:cxn>
                  <a:cxn ang="0">
                    <a:pos x="0" y="191"/>
                  </a:cxn>
                </a:cxnLst>
                <a:rect l="0" t="0" r="r" b="b"/>
                <a:pathLst>
                  <a:path w="223" h="191">
                    <a:moveTo>
                      <a:pt x="15" y="0"/>
                    </a:moveTo>
                    <a:cubicBezTo>
                      <a:pt x="22" y="16"/>
                      <a:pt x="36" y="76"/>
                      <a:pt x="59" y="95"/>
                    </a:cubicBezTo>
                    <a:cubicBezTo>
                      <a:pt x="82" y="114"/>
                      <a:pt x="125" y="100"/>
                      <a:pt x="152" y="112"/>
                    </a:cubicBezTo>
                    <a:cubicBezTo>
                      <a:pt x="179" y="124"/>
                      <a:pt x="223" y="165"/>
                      <a:pt x="222" y="166"/>
                    </a:cubicBezTo>
                    <a:cubicBezTo>
                      <a:pt x="221" y="167"/>
                      <a:pt x="184" y="118"/>
                      <a:pt x="159" y="108"/>
                    </a:cubicBezTo>
                    <a:cubicBezTo>
                      <a:pt x="134" y="98"/>
                      <a:pt x="94" y="103"/>
                      <a:pt x="73" y="108"/>
                    </a:cubicBezTo>
                    <a:cubicBezTo>
                      <a:pt x="52" y="113"/>
                      <a:pt x="42" y="124"/>
                      <a:pt x="30" y="138"/>
                    </a:cubicBezTo>
                    <a:cubicBezTo>
                      <a:pt x="18" y="152"/>
                      <a:pt x="6" y="180"/>
                      <a:pt x="0" y="191"/>
                    </a:cubicBezTo>
                  </a:path>
                </a:pathLst>
              </a:custGeom>
              <a:noFill/>
              <a:ln w="28575" cmpd="sng">
                <a:solidFill>
                  <a:srgbClr val="C0C0C0"/>
                </a:solidFill>
                <a:round/>
                <a:headEnd/>
                <a:tailEnd/>
              </a:ln>
              <a:effectLst/>
            </p:spPr>
            <p:txBody>
              <a:bodyPr/>
              <a:lstStyle/>
              <a:p>
                <a:endParaRPr lang="sv-SE"/>
              </a:p>
            </p:txBody>
          </p:sp>
          <p:sp>
            <p:nvSpPr>
              <p:cNvPr id="81" name="Freeform 818"/>
              <p:cNvSpPr>
                <a:spLocks noChangeAspect="1"/>
              </p:cNvSpPr>
              <p:nvPr/>
            </p:nvSpPr>
            <p:spPr bwMode="auto">
              <a:xfrm>
                <a:off x="4938" y="3146"/>
                <a:ext cx="31" cy="16"/>
              </a:xfrm>
              <a:custGeom>
                <a:avLst/>
                <a:gdLst/>
                <a:ahLst/>
                <a:cxnLst>
                  <a:cxn ang="0">
                    <a:pos x="124" y="0"/>
                  </a:cxn>
                  <a:cxn ang="0">
                    <a:pos x="57" y="51"/>
                  </a:cxn>
                  <a:cxn ang="0">
                    <a:pos x="0" y="64"/>
                  </a:cxn>
                </a:cxnLst>
                <a:rect l="0" t="0" r="r" b="b"/>
                <a:pathLst>
                  <a:path w="124" h="64">
                    <a:moveTo>
                      <a:pt x="124" y="0"/>
                    </a:moveTo>
                    <a:cubicBezTo>
                      <a:pt x="101" y="20"/>
                      <a:pt x="78" y="40"/>
                      <a:pt x="57" y="51"/>
                    </a:cubicBezTo>
                    <a:cubicBezTo>
                      <a:pt x="36" y="62"/>
                      <a:pt x="18" y="63"/>
                      <a:pt x="0" y="64"/>
                    </a:cubicBezTo>
                  </a:path>
                </a:pathLst>
              </a:custGeom>
              <a:noFill/>
              <a:ln w="28575" cmpd="sng">
                <a:solidFill>
                  <a:srgbClr val="C0C0C0"/>
                </a:solidFill>
                <a:round/>
                <a:headEnd/>
                <a:tailEnd/>
              </a:ln>
              <a:effectLst/>
            </p:spPr>
            <p:txBody>
              <a:bodyPr/>
              <a:lstStyle/>
              <a:p>
                <a:endParaRPr lang="sv-SE"/>
              </a:p>
            </p:txBody>
          </p:sp>
          <p:sp>
            <p:nvSpPr>
              <p:cNvPr id="82" name="Oval 819"/>
              <p:cNvSpPr>
                <a:spLocks noChangeAspect="1" noChangeArrowheads="1"/>
              </p:cNvSpPr>
              <p:nvPr/>
            </p:nvSpPr>
            <p:spPr bwMode="auto">
              <a:xfrm rot="-1060350">
                <a:off x="4762" y="3378"/>
                <a:ext cx="136" cy="172"/>
              </a:xfrm>
              <a:prstGeom prst="ellipse">
                <a:avLst/>
              </a:prstGeom>
              <a:gradFill rotWithShape="1">
                <a:gsLst>
                  <a:gs pos="0">
                    <a:srgbClr val="D3D2A5"/>
                  </a:gs>
                  <a:gs pos="100000">
                    <a:srgbClr val="AFAD5B"/>
                  </a:gs>
                </a:gsLst>
                <a:path path="shape">
                  <a:fillToRect l="50000" t="50000" r="50000" b="50000"/>
                </a:path>
              </a:gradFill>
              <a:ln w="6350" algn="ctr">
                <a:noFill/>
                <a:round/>
                <a:headEnd/>
                <a:tailEnd/>
              </a:ln>
              <a:effectLst/>
            </p:spPr>
            <p:txBody>
              <a:bodyPr wrap="none" anchor="ctr"/>
              <a:lstStyle/>
              <a:p>
                <a:endParaRPr lang="sv-SE"/>
              </a:p>
            </p:txBody>
          </p:sp>
          <p:sp>
            <p:nvSpPr>
              <p:cNvPr id="83" name="Oval 820"/>
              <p:cNvSpPr>
                <a:spLocks noChangeAspect="1" noChangeArrowheads="1"/>
              </p:cNvSpPr>
              <p:nvPr/>
            </p:nvSpPr>
            <p:spPr bwMode="auto">
              <a:xfrm rot="-1060350">
                <a:off x="4860" y="3564"/>
                <a:ext cx="81" cy="124"/>
              </a:xfrm>
              <a:prstGeom prst="ellipse">
                <a:avLst/>
              </a:prstGeom>
              <a:gradFill rotWithShape="1">
                <a:gsLst>
                  <a:gs pos="0">
                    <a:srgbClr val="D3D2A5"/>
                  </a:gs>
                  <a:gs pos="100000">
                    <a:srgbClr val="AFAD5B"/>
                  </a:gs>
                </a:gsLst>
                <a:path path="shape">
                  <a:fillToRect l="50000" t="50000" r="50000" b="50000"/>
                </a:path>
              </a:gradFill>
              <a:ln w="6350" algn="ctr">
                <a:noFill/>
                <a:round/>
                <a:headEnd/>
                <a:tailEnd/>
              </a:ln>
              <a:effectLst/>
            </p:spPr>
            <p:txBody>
              <a:bodyPr wrap="none" anchor="ctr"/>
              <a:lstStyle/>
              <a:p>
                <a:endParaRPr lang="sv-SE"/>
              </a:p>
            </p:txBody>
          </p:sp>
          <p:sp>
            <p:nvSpPr>
              <p:cNvPr id="84" name="Oval 821"/>
              <p:cNvSpPr>
                <a:spLocks noChangeAspect="1" noChangeArrowheads="1"/>
              </p:cNvSpPr>
              <p:nvPr/>
            </p:nvSpPr>
            <p:spPr bwMode="auto">
              <a:xfrm>
                <a:off x="4646" y="3384"/>
                <a:ext cx="55" cy="32"/>
              </a:xfrm>
              <a:prstGeom prst="ellipse">
                <a:avLst/>
              </a:prstGeom>
              <a:gradFill rotWithShape="1">
                <a:gsLst>
                  <a:gs pos="0">
                    <a:srgbClr val="D3D2A5"/>
                  </a:gs>
                  <a:gs pos="100000">
                    <a:srgbClr val="AFAD5B"/>
                  </a:gs>
                </a:gsLst>
                <a:path path="shape">
                  <a:fillToRect l="50000" t="50000" r="50000" b="50000"/>
                </a:path>
              </a:gradFill>
              <a:ln w="6350" algn="ctr">
                <a:noFill/>
                <a:round/>
                <a:headEnd/>
                <a:tailEnd/>
              </a:ln>
              <a:effectLst/>
            </p:spPr>
            <p:txBody>
              <a:bodyPr wrap="none" anchor="ctr"/>
              <a:lstStyle/>
              <a:p>
                <a:endParaRPr lang="sv-SE"/>
              </a:p>
            </p:txBody>
          </p:sp>
          <p:sp>
            <p:nvSpPr>
              <p:cNvPr id="85" name="Oval 822"/>
              <p:cNvSpPr>
                <a:spLocks noChangeAspect="1" noChangeArrowheads="1"/>
              </p:cNvSpPr>
              <p:nvPr/>
            </p:nvSpPr>
            <p:spPr bwMode="auto">
              <a:xfrm rot="213594">
                <a:off x="4726" y="3185"/>
                <a:ext cx="178" cy="57"/>
              </a:xfrm>
              <a:prstGeom prst="ellipse">
                <a:avLst/>
              </a:prstGeom>
              <a:gradFill rotWithShape="1">
                <a:gsLst>
                  <a:gs pos="0">
                    <a:srgbClr val="FF9933"/>
                  </a:gs>
                  <a:gs pos="100000">
                    <a:srgbClr val="FFCC99"/>
                  </a:gs>
                </a:gsLst>
                <a:path path="shape">
                  <a:fillToRect l="50000" t="50000" r="50000" b="50000"/>
                </a:path>
              </a:gradFill>
              <a:ln w="6350" algn="ctr">
                <a:solidFill>
                  <a:schemeClr val="hlink"/>
                </a:solidFill>
                <a:prstDash val="dash"/>
                <a:round/>
                <a:headEnd/>
                <a:tailEnd/>
              </a:ln>
              <a:effectLst/>
            </p:spPr>
            <p:txBody>
              <a:bodyPr wrap="none" anchor="ctr"/>
              <a:lstStyle/>
              <a:p>
                <a:endParaRPr lang="sv-SE"/>
              </a:p>
            </p:txBody>
          </p:sp>
          <p:sp>
            <p:nvSpPr>
              <p:cNvPr id="86" name="Freeform 823"/>
              <p:cNvSpPr>
                <a:spLocks noChangeAspect="1"/>
              </p:cNvSpPr>
              <p:nvPr/>
            </p:nvSpPr>
            <p:spPr bwMode="auto">
              <a:xfrm>
                <a:off x="4684" y="3250"/>
                <a:ext cx="117" cy="82"/>
              </a:xfrm>
              <a:custGeom>
                <a:avLst/>
                <a:gdLst/>
                <a:ahLst/>
                <a:cxnLst>
                  <a:cxn ang="0">
                    <a:pos x="26" y="17"/>
                  </a:cxn>
                  <a:cxn ang="0">
                    <a:pos x="40" y="122"/>
                  </a:cxn>
                  <a:cxn ang="0">
                    <a:pos x="70" y="222"/>
                  </a:cxn>
                  <a:cxn ang="0">
                    <a:pos x="69" y="323"/>
                  </a:cxn>
                  <a:cxn ang="0">
                    <a:pos x="145" y="226"/>
                  </a:cxn>
                  <a:cxn ang="0">
                    <a:pos x="283" y="144"/>
                  </a:cxn>
                  <a:cxn ang="0">
                    <a:pos x="426" y="133"/>
                  </a:cxn>
                  <a:cxn ang="0">
                    <a:pos x="429" y="37"/>
                  </a:cxn>
                  <a:cxn ang="0">
                    <a:pos x="199" y="22"/>
                  </a:cxn>
                  <a:cxn ang="0">
                    <a:pos x="26" y="17"/>
                  </a:cxn>
                </a:cxnLst>
                <a:rect l="0" t="0" r="r" b="b"/>
                <a:pathLst>
                  <a:path w="467" h="328">
                    <a:moveTo>
                      <a:pt x="26" y="17"/>
                    </a:moveTo>
                    <a:cubicBezTo>
                      <a:pt x="0" y="34"/>
                      <a:pt x="33" y="88"/>
                      <a:pt x="40" y="122"/>
                    </a:cubicBezTo>
                    <a:cubicBezTo>
                      <a:pt x="47" y="156"/>
                      <a:pt x="65" y="189"/>
                      <a:pt x="70" y="222"/>
                    </a:cubicBezTo>
                    <a:cubicBezTo>
                      <a:pt x="75" y="255"/>
                      <a:pt x="57" y="322"/>
                      <a:pt x="69" y="323"/>
                    </a:cubicBezTo>
                    <a:cubicBezTo>
                      <a:pt x="79" y="328"/>
                      <a:pt x="109" y="256"/>
                      <a:pt x="145" y="226"/>
                    </a:cubicBezTo>
                    <a:cubicBezTo>
                      <a:pt x="181" y="196"/>
                      <a:pt x="236" y="159"/>
                      <a:pt x="283" y="144"/>
                    </a:cubicBezTo>
                    <a:cubicBezTo>
                      <a:pt x="330" y="129"/>
                      <a:pt x="402" y="151"/>
                      <a:pt x="426" y="133"/>
                    </a:cubicBezTo>
                    <a:cubicBezTo>
                      <a:pt x="450" y="115"/>
                      <a:pt x="467" y="55"/>
                      <a:pt x="429" y="37"/>
                    </a:cubicBezTo>
                    <a:cubicBezTo>
                      <a:pt x="391" y="19"/>
                      <a:pt x="266" y="25"/>
                      <a:pt x="199" y="22"/>
                    </a:cubicBezTo>
                    <a:cubicBezTo>
                      <a:pt x="132" y="19"/>
                      <a:pt x="52" y="0"/>
                      <a:pt x="26" y="17"/>
                    </a:cubicBezTo>
                    <a:close/>
                  </a:path>
                </a:pathLst>
              </a:custGeom>
              <a:gradFill rotWithShape="1">
                <a:gsLst>
                  <a:gs pos="0">
                    <a:srgbClr val="FFCC99"/>
                  </a:gs>
                  <a:gs pos="100000">
                    <a:srgbClr val="FF8E1D"/>
                  </a:gs>
                </a:gsLst>
                <a:lin ang="5400000" scaled="1"/>
              </a:gradFill>
              <a:ln w="6350" cap="flat" cmpd="sng">
                <a:noFill/>
                <a:prstDash val="solid"/>
                <a:round/>
                <a:headEnd type="none" w="med" len="med"/>
                <a:tailEnd type="none" w="med" len="med"/>
              </a:ln>
              <a:effectLst/>
            </p:spPr>
            <p:txBody>
              <a:bodyPr/>
              <a:lstStyle/>
              <a:p>
                <a:endParaRPr lang="sv-SE"/>
              </a:p>
            </p:txBody>
          </p:sp>
        </p:grpSp>
        <p:sp>
          <p:nvSpPr>
            <p:cNvPr id="70" name="Freeform 825"/>
            <p:cNvSpPr>
              <a:spLocks noChangeAspect="1"/>
            </p:cNvSpPr>
            <p:nvPr/>
          </p:nvSpPr>
          <p:spPr bwMode="auto">
            <a:xfrm>
              <a:off x="3837" y="976"/>
              <a:ext cx="1135" cy="1358"/>
            </a:xfrm>
            <a:custGeom>
              <a:avLst/>
              <a:gdLst/>
              <a:ahLst/>
              <a:cxnLst>
                <a:cxn ang="0">
                  <a:pos x="284" y="790"/>
                </a:cxn>
                <a:cxn ang="0">
                  <a:pos x="276" y="724"/>
                </a:cxn>
                <a:cxn ang="0">
                  <a:pos x="248" y="666"/>
                </a:cxn>
                <a:cxn ang="0">
                  <a:pos x="219" y="647"/>
                </a:cxn>
                <a:cxn ang="0">
                  <a:pos x="142" y="647"/>
                </a:cxn>
                <a:cxn ang="0">
                  <a:pos x="75" y="628"/>
                </a:cxn>
                <a:cxn ang="0">
                  <a:pos x="64" y="587"/>
                </a:cxn>
                <a:cxn ang="0">
                  <a:pos x="75" y="561"/>
                </a:cxn>
                <a:cxn ang="0">
                  <a:pos x="65" y="541"/>
                </a:cxn>
                <a:cxn ang="0">
                  <a:pos x="71" y="513"/>
                </a:cxn>
                <a:cxn ang="0">
                  <a:pos x="46" y="493"/>
                </a:cxn>
                <a:cxn ang="0">
                  <a:pos x="56" y="465"/>
                </a:cxn>
                <a:cxn ang="0">
                  <a:pos x="27" y="445"/>
                </a:cxn>
                <a:cxn ang="0">
                  <a:pos x="8" y="417"/>
                </a:cxn>
                <a:cxn ang="0">
                  <a:pos x="75" y="312"/>
                </a:cxn>
                <a:cxn ang="0">
                  <a:pos x="75" y="292"/>
                </a:cxn>
                <a:cxn ang="0">
                  <a:pos x="65" y="273"/>
                </a:cxn>
                <a:cxn ang="0">
                  <a:pos x="55" y="263"/>
                </a:cxn>
                <a:cxn ang="0">
                  <a:pos x="65" y="225"/>
                </a:cxn>
                <a:cxn ang="0">
                  <a:pos x="79" y="160"/>
                </a:cxn>
                <a:cxn ang="0">
                  <a:pos x="124" y="76"/>
                </a:cxn>
                <a:cxn ang="0">
                  <a:pos x="244" y="11"/>
                </a:cxn>
                <a:cxn ang="0">
                  <a:pos x="416" y="13"/>
                </a:cxn>
                <a:cxn ang="0">
                  <a:pos x="545" y="88"/>
                </a:cxn>
                <a:cxn ang="0">
                  <a:pos x="622" y="225"/>
                </a:cxn>
                <a:cxn ang="0">
                  <a:pos x="614" y="340"/>
                </a:cxn>
                <a:cxn ang="0">
                  <a:pos x="563" y="412"/>
                </a:cxn>
                <a:cxn ang="0">
                  <a:pos x="542" y="513"/>
                </a:cxn>
                <a:cxn ang="0">
                  <a:pos x="542" y="671"/>
                </a:cxn>
                <a:cxn ang="0">
                  <a:pos x="568" y="779"/>
                </a:cxn>
                <a:cxn ang="0">
                  <a:pos x="284" y="790"/>
                </a:cxn>
              </a:cxnLst>
              <a:rect l="0" t="0" r="r" b="b"/>
              <a:pathLst>
                <a:path w="633" h="790">
                  <a:moveTo>
                    <a:pt x="284" y="790"/>
                  </a:moveTo>
                  <a:lnTo>
                    <a:pt x="276" y="724"/>
                  </a:lnTo>
                  <a:cubicBezTo>
                    <a:pt x="270" y="703"/>
                    <a:pt x="257" y="679"/>
                    <a:pt x="248" y="666"/>
                  </a:cubicBezTo>
                  <a:cubicBezTo>
                    <a:pt x="238" y="653"/>
                    <a:pt x="236" y="650"/>
                    <a:pt x="219" y="647"/>
                  </a:cubicBezTo>
                  <a:cubicBezTo>
                    <a:pt x="201" y="644"/>
                    <a:pt x="166" y="650"/>
                    <a:pt x="142" y="647"/>
                  </a:cubicBezTo>
                  <a:cubicBezTo>
                    <a:pt x="118" y="644"/>
                    <a:pt x="88" y="638"/>
                    <a:pt x="75" y="628"/>
                  </a:cubicBezTo>
                  <a:cubicBezTo>
                    <a:pt x="62" y="618"/>
                    <a:pt x="64" y="599"/>
                    <a:pt x="64" y="587"/>
                  </a:cubicBezTo>
                  <a:cubicBezTo>
                    <a:pt x="64" y="576"/>
                    <a:pt x="75" y="568"/>
                    <a:pt x="75" y="561"/>
                  </a:cubicBezTo>
                  <a:cubicBezTo>
                    <a:pt x="75" y="553"/>
                    <a:pt x="66" y="549"/>
                    <a:pt x="65" y="541"/>
                  </a:cubicBezTo>
                  <a:cubicBezTo>
                    <a:pt x="65" y="534"/>
                    <a:pt x="74" y="521"/>
                    <a:pt x="71" y="513"/>
                  </a:cubicBezTo>
                  <a:cubicBezTo>
                    <a:pt x="68" y="505"/>
                    <a:pt x="49" y="502"/>
                    <a:pt x="46" y="493"/>
                  </a:cubicBezTo>
                  <a:cubicBezTo>
                    <a:pt x="44" y="485"/>
                    <a:pt x="59" y="473"/>
                    <a:pt x="56" y="465"/>
                  </a:cubicBezTo>
                  <a:cubicBezTo>
                    <a:pt x="53" y="457"/>
                    <a:pt x="35" y="453"/>
                    <a:pt x="27" y="445"/>
                  </a:cubicBezTo>
                  <a:cubicBezTo>
                    <a:pt x="19" y="437"/>
                    <a:pt x="0" y="439"/>
                    <a:pt x="8" y="417"/>
                  </a:cubicBezTo>
                  <a:cubicBezTo>
                    <a:pt x="16" y="395"/>
                    <a:pt x="64" y="332"/>
                    <a:pt x="75" y="312"/>
                  </a:cubicBezTo>
                  <a:cubicBezTo>
                    <a:pt x="86" y="291"/>
                    <a:pt x="76" y="299"/>
                    <a:pt x="75" y="292"/>
                  </a:cubicBezTo>
                  <a:cubicBezTo>
                    <a:pt x="73" y="286"/>
                    <a:pt x="68" y="278"/>
                    <a:pt x="65" y="273"/>
                  </a:cubicBezTo>
                  <a:cubicBezTo>
                    <a:pt x="62" y="269"/>
                    <a:pt x="55" y="271"/>
                    <a:pt x="55" y="263"/>
                  </a:cubicBezTo>
                  <a:cubicBezTo>
                    <a:pt x="55" y="255"/>
                    <a:pt x="61" y="243"/>
                    <a:pt x="65" y="225"/>
                  </a:cubicBezTo>
                  <a:cubicBezTo>
                    <a:pt x="69" y="208"/>
                    <a:pt x="69" y="185"/>
                    <a:pt x="79" y="160"/>
                  </a:cubicBezTo>
                  <a:cubicBezTo>
                    <a:pt x="89" y="135"/>
                    <a:pt x="97" y="101"/>
                    <a:pt x="124" y="76"/>
                  </a:cubicBezTo>
                  <a:cubicBezTo>
                    <a:pt x="152" y="52"/>
                    <a:pt x="196" y="22"/>
                    <a:pt x="244" y="11"/>
                  </a:cubicBezTo>
                  <a:cubicBezTo>
                    <a:pt x="293" y="1"/>
                    <a:pt x="366" y="0"/>
                    <a:pt x="416" y="13"/>
                  </a:cubicBezTo>
                  <a:cubicBezTo>
                    <a:pt x="466" y="25"/>
                    <a:pt x="511" y="53"/>
                    <a:pt x="545" y="88"/>
                  </a:cubicBezTo>
                  <a:cubicBezTo>
                    <a:pt x="579" y="124"/>
                    <a:pt x="610" y="183"/>
                    <a:pt x="622" y="225"/>
                  </a:cubicBezTo>
                  <a:cubicBezTo>
                    <a:pt x="633" y="267"/>
                    <a:pt x="624" y="309"/>
                    <a:pt x="614" y="340"/>
                  </a:cubicBezTo>
                  <a:cubicBezTo>
                    <a:pt x="604" y="371"/>
                    <a:pt x="575" y="383"/>
                    <a:pt x="563" y="412"/>
                  </a:cubicBezTo>
                  <a:cubicBezTo>
                    <a:pt x="551" y="441"/>
                    <a:pt x="545" y="470"/>
                    <a:pt x="542" y="513"/>
                  </a:cubicBezTo>
                  <a:cubicBezTo>
                    <a:pt x="539" y="556"/>
                    <a:pt x="538" y="627"/>
                    <a:pt x="542" y="671"/>
                  </a:cubicBezTo>
                  <a:lnTo>
                    <a:pt x="568" y="779"/>
                  </a:lnTo>
                  <a:lnTo>
                    <a:pt x="284" y="790"/>
                  </a:lnTo>
                  <a:close/>
                </a:path>
              </a:pathLst>
            </a:custGeom>
            <a:noFill/>
            <a:ln w="9525">
              <a:solidFill>
                <a:srgbClr val="FCC90E"/>
              </a:solidFill>
              <a:round/>
              <a:headEnd/>
              <a:tailEnd/>
            </a:ln>
            <a:effectLst/>
          </p:spPr>
          <p:txBody>
            <a:bodyPr/>
            <a:lstStyle/>
            <a:p>
              <a:endParaRPr lang="sv-SE"/>
            </a:p>
          </p:txBody>
        </p:sp>
      </p:grpSp>
      <p:grpSp>
        <p:nvGrpSpPr>
          <p:cNvPr id="8" name="Group 138"/>
          <p:cNvGrpSpPr>
            <a:grpSpLocks noChangeAspect="1"/>
          </p:cNvGrpSpPr>
          <p:nvPr/>
        </p:nvGrpSpPr>
        <p:grpSpPr bwMode="auto">
          <a:xfrm>
            <a:off x="1307785" y="537761"/>
            <a:ext cx="1084595" cy="1091089"/>
            <a:chOff x="1495" y="654"/>
            <a:chExt cx="2667" cy="2682"/>
          </a:xfrm>
        </p:grpSpPr>
        <p:sp>
          <p:nvSpPr>
            <p:cNvPr id="100" name="Freeform 139"/>
            <p:cNvSpPr>
              <a:spLocks noChangeAspect="1"/>
            </p:cNvSpPr>
            <p:nvPr/>
          </p:nvSpPr>
          <p:spPr bwMode="auto">
            <a:xfrm>
              <a:off x="1495" y="654"/>
              <a:ext cx="2667" cy="2682"/>
            </a:xfrm>
            <a:custGeom>
              <a:avLst/>
              <a:gdLst/>
              <a:ahLst/>
              <a:cxnLst>
                <a:cxn ang="0">
                  <a:pos x="233" y="1276"/>
                </a:cxn>
                <a:cxn ang="0">
                  <a:pos x="377" y="1431"/>
                </a:cxn>
                <a:cxn ang="0">
                  <a:pos x="348" y="1489"/>
                </a:cxn>
                <a:cxn ang="0">
                  <a:pos x="653" y="1667"/>
                </a:cxn>
                <a:cxn ang="0">
                  <a:pos x="204" y="1725"/>
                </a:cxn>
                <a:cxn ang="0">
                  <a:pos x="394" y="2174"/>
                </a:cxn>
                <a:cxn ang="0">
                  <a:pos x="555" y="2203"/>
                </a:cxn>
                <a:cxn ang="0">
                  <a:pos x="895" y="2174"/>
                </a:cxn>
                <a:cxn ang="0">
                  <a:pos x="907" y="1713"/>
                </a:cxn>
                <a:cxn ang="0">
                  <a:pos x="1005" y="2232"/>
                </a:cxn>
                <a:cxn ang="0">
                  <a:pos x="1252" y="2341"/>
                </a:cxn>
                <a:cxn ang="0">
                  <a:pos x="1321" y="2255"/>
                </a:cxn>
                <a:cxn ang="0">
                  <a:pos x="1414" y="2646"/>
                </a:cxn>
                <a:cxn ang="0">
                  <a:pos x="1667" y="2358"/>
                </a:cxn>
                <a:cxn ang="0">
                  <a:pos x="1650" y="2238"/>
                </a:cxn>
                <a:cxn ang="0">
                  <a:pos x="1431" y="1719"/>
                </a:cxn>
                <a:cxn ang="0">
                  <a:pos x="1909" y="1892"/>
                </a:cxn>
                <a:cxn ang="0">
                  <a:pos x="2024" y="1834"/>
                </a:cxn>
                <a:cxn ang="0">
                  <a:pos x="2180" y="1926"/>
                </a:cxn>
                <a:cxn ang="0">
                  <a:pos x="2399" y="1875"/>
                </a:cxn>
                <a:cxn ang="0">
                  <a:pos x="2025" y="1737"/>
                </a:cxn>
                <a:cxn ang="0">
                  <a:pos x="2404" y="1662"/>
                </a:cxn>
                <a:cxn ang="0">
                  <a:pos x="2088" y="1598"/>
                </a:cxn>
                <a:cxn ang="0">
                  <a:pos x="2087" y="1051"/>
                </a:cxn>
                <a:cxn ang="0">
                  <a:pos x="2151" y="1379"/>
                </a:cxn>
                <a:cxn ang="0">
                  <a:pos x="2312" y="1189"/>
                </a:cxn>
                <a:cxn ang="0">
                  <a:pos x="2433" y="1218"/>
                </a:cxn>
                <a:cxn ang="0">
                  <a:pos x="2450" y="953"/>
                </a:cxn>
                <a:cxn ang="0">
                  <a:pos x="2537" y="711"/>
                </a:cxn>
                <a:cxn ang="0">
                  <a:pos x="2167" y="881"/>
                </a:cxn>
                <a:cxn ang="0">
                  <a:pos x="2191" y="803"/>
                </a:cxn>
                <a:cxn ang="0">
                  <a:pos x="1857" y="613"/>
                </a:cxn>
                <a:cxn ang="0">
                  <a:pos x="1955" y="492"/>
                </a:cxn>
                <a:cxn ang="0">
                  <a:pos x="2013" y="377"/>
                </a:cxn>
                <a:cxn ang="0">
                  <a:pos x="1707" y="642"/>
                </a:cxn>
                <a:cxn ang="0">
                  <a:pos x="1776" y="291"/>
                </a:cxn>
                <a:cxn ang="0">
                  <a:pos x="1742" y="222"/>
                </a:cxn>
                <a:cxn ang="0">
                  <a:pos x="1661" y="279"/>
                </a:cxn>
                <a:cxn ang="0">
                  <a:pos x="1598" y="538"/>
                </a:cxn>
                <a:cxn ang="0">
                  <a:pos x="1431" y="429"/>
                </a:cxn>
                <a:cxn ang="0">
                  <a:pos x="1155" y="429"/>
                </a:cxn>
                <a:cxn ang="0">
                  <a:pos x="1114" y="239"/>
                </a:cxn>
                <a:cxn ang="0">
                  <a:pos x="895" y="54"/>
                </a:cxn>
                <a:cxn ang="0">
                  <a:pos x="1097" y="763"/>
                </a:cxn>
                <a:cxn ang="0">
                  <a:pos x="763" y="400"/>
                </a:cxn>
                <a:cxn ang="0">
                  <a:pos x="653" y="463"/>
                </a:cxn>
                <a:cxn ang="0">
                  <a:pos x="435" y="561"/>
                </a:cxn>
                <a:cxn ang="0">
                  <a:pos x="452" y="636"/>
                </a:cxn>
                <a:cxn ang="0">
                  <a:pos x="867" y="913"/>
                </a:cxn>
                <a:cxn ang="0">
                  <a:pos x="308" y="924"/>
                </a:cxn>
                <a:cxn ang="0">
                  <a:pos x="89" y="1149"/>
                </a:cxn>
                <a:cxn ang="0">
                  <a:pos x="221" y="1160"/>
                </a:cxn>
              </a:cxnLst>
              <a:rect l="0" t="0" r="r" b="b"/>
              <a:pathLst>
                <a:path w="2667" h="2682">
                  <a:moveTo>
                    <a:pt x="14" y="1276"/>
                  </a:moveTo>
                  <a:cubicBezTo>
                    <a:pt x="0" y="1283"/>
                    <a:pt x="148" y="1263"/>
                    <a:pt x="170" y="1281"/>
                  </a:cubicBezTo>
                  <a:cubicBezTo>
                    <a:pt x="192" y="1299"/>
                    <a:pt x="137" y="1386"/>
                    <a:pt x="147" y="1385"/>
                  </a:cubicBezTo>
                  <a:cubicBezTo>
                    <a:pt x="157" y="1384"/>
                    <a:pt x="172" y="1292"/>
                    <a:pt x="233" y="1276"/>
                  </a:cubicBezTo>
                  <a:cubicBezTo>
                    <a:pt x="294" y="1260"/>
                    <a:pt x="482" y="1268"/>
                    <a:pt x="515" y="1287"/>
                  </a:cubicBezTo>
                  <a:cubicBezTo>
                    <a:pt x="548" y="1306"/>
                    <a:pt x="467" y="1379"/>
                    <a:pt x="429" y="1391"/>
                  </a:cubicBezTo>
                  <a:cubicBezTo>
                    <a:pt x="391" y="1403"/>
                    <a:pt x="294" y="1355"/>
                    <a:pt x="285" y="1362"/>
                  </a:cubicBezTo>
                  <a:cubicBezTo>
                    <a:pt x="276" y="1369"/>
                    <a:pt x="399" y="1389"/>
                    <a:pt x="377" y="1431"/>
                  </a:cubicBezTo>
                  <a:cubicBezTo>
                    <a:pt x="355" y="1473"/>
                    <a:pt x="165" y="1599"/>
                    <a:pt x="152" y="1615"/>
                  </a:cubicBezTo>
                  <a:cubicBezTo>
                    <a:pt x="139" y="1631"/>
                    <a:pt x="272" y="1524"/>
                    <a:pt x="302" y="1529"/>
                  </a:cubicBezTo>
                  <a:cubicBezTo>
                    <a:pt x="332" y="1534"/>
                    <a:pt x="323" y="1651"/>
                    <a:pt x="331" y="1644"/>
                  </a:cubicBezTo>
                  <a:cubicBezTo>
                    <a:pt x="339" y="1637"/>
                    <a:pt x="307" y="1540"/>
                    <a:pt x="348" y="1489"/>
                  </a:cubicBezTo>
                  <a:cubicBezTo>
                    <a:pt x="389" y="1438"/>
                    <a:pt x="513" y="1363"/>
                    <a:pt x="579" y="1339"/>
                  </a:cubicBezTo>
                  <a:cubicBezTo>
                    <a:pt x="645" y="1315"/>
                    <a:pt x="706" y="1311"/>
                    <a:pt x="746" y="1345"/>
                  </a:cubicBezTo>
                  <a:cubicBezTo>
                    <a:pt x="786" y="1379"/>
                    <a:pt x="837" y="1487"/>
                    <a:pt x="821" y="1541"/>
                  </a:cubicBezTo>
                  <a:cubicBezTo>
                    <a:pt x="805" y="1595"/>
                    <a:pt x="706" y="1644"/>
                    <a:pt x="653" y="1667"/>
                  </a:cubicBezTo>
                  <a:cubicBezTo>
                    <a:pt x="600" y="1690"/>
                    <a:pt x="548" y="1695"/>
                    <a:pt x="504" y="1679"/>
                  </a:cubicBezTo>
                  <a:cubicBezTo>
                    <a:pt x="460" y="1663"/>
                    <a:pt x="399" y="1569"/>
                    <a:pt x="389" y="1569"/>
                  </a:cubicBezTo>
                  <a:cubicBezTo>
                    <a:pt x="379" y="1569"/>
                    <a:pt x="477" y="1653"/>
                    <a:pt x="446" y="1679"/>
                  </a:cubicBezTo>
                  <a:cubicBezTo>
                    <a:pt x="415" y="1705"/>
                    <a:pt x="181" y="1716"/>
                    <a:pt x="204" y="1725"/>
                  </a:cubicBezTo>
                  <a:cubicBezTo>
                    <a:pt x="227" y="1734"/>
                    <a:pt x="583" y="1692"/>
                    <a:pt x="584" y="1731"/>
                  </a:cubicBezTo>
                  <a:cubicBezTo>
                    <a:pt x="585" y="1770"/>
                    <a:pt x="207" y="1950"/>
                    <a:pt x="210" y="1961"/>
                  </a:cubicBezTo>
                  <a:cubicBezTo>
                    <a:pt x="213" y="1972"/>
                    <a:pt x="571" y="1764"/>
                    <a:pt x="602" y="1800"/>
                  </a:cubicBezTo>
                  <a:cubicBezTo>
                    <a:pt x="633" y="1836"/>
                    <a:pt x="402" y="2149"/>
                    <a:pt x="394" y="2174"/>
                  </a:cubicBezTo>
                  <a:cubicBezTo>
                    <a:pt x="386" y="2199"/>
                    <a:pt x="492" y="2032"/>
                    <a:pt x="556" y="1951"/>
                  </a:cubicBezTo>
                  <a:cubicBezTo>
                    <a:pt x="620" y="1870"/>
                    <a:pt x="741" y="1704"/>
                    <a:pt x="780" y="1690"/>
                  </a:cubicBezTo>
                  <a:cubicBezTo>
                    <a:pt x="819" y="1676"/>
                    <a:pt x="827" y="1781"/>
                    <a:pt x="790" y="1866"/>
                  </a:cubicBezTo>
                  <a:cubicBezTo>
                    <a:pt x="753" y="1951"/>
                    <a:pt x="558" y="2187"/>
                    <a:pt x="555" y="2203"/>
                  </a:cubicBezTo>
                  <a:cubicBezTo>
                    <a:pt x="552" y="2219"/>
                    <a:pt x="743" y="1942"/>
                    <a:pt x="774" y="1961"/>
                  </a:cubicBezTo>
                  <a:cubicBezTo>
                    <a:pt x="805" y="1980"/>
                    <a:pt x="736" y="2295"/>
                    <a:pt x="740" y="2318"/>
                  </a:cubicBezTo>
                  <a:cubicBezTo>
                    <a:pt x="744" y="2341"/>
                    <a:pt x="771" y="2123"/>
                    <a:pt x="797" y="2099"/>
                  </a:cubicBezTo>
                  <a:cubicBezTo>
                    <a:pt x="823" y="2075"/>
                    <a:pt x="894" y="2183"/>
                    <a:pt x="895" y="2174"/>
                  </a:cubicBezTo>
                  <a:cubicBezTo>
                    <a:pt x="896" y="2165"/>
                    <a:pt x="810" y="2096"/>
                    <a:pt x="803" y="2047"/>
                  </a:cubicBezTo>
                  <a:cubicBezTo>
                    <a:pt x="796" y="1998"/>
                    <a:pt x="832" y="1859"/>
                    <a:pt x="855" y="1880"/>
                  </a:cubicBezTo>
                  <a:cubicBezTo>
                    <a:pt x="878" y="1901"/>
                    <a:pt x="932" y="2202"/>
                    <a:pt x="941" y="2174"/>
                  </a:cubicBezTo>
                  <a:cubicBezTo>
                    <a:pt x="950" y="2146"/>
                    <a:pt x="850" y="1783"/>
                    <a:pt x="907" y="1713"/>
                  </a:cubicBezTo>
                  <a:cubicBezTo>
                    <a:pt x="964" y="1643"/>
                    <a:pt x="1221" y="1700"/>
                    <a:pt x="1281" y="1754"/>
                  </a:cubicBezTo>
                  <a:cubicBezTo>
                    <a:pt x="1341" y="1808"/>
                    <a:pt x="1288" y="1964"/>
                    <a:pt x="1270" y="2036"/>
                  </a:cubicBezTo>
                  <a:cubicBezTo>
                    <a:pt x="1252" y="2108"/>
                    <a:pt x="1216" y="2153"/>
                    <a:pt x="1172" y="2186"/>
                  </a:cubicBezTo>
                  <a:cubicBezTo>
                    <a:pt x="1128" y="2219"/>
                    <a:pt x="1011" y="2224"/>
                    <a:pt x="1005" y="2232"/>
                  </a:cubicBezTo>
                  <a:cubicBezTo>
                    <a:pt x="999" y="2240"/>
                    <a:pt x="1144" y="2198"/>
                    <a:pt x="1137" y="2232"/>
                  </a:cubicBezTo>
                  <a:cubicBezTo>
                    <a:pt x="1130" y="2266"/>
                    <a:pt x="935" y="2460"/>
                    <a:pt x="964" y="2439"/>
                  </a:cubicBezTo>
                  <a:cubicBezTo>
                    <a:pt x="993" y="2418"/>
                    <a:pt x="1262" y="2121"/>
                    <a:pt x="1310" y="2105"/>
                  </a:cubicBezTo>
                  <a:cubicBezTo>
                    <a:pt x="1358" y="2089"/>
                    <a:pt x="1285" y="2296"/>
                    <a:pt x="1252" y="2341"/>
                  </a:cubicBezTo>
                  <a:cubicBezTo>
                    <a:pt x="1219" y="2386"/>
                    <a:pt x="1119" y="2366"/>
                    <a:pt x="1114" y="2376"/>
                  </a:cubicBezTo>
                  <a:cubicBezTo>
                    <a:pt x="1109" y="2386"/>
                    <a:pt x="1217" y="2355"/>
                    <a:pt x="1223" y="2399"/>
                  </a:cubicBezTo>
                  <a:cubicBezTo>
                    <a:pt x="1229" y="2443"/>
                    <a:pt x="1133" y="2665"/>
                    <a:pt x="1149" y="2641"/>
                  </a:cubicBezTo>
                  <a:cubicBezTo>
                    <a:pt x="1165" y="2617"/>
                    <a:pt x="1287" y="2299"/>
                    <a:pt x="1321" y="2255"/>
                  </a:cubicBezTo>
                  <a:cubicBezTo>
                    <a:pt x="1355" y="2211"/>
                    <a:pt x="1360" y="2333"/>
                    <a:pt x="1356" y="2376"/>
                  </a:cubicBezTo>
                  <a:cubicBezTo>
                    <a:pt x="1352" y="2419"/>
                    <a:pt x="1297" y="2504"/>
                    <a:pt x="1298" y="2514"/>
                  </a:cubicBezTo>
                  <a:cubicBezTo>
                    <a:pt x="1299" y="2524"/>
                    <a:pt x="1343" y="2417"/>
                    <a:pt x="1362" y="2439"/>
                  </a:cubicBezTo>
                  <a:cubicBezTo>
                    <a:pt x="1381" y="2461"/>
                    <a:pt x="1410" y="2682"/>
                    <a:pt x="1414" y="2646"/>
                  </a:cubicBezTo>
                  <a:cubicBezTo>
                    <a:pt x="1418" y="2610"/>
                    <a:pt x="1347" y="2228"/>
                    <a:pt x="1385" y="2220"/>
                  </a:cubicBezTo>
                  <a:cubicBezTo>
                    <a:pt x="1423" y="2212"/>
                    <a:pt x="1621" y="2579"/>
                    <a:pt x="1644" y="2600"/>
                  </a:cubicBezTo>
                  <a:cubicBezTo>
                    <a:pt x="1667" y="2621"/>
                    <a:pt x="1519" y="2387"/>
                    <a:pt x="1523" y="2347"/>
                  </a:cubicBezTo>
                  <a:cubicBezTo>
                    <a:pt x="1527" y="2307"/>
                    <a:pt x="1675" y="2368"/>
                    <a:pt x="1667" y="2358"/>
                  </a:cubicBezTo>
                  <a:cubicBezTo>
                    <a:pt x="1659" y="2348"/>
                    <a:pt x="1519" y="2325"/>
                    <a:pt x="1477" y="2289"/>
                  </a:cubicBezTo>
                  <a:cubicBezTo>
                    <a:pt x="1435" y="2253"/>
                    <a:pt x="1353" y="2122"/>
                    <a:pt x="1414" y="2140"/>
                  </a:cubicBezTo>
                  <a:cubicBezTo>
                    <a:pt x="1475" y="2158"/>
                    <a:pt x="1807" y="2383"/>
                    <a:pt x="1846" y="2399"/>
                  </a:cubicBezTo>
                  <a:cubicBezTo>
                    <a:pt x="1885" y="2415"/>
                    <a:pt x="1660" y="2269"/>
                    <a:pt x="1650" y="2238"/>
                  </a:cubicBezTo>
                  <a:cubicBezTo>
                    <a:pt x="1640" y="2207"/>
                    <a:pt x="1801" y="2217"/>
                    <a:pt x="1788" y="2209"/>
                  </a:cubicBezTo>
                  <a:cubicBezTo>
                    <a:pt x="1775" y="2201"/>
                    <a:pt x="1633" y="2219"/>
                    <a:pt x="1575" y="2191"/>
                  </a:cubicBezTo>
                  <a:cubicBezTo>
                    <a:pt x="1517" y="2163"/>
                    <a:pt x="1461" y="2121"/>
                    <a:pt x="1437" y="2042"/>
                  </a:cubicBezTo>
                  <a:cubicBezTo>
                    <a:pt x="1413" y="1963"/>
                    <a:pt x="1394" y="1789"/>
                    <a:pt x="1431" y="1719"/>
                  </a:cubicBezTo>
                  <a:cubicBezTo>
                    <a:pt x="1468" y="1649"/>
                    <a:pt x="1588" y="1606"/>
                    <a:pt x="1661" y="1621"/>
                  </a:cubicBezTo>
                  <a:cubicBezTo>
                    <a:pt x="1734" y="1636"/>
                    <a:pt x="1834" y="1730"/>
                    <a:pt x="1869" y="1811"/>
                  </a:cubicBezTo>
                  <a:cubicBezTo>
                    <a:pt x="1904" y="1892"/>
                    <a:pt x="1862" y="2092"/>
                    <a:pt x="1869" y="2105"/>
                  </a:cubicBezTo>
                  <a:cubicBezTo>
                    <a:pt x="1876" y="2118"/>
                    <a:pt x="1876" y="1890"/>
                    <a:pt x="1909" y="1892"/>
                  </a:cubicBezTo>
                  <a:cubicBezTo>
                    <a:pt x="1942" y="1894"/>
                    <a:pt x="2078" y="2147"/>
                    <a:pt x="2070" y="2117"/>
                  </a:cubicBezTo>
                  <a:cubicBezTo>
                    <a:pt x="2062" y="2087"/>
                    <a:pt x="1883" y="1775"/>
                    <a:pt x="1863" y="1713"/>
                  </a:cubicBezTo>
                  <a:cubicBezTo>
                    <a:pt x="1843" y="1651"/>
                    <a:pt x="1922" y="1722"/>
                    <a:pt x="1949" y="1742"/>
                  </a:cubicBezTo>
                  <a:cubicBezTo>
                    <a:pt x="1976" y="1762"/>
                    <a:pt x="2000" y="1782"/>
                    <a:pt x="2024" y="1834"/>
                  </a:cubicBezTo>
                  <a:cubicBezTo>
                    <a:pt x="2048" y="1886"/>
                    <a:pt x="2084" y="2046"/>
                    <a:pt x="2093" y="2053"/>
                  </a:cubicBezTo>
                  <a:cubicBezTo>
                    <a:pt x="2102" y="2060"/>
                    <a:pt x="2033" y="1860"/>
                    <a:pt x="2076" y="1875"/>
                  </a:cubicBezTo>
                  <a:cubicBezTo>
                    <a:pt x="2119" y="1890"/>
                    <a:pt x="2335" y="2132"/>
                    <a:pt x="2352" y="2140"/>
                  </a:cubicBezTo>
                  <a:cubicBezTo>
                    <a:pt x="2369" y="2148"/>
                    <a:pt x="2178" y="1965"/>
                    <a:pt x="2180" y="1926"/>
                  </a:cubicBezTo>
                  <a:cubicBezTo>
                    <a:pt x="2182" y="1887"/>
                    <a:pt x="2371" y="1909"/>
                    <a:pt x="2364" y="1903"/>
                  </a:cubicBezTo>
                  <a:cubicBezTo>
                    <a:pt x="2357" y="1897"/>
                    <a:pt x="2194" y="1913"/>
                    <a:pt x="2139" y="1892"/>
                  </a:cubicBezTo>
                  <a:cubicBezTo>
                    <a:pt x="2084" y="1871"/>
                    <a:pt x="1993" y="1780"/>
                    <a:pt x="2036" y="1777"/>
                  </a:cubicBezTo>
                  <a:cubicBezTo>
                    <a:pt x="2079" y="1774"/>
                    <a:pt x="2367" y="1871"/>
                    <a:pt x="2399" y="1875"/>
                  </a:cubicBezTo>
                  <a:cubicBezTo>
                    <a:pt x="2431" y="1879"/>
                    <a:pt x="2246" y="1829"/>
                    <a:pt x="2226" y="1800"/>
                  </a:cubicBezTo>
                  <a:cubicBezTo>
                    <a:pt x="2206" y="1771"/>
                    <a:pt x="2288" y="1705"/>
                    <a:pt x="2278" y="1702"/>
                  </a:cubicBezTo>
                  <a:cubicBezTo>
                    <a:pt x="2268" y="1699"/>
                    <a:pt x="2210" y="1776"/>
                    <a:pt x="2168" y="1782"/>
                  </a:cubicBezTo>
                  <a:cubicBezTo>
                    <a:pt x="2126" y="1788"/>
                    <a:pt x="2063" y="1759"/>
                    <a:pt x="2025" y="1737"/>
                  </a:cubicBezTo>
                  <a:cubicBezTo>
                    <a:pt x="1987" y="1715"/>
                    <a:pt x="1890" y="1663"/>
                    <a:pt x="1938" y="1650"/>
                  </a:cubicBezTo>
                  <a:cubicBezTo>
                    <a:pt x="1986" y="1637"/>
                    <a:pt x="2226" y="1635"/>
                    <a:pt x="2312" y="1656"/>
                  </a:cubicBezTo>
                  <a:cubicBezTo>
                    <a:pt x="2398" y="1677"/>
                    <a:pt x="2441" y="1776"/>
                    <a:pt x="2456" y="1777"/>
                  </a:cubicBezTo>
                  <a:cubicBezTo>
                    <a:pt x="2471" y="1778"/>
                    <a:pt x="2382" y="1681"/>
                    <a:pt x="2404" y="1662"/>
                  </a:cubicBezTo>
                  <a:cubicBezTo>
                    <a:pt x="2426" y="1643"/>
                    <a:pt x="2626" y="1671"/>
                    <a:pt x="2589" y="1662"/>
                  </a:cubicBezTo>
                  <a:cubicBezTo>
                    <a:pt x="2552" y="1653"/>
                    <a:pt x="2238" y="1642"/>
                    <a:pt x="2180" y="1610"/>
                  </a:cubicBezTo>
                  <a:cubicBezTo>
                    <a:pt x="2122" y="1578"/>
                    <a:pt x="2258" y="1473"/>
                    <a:pt x="2243" y="1471"/>
                  </a:cubicBezTo>
                  <a:cubicBezTo>
                    <a:pt x="2228" y="1469"/>
                    <a:pt x="2172" y="1582"/>
                    <a:pt x="2088" y="1598"/>
                  </a:cubicBezTo>
                  <a:cubicBezTo>
                    <a:pt x="2004" y="1614"/>
                    <a:pt x="1802" y="1611"/>
                    <a:pt x="1736" y="1569"/>
                  </a:cubicBezTo>
                  <a:cubicBezTo>
                    <a:pt x="1670" y="1527"/>
                    <a:pt x="1667" y="1425"/>
                    <a:pt x="1693" y="1345"/>
                  </a:cubicBezTo>
                  <a:cubicBezTo>
                    <a:pt x="1719" y="1265"/>
                    <a:pt x="1826" y="1140"/>
                    <a:pt x="1892" y="1091"/>
                  </a:cubicBezTo>
                  <a:cubicBezTo>
                    <a:pt x="1958" y="1042"/>
                    <a:pt x="2050" y="1038"/>
                    <a:pt x="2087" y="1051"/>
                  </a:cubicBezTo>
                  <a:cubicBezTo>
                    <a:pt x="2124" y="1064"/>
                    <a:pt x="2122" y="1132"/>
                    <a:pt x="2116" y="1166"/>
                  </a:cubicBezTo>
                  <a:cubicBezTo>
                    <a:pt x="2110" y="1200"/>
                    <a:pt x="2052" y="1244"/>
                    <a:pt x="2053" y="1253"/>
                  </a:cubicBezTo>
                  <a:cubicBezTo>
                    <a:pt x="2054" y="1262"/>
                    <a:pt x="2106" y="1197"/>
                    <a:pt x="2122" y="1218"/>
                  </a:cubicBezTo>
                  <a:cubicBezTo>
                    <a:pt x="2138" y="1239"/>
                    <a:pt x="2146" y="1401"/>
                    <a:pt x="2151" y="1379"/>
                  </a:cubicBezTo>
                  <a:cubicBezTo>
                    <a:pt x="2156" y="1357"/>
                    <a:pt x="2134" y="1120"/>
                    <a:pt x="2151" y="1086"/>
                  </a:cubicBezTo>
                  <a:cubicBezTo>
                    <a:pt x="2168" y="1052"/>
                    <a:pt x="2228" y="1137"/>
                    <a:pt x="2255" y="1178"/>
                  </a:cubicBezTo>
                  <a:cubicBezTo>
                    <a:pt x="2282" y="1219"/>
                    <a:pt x="2303" y="1331"/>
                    <a:pt x="2312" y="1333"/>
                  </a:cubicBezTo>
                  <a:cubicBezTo>
                    <a:pt x="2321" y="1335"/>
                    <a:pt x="2263" y="1191"/>
                    <a:pt x="2312" y="1189"/>
                  </a:cubicBezTo>
                  <a:cubicBezTo>
                    <a:pt x="2361" y="1187"/>
                    <a:pt x="2577" y="1313"/>
                    <a:pt x="2608" y="1321"/>
                  </a:cubicBezTo>
                  <a:cubicBezTo>
                    <a:pt x="2639" y="1329"/>
                    <a:pt x="2501" y="1266"/>
                    <a:pt x="2496" y="1235"/>
                  </a:cubicBezTo>
                  <a:cubicBezTo>
                    <a:pt x="2491" y="1204"/>
                    <a:pt x="2587" y="1140"/>
                    <a:pt x="2577" y="1137"/>
                  </a:cubicBezTo>
                  <a:cubicBezTo>
                    <a:pt x="2567" y="1134"/>
                    <a:pt x="2496" y="1235"/>
                    <a:pt x="2433" y="1218"/>
                  </a:cubicBezTo>
                  <a:cubicBezTo>
                    <a:pt x="2370" y="1201"/>
                    <a:pt x="2204" y="1074"/>
                    <a:pt x="2197" y="1034"/>
                  </a:cubicBezTo>
                  <a:cubicBezTo>
                    <a:pt x="2190" y="994"/>
                    <a:pt x="2338" y="970"/>
                    <a:pt x="2393" y="976"/>
                  </a:cubicBezTo>
                  <a:cubicBezTo>
                    <a:pt x="2448" y="982"/>
                    <a:pt x="2516" y="1072"/>
                    <a:pt x="2525" y="1068"/>
                  </a:cubicBezTo>
                  <a:cubicBezTo>
                    <a:pt x="2534" y="1064"/>
                    <a:pt x="2432" y="985"/>
                    <a:pt x="2450" y="953"/>
                  </a:cubicBezTo>
                  <a:cubicBezTo>
                    <a:pt x="2468" y="921"/>
                    <a:pt x="2667" y="878"/>
                    <a:pt x="2635" y="878"/>
                  </a:cubicBezTo>
                  <a:cubicBezTo>
                    <a:pt x="2603" y="878"/>
                    <a:pt x="2328" y="947"/>
                    <a:pt x="2260" y="953"/>
                  </a:cubicBezTo>
                  <a:cubicBezTo>
                    <a:pt x="2192" y="959"/>
                    <a:pt x="2180" y="953"/>
                    <a:pt x="2226" y="913"/>
                  </a:cubicBezTo>
                  <a:cubicBezTo>
                    <a:pt x="2272" y="873"/>
                    <a:pt x="2512" y="732"/>
                    <a:pt x="2537" y="711"/>
                  </a:cubicBezTo>
                  <a:cubicBezTo>
                    <a:pt x="2562" y="690"/>
                    <a:pt x="2409" y="783"/>
                    <a:pt x="2375" y="786"/>
                  </a:cubicBezTo>
                  <a:cubicBezTo>
                    <a:pt x="2341" y="789"/>
                    <a:pt x="2344" y="722"/>
                    <a:pt x="2335" y="728"/>
                  </a:cubicBezTo>
                  <a:cubicBezTo>
                    <a:pt x="2326" y="734"/>
                    <a:pt x="2352" y="796"/>
                    <a:pt x="2324" y="821"/>
                  </a:cubicBezTo>
                  <a:cubicBezTo>
                    <a:pt x="2296" y="846"/>
                    <a:pt x="2163" y="910"/>
                    <a:pt x="2167" y="881"/>
                  </a:cubicBezTo>
                  <a:cubicBezTo>
                    <a:pt x="2171" y="852"/>
                    <a:pt x="2338" y="669"/>
                    <a:pt x="2347" y="648"/>
                  </a:cubicBezTo>
                  <a:cubicBezTo>
                    <a:pt x="2356" y="627"/>
                    <a:pt x="2255" y="755"/>
                    <a:pt x="2220" y="757"/>
                  </a:cubicBezTo>
                  <a:cubicBezTo>
                    <a:pt x="2185" y="759"/>
                    <a:pt x="2139" y="651"/>
                    <a:pt x="2134" y="659"/>
                  </a:cubicBezTo>
                  <a:cubicBezTo>
                    <a:pt x="2129" y="667"/>
                    <a:pt x="2205" y="757"/>
                    <a:pt x="2191" y="803"/>
                  </a:cubicBezTo>
                  <a:cubicBezTo>
                    <a:pt x="2177" y="849"/>
                    <a:pt x="2109" y="906"/>
                    <a:pt x="2053" y="936"/>
                  </a:cubicBezTo>
                  <a:cubicBezTo>
                    <a:pt x="1997" y="966"/>
                    <a:pt x="1915" y="1008"/>
                    <a:pt x="1857" y="982"/>
                  </a:cubicBezTo>
                  <a:cubicBezTo>
                    <a:pt x="1799" y="956"/>
                    <a:pt x="1702" y="841"/>
                    <a:pt x="1702" y="780"/>
                  </a:cubicBezTo>
                  <a:cubicBezTo>
                    <a:pt x="1702" y="719"/>
                    <a:pt x="1810" y="631"/>
                    <a:pt x="1857" y="613"/>
                  </a:cubicBezTo>
                  <a:cubicBezTo>
                    <a:pt x="1904" y="595"/>
                    <a:pt x="1976" y="680"/>
                    <a:pt x="1984" y="671"/>
                  </a:cubicBezTo>
                  <a:cubicBezTo>
                    <a:pt x="1992" y="662"/>
                    <a:pt x="1881" y="585"/>
                    <a:pt x="1903" y="561"/>
                  </a:cubicBezTo>
                  <a:cubicBezTo>
                    <a:pt x="1925" y="537"/>
                    <a:pt x="2107" y="538"/>
                    <a:pt x="2116" y="527"/>
                  </a:cubicBezTo>
                  <a:cubicBezTo>
                    <a:pt x="2125" y="516"/>
                    <a:pt x="1954" y="533"/>
                    <a:pt x="1955" y="492"/>
                  </a:cubicBezTo>
                  <a:cubicBezTo>
                    <a:pt x="1956" y="451"/>
                    <a:pt x="2108" y="305"/>
                    <a:pt x="2121" y="279"/>
                  </a:cubicBezTo>
                  <a:cubicBezTo>
                    <a:pt x="2134" y="253"/>
                    <a:pt x="2059" y="336"/>
                    <a:pt x="2036" y="337"/>
                  </a:cubicBezTo>
                  <a:cubicBezTo>
                    <a:pt x="2013" y="338"/>
                    <a:pt x="1988" y="278"/>
                    <a:pt x="1984" y="285"/>
                  </a:cubicBezTo>
                  <a:cubicBezTo>
                    <a:pt x="1980" y="292"/>
                    <a:pt x="2022" y="350"/>
                    <a:pt x="2013" y="377"/>
                  </a:cubicBezTo>
                  <a:cubicBezTo>
                    <a:pt x="2004" y="404"/>
                    <a:pt x="1956" y="450"/>
                    <a:pt x="1932" y="446"/>
                  </a:cubicBezTo>
                  <a:cubicBezTo>
                    <a:pt x="1908" y="442"/>
                    <a:pt x="1879" y="345"/>
                    <a:pt x="1869" y="354"/>
                  </a:cubicBezTo>
                  <a:cubicBezTo>
                    <a:pt x="1859" y="363"/>
                    <a:pt x="1901" y="450"/>
                    <a:pt x="1874" y="498"/>
                  </a:cubicBezTo>
                  <a:cubicBezTo>
                    <a:pt x="1847" y="546"/>
                    <a:pt x="1729" y="652"/>
                    <a:pt x="1707" y="642"/>
                  </a:cubicBezTo>
                  <a:cubicBezTo>
                    <a:pt x="1685" y="632"/>
                    <a:pt x="1731" y="484"/>
                    <a:pt x="1742" y="435"/>
                  </a:cubicBezTo>
                  <a:cubicBezTo>
                    <a:pt x="1753" y="386"/>
                    <a:pt x="1752" y="381"/>
                    <a:pt x="1776" y="348"/>
                  </a:cubicBezTo>
                  <a:cubicBezTo>
                    <a:pt x="1800" y="315"/>
                    <a:pt x="1886" y="248"/>
                    <a:pt x="1886" y="239"/>
                  </a:cubicBezTo>
                  <a:cubicBezTo>
                    <a:pt x="1886" y="230"/>
                    <a:pt x="1793" y="319"/>
                    <a:pt x="1776" y="291"/>
                  </a:cubicBezTo>
                  <a:cubicBezTo>
                    <a:pt x="1759" y="263"/>
                    <a:pt x="1786" y="93"/>
                    <a:pt x="1782" y="72"/>
                  </a:cubicBezTo>
                  <a:cubicBezTo>
                    <a:pt x="1778" y="51"/>
                    <a:pt x="1771" y="153"/>
                    <a:pt x="1753" y="164"/>
                  </a:cubicBezTo>
                  <a:cubicBezTo>
                    <a:pt x="1735" y="175"/>
                    <a:pt x="1675" y="125"/>
                    <a:pt x="1673" y="135"/>
                  </a:cubicBezTo>
                  <a:cubicBezTo>
                    <a:pt x="1671" y="145"/>
                    <a:pt x="1730" y="190"/>
                    <a:pt x="1742" y="222"/>
                  </a:cubicBezTo>
                  <a:cubicBezTo>
                    <a:pt x="1754" y="254"/>
                    <a:pt x="1756" y="274"/>
                    <a:pt x="1742" y="325"/>
                  </a:cubicBezTo>
                  <a:cubicBezTo>
                    <a:pt x="1728" y="376"/>
                    <a:pt x="1681" y="524"/>
                    <a:pt x="1655" y="527"/>
                  </a:cubicBezTo>
                  <a:cubicBezTo>
                    <a:pt x="1629" y="530"/>
                    <a:pt x="1585" y="383"/>
                    <a:pt x="1586" y="342"/>
                  </a:cubicBezTo>
                  <a:cubicBezTo>
                    <a:pt x="1587" y="301"/>
                    <a:pt x="1665" y="287"/>
                    <a:pt x="1661" y="279"/>
                  </a:cubicBezTo>
                  <a:cubicBezTo>
                    <a:pt x="1657" y="271"/>
                    <a:pt x="1590" y="314"/>
                    <a:pt x="1563" y="296"/>
                  </a:cubicBezTo>
                  <a:cubicBezTo>
                    <a:pt x="1536" y="278"/>
                    <a:pt x="1504" y="163"/>
                    <a:pt x="1500" y="170"/>
                  </a:cubicBezTo>
                  <a:cubicBezTo>
                    <a:pt x="1496" y="177"/>
                    <a:pt x="1524" y="276"/>
                    <a:pt x="1540" y="337"/>
                  </a:cubicBezTo>
                  <a:cubicBezTo>
                    <a:pt x="1556" y="398"/>
                    <a:pt x="1602" y="464"/>
                    <a:pt x="1598" y="538"/>
                  </a:cubicBezTo>
                  <a:cubicBezTo>
                    <a:pt x="1594" y="612"/>
                    <a:pt x="1579" y="745"/>
                    <a:pt x="1517" y="780"/>
                  </a:cubicBezTo>
                  <a:cubicBezTo>
                    <a:pt x="1455" y="815"/>
                    <a:pt x="1268" y="798"/>
                    <a:pt x="1229" y="746"/>
                  </a:cubicBezTo>
                  <a:cubicBezTo>
                    <a:pt x="1190" y="694"/>
                    <a:pt x="1247" y="522"/>
                    <a:pt x="1281" y="469"/>
                  </a:cubicBezTo>
                  <a:cubicBezTo>
                    <a:pt x="1315" y="416"/>
                    <a:pt x="1427" y="439"/>
                    <a:pt x="1431" y="429"/>
                  </a:cubicBezTo>
                  <a:cubicBezTo>
                    <a:pt x="1435" y="419"/>
                    <a:pt x="1311" y="461"/>
                    <a:pt x="1304" y="406"/>
                  </a:cubicBezTo>
                  <a:cubicBezTo>
                    <a:pt x="1297" y="351"/>
                    <a:pt x="1410" y="66"/>
                    <a:pt x="1391" y="101"/>
                  </a:cubicBezTo>
                  <a:cubicBezTo>
                    <a:pt x="1372" y="136"/>
                    <a:pt x="1228" y="558"/>
                    <a:pt x="1189" y="613"/>
                  </a:cubicBezTo>
                  <a:cubicBezTo>
                    <a:pt x="1150" y="668"/>
                    <a:pt x="1150" y="486"/>
                    <a:pt x="1155" y="429"/>
                  </a:cubicBezTo>
                  <a:cubicBezTo>
                    <a:pt x="1160" y="372"/>
                    <a:pt x="1220" y="279"/>
                    <a:pt x="1218" y="268"/>
                  </a:cubicBezTo>
                  <a:cubicBezTo>
                    <a:pt x="1216" y="257"/>
                    <a:pt x="1160" y="401"/>
                    <a:pt x="1143" y="360"/>
                  </a:cubicBezTo>
                  <a:cubicBezTo>
                    <a:pt x="1126" y="319"/>
                    <a:pt x="1119" y="40"/>
                    <a:pt x="1114" y="20"/>
                  </a:cubicBezTo>
                  <a:cubicBezTo>
                    <a:pt x="1109" y="0"/>
                    <a:pt x="1132" y="218"/>
                    <a:pt x="1114" y="239"/>
                  </a:cubicBezTo>
                  <a:cubicBezTo>
                    <a:pt x="1096" y="260"/>
                    <a:pt x="1006" y="136"/>
                    <a:pt x="1005" y="147"/>
                  </a:cubicBezTo>
                  <a:cubicBezTo>
                    <a:pt x="1004" y="158"/>
                    <a:pt x="1090" y="231"/>
                    <a:pt x="1109" y="308"/>
                  </a:cubicBezTo>
                  <a:cubicBezTo>
                    <a:pt x="1128" y="385"/>
                    <a:pt x="1156" y="649"/>
                    <a:pt x="1120" y="607"/>
                  </a:cubicBezTo>
                  <a:cubicBezTo>
                    <a:pt x="1084" y="565"/>
                    <a:pt x="912" y="83"/>
                    <a:pt x="895" y="54"/>
                  </a:cubicBezTo>
                  <a:cubicBezTo>
                    <a:pt x="878" y="25"/>
                    <a:pt x="1016" y="379"/>
                    <a:pt x="1016" y="435"/>
                  </a:cubicBezTo>
                  <a:cubicBezTo>
                    <a:pt x="1016" y="491"/>
                    <a:pt x="893" y="380"/>
                    <a:pt x="895" y="389"/>
                  </a:cubicBezTo>
                  <a:cubicBezTo>
                    <a:pt x="897" y="398"/>
                    <a:pt x="994" y="430"/>
                    <a:pt x="1028" y="492"/>
                  </a:cubicBezTo>
                  <a:cubicBezTo>
                    <a:pt x="1062" y="554"/>
                    <a:pt x="1111" y="707"/>
                    <a:pt x="1097" y="763"/>
                  </a:cubicBezTo>
                  <a:cubicBezTo>
                    <a:pt x="1083" y="819"/>
                    <a:pt x="993" y="876"/>
                    <a:pt x="941" y="826"/>
                  </a:cubicBezTo>
                  <a:cubicBezTo>
                    <a:pt x="889" y="776"/>
                    <a:pt x="804" y="546"/>
                    <a:pt x="786" y="463"/>
                  </a:cubicBezTo>
                  <a:cubicBezTo>
                    <a:pt x="768" y="380"/>
                    <a:pt x="836" y="335"/>
                    <a:pt x="832" y="325"/>
                  </a:cubicBezTo>
                  <a:cubicBezTo>
                    <a:pt x="828" y="315"/>
                    <a:pt x="790" y="421"/>
                    <a:pt x="763" y="400"/>
                  </a:cubicBezTo>
                  <a:cubicBezTo>
                    <a:pt x="736" y="379"/>
                    <a:pt x="658" y="143"/>
                    <a:pt x="671" y="198"/>
                  </a:cubicBezTo>
                  <a:cubicBezTo>
                    <a:pt x="684" y="253"/>
                    <a:pt x="831" y="656"/>
                    <a:pt x="838" y="728"/>
                  </a:cubicBezTo>
                  <a:cubicBezTo>
                    <a:pt x="845" y="800"/>
                    <a:pt x="742" y="674"/>
                    <a:pt x="711" y="630"/>
                  </a:cubicBezTo>
                  <a:cubicBezTo>
                    <a:pt x="680" y="586"/>
                    <a:pt x="663" y="472"/>
                    <a:pt x="653" y="463"/>
                  </a:cubicBezTo>
                  <a:cubicBezTo>
                    <a:pt x="643" y="454"/>
                    <a:pt x="683" y="596"/>
                    <a:pt x="653" y="579"/>
                  </a:cubicBezTo>
                  <a:cubicBezTo>
                    <a:pt x="623" y="562"/>
                    <a:pt x="489" y="368"/>
                    <a:pt x="475" y="360"/>
                  </a:cubicBezTo>
                  <a:cubicBezTo>
                    <a:pt x="461" y="352"/>
                    <a:pt x="574" y="500"/>
                    <a:pt x="567" y="533"/>
                  </a:cubicBezTo>
                  <a:cubicBezTo>
                    <a:pt x="560" y="566"/>
                    <a:pt x="431" y="553"/>
                    <a:pt x="435" y="561"/>
                  </a:cubicBezTo>
                  <a:cubicBezTo>
                    <a:pt x="439" y="569"/>
                    <a:pt x="543" y="559"/>
                    <a:pt x="590" y="579"/>
                  </a:cubicBezTo>
                  <a:cubicBezTo>
                    <a:pt x="637" y="599"/>
                    <a:pt x="679" y="644"/>
                    <a:pt x="717" y="682"/>
                  </a:cubicBezTo>
                  <a:cubicBezTo>
                    <a:pt x="755" y="720"/>
                    <a:pt x="859" y="817"/>
                    <a:pt x="815" y="809"/>
                  </a:cubicBezTo>
                  <a:cubicBezTo>
                    <a:pt x="771" y="801"/>
                    <a:pt x="496" y="650"/>
                    <a:pt x="452" y="636"/>
                  </a:cubicBezTo>
                  <a:cubicBezTo>
                    <a:pt x="408" y="622"/>
                    <a:pt x="552" y="702"/>
                    <a:pt x="550" y="728"/>
                  </a:cubicBezTo>
                  <a:cubicBezTo>
                    <a:pt x="548" y="754"/>
                    <a:pt x="434" y="786"/>
                    <a:pt x="440" y="792"/>
                  </a:cubicBezTo>
                  <a:cubicBezTo>
                    <a:pt x="446" y="798"/>
                    <a:pt x="513" y="743"/>
                    <a:pt x="584" y="763"/>
                  </a:cubicBezTo>
                  <a:cubicBezTo>
                    <a:pt x="655" y="783"/>
                    <a:pt x="844" y="841"/>
                    <a:pt x="867" y="913"/>
                  </a:cubicBezTo>
                  <a:cubicBezTo>
                    <a:pt x="890" y="985"/>
                    <a:pt x="769" y="1147"/>
                    <a:pt x="723" y="1195"/>
                  </a:cubicBezTo>
                  <a:cubicBezTo>
                    <a:pt x="677" y="1243"/>
                    <a:pt x="648" y="1218"/>
                    <a:pt x="590" y="1201"/>
                  </a:cubicBezTo>
                  <a:cubicBezTo>
                    <a:pt x="532" y="1184"/>
                    <a:pt x="424" y="1137"/>
                    <a:pt x="377" y="1091"/>
                  </a:cubicBezTo>
                  <a:cubicBezTo>
                    <a:pt x="330" y="1045"/>
                    <a:pt x="318" y="927"/>
                    <a:pt x="308" y="924"/>
                  </a:cubicBezTo>
                  <a:cubicBezTo>
                    <a:pt x="298" y="921"/>
                    <a:pt x="361" y="1078"/>
                    <a:pt x="319" y="1074"/>
                  </a:cubicBezTo>
                  <a:cubicBezTo>
                    <a:pt x="277" y="1070"/>
                    <a:pt x="67" y="903"/>
                    <a:pt x="54" y="901"/>
                  </a:cubicBezTo>
                  <a:cubicBezTo>
                    <a:pt x="41" y="899"/>
                    <a:pt x="233" y="1021"/>
                    <a:pt x="239" y="1062"/>
                  </a:cubicBezTo>
                  <a:cubicBezTo>
                    <a:pt x="245" y="1103"/>
                    <a:pt x="82" y="1143"/>
                    <a:pt x="89" y="1149"/>
                  </a:cubicBezTo>
                  <a:cubicBezTo>
                    <a:pt x="96" y="1155"/>
                    <a:pt x="208" y="1084"/>
                    <a:pt x="279" y="1097"/>
                  </a:cubicBezTo>
                  <a:cubicBezTo>
                    <a:pt x="350" y="1110"/>
                    <a:pt x="507" y="1199"/>
                    <a:pt x="515" y="1224"/>
                  </a:cubicBezTo>
                  <a:cubicBezTo>
                    <a:pt x="523" y="1249"/>
                    <a:pt x="374" y="1258"/>
                    <a:pt x="325" y="1247"/>
                  </a:cubicBezTo>
                  <a:cubicBezTo>
                    <a:pt x="276" y="1236"/>
                    <a:pt x="232" y="1161"/>
                    <a:pt x="221" y="1160"/>
                  </a:cubicBezTo>
                  <a:cubicBezTo>
                    <a:pt x="210" y="1159"/>
                    <a:pt x="291" y="1222"/>
                    <a:pt x="256" y="1241"/>
                  </a:cubicBezTo>
                  <a:cubicBezTo>
                    <a:pt x="221" y="1260"/>
                    <a:pt x="28" y="1269"/>
                    <a:pt x="14" y="1276"/>
                  </a:cubicBezTo>
                  <a:close/>
                </a:path>
              </a:pathLst>
            </a:custGeom>
            <a:gradFill rotWithShape="1">
              <a:gsLst>
                <a:gs pos="0">
                  <a:srgbClr val="CFE7A3"/>
                </a:gs>
                <a:gs pos="100000">
                  <a:srgbClr val="CFE7A3">
                    <a:gamma/>
                    <a:shade val="86275"/>
                    <a:invGamma/>
                  </a:srgbClr>
                </a:gs>
              </a:gsLst>
              <a:path path="rect">
                <a:fillToRect l="50000" t="50000" r="50000" b="50000"/>
              </a:path>
            </a:gradFill>
            <a:ln w="3175" cap="flat" cmpd="sng">
              <a:solidFill>
                <a:srgbClr val="CC9900"/>
              </a:solidFill>
              <a:prstDash val="solid"/>
              <a:round/>
              <a:headEnd type="none" w="med" len="med"/>
              <a:tailEnd type="none" w="med" len="med"/>
            </a:ln>
            <a:effectLst/>
          </p:spPr>
          <p:txBody>
            <a:bodyPr/>
            <a:lstStyle/>
            <a:p>
              <a:endParaRPr lang="sv-SE"/>
            </a:p>
          </p:txBody>
        </p:sp>
        <p:sp>
          <p:nvSpPr>
            <p:cNvPr id="101" name="Oval 140"/>
            <p:cNvSpPr>
              <a:spLocks noChangeAspect="1" noChangeArrowheads="1"/>
            </p:cNvSpPr>
            <p:nvPr/>
          </p:nvSpPr>
          <p:spPr bwMode="auto">
            <a:xfrm rot="-1890256">
              <a:off x="2485" y="1672"/>
              <a:ext cx="580" cy="467"/>
            </a:xfrm>
            <a:prstGeom prst="ellipse">
              <a:avLst/>
            </a:prstGeom>
            <a:gradFill rotWithShape="1">
              <a:gsLst>
                <a:gs pos="0">
                  <a:schemeClr val="bg1"/>
                </a:gs>
                <a:gs pos="100000">
                  <a:srgbClr val="C775FF"/>
                </a:gs>
              </a:gsLst>
              <a:path path="shape">
                <a:fillToRect l="50000" t="50000" r="50000" b="50000"/>
              </a:path>
            </a:gradFill>
            <a:ln w="28575" algn="ctr">
              <a:noFill/>
              <a:round/>
              <a:headEnd/>
              <a:tailEnd/>
            </a:ln>
            <a:effectLst/>
          </p:spPr>
          <p:txBody>
            <a:bodyPr wrap="none" anchor="ctr"/>
            <a:lstStyle/>
            <a:p>
              <a:endParaRPr lang="sv-SE"/>
            </a:p>
          </p:txBody>
        </p:sp>
      </p:grpSp>
      <p:grpSp>
        <p:nvGrpSpPr>
          <p:cNvPr id="1331" name="Group 210"/>
          <p:cNvGrpSpPr>
            <a:grpSpLocks/>
          </p:cNvGrpSpPr>
          <p:nvPr/>
        </p:nvGrpSpPr>
        <p:grpSpPr bwMode="auto">
          <a:xfrm>
            <a:off x="728593" y="1234761"/>
            <a:ext cx="1898443" cy="1159782"/>
            <a:chOff x="-1" y="2748"/>
            <a:chExt cx="2424" cy="1454"/>
          </a:xfrm>
        </p:grpSpPr>
        <p:sp>
          <p:nvSpPr>
            <p:cNvPr id="103" name="Freeform 144"/>
            <p:cNvSpPr>
              <a:spLocks noChangeAspect="1"/>
            </p:cNvSpPr>
            <p:nvPr/>
          </p:nvSpPr>
          <p:spPr bwMode="auto">
            <a:xfrm rot="2344263" flipH="1" flipV="1">
              <a:off x="-1" y="2748"/>
              <a:ext cx="2424" cy="1324"/>
            </a:xfrm>
            <a:custGeom>
              <a:avLst/>
              <a:gdLst/>
              <a:ahLst/>
              <a:cxnLst>
                <a:cxn ang="0">
                  <a:pos x="1846" y="454"/>
                </a:cxn>
                <a:cxn ang="0">
                  <a:pos x="153" y="1430"/>
                </a:cxn>
                <a:cxn ang="0">
                  <a:pos x="1640" y="2241"/>
                </a:cxn>
                <a:cxn ang="0">
                  <a:pos x="1610" y="2600"/>
                </a:cxn>
                <a:cxn ang="0">
                  <a:pos x="1646" y="2605"/>
                </a:cxn>
                <a:cxn ang="0">
                  <a:pos x="1798" y="2482"/>
                </a:cxn>
                <a:cxn ang="0">
                  <a:pos x="1928" y="2582"/>
                </a:cxn>
                <a:cxn ang="0">
                  <a:pos x="1804" y="2459"/>
                </a:cxn>
                <a:cxn ang="0">
                  <a:pos x="1722" y="2253"/>
                </a:cxn>
                <a:cxn ang="0">
                  <a:pos x="1916" y="2376"/>
                </a:cxn>
                <a:cxn ang="0">
                  <a:pos x="1863" y="2235"/>
                </a:cxn>
                <a:cxn ang="0">
                  <a:pos x="2098" y="2112"/>
                </a:cxn>
                <a:cxn ang="0">
                  <a:pos x="1928" y="2100"/>
                </a:cxn>
                <a:cxn ang="0">
                  <a:pos x="1716" y="2171"/>
                </a:cxn>
                <a:cxn ang="0">
                  <a:pos x="1857" y="1965"/>
                </a:cxn>
                <a:cxn ang="0">
                  <a:pos x="1857" y="1930"/>
                </a:cxn>
                <a:cxn ang="0">
                  <a:pos x="1663" y="1812"/>
                </a:cxn>
                <a:cxn ang="0">
                  <a:pos x="1716" y="1947"/>
                </a:cxn>
                <a:cxn ang="0">
                  <a:pos x="1399" y="2182"/>
                </a:cxn>
                <a:cxn ang="0">
                  <a:pos x="541" y="954"/>
                </a:cxn>
                <a:cxn ang="0">
                  <a:pos x="2510" y="830"/>
                </a:cxn>
                <a:cxn ang="0">
                  <a:pos x="3598" y="965"/>
                </a:cxn>
                <a:cxn ang="0">
                  <a:pos x="3204" y="1528"/>
                </a:cxn>
                <a:cxn ang="0">
                  <a:pos x="3394" y="1494"/>
                </a:cxn>
                <a:cxn ang="0">
                  <a:pos x="3654" y="1195"/>
                </a:cxn>
                <a:cxn ang="0">
                  <a:pos x="3625" y="1523"/>
                </a:cxn>
                <a:cxn ang="0">
                  <a:pos x="3700" y="1177"/>
                </a:cxn>
                <a:cxn ang="0">
                  <a:pos x="3717" y="1563"/>
                </a:cxn>
                <a:cxn ang="0">
                  <a:pos x="3930" y="1535"/>
                </a:cxn>
                <a:cxn ang="0">
                  <a:pos x="4293" y="1880"/>
                </a:cxn>
                <a:cxn ang="0">
                  <a:pos x="3976" y="1373"/>
                </a:cxn>
                <a:cxn ang="0">
                  <a:pos x="4282" y="1512"/>
                </a:cxn>
                <a:cxn ang="0">
                  <a:pos x="4656" y="1408"/>
                </a:cxn>
                <a:cxn ang="0">
                  <a:pos x="4268" y="1131"/>
                </a:cxn>
                <a:cxn ang="0">
                  <a:pos x="4241" y="1068"/>
                </a:cxn>
                <a:cxn ang="0">
                  <a:pos x="4558" y="924"/>
                </a:cxn>
                <a:cxn ang="0">
                  <a:pos x="4385" y="751"/>
                </a:cxn>
                <a:cxn ang="0">
                  <a:pos x="4339" y="705"/>
                </a:cxn>
                <a:cxn ang="0">
                  <a:pos x="4132" y="665"/>
                </a:cxn>
                <a:cxn ang="0">
                  <a:pos x="4178" y="198"/>
                </a:cxn>
                <a:cxn ang="0">
                  <a:pos x="4057" y="648"/>
                </a:cxn>
                <a:cxn ang="0">
                  <a:pos x="3907" y="216"/>
                </a:cxn>
                <a:cxn ang="0">
                  <a:pos x="3796" y="403"/>
                </a:cxn>
                <a:cxn ang="0">
                  <a:pos x="3786" y="613"/>
                </a:cxn>
                <a:cxn ang="0">
                  <a:pos x="3608" y="532"/>
                </a:cxn>
                <a:cxn ang="0">
                  <a:pos x="3544" y="601"/>
                </a:cxn>
                <a:cxn ang="0">
                  <a:pos x="3706" y="734"/>
                </a:cxn>
                <a:cxn ang="0">
                  <a:pos x="3050" y="889"/>
                </a:cxn>
              </a:cxnLst>
              <a:rect l="0" t="0" r="r" b="b"/>
              <a:pathLst>
                <a:path w="4857" h="2656">
                  <a:moveTo>
                    <a:pt x="3050" y="889"/>
                  </a:moveTo>
                  <a:lnTo>
                    <a:pt x="2551" y="795"/>
                  </a:lnTo>
                  <a:lnTo>
                    <a:pt x="1846" y="454"/>
                  </a:lnTo>
                  <a:cubicBezTo>
                    <a:pt x="1632" y="413"/>
                    <a:pt x="1486" y="474"/>
                    <a:pt x="1264" y="548"/>
                  </a:cubicBezTo>
                  <a:cubicBezTo>
                    <a:pt x="1042" y="622"/>
                    <a:pt x="696" y="754"/>
                    <a:pt x="511" y="901"/>
                  </a:cubicBezTo>
                  <a:cubicBezTo>
                    <a:pt x="326" y="1048"/>
                    <a:pt x="209" y="1232"/>
                    <a:pt x="153" y="1430"/>
                  </a:cubicBezTo>
                  <a:cubicBezTo>
                    <a:pt x="97" y="1628"/>
                    <a:pt x="0" y="1955"/>
                    <a:pt x="176" y="2088"/>
                  </a:cubicBezTo>
                  <a:cubicBezTo>
                    <a:pt x="352" y="2221"/>
                    <a:pt x="967" y="2203"/>
                    <a:pt x="1211" y="2229"/>
                  </a:cubicBezTo>
                  <a:cubicBezTo>
                    <a:pt x="1455" y="2255"/>
                    <a:pt x="1557" y="2210"/>
                    <a:pt x="1640" y="2241"/>
                  </a:cubicBezTo>
                  <a:cubicBezTo>
                    <a:pt x="1723" y="2272"/>
                    <a:pt x="1702" y="2374"/>
                    <a:pt x="1710" y="2417"/>
                  </a:cubicBezTo>
                  <a:cubicBezTo>
                    <a:pt x="1718" y="2460"/>
                    <a:pt x="1704" y="2469"/>
                    <a:pt x="1687" y="2500"/>
                  </a:cubicBezTo>
                  <a:lnTo>
                    <a:pt x="1610" y="2600"/>
                  </a:lnTo>
                  <a:cubicBezTo>
                    <a:pt x="1589" y="2620"/>
                    <a:pt x="1553" y="2614"/>
                    <a:pt x="1563" y="2623"/>
                  </a:cubicBezTo>
                  <a:cubicBezTo>
                    <a:pt x="1573" y="2632"/>
                    <a:pt x="1655" y="2656"/>
                    <a:pt x="1669" y="2653"/>
                  </a:cubicBezTo>
                  <a:cubicBezTo>
                    <a:pt x="1683" y="2650"/>
                    <a:pt x="1644" y="2625"/>
                    <a:pt x="1646" y="2605"/>
                  </a:cubicBezTo>
                  <a:cubicBezTo>
                    <a:pt x="1648" y="2585"/>
                    <a:pt x="1666" y="2555"/>
                    <a:pt x="1681" y="2535"/>
                  </a:cubicBezTo>
                  <a:cubicBezTo>
                    <a:pt x="1696" y="2515"/>
                    <a:pt x="1715" y="2491"/>
                    <a:pt x="1734" y="2482"/>
                  </a:cubicBezTo>
                  <a:cubicBezTo>
                    <a:pt x="1753" y="2473"/>
                    <a:pt x="1776" y="2478"/>
                    <a:pt x="1798" y="2482"/>
                  </a:cubicBezTo>
                  <a:cubicBezTo>
                    <a:pt x="1820" y="2486"/>
                    <a:pt x="1860" y="2492"/>
                    <a:pt x="1869" y="2506"/>
                  </a:cubicBezTo>
                  <a:cubicBezTo>
                    <a:pt x="1878" y="2520"/>
                    <a:pt x="1841" y="2551"/>
                    <a:pt x="1851" y="2564"/>
                  </a:cubicBezTo>
                  <a:cubicBezTo>
                    <a:pt x="1861" y="2577"/>
                    <a:pt x="1919" y="2586"/>
                    <a:pt x="1928" y="2582"/>
                  </a:cubicBezTo>
                  <a:cubicBezTo>
                    <a:pt x="1937" y="2578"/>
                    <a:pt x="1912" y="2556"/>
                    <a:pt x="1904" y="2541"/>
                  </a:cubicBezTo>
                  <a:cubicBezTo>
                    <a:pt x="1896" y="2526"/>
                    <a:pt x="1898" y="2508"/>
                    <a:pt x="1881" y="2494"/>
                  </a:cubicBezTo>
                  <a:cubicBezTo>
                    <a:pt x="1864" y="2480"/>
                    <a:pt x="1828" y="2468"/>
                    <a:pt x="1804" y="2459"/>
                  </a:cubicBezTo>
                  <a:cubicBezTo>
                    <a:pt x="1780" y="2450"/>
                    <a:pt x="1752" y="2458"/>
                    <a:pt x="1740" y="2441"/>
                  </a:cubicBezTo>
                  <a:cubicBezTo>
                    <a:pt x="1728" y="2424"/>
                    <a:pt x="1737" y="2390"/>
                    <a:pt x="1734" y="2359"/>
                  </a:cubicBezTo>
                  <a:cubicBezTo>
                    <a:pt x="1731" y="2328"/>
                    <a:pt x="1704" y="2268"/>
                    <a:pt x="1722" y="2253"/>
                  </a:cubicBezTo>
                  <a:cubicBezTo>
                    <a:pt x="1740" y="2238"/>
                    <a:pt x="1811" y="2254"/>
                    <a:pt x="1840" y="2270"/>
                  </a:cubicBezTo>
                  <a:cubicBezTo>
                    <a:pt x="1869" y="2286"/>
                    <a:pt x="1885" y="2329"/>
                    <a:pt x="1898" y="2347"/>
                  </a:cubicBezTo>
                  <a:cubicBezTo>
                    <a:pt x="1911" y="2365"/>
                    <a:pt x="1905" y="2385"/>
                    <a:pt x="1916" y="2376"/>
                  </a:cubicBezTo>
                  <a:cubicBezTo>
                    <a:pt x="1927" y="2367"/>
                    <a:pt x="1964" y="2307"/>
                    <a:pt x="1963" y="2294"/>
                  </a:cubicBezTo>
                  <a:cubicBezTo>
                    <a:pt x="1962" y="2281"/>
                    <a:pt x="1927" y="2310"/>
                    <a:pt x="1910" y="2300"/>
                  </a:cubicBezTo>
                  <a:cubicBezTo>
                    <a:pt x="1893" y="2290"/>
                    <a:pt x="1857" y="2263"/>
                    <a:pt x="1863" y="2235"/>
                  </a:cubicBezTo>
                  <a:cubicBezTo>
                    <a:pt x="1869" y="2207"/>
                    <a:pt x="1914" y="2152"/>
                    <a:pt x="1945" y="2129"/>
                  </a:cubicBezTo>
                  <a:cubicBezTo>
                    <a:pt x="1976" y="2106"/>
                    <a:pt x="2026" y="2097"/>
                    <a:pt x="2051" y="2094"/>
                  </a:cubicBezTo>
                  <a:cubicBezTo>
                    <a:pt x="2076" y="2091"/>
                    <a:pt x="2093" y="2123"/>
                    <a:pt x="2098" y="2112"/>
                  </a:cubicBezTo>
                  <a:cubicBezTo>
                    <a:pt x="2103" y="2101"/>
                    <a:pt x="2091" y="2036"/>
                    <a:pt x="2081" y="2029"/>
                  </a:cubicBezTo>
                  <a:cubicBezTo>
                    <a:pt x="2071" y="2022"/>
                    <a:pt x="2064" y="2059"/>
                    <a:pt x="2039" y="2071"/>
                  </a:cubicBezTo>
                  <a:cubicBezTo>
                    <a:pt x="2014" y="2083"/>
                    <a:pt x="1965" y="2074"/>
                    <a:pt x="1928" y="2100"/>
                  </a:cubicBezTo>
                  <a:cubicBezTo>
                    <a:pt x="1891" y="2126"/>
                    <a:pt x="1850" y="2211"/>
                    <a:pt x="1816" y="2229"/>
                  </a:cubicBezTo>
                  <a:cubicBezTo>
                    <a:pt x="1782" y="2247"/>
                    <a:pt x="1738" y="2216"/>
                    <a:pt x="1722" y="2206"/>
                  </a:cubicBezTo>
                  <a:cubicBezTo>
                    <a:pt x="1706" y="2196"/>
                    <a:pt x="1708" y="2192"/>
                    <a:pt x="1716" y="2171"/>
                  </a:cubicBezTo>
                  <a:cubicBezTo>
                    <a:pt x="1724" y="2150"/>
                    <a:pt x="1759" y="2111"/>
                    <a:pt x="1769" y="2082"/>
                  </a:cubicBezTo>
                  <a:cubicBezTo>
                    <a:pt x="1779" y="2053"/>
                    <a:pt x="1760" y="2013"/>
                    <a:pt x="1775" y="1994"/>
                  </a:cubicBezTo>
                  <a:cubicBezTo>
                    <a:pt x="1790" y="1975"/>
                    <a:pt x="1837" y="1966"/>
                    <a:pt x="1857" y="1965"/>
                  </a:cubicBezTo>
                  <a:cubicBezTo>
                    <a:pt x="1877" y="1964"/>
                    <a:pt x="1892" y="2002"/>
                    <a:pt x="1898" y="1988"/>
                  </a:cubicBezTo>
                  <a:lnTo>
                    <a:pt x="1893" y="1883"/>
                  </a:lnTo>
                  <a:lnTo>
                    <a:pt x="1857" y="1930"/>
                  </a:lnTo>
                  <a:cubicBezTo>
                    <a:pt x="1836" y="1942"/>
                    <a:pt x="1795" y="1965"/>
                    <a:pt x="1763" y="1953"/>
                  </a:cubicBezTo>
                  <a:cubicBezTo>
                    <a:pt x="1731" y="1941"/>
                    <a:pt x="1680" y="1883"/>
                    <a:pt x="1663" y="1859"/>
                  </a:cubicBezTo>
                  <a:cubicBezTo>
                    <a:pt x="1646" y="1835"/>
                    <a:pt x="1678" y="1815"/>
                    <a:pt x="1663" y="1812"/>
                  </a:cubicBezTo>
                  <a:cubicBezTo>
                    <a:pt x="1648" y="1809"/>
                    <a:pt x="1581" y="1831"/>
                    <a:pt x="1575" y="1841"/>
                  </a:cubicBezTo>
                  <a:cubicBezTo>
                    <a:pt x="1569" y="1851"/>
                    <a:pt x="1604" y="1853"/>
                    <a:pt x="1628" y="1871"/>
                  </a:cubicBezTo>
                  <a:lnTo>
                    <a:pt x="1716" y="1947"/>
                  </a:lnTo>
                  <a:cubicBezTo>
                    <a:pt x="1735" y="1980"/>
                    <a:pt x="1752" y="2032"/>
                    <a:pt x="1740" y="2071"/>
                  </a:cubicBezTo>
                  <a:cubicBezTo>
                    <a:pt x="1728" y="2110"/>
                    <a:pt x="1703" y="2164"/>
                    <a:pt x="1646" y="2182"/>
                  </a:cubicBezTo>
                  <a:lnTo>
                    <a:pt x="1399" y="2182"/>
                  </a:lnTo>
                  <a:cubicBezTo>
                    <a:pt x="1160" y="2159"/>
                    <a:pt x="411" y="2164"/>
                    <a:pt x="212" y="2041"/>
                  </a:cubicBezTo>
                  <a:cubicBezTo>
                    <a:pt x="13" y="1918"/>
                    <a:pt x="151" y="1623"/>
                    <a:pt x="206" y="1442"/>
                  </a:cubicBezTo>
                  <a:cubicBezTo>
                    <a:pt x="261" y="1261"/>
                    <a:pt x="361" y="1095"/>
                    <a:pt x="541" y="954"/>
                  </a:cubicBezTo>
                  <a:cubicBezTo>
                    <a:pt x="721" y="813"/>
                    <a:pt x="1078" y="670"/>
                    <a:pt x="1287" y="595"/>
                  </a:cubicBezTo>
                  <a:cubicBezTo>
                    <a:pt x="1496" y="520"/>
                    <a:pt x="1594" y="462"/>
                    <a:pt x="1798" y="501"/>
                  </a:cubicBezTo>
                  <a:cubicBezTo>
                    <a:pt x="2002" y="540"/>
                    <a:pt x="2303" y="756"/>
                    <a:pt x="2510" y="830"/>
                  </a:cubicBezTo>
                  <a:cubicBezTo>
                    <a:pt x="2717" y="904"/>
                    <a:pt x="2885" y="916"/>
                    <a:pt x="3039" y="942"/>
                  </a:cubicBezTo>
                  <a:cubicBezTo>
                    <a:pt x="3193" y="968"/>
                    <a:pt x="3339" y="985"/>
                    <a:pt x="3432" y="989"/>
                  </a:cubicBezTo>
                  <a:cubicBezTo>
                    <a:pt x="3525" y="993"/>
                    <a:pt x="3562" y="961"/>
                    <a:pt x="3598" y="965"/>
                  </a:cubicBezTo>
                  <a:cubicBezTo>
                    <a:pt x="3634" y="969"/>
                    <a:pt x="3663" y="970"/>
                    <a:pt x="3649" y="1011"/>
                  </a:cubicBezTo>
                  <a:cubicBezTo>
                    <a:pt x="3636" y="1053"/>
                    <a:pt x="3593" y="1126"/>
                    <a:pt x="3518" y="1213"/>
                  </a:cubicBezTo>
                  <a:cubicBezTo>
                    <a:pt x="3444" y="1299"/>
                    <a:pt x="3207" y="1522"/>
                    <a:pt x="3204" y="1528"/>
                  </a:cubicBezTo>
                  <a:cubicBezTo>
                    <a:pt x="3201" y="1535"/>
                    <a:pt x="3444" y="1304"/>
                    <a:pt x="3500" y="1253"/>
                  </a:cubicBezTo>
                  <a:cubicBezTo>
                    <a:pt x="3555" y="1201"/>
                    <a:pt x="3555" y="1177"/>
                    <a:pt x="3538" y="1218"/>
                  </a:cubicBezTo>
                  <a:cubicBezTo>
                    <a:pt x="3520" y="1258"/>
                    <a:pt x="3394" y="1491"/>
                    <a:pt x="3394" y="1494"/>
                  </a:cubicBezTo>
                  <a:cubicBezTo>
                    <a:pt x="3394" y="1497"/>
                    <a:pt x="3496" y="1305"/>
                    <a:pt x="3538" y="1237"/>
                  </a:cubicBezTo>
                  <a:cubicBezTo>
                    <a:pt x="3580" y="1168"/>
                    <a:pt x="3628" y="1089"/>
                    <a:pt x="3647" y="1082"/>
                  </a:cubicBezTo>
                  <a:cubicBezTo>
                    <a:pt x="3666" y="1075"/>
                    <a:pt x="3684" y="1111"/>
                    <a:pt x="3654" y="1195"/>
                  </a:cubicBezTo>
                  <a:cubicBezTo>
                    <a:pt x="3624" y="1279"/>
                    <a:pt x="3466" y="1575"/>
                    <a:pt x="3464" y="1586"/>
                  </a:cubicBezTo>
                  <a:cubicBezTo>
                    <a:pt x="3462" y="1597"/>
                    <a:pt x="3615" y="1274"/>
                    <a:pt x="3642" y="1264"/>
                  </a:cubicBezTo>
                  <a:cubicBezTo>
                    <a:pt x="3669" y="1254"/>
                    <a:pt x="3620" y="1524"/>
                    <a:pt x="3625" y="1523"/>
                  </a:cubicBezTo>
                  <a:cubicBezTo>
                    <a:pt x="3630" y="1522"/>
                    <a:pt x="3653" y="1288"/>
                    <a:pt x="3671" y="1258"/>
                  </a:cubicBezTo>
                  <a:cubicBezTo>
                    <a:pt x="3689" y="1228"/>
                    <a:pt x="3729" y="1358"/>
                    <a:pt x="3734" y="1345"/>
                  </a:cubicBezTo>
                  <a:cubicBezTo>
                    <a:pt x="3739" y="1332"/>
                    <a:pt x="3677" y="1217"/>
                    <a:pt x="3700" y="1177"/>
                  </a:cubicBezTo>
                  <a:cubicBezTo>
                    <a:pt x="3723" y="1137"/>
                    <a:pt x="3836" y="1069"/>
                    <a:pt x="3873" y="1108"/>
                  </a:cubicBezTo>
                  <a:cubicBezTo>
                    <a:pt x="3910" y="1147"/>
                    <a:pt x="3945" y="1332"/>
                    <a:pt x="3919" y="1408"/>
                  </a:cubicBezTo>
                  <a:cubicBezTo>
                    <a:pt x="3893" y="1484"/>
                    <a:pt x="3714" y="1556"/>
                    <a:pt x="3717" y="1563"/>
                  </a:cubicBezTo>
                  <a:cubicBezTo>
                    <a:pt x="3720" y="1570"/>
                    <a:pt x="3942" y="1427"/>
                    <a:pt x="3936" y="1448"/>
                  </a:cubicBezTo>
                  <a:cubicBezTo>
                    <a:pt x="3930" y="1469"/>
                    <a:pt x="3683" y="1676"/>
                    <a:pt x="3682" y="1690"/>
                  </a:cubicBezTo>
                  <a:cubicBezTo>
                    <a:pt x="3681" y="1704"/>
                    <a:pt x="3867" y="1501"/>
                    <a:pt x="3930" y="1535"/>
                  </a:cubicBezTo>
                  <a:cubicBezTo>
                    <a:pt x="3993" y="1569"/>
                    <a:pt x="4057" y="1902"/>
                    <a:pt x="4063" y="1892"/>
                  </a:cubicBezTo>
                  <a:cubicBezTo>
                    <a:pt x="4069" y="1882"/>
                    <a:pt x="3927" y="1479"/>
                    <a:pt x="3965" y="1477"/>
                  </a:cubicBezTo>
                  <a:cubicBezTo>
                    <a:pt x="4003" y="1475"/>
                    <a:pt x="4289" y="1888"/>
                    <a:pt x="4293" y="1880"/>
                  </a:cubicBezTo>
                  <a:cubicBezTo>
                    <a:pt x="4297" y="1872"/>
                    <a:pt x="4004" y="1488"/>
                    <a:pt x="3988" y="1431"/>
                  </a:cubicBezTo>
                  <a:cubicBezTo>
                    <a:pt x="3972" y="1374"/>
                    <a:pt x="4197" y="1550"/>
                    <a:pt x="4195" y="1540"/>
                  </a:cubicBezTo>
                  <a:cubicBezTo>
                    <a:pt x="4193" y="1530"/>
                    <a:pt x="4011" y="1446"/>
                    <a:pt x="3976" y="1373"/>
                  </a:cubicBezTo>
                  <a:cubicBezTo>
                    <a:pt x="3941" y="1300"/>
                    <a:pt x="3944" y="1133"/>
                    <a:pt x="3982" y="1103"/>
                  </a:cubicBezTo>
                  <a:cubicBezTo>
                    <a:pt x="4020" y="1073"/>
                    <a:pt x="4157" y="1127"/>
                    <a:pt x="4207" y="1195"/>
                  </a:cubicBezTo>
                  <a:cubicBezTo>
                    <a:pt x="4257" y="1263"/>
                    <a:pt x="4276" y="1510"/>
                    <a:pt x="4282" y="1512"/>
                  </a:cubicBezTo>
                  <a:cubicBezTo>
                    <a:pt x="4288" y="1514"/>
                    <a:pt x="4241" y="1261"/>
                    <a:pt x="4241" y="1206"/>
                  </a:cubicBezTo>
                  <a:cubicBezTo>
                    <a:pt x="4241" y="1151"/>
                    <a:pt x="4213" y="1149"/>
                    <a:pt x="4282" y="1183"/>
                  </a:cubicBezTo>
                  <a:cubicBezTo>
                    <a:pt x="4351" y="1217"/>
                    <a:pt x="4656" y="1412"/>
                    <a:pt x="4656" y="1408"/>
                  </a:cubicBezTo>
                  <a:cubicBezTo>
                    <a:pt x="4656" y="1404"/>
                    <a:pt x="4281" y="1183"/>
                    <a:pt x="4282" y="1160"/>
                  </a:cubicBezTo>
                  <a:cubicBezTo>
                    <a:pt x="4283" y="1137"/>
                    <a:pt x="4666" y="1277"/>
                    <a:pt x="4664" y="1272"/>
                  </a:cubicBezTo>
                  <a:cubicBezTo>
                    <a:pt x="4662" y="1267"/>
                    <a:pt x="4332" y="1159"/>
                    <a:pt x="4268" y="1131"/>
                  </a:cubicBezTo>
                  <a:cubicBezTo>
                    <a:pt x="4204" y="1102"/>
                    <a:pt x="4201" y="1111"/>
                    <a:pt x="4279" y="1098"/>
                  </a:cubicBezTo>
                  <a:cubicBezTo>
                    <a:pt x="4357" y="1085"/>
                    <a:pt x="4743" y="1056"/>
                    <a:pt x="4737" y="1051"/>
                  </a:cubicBezTo>
                  <a:cubicBezTo>
                    <a:pt x="4731" y="1046"/>
                    <a:pt x="4347" y="1087"/>
                    <a:pt x="4241" y="1068"/>
                  </a:cubicBezTo>
                  <a:cubicBezTo>
                    <a:pt x="4135" y="1049"/>
                    <a:pt x="4094" y="977"/>
                    <a:pt x="4103" y="936"/>
                  </a:cubicBezTo>
                  <a:cubicBezTo>
                    <a:pt x="4112" y="895"/>
                    <a:pt x="4217" y="822"/>
                    <a:pt x="4293" y="820"/>
                  </a:cubicBezTo>
                  <a:cubicBezTo>
                    <a:pt x="4369" y="818"/>
                    <a:pt x="4548" y="930"/>
                    <a:pt x="4558" y="924"/>
                  </a:cubicBezTo>
                  <a:cubicBezTo>
                    <a:pt x="4568" y="918"/>
                    <a:pt x="4307" y="833"/>
                    <a:pt x="4356" y="786"/>
                  </a:cubicBezTo>
                  <a:cubicBezTo>
                    <a:pt x="4405" y="739"/>
                    <a:pt x="4847" y="648"/>
                    <a:pt x="4852" y="642"/>
                  </a:cubicBezTo>
                  <a:cubicBezTo>
                    <a:pt x="4857" y="636"/>
                    <a:pt x="4466" y="738"/>
                    <a:pt x="4385" y="751"/>
                  </a:cubicBezTo>
                  <a:cubicBezTo>
                    <a:pt x="4304" y="764"/>
                    <a:pt x="4301" y="767"/>
                    <a:pt x="4368" y="721"/>
                  </a:cubicBezTo>
                  <a:cubicBezTo>
                    <a:pt x="4435" y="675"/>
                    <a:pt x="4793" y="478"/>
                    <a:pt x="4788" y="475"/>
                  </a:cubicBezTo>
                  <a:cubicBezTo>
                    <a:pt x="4783" y="472"/>
                    <a:pt x="4382" y="722"/>
                    <a:pt x="4339" y="705"/>
                  </a:cubicBezTo>
                  <a:cubicBezTo>
                    <a:pt x="4296" y="688"/>
                    <a:pt x="4543" y="364"/>
                    <a:pt x="4529" y="371"/>
                  </a:cubicBezTo>
                  <a:cubicBezTo>
                    <a:pt x="4515" y="378"/>
                    <a:pt x="4319" y="696"/>
                    <a:pt x="4253" y="745"/>
                  </a:cubicBezTo>
                  <a:cubicBezTo>
                    <a:pt x="4187" y="794"/>
                    <a:pt x="4122" y="721"/>
                    <a:pt x="4132" y="665"/>
                  </a:cubicBezTo>
                  <a:cubicBezTo>
                    <a:pt x="4142" y="609"/>
                    <a:pt x="4320" y="417"/>
                    <a:pt x="4316" y="406"/>
                  </a:cubicBezTo>
                  <a:cubicBezTo>
                    <a:pt x="4312" y="395"/>
                    <a:pt x="4132" y="636"/>
                    <a:pt x="4109" y="601"/>
                  </a:cubicBezTo>
                  <a:cubicBezTo>
                    <a:pt x="4086" y="566"/>
                    <a:pt x="4183" y="207"/>
                    <a:pt x="4178" y="198"/>
                  </a:cubicBezTo>
                  <a:cubicBezTo>
                    <a:pt x="4173" y="189"/>
                    <a:pt x="4113" y="518"/>
                    <a:pt x="4080" y="544"/>
                  </a:cubicBezTo>
                  <a:cubicBezTo>
                    <a:pt x="4047" y="570"/>
                    <a:pt x="3986" y="337"/>
                    <a:pt x="3982" y="354"/>
                  </a:cubicBezTo>
                  <a:cubicBezTo>
                    <a:pt x="3978" y="371"/>
                    <a:pt x="4063" y="597"/>
                    <a:pt x="4057" y="648"/>
                  </a:cubicBezTo>
                  <a:cubicBezTo>
                    <a:pt x="4051" y="699"/>
                    <a:pt x="3976" y="683"/>
                    <a:pt x="3947" y="659"/>
                  </a:cubicBezTo>
                  <a:cubicBezTo>
                    <a:pt x="3918" y="635"/>
                    <a:pt x="3891" y="578"/>
                    <a:pt x="3884" y="504"/>
                  </a:cubicBezTo>
                  <a:cubicBezTo>
                    <a:pt x="3877" y="430"/>
                    <a:pt x="3914" y="208"/>
                    <a:pt x="3907" y="216"/>
                  </a:cubicBezTo>
                  <a:cubicBezTo>
                    <a:pt x="3900" y="224"/>
                    <a:pt x="3873" y="587"/>
                    <a:pt x="3844" y="555"/>
                  </a:cubicBezTo>
                  <a:cubicBezTo>
                    <a:pt x="3815" y="523"/>
                    <a:pt x="3742" y="50"/>
                    <a:pt x="3734" y="25"/>
                  </a:cubicBezTo>
                  <a:cubicBezTo>
                    <a:pt x="3726" y="0"/>
                    <a:pt x="3785" y="316"/>
                    <a:pt x="3796" y="403"/>
                  </a:cubicBezTo>
                  <a:cubicBezTo>
                    <a:pt x="3807" y="490"/>
                    <a:pt x="3831" y="605"/>
                    <a:pt x="3798" y="550"/>
                  </a:cubicBezTo>
                  <a:cubicBezTo>
                    <a:pt x="3765" y="495"/>
                    <a:pt x="3598" y="62"/>
                    <a:pt x="3596" y="72"/>
                  </a:cubicBezTo>
                  <a:cubicBezTo>
                    <a:pt x="3594" y="82"/>
                    <a:pt x="3772" y="520"/>
                    <a:pt x="3786" y="613"/>
                  </a:cubicBezTo>
                  <a:cubicBezTo>
                    <a:pt x="3800" y="706"/>
                    <a:pt x="3724" y="711"/>
                    <a:pt x="3677" y="630"/>
                  </a:cubicBezTo>
                  <a:cubicBezTo>
                    <a:pt x="3630" y="549"/>
                    <a:pt x="3515" y="145"/>
                    <a:pt x="3504" y="129"/>
                  </a:cubicBezTo>
                  <a:cubicBezTo>
                    <a:pt x="3493" y="113"/>
                    <a:pt x="3647" y="521"/>
                    <a:pt x="3608" y="532"/>
                  </a:cubicBezTo>
                  <a:cubicBezTo>
                    <a:pt x="3569" y="543"/>
                    <a:pt x="3268" y="185"/>
                    <a:pt x="3268" y="193"/>
                  </a:cubicBezTo>
                  <a:cubicBezTo>
                    <a:pt x="3268" y="201"/>
                    <a:pt x="3562" y="510"/>
                    <a:pt x="3608" y="578"/>
                  </a:cubicBezTo>
                  <a:cubicBezTo>
                    <a:pt x="3654" y="646"/>
                    <a:pt x="3598" y="607"/>
                    <a:pt x="3544" y="601"/>
                  </a:cubicBezTo>
                  <a:cubicBezTo>
                    <a:pt x="3490" y="595"/>
                    <a:pt x="3273" y="535"/>
                    <a:pt x="3286" y="542"/>
                  </a:cubicBezTo>
                  <a:cubicBezTo>
                    <a:pt x="3299" y="549"/>
                    <a:pt x="3551" y="610"/>
                    <a:pt x="3621" y="642"/>
                  </a:cubicBezTo>
                  <a:cubicBezTo>
                    <a:pt x="3691" y="674"/>
                    <a:pt x="3713" y="692"/>
                    <a:pt x="3706" y="734"/>
                  </a:cubicBezTo>
                  <a:cubicBezTo>
                    <a:pt x="3699" y="776"/>
                    <a:pt x="3624" y="865"/>
                    <a:pt x="3578" y="897"/>
                  </a:cubicBezTo>
                  <a:cubicBezTo>
                    <a:pt x="3532" y="929"/>
                    <a:pt x="3515" y="926"/>
                    <a:pt x="3427" y="925"/>
                  </a:cubicBezTo>
                  <a:cubicBezTo>
                    <a:pt x="3339" y="924"/>
                    <a:pt x="3050" y="889"/>
                    <a:pt x="3050" y="889"/>
                  </a:cubicBezTo>
                  <a:close/>
                </a:path>
              </a:pathLst>
            </a:custGeom>
            <a:solidFill>
              <a:srgbClr val="FFBF93"/>
            </a:solidFill>
            <a:ln w="3175" cap="flat" cmpd="sng">
              <a:solidFill>
                <a:srgbClr val="C0C0C0"/>
              </a:solidFill>
              <a:prstDash val="solid"/>
              <a:round/>
              <a:headEnd type="none" w="med" len="med"/>
              <a:tailEnd type="none" w="med" len="med"/>
            </a:ln>
            <a:effectLst/>
          </p:spPr>
          <p:txBody>
            <a:bodyPr/>
            <a:lstStyle/>
            <a:p>
              <a:endParaRPr lang="sv-SE"/>
            </a:p>
          </p:txBody>
        </p:sp>
        <p:sp>
          <p:nvSpPr>
            <p:cNvPr id="104" name="Oval 145"/>
            <p:cNvSpPr>
              <a:spLocks noChangeAspect="1" noChangeArrowheads="1"/>
            </p:cNvSpPr>
            <p:nvPr/>
          </p:nvSpPr>
          <p:spPr bwMode="auto">
            <a:xfrm rot="454006" flipH="1" flipV="1">
              <a:off x="418" y="3043"/>
              <a:ext cx="193" cy="161"/>
            </a:xfrm>
            <a:prstGeom prst="ellipse">
              <a:avLst/>
            </a:prstGeom>
            <a:gradFill rotWithShape="1">
              <a:gsLst>
                <a:gs pos="0">
                  <a:srgbClr val="C775FF"/>
                </a:gs>
                <a:gs pos="100000">
                  <a:srgbClr val="FFBF93"/>
                </a:gs>
              </a:gsLst>
              <a:path path="shape">
                <a:fillToRect l="50000" t="50000" r="50000" b="50000"/>
              </a:path>
            </a:gradFill>
            <a:ln w="28575" algn="ctr">
              <a:noFill/>
              <a:round/>
              <a:headEnd/>
              <a:tailEnd/>
            </a:ln>
            <a:effectLst/>
          </p:spPr>
          <p:txBody>
            <a:bodyPr wrap="none" anchor="ctr"/>
            <a:lstStyle/>
            <a:p>
              <a:endParaRPr lang="sv-SE"/>
            </a:p>
          </p:txBody>
        </p:sp>
        <p:grpSp>
          <p:nvGrpSpPr>
            <p:cNvPr id="1332" name="Group 146"/>
            <p:cNvGrpSpPr>
              <a:grpSpLocks noChangeAspect="1"/>
            </p:cNvGrpSpPr>
            <p:nvPr/>
          </p:nvGrpSpPr>
          <p:grpSpPr bwMode="auto">
            <a:xfrm rot="2344263" flipH="1" flipV="1">
              <a:off x="1958" y="3462"/>
              <a:ext cx="193" cy="100"/>
              <a:chOff x="946" y="3778"/>
              <a:chExt cx="422" cy="198"/>
            </a:xfrm>
          </p:grpSpPr>
          <p:sp>
            <p:nvSpPr>
              <p:cNvPr id="164" name="AutoShape 147"/>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65" name="AutoShape 148"/>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66" name="Oval 149"/>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grpSp>
          <p:nvGrpSpPr>
            <p:cNvPr id="1333" name="Group 150"/>
            <p:cNvGrpSpPr>
              <a:grpSpLocks noChangeAspect="1"/>
            </p:cNvGrpSpPr>
            <p:nvPr/>
          </p:nvGrpSpPr>
          <p:grpSpPr bwMode="auto">
            <a:xfrm rot="2344263" flipH="1" flipV="1">
              <a:off x="2109" y="3605"/>
              <a:ext cx="199" cy="100"/>
              <a:chOff x="946" y="3778"/>
              <a:chExt cx="422" cy="198"/>
            </a:xfrm>
          </p:grpSpPr>
          <p:sp>
            <p:nvSpPr>
              <p:cNvPr id="161" name="AutoShape 151"/>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62" name="AutoShape 152"/>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63" name="Oval 153"/>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grpSp>
          <p:nvGrpSpPr>
            <p:cNvPr id="1334" name="Group 154"/>
            <p:cNvGrpSpPr>
              <a:grpSpLocks noChangeAspect="1"/>
            </p:cNvGrpSpPr>
            <p:nvPr/>
          </p:nvGrpSpPr>
          <p:grpSpPr bwMode="auto">
            <a:xfrm rot="3761745" flipH="1" flipV="1">
              <a:off x="2228" y="3770"/>
              <a:ext cx="135" cy="93"/>
              <a:chOff x="946" y="3778"/>
              <a:chExt cx="422" cy="198"/>
            </a:xfrm>
          </p:grpSpPr>
          <p:sp>
            <p:nvSpPr>
              <p:cNvPr id="158" name="AutoShape 155"/>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9" name="AutoShape 156"/>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60" name="Oval 157"/>
              <p:cNvSpPr>
                <a:spLocks noChangeAspect="1" noChangeArrowheads="1"/>
              </p:cNvSpPr>
              <p:nvPr/>
            </p:nvSpPr>
            <p:spPr bwMode="auto">
              <a:xfrm rot="367862">
                <a:off x="1098" y="3785"/>
                <a:ext cx="141" cy="56"/>
              </a:xfrm>
              <a:prstGeom prst="ellipse">
                <a:avLst/>
              </a:prstGeom>
              <a:solidFill>
                <a:srgbClr val="9900FF">
                  <a:alpha val="44000"/>
                </a:srgbClr>
              </a:solidFill>
              <a:ln w="9525">
                <a:noFill/>
                <a:round/>
                <a:headEnd/>
                <a:tailEnd/>
              </a:ln>
              <a:effectLst/>
            </p:spPr>
            <p:txBody>
              <a:bodyPr wrap="none" anchor="ctr"/>
              <a:lstStyle/>
              <a:p>
                <a:endParaRPr lang="sv-SE"/>
              </a:p>
            </p:txBody>
          </p:sp>
        </p:grpSp>
        <p:grpSp>
          <p:nvGrpSpPr>
            <p:cNvPr id="1342" name="Group 158"/>
            <p:cNvGrpSpPr>
              <a:grpSpLocks noChangeAspect="1"/>
            </p:cNvGrpSpPr>
            <p:nvPr/>
          </p:nvGrpSpPr>
          <p:grpSpPr bwMode="auto">
            <a:xfrm rot="18544263" flipV="1">
              <a:off x="2203" y="3911"/>
              <a:ext cx="135" cy="90"/>
              <a:chOff x="946" y="3778"/>
              <a:chExt cx="422" cy="198"/>
            </a:xfrm>
          </p:grpSpPr>
          <p:sp>
            <p:nvSpPr>
              <p:cNvPr id="155" name="AutoShape 159"/>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6" name="AutoShape 160"/>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57" name="Oval 161"/>
              <p:cNvSpPr>
                <a:spLocks noChangeAspect="1" noChangeArrowheads="1"/>
              </p:cNvSpPr>
              <p:nvPr/>
            </p:nvSpPr>
            <p:spPr bwMode="auto">
              <a:xfrm rot="367862">
                <a:off x="1098" y="3785"/>
                <a:ext cx="141" cy="56"/>
              </a:xfrm>
              <a:prstGeom prst="ellipse">
                <a:avLst/>
              </a:prstGeom>
              <a:solidFill>
                <a:srgbClr val="9900FF">
                  <a:alpha val="46001"/>
                </a:srgbClr>
              </a:solidFill>
              <a:ln w="9525">
                <a:noFill/>
                <a:round/>
                <a:headEnd/>
                <a:tailEnd/>
              </a:ln>
              <a:effectLst/>
            </p:spPr>
            <p:txBody>
              <a:bodyPr wrap="none" anchor="ctr"/>
              <a:lstStyle/>
              <a:p>
                <a:endParaRPr lang="sv-SE"/>
              </a:p>
            </p:txBody>
          </p:sp>
        </p:grpSp>
        <p:grpSp>
          <p:nvGrpSpPr>
            <p:cNvPr id="1343" name="Group 162"/>
            <p:cNvGrpSpPr>
              <a:grpSpLocks noChangeAspect="1"/>
            </p:cNvGrpSpPr>
            <p:nvPr/>
          </p:nvGrpSpPr>
          <p:grpSpPr bwMode="auto">
            <a:xfrm rot="19824062" flipV="1">
              <a:off x="2033" y="3994"/>
              <a:ext cx="183" cy="100"/>
              <a:chOff x="946" y="3778"/>
              <a:chExt cx="422" cy="198"/>
            </a:xfrm>
          </p:grpSpPr>
          <p:sp>
            <p:nvSpPr>
              <p:cNvPr id="152" name="AutoShape 163"/>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3" name="AutoShape 164"/>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54" name="Oval 165"/>
              <p:cNvSpPr>
                <a:spLocks noChangeAspect="1" noChangeArrowheads="1"/>
              </p:cNvSpPr>
              <p:nvPr/>
            </p:nvSpPr>
            <p:spPr bwMode="auto">
              <a:xfrm rot="367862">
                <a:off x="1098" y="3785"/>
                <a:ext cx="141" cy="56"/>
              </a:xfrm>
              <a:prstGeom prst="ellipse">
                <a:avLst/>
              </a:prstGeom>
              <a:solidFill>
                <a:srgbClr val="9900FF">
                  <a:alpha val="39999"/>
                </a:srgbClr>
              </a:solidFill>
              <a:ln w="9525">
                <a:noFill/>
                <a:round/>
                <a:headEnd/>
                <a:tailEnd/>
              </a:ln>
              <a:effectLst/>
            </p:spPr>
            <p:txBody>
              <a:bodyPr wrap="none" anchor="ctr"/>
              <a:lstStyle/>
              <a:p>
                <a:endParaRPr lang="sv-SE"/>
              </a:p>
            </p:txBody>
          </p:sp>
        </p:grpSp>
        <p:grpSp>
          <p:nvGrpSpPr>
            <p:cNvPr id="1344" name="Group 166"/>
            <p:cNvGrpSpPr>
              <a:grpSpLocks noChangeAspect="1"/>
            </p:cNvGrpSpPr>
            <p:nvPr/>
          </p:nvGrpSpPr>
          <p:grpSpPr bwMode="auto">
            <a:xfrm rot="20899189" flipV="1">
              <a:off x="1863" y="4074"/>
              <a:ext cx="180" cy="100"/>
              <a:chOff x="946" y="3778"/>
              <a:chExt cx="422" cy="198"/>
            </a:xfrm>
          </p:grpSpPr>
          <p:sp>
            <p:nvSpPr>
              <p:cNvPr id="149" name="AutoShape 167"/>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0" name="AutoShape 168"/>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51" name="Oval 169"/>
              <p:cNvSpPr>
                <a:spLocks noChangeAspect="1" noChangeArrowheads="1"/>
              </p:cNvSpPr>
              <p:nvPr/>
            </p:nvSpPr>
            <p:spPr bwMode="auto">
              <a:xfrm rot="367862">
                <a:off x="1098" y="3785"/>
                <a:ext cx="141" cy="56"/>
              </a:xfrm>
              <a:prstGeom prst="ellipse">
                <a:avLst/>
              </a:prstGeom>
              <a:solidFill>
                <a:srgbClr val="9900FF">
                  <a:alpha val="39999"/>
                </a:srgbClr>
              </a:solidFill>
              <a:ln w="9525">
                <a:noFill/>
                <a:round/>
                <a:headEnd/>
                <a:tailEnd/>
              </a:ln>
              <a:effectLst/>
            </p:spPr>
            <p:txBody>
              <a:bodyPr wrap="none" anchor="ctr"/>
              <a:lstStyle/>
              <a:p>
                <a:endParaRPr lang="sv-SE"/>
              </a:p>
            </p:txBody>
          </p:sp>
        </p:grpSp>
        <p:grpSp>
          <p:nvGrpSpPr>
            <p:cNvPr id="1345" name="Group 170"/>
            <p:cNvGrpSpPr>
              <a:grpSpLocks noChangeAspect="1"/>
            </p:cNvGrpSpPr>
            <p:nvPr/>
          </p:nvGrpSpPr>
          <p:grpSpPr bwMode="auto">
            <a:xfrm rot="681167" flipV="1">
              <a:off x="1660" y="4083"/>
              <a:ext cx="194" cy="100"/>
              <a:chOff x="946" y="3778"/>
              <a:chExt cx="422" cy="198"/>
            </a:xfrm>
          </p:grpSpPr>
          <p:sp>
            <p:nvSpPr>
              <p:cNvPr id="146" name="AutoShape 171"/>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47" name="AutoShape 172"/>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48" name="Oval 173"/>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grpSp>
          <p:nvGrpSpPr>
            <p:cNvPr id="1346" name="Group 174"/>
            <p:cNvGrpSpPr>
              <a:grpSpLocks noChangeAspect="1"/>
            </p:cNvGrpSpPr>
            <p:nvPr/>
          </p:nvGrpSpPr>
          <p:grpSpPr bwMode="auto">
            <a:xfrm rot="2344263" flipH="1" flipV="1">
              <a:off x="695" y="3280"/>
              <a:ext cx="211" cy="99"/>
              <a:chOff x="3440" y="2239"/>
              <a:chExt cx="421" cy="199"/>
            </a:xfrm>
          </p:grpSpPr>
          <p:sp>
            <p:nvSpPr>
              <p:cNvPr id="143" name="AutoShape 175"/>
              <p:cNvSpPr>
                <a:spLocks noChangeAspect="1" noChangeArrowheads="1"/>
              </p:cNvSpPr>
              <p:nvPr/>
            </p:nvSpPr>
            <p:spPr bwMode="auto">
              <a:xfrm rot="596299">
                <a:off x="3444" y="2243"/>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44" name="AutoShape 176"/>
              <p:cNvSpPr>
                <a:spLocks noChangeAspect="1" noChangeArrowheads="1"/>
              </p:cNvSpPr>
              <p:nvPr/>
            </p:nvSpPr>
            <p:spPr bwMode="auto">
              <a:xfrm rot="596299">
                <a:off x="3440" y="2239"/>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45" name="Oval 177"/>
              <p:cNvSpPr>
                <a:spLocks noChangeAspect="1" noChangeArrowheads="1"/>
              </p:cNvSpPr>
              <p:nvPr/>
            </p:nvSpPr>
            <p:spPr bwMode="auto">
              <a:xfrm rot="713935">
                <a:off x="3598" y="2248"/>
                <a:ext cx="141" cy="56"/>
              </a:xfrm>
              <a:prstGeom prst="ellipse">
                <a:avLst/>
              </a:prstGeom>
              <a:solidFill>
                <a:srgbClr val="9900FF">
                  <a:alpha val="46001"/>
                </a:srgbClr>
              </a:solidFill>
              <a:ln w="9525">
                <a:noFill/>
                <a:round/>
                <a:headEnd/>
                <a:tailEnd/>
              </a:ln>
              <a:effectLst/>
            </p:spPr>
            <p:txBody>
              <a:bodyPr wrap="none" anchor="ctr"/>
              <a:lstStyle/>
              <a:p>
                <a:endParaRPr lang="sv-SE"/>
              </a:p>
            </p:txBody>
          </p:sp>
        </p:grpSp>
        <p:grpSp>
          <p:nvGrpSpPr>
            <p:cNvPr id="1347" name="Group 178"/>
            <p:cNvGrpSpPr>
              <a:grpSpLocks noChangeAspect="1"/>
            </p:cNvGrpSpPr>
            <p:nvPr/>
          </p:nvGrpSpPr>
          <p:grpSpPr bwMode="auto">
            <a:xfrm rot="2690336" flipH="1" flipV="1">
              <a:off x="859" y="3439"/>
              <a:ext cx="212" cy="100"/>
              <a:chOff x="946" y="3778"/>
              <a:chExt cx="422" cy="198"/>
            </a:xfrm>
          </p:grpSpPr>
          <p:sp>
            <p:nvSpPr>
              <p:cNvPr id="140" name="AutoShape 179"/>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41" name="AutoShape 180"/>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42" name="Oval 181"/>
              <p:cNvSpPr>
                <a:spLocks noChangeAspect="1" noChangeArrowheads="1"/>
              </p:cNvSpPr>
              <p:nvPr/>
            </p:nvSpPr>
            <p:spPr bwMode="auto">
              <a:xfrm rot="367862">
                <a:off x="1098" y="3785"/>
                <a:ext cx="141" cy="56"/>
              </a:xfrm>
              <a:prstGeom prst="ellipse">
                <a:avLst/>
              </a:prstGeom>
              <a:solidFill>
                <a:srgbClr val="9900FF">
                  <a:alpha val="42000"/>
                </a:srgbClr>
              </a:solidFill>
              <a:ln w="9525">
                <a:noFill/>
                <a:round/>
                <a:headEnd/>
                <a:tailEnd/>
              </a:ln>
              <a:effectLst/>
            </p:spPr>
            <p:txBody>
              <a:bodyPr wrap="none" anchor="ctr"/>
              <a:lstStyle/>
              <a:p>
                <a:endParaRPr lang="sv-SE"/>
              </a:p>
            </p:txBody>
          </p:sp>
        </p:grpSp>
        <p:grpSp>
          <p:nvGrpSpPr>
            <p:cNvPr id="1348" name="Group 182"/>
            <p:cNvGrpSpPr>
              <a:grpSpLocks noChangeAspect="1"/>
            </p:cNvGrpSpPr>
            <p:nvPr/>
          </p:nvGrpSpPr>
          <p:grpSpPr bwMode="auto">
            <a:xfrm rot="3818329" flipH="1" flipV="1">
              <a:off x="980" y="3637"/>
              <a:ext cx="212" cy="100"/>
              <a:chOff x="946" y="3778"/>
              <a:chExt cx="422" cy="198"/>
            </a:xfrm>
          </p:grpSpPr>
          <p:sp>
            <p:nvSpPr>
              <p:cNvPr id="137" name="AutoShape 183"/>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38" name="AutoShape 184"/>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9" name="Oval 185"/>
              <p:cNvSpPr>
                <a:spLocks noChangeAspect="1" noChangeArrowheads="1"/>
              </p:cNvSpPr>
              <p:nvPr/>
            </p:nvSpPr>
            <p:spPr bwMode="auto">
              <a:xfrm rot="367862">
                <a:off x="1098" y="3785"/>
                <a:ext cx="141" cy="56"/>
              </a:xfrm>
              <a:prstGeom prst="ellipse">
                <a:avLst/>
              </a:prstGeom>
              <a:solidFill>
                <a:srgbClr val="9900FF">
                  <a:alpha val="46001"/>
                </a:srgbClr>
              </a:solidFill>
              <a:ln w="9525">
                <a:noFill/>
                <a:round/>
                <a:headEnd/>
                <a:tailEnd/>
              </a:ln>
              <a:effectLst/>
            </p:spPr>
            <p:txBody>
              <a:bodyPr wrap="none" anchor="ctr"/>
              <a:lstStyle/>
              <a:p>
                <a:endParaRPr lang="sv-SE"/>
              </a:p>
            </p:txBody>
          </p:sp>
        </p:grpSp>
        <p:grpSp>
          <p:nvGrpSpPr>
            <p:cNvPr id="1349" name="Group 186"/>
            <p:cNvGrpSpPr>
              <a:grpSpLocks noChangeAspect="1"/>
            </p:cNvGrpSpPr>
            <p:nvPr/>
          </p:nvGrpSpPr>
          <p:grpSpPr bwMode="auto">
            <a:xfrm rot="3403655" flipH="1" flipV="1">
              <a:off x="1074" y="3834"/>
              <a:ext cx="210" cy="100"/>
              <a:chOff x="946" y="3778"/>
              <a:chExt cx="422" cy="198"/>
            </a:xfrm>
          </p:grpSpPr>
          <p:sp>
            <p:nvSpPr>
              <p:cNvPr id="134" name="AutoShape 187"/>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35" name="AutoShape 188"/>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6" name="Oval 189"/>
              <p:cNvSpPr>
                <a:spLocks noChangeAspect="1" noChangeArrowheads="1"/>
              </p:cNvSpPr>
              <p:nvPr/>
            </p:nvSpPr>
            <p:spPr bwMode="auto">
              <a:xfrm rot="367862">
                <a:off x="1098" y="3785"/>
                <a:ext cx="141" cy="56"/>
              </a:xfrm>
              <a:prstGeom prst="ellipse">
                <a:avLst/>
              </a:prstGeom>
              <a:solidFill>
                <a:srgbClr val="9900FF">
                  <a:alpha val="41000"/>
                </a:srgbClr>
              </a:solidFill>
              <a:ln w="9525">
                <a:noFill/>
                <a:round/>
                <a:headEnd/>
                <a:tailEnd/>
              </a:ln>
              <a:effectLst/>
            </p:spPr>
            <p:txBody>
              <a:bodyPr wrap="none" anchor="ctr"/>
              <a:lstStyle/>
              <a:p>
                <a:endParaRPr lang="sv-SE"/>
              </a:p>
            </p:txBody>
          </p:sp>
        </p:grpSp>
        <p:grpSp>
          <p:nvGrpSpPr>
            <p:cNvPr id="1350" name="Group 190"/>
            <p:cNvGrpSpPr>
              <a:grpSpLocks noChangeAspect="1"/>
            </p:cNvGrpSpPr>
            <p:nvPr/>
          </p:nvGrpSpPr>
          <p:grpSpPr bwMode="auto">
            <a:xfrm rot="1339701" flipH="1" flipV="1">
              <a:off x="1237" y="3964"/>
              <a:ext cx="210" cy="100"/>
              <a:chOff x="946" y="3778"/>
              <a:chExt cx="422" cy="198"/>
            </a:xfrm>
          </p:grpSpPr>
          <p:sp>
            <p:nvSpPr>
              <p:cNvPr id="131" name="AutoShape 191"/>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32" name="AutoShape 192"/>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3" name="Oval 193"/>
              <p:cNvSpPr>
                <a:spLocks noChangeAspect="1" noChangeArrowheads="1"/>
              </p:cNvSpPr>
              <p:nvPr/>
            </p:nvSpPr>
            <p:spPr bwMode="auto">
              <a:xfrm rot="367862">
                <a:off x="1098" y="3785"/>
                <a:ext cx="141" cy="56"/>
              </a:xfrm>
              <a:prstGeom prst="ellipse">
                <a:avLst/>
              </a:prstGeom>
              <a:solidFill>
                <a:srgbClr val="9900FF">
                  <a:alpha val="39000"/>
                </a:srgbClr>
              </a:solidFill>
              <a:ln w="9525">
                <a:noFill/>
                <a:round/>
                <a:headEnd/>
                <a:tailEnd/>
              </a:ln>
              <a:effectLst/>
            </p:spPr>
            <p:txBody>
              <a:bodyPr wrap="none" anchor="ctr"/>
              <a:lstStyle/>
              <a:p>
                <a:endParaRPr lang="sv-SE"/>
              </a:p>
            </p:txBody>
          </p:sp>
        </p:grpSp>
        <p:grpSp>
          <p:nvGrpSpPr>
            <p:cNvPr id="1351" name="Group 194"/>
            <p:cNvGrpSpPr>
              <a:grpSpLocks noChangeAspect="1"/>
            </p:cNvGrpSpPr>
            <p:nvPr/>
          </p:nvGrpSpPr>
          <p:grpSpPr bwMode="auto">
            <a:xfrm rot="959290" flipH="1" flipV="1">
              <a:off x="1437" y="4056"/>
              <a:ext cx="210" cy="98"/>
              <a:chOff x="946" y="3778"/>
              <a:chExt cx="422" cy="198"/>
            </a:xfrm>
          </p:grpSpPr>
          <p:sp>
            <p:nvSpPr>
              <p:cNvPr id="128" name="AutoShape 195"/>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29" name="AutoShape 196"/>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0" name="Oval 197"/>
              <p:cNvSpPr>
                <a:spLocks noChangeAspect="1" noChangeArrowheads="1"/>
              </p:cNvSpPr>
              <p:nvPr/>
            </p:nvSpPr>
            <p:spPr bwMode="auto">
              <a:xfrm rot="367862">
                <a:off x="1098" y="3785"/>
                <a:ext cx="141" cy="56"/>
              </a:xfrm>
              <a:prstGeom prst="ellipse">
                <a:avLst/>
              </a:prstGeom>
              <a:solidFill>
                <a:srgbClr val="9900FF">
                  <a:alpha val="44000"/>
                </a:srgbClr>
              </a:solidFill>
              <a:ln w="9525">
                <a:noFill/>
                <a:round/>
                <a:headEnd/>
                <a:tailEnd/>
              </a:ln>
              <a:effectLst/>
            </p:spPr>
            <p:txBody>
              <a:bodyPr wrap="none" anchor="ctr"/>
              <a:lstStyle/>
              <a:p>
                <a:endParaRPr lang="sv-SE"/>
              </a:p>
            </p:txBody>
          </p:sp>
        </p:grpSp>
        <p:grpSp>
          <p:nvGrpSpPr>
            <p:cNvPr id="1358" name="Group 198"/>
            <p:cNvGrpSpPr>
              <a:grpSpLocks noChangeAspect="1"/>
            </p:cNvGrpSpPr>
            <p:nvPr/>
          </p:nvGrpSpPr>
          <p:grpSpPr bwMode="auto">
            <a:xfrm rot="2136169" flipH="1" flipV="1">
              <a:off x="1816" y="3332"/>
              <a:ext cx="176" cy="100"/>
              <a:chOff x="946" y="3778"/>
              <a:chExt cx="422" cy="198"/>
            </a:xfrm>
          </p:grpSpPr>
          <p:sp>
            <p:nvSpPr>
              <p:cNvPr id="125" name="AutoShape 199"/>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26" name="AutoShape 200"/>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27" name="Oval 201"/>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sp>
          <p:nvSpPr>
            <p:cNvPr id="119" name="Oval 202"/>
            <p:cNvSpPr>
              <a:spLocks noChangeAspect="1" noChangeArrowheads="1"/>
            </p:cNvSpPr>
            <p:nvPr/>
          </p:nvSpPr>
          <p:spPr bwMode="auto">
            <a:xfrm rot="2344263" flipH="1" flipV="1">
              <a:off x="1597" y="3317"/>
              <a:ext cx="23" cy="53"/>
            </a:xfrm>
            <a:prstGeom prst="ellipse">
              <a:avLst/>
            </a:prstGeom>
            <a:solidFill>
              <a:srgbClr val="C0C0C0"/>
            </a:solidFill>
            <a:ln w="9525">
              <a:noFill/>
              <a:round/>
              <a:headEnd/>
              <a:tailEnd/>
            </a:ln>
            <a:effectLst/>
          </p:spPr>
          <p:txBody>
            <a:bodyPr wrap="none" anchor="ctr"/>
            <a:lstStyle/>
            <a:p>
              <a:endParaRPr lang="sv-SE"/>
            </a:p>
          </p:txBody>
        </p:sp>
        <p:sp>
          <p:nvSpPr>
            <p:cNvPr id="120" name="Oval 203"/>
            <p:cNvSpPr>
              <a:spLocks noChangeAspect="1" noChangeArrowheads="1"/>
            </p:cNvSpPr>
            <p:nvPr/>
          </p:nvSpPr>
          <p:spPr bwMode="auto">
            <a:xfrm rot="1843869" flipH="1" flipV="1">
              <a:off x="1562" y="3205"/>
              <a:ext cx="23" cy="53"/>
            </a:xfrm>
            <a:prstGeom prst="ellipse">
              <a:avLst/>
            </a:prstGeom>
            <a:solidFill>
              <a:srgbClr val="C0C0C0"/>
            </a:solidFill>
            <a:ln w="9525">
              <a:noFill/>
              <a:round/>
              <a:headEnd/>
              <a:tailEnd/>
            </a:ln>
            <a:effectLst/>
          </p:spPr>
          <p:txBody>
            <a:bodyPr wrap="none" anchor="ctr"/>
            <a:lstStyle/>
            <a:p>
              <a:endParaRPr lang="sv-SE"/>
            </a:p>
          </p:txBody>
        </p:sp>
        <p:sp>
          <p:nvSpPr>
            <p:cNvPr id="121" name="Oval 204"/>
            <p:cNvSpPr>
              <a:spLocks noChangeAspect="1" noChangeArrowheads="1"/>
            </p:cNvSpPr>
            <p:nvPr/>
          </p:nvSpPr>
          <p:spPr bwMode="auto">
            <a:xfrm rot="8403051" flipH="1" flipV="1">
              <a:off x="1799" y="3071"/>
              <a:ext cx="22" cy="53"/>
            </a:xfrm>
            <a:prstGeom prst="ellipse">
              <a:avLst/>
            </a:prstGeom>
            <a:solidFill>
              <a:srgbClr val="C0C0C0"/>
            </a:solidFill>
            <a:ln w="9525">
              <a:noFill/>
              <a:round/>
              <a:headEnd/>
              <a:tailEnd/>
            </a:ln>
            <a:effectLst/>
          </p:spPr>
          <p:txBody>
            <a:bodyPr wrap="none" anchor="ctr"/>
            <a:lstStyle/>
            <a:p>
              <a:endParaRPr lang="sv-SE"/>
            </a:p>
          </p:txBody>
        </p:sp>
        <p:sp>
          <p:nvSpPr>
            <p:cNvPr id="122" name="Oval 205"/>
            <p:cNvSpPr>
              <a:spLocks noChangeAspect="1" noChangeArrowheads="1"/>
            </p:cNvSpPr>
            <p:nvPr/>
          </p:nvSpPr>
          <p:spPr bwMode="auto">
            <a:xfrm rot="8702389" flipH="1" flipV="1">
              <a:off x="1927" y="3127"/>
              <a:ext cx="22" cy="63"/>
            </a:xfrm>
            <a:prstGeom prst="ellipse">
              <a:avLst/>
            </a:prstGeom>
            <a:solidFill>
              <a:srgbClr val="C0C0C0"/>
            </a:solidFill>
            <a:ln w="9525">
              <a:noFill/>
              <a:round/>
              <a:headEnd/>
              <a:tailEnd/>
            </a:ln>
            <a:effectLst/>
          </p:spPr>
          <p:txBody>
            <a:bodyPr wrap="none" anchor="ctr"/>
            <a:lstStyle/>
            <a:p>
              <a:endParaRPr lang="sv-SE"/>
            </a:p>
          </p:txBody>
        </p:sp>
        <p:sp>
          <p:nvSpPr>
            <p:cNvPr id="123" name="Oval 206"/>
            <p:cNvSpPr>
              <a:spLocks noChangeAspect="1" noChangeArrowheads="1"/>
            </p:cNvSpPr>
            <p:nvPr/>
          </p:nvSpPr>
          <p:spPr bwMode="auto">
            <a:xfrm rot="-4050375" flipH="1" flipV="1">
              <a:off x="1671" y="3436"/>
              <a:ext cx="22" cy="62"/>
            </a:xfrm>
            <a:prstGeom prst="ellipse">
              <a:avLst/>
            </a:prstGeom>
            <a:solidFill>
              <a:srgbClr val="C0C0C0"/>
            </a:solidFill>
            <a:ln w="9525">
              <a:noFill/>
              <a:round/>
              <a:headEnd/>
              <a:tailEnd/>
            </a:ln>
            <a:effectLst/>
          </p:spPr>
          <p:txBody>
            <a:bodyPr wrap="none" anchor="ctr"/>
            <a:lstStyle/>
            <a:p>
              <a:endParaRPr lang="sv-SE"/>
            </a:p>
          </p:txBody>
        </p:sp>
        <p:sp>
          <p:nvSpPr>
            <p:cNvPr id="124" name="Oval 207"/>
            <p:cNvSpPr>
              <a:spLocks noChangeAspect="1" noChangeArrowheads="1"/>
            </p:cNvSpPr>
            <p:nvPr/>
          </p:nvSpPr>
          <p:spPr bwMode="auto">
            <a:xfrm rot="4477972" flipH="1" flipV="1">
              <a:off x="1707" y="3148"/>
              <a:ext cx="22" cy="52"/>
            </a:xfrm>
            <a:prstGeom prst="ellipse">
              <a:avLst/>
            </a:prstGeom>
            <a:solidFill>
              <a:srgbClr val="C0C0C0"/>
            </a:solidFill>
            <a:ln w="9525">
              <a:noFill/>
              <a:round/>
              <a:headEnd/>
              <a:tailEnd/>
            </a:ln>
            <a:effectLst/>
          </p:spPr>
          <p:txBody>
            <a:bodyPr wrap="none" anchor="ctr"/>
            <a:lstStyle/>
            <a:p>
              <a:endParaRPr lang="sv-SE"/>
            </a:p>
          </p:txBody>
        </p:sp>
      </p:grpSp>
      <p:grpSp>
        <p:nvGrpSpPr>
          <p:cNvPr id="1359" name="Group 5142"/>
          <p:cNvGrpSpPr>
            <a:grpSpLocks noChangeAspect="1"/>
          </p:cNvGrpSpPr>
          <p:nvPr/>
        </p:nvGrpSpPr>
        <p:grpSpPr bwMode="auto">
          <a:xfrm rot="20068097">
            <a:off x="1308583" y="4085768"/>
            <a:ext cx="745210" cy="698143"/>
            <a:chOff x="393" y="205"/>
            <a:chExt cx="3811" cy="3572"/>
          </a:xfrm>
        </p:grpSpPr>
        <p:sp>
          <p:nvSpPr>
            <p:cNvPr id="514" name="Freeform 5143"/>
            <p:cNvSpPr>
              <a:spLocks noChangeAspect="1"/>
            </p:cNvSpPr>
            <p:nvPr/>
          </p:nvSpPr>
          <p:spPr bwMode="auto">
            <a:xfrm>
              <a:off x="393" y="205"/>
              <a:ext cx="3811" cy="3572"/>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a:p>
          </p:txBody>
        </p:sp>
        <p:sp>
          <p:nvSpPr>
            <p:cNvPr id="515" name="Freeform 5144"/>
            <p:cNvSpPr>
              <a:spLocks noChangeAspect="1"/>
            </p:cNvSpPr>
            <p:nvPr/>
          </p:nvSpPr>
          <p:spPr bwMode="auto">
            <a:xfrm rot="1588548">
              <a:off x="2287" y="94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16" name="Freeform 5145"/>
            <p:cNvSpPr>
              <a:spLocks noChangeAspect="1"/>
            </p:cNvSpPr>
            <p:nvPr/>
          </p:nvSpPr>
          <p:spPr bwMode="auto">
            <a:xfrm rot="20011452" flipV="1">
              <a:off x="2078" y="174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a:p>
          </p:txBody>
        </p:sp>
        <p:sp>
          <p:nvSpPr>
            <p:cNvPr id="517" name="Freeform 5146"/>
            <p:cNvSpPr>
              <a:spLocks noChangeAspect="1"/>
            </p:cNvSpPr>
            <p:nvPr/>
          </p:nvSpPr>
          <p:spPr bwMode="auto">
            <a:xfrm rot="20011452" flipV="1">
              <a:off x="1953" y="906"/>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18" name="Freeform 5147"/>
            <p:cNvSpPr>
              <a:spLocks noChangeAspect="1"/>
            </p:cNvSpPr>
            <p:nvPr/>
          </p:nvSpPr>
          <p:spPr bwMode="auto">
            <a:xfrm flipH="1">
              <a:off x="2533" y="129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19" name="Freeform 5148"/>
            <p:cNvSpPr>
              <a:spLocks noChangeAspect="1"/>
            </p:cNvSpPr>
            <p:nvPr/>
          </p:nvSpPr>
          <p:spPr bwMode="auto">
            <a:xfrm rot="4687844" flipH="1">
              <a:off x="2363" y="125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0" name="Freeform 5149"/>
            <p:cNvSpPr>
              <a:spLocks noChangeAspect="1"/>
            </p:cNvSpPr>
            <p:nvPr/>
          </p:nvSpPr>
          <p:spPr bwMode="auto">
            <a:xfrm rot="-2250469">
              <a:off x="2360" y="1569"/>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1" name="Freeform 5150"/>
            <p:cNvSpPr>
              <a:spLocks noChangeAspect="1"/>
            </p:cNvSpPr>
            <p:nvPr/>
          </p:nvSpPr>
          <p:spPr bwMode="auto">
            <a:xfrm>
              <a:off x="2134" y="137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2" name="Freeform 5151"/>
            <p:cNvSpPr>
              <a:spLocks noChangeAspect="1"/>
            </p:cNvSpPr>
            <p:nvPr/>
          </p:nvSpPr>
          <p:spPr bwMode="auto">
            <a:xfrm rot="17541503" flipV="1">
              <a:off x="1629" y="91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3" name="Freeform 5152"/>
            <p:cNvSpPr>
              <a:spLocks noChangeAspect="1"/>
            </p:cNvSpPr>
            <p:nvPr/>
          </p:nvSpPr>
          <p:spPr bwMode="auto">
            <a:xfrm flipH="1">
              <a:off x="1390" y="115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4" name="Freeform 5153"/>
            <p:cNvSpPr>
              <a:spLocks noChangeAspect="1"/>
            </p:cNvSpPr>
            <p:nvPr/>
          </p:nvSpPr>
          <p:spPr bwMode="auto">
            <a:xfrm rot="13389691" flipH="1">
              <a:off x="1184" y="134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5" name="Freeform 5154"/>
            <p:cNvSpPr>
              <a:spLocks noChangeAspect="1"/>
            </p:cNvSpPr>
            <p:nvPr/>
          </p:nvSpPr>
          <p:spPr bwMode="auto">
            <a:xfrm rot="14686208">
              <a:off x="1597" y="145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6" name="Freeform 5155"/>
            <p:cNvSpPr>
              <a:spLocks noChangeAspect="1"/>
            </p:cNvSpPr>
            <p:nvPr/>
          </p:nvSpPr>
          <p:spPr bwMode="auto">
            <a:xfrm rot="1588548">
              <a:off x="1415" y="1371"/>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7" name="Freeform 5156"/>
            <p:cNvSpPr>
              <a:spLocks noChangeAspect="1"/>
            </p:cNvSpPr>
            <p:nvPr/>
          </p:nvSpPr>
          <p:spPr bwMode="auto">
            <a:xfrm rot="16008547">
              <a:off x="1889" y="1444"/>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8" name="Freeform 5157"/>
            <p:cNvSpPr>
              <a:spLocks noChangeAspect="1"/>
            </p:cNvSpPr>
            <p:nvPr/>
          </p:nvSpPr>
          <p:spPr bwMode="auto">
            <a:xfrm>
              <a:off x="2794" y="1391"/>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29" name="Freeform 5158"/>
            <p:cNvSpPr>
              <a:spLocks noChangeAspect="1"/>
            </p:cNvSpPr>
            <p:nvPr/>
          </p:nvSpPr>
          <p:spPr bwMode="auto">
            <a:xfrm>
              <a:off x="1288" y="17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0" name="Freeform 5159"/>
            <p:cNvSpPr>
              <a:spLocks noChangeAspect="1"/>
            </p:cNvSpPr>
            <p:nvPr/>
          </p:nvSpPr>
          <p:spPr bwMode="auto">
            <a:xfrm>
              <a:off x="2462" y="2945"/>
              <a:ext cx="60" cy="61"/>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1" name="Freeform 5160"/>
            <p:cNvSpPr>
              <a:spLocks noChangeAspect="1"/>
            </p:cNvSpPr>
            <p:nvPr/>
          </p:nvSpPr>
          <p:spPr bwMode="auto">
            <a:xfrm>
              <a:off x="1608" y="2839"/>
              <a:ext cx="84"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2" name="Freeform 5161"/>
            <p:cNvSpPr>
              <a:spLocks noChangeAspect="1"/>
            </p:cNvSpPr>
            <p:nvPr/>
          </p:nvSpPr>
          <p:spPr bwMode="auto">
            <a:xfrm>
              <a:off x="1319" y="15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3" name="Freeform 5162"/>
            <p:cNvSpPr>
              <a:spLocks noChangeAspect="1"/>
            </p:cNvSpPr>
            <p:nvPr/>
          </p:nvSpPr>
          <p:spPr bwMode="auto">
            <a:xfrm>
              <a:off x="1911"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4" name="Freeform 5163"/>
            <p:cNvSpPr>
              <a:spLocks noChangeAspect="1"/>
            </p:cNvSpPr>
            <p:nvPr/>
          </p:nvSpPr>
          <p:spPr bwMode="auto">
            <a:xfrm>
              <a:off x="2027" y="161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5" name="Freeform 5164"/>
            <p:cNvSpPr>
              <a:spLocks noChangeAspect="1"/>
            </p:cNvSpPr>
            <p:nvPr/>
          </p:nvSpPr>
          <p:spPr bwMode="auto">
            <a:xfrm>
              <a:off x="2075" y="2241"/>
              <a:ext cx="95" cy="96"/>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6" name="Freeform 5165"/>
            <p:cNvSpPr>
              <a:spLocks noChangeAspect="1"/>
            </p:cNvSpPr>
            <p:nvPr/>
          </p:nvSpPr>
          <p:spPr bwMode="auto">
            <a:xfrm>
              <a:off x="2053" y="282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7" name="Freeform 5166"/>
            <p:cNvSpPr>
              <a:spLocks noChangeAspect="1"/>
            </p:cNvSpPr>
            <p:nvPr/>
          </p:nvSpPr>
          <p:spPr bwMode="auto">
            <a:xfrm>
              <a:off x="1671" y="168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8" name="Freeform 5167"/>
            <p:cNvSpPr>
              <a:spLocks noChangeAspect="1"/>
            </p:cNvSpPr>
            <p:nvPr/>
          </p:nvSpPr>
          <p:spPr bwMode="auto">
            <a:xfrm>
              <a:off x="1700" y="191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9" name="Freeform 5168"/>
            <p:cNvSpPr>
              <a:spLocks noChangeAspect="1"/>
            </p:cNvSpPr>
            <p:nvPr/>
          </p:nvSpPr>
          <p:spPr bwMode="auto">
            <a:xfrm>
              <a:off x="1610" y="1905"/>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0" name="Freeform 5169"/>
            <p:cNvSpPr>
              <a:spLocks noChangeAspect="1"/>
            </p:cNvSpPr>
            <p:nvPr/>
          </p:nvSpPr>
          <p:spPr bwMode="auto">
            <a:xfrm>
              <a:off x="1722" y="208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1" name="Freeform 5170"/>
            <p:cNvSpPr>
              <a:spLocks noChangeAspect="1"/>
            </p:cNvSpPr>
            <p:nvPr/>
          </p:nvSpPr>
          <p:spPr bwMode="auto">
            <a:xfrm>
              <a:off x="2903" y="29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2" name="Freeform 5171"/>
            <p:cNvSpPr>
              <a:spLocks noChangeAspect="1"/>
            </p:cNvSpPr>
            <p:nvPr/>
          </p:nvSpPr>
          <p:spPr bwMode="auto">
            <a:xfrm>
              <a:off x="1892" y="208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3" name="Freeform 5172"/>
            <p:cNvSpPr>
              <a:spLocks noChangeAspect="1"/>
            </p:cNvSpPr>
            <p:nvPr/>
          </p:nvSpPr>
          <p:spPr bwMode="auto">
            <a:xfrm>
              <a:off x="1860" y="1538"/>
              <a:ext cx="83"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4" name="Freeform 5173"/>
            <p:cNvSpPr>
              <a:spLocks noChangeAspect="1"/>
            </p:cNvSpPr>
            <p:nvPr/>
          </p:nvSpPr>
          <p:spPr bwMode="auto">
            <a:xfrm>
              <a:off x="2082" y="2094"/>
              <a:ext cx="71" cy="7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5" name="Freeform 5174"/>
            <p:cNvSpPr>
              <a:spLocks noChangeAspect="1"/>
            </p:cNvSpPr>
            <p:nvPr/>
          </p:nvSpPr>
          <p:spPr bwMode="auto">
            <a:xfrm>
              <a:off x="1783" y="137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6" name="Freeform 5175"/>
            <p:cNvSpPr>
              <a:spLocks noChangeAspect="1"/>
            </p:cNvSpPr>
            <p:nvPr/>
          </p:nvSpPr>
          <p:spPr bwMode="auto">
            <a:xfrm>
              <a:off x="3791" y="154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7" name="Freeform 5176"/>
            <p:cNvSpPr>
              <a:spLocks noChangeAspect="1"/>
            </p:cNvSpPr>
            <p:nvPr/>
          </p:nvSpPr>
          <p:spPr bwMode="auto">
            <a:xfrm>
              <a:off x="1472" y="195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8" name="Freeform 5177"/>
            <p:cNvSpPr>
              <a:spLocks noChangeAspect="1"/>
            </p:cNvSpPr>
            <p:nvPr/>
          </p:nvSpPr>
          <p:spPr bwMode="auto">
            <a:xfrm>
              <a:off x="2105" y="1150"/>
              <a:ext cx="72"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9" name="Freeform 5178"/>
            <p:cNvSpPr>
              <a:spLocks noChangeAspect="1"/>
            </p:cNvSpPr>
            <p:nvPr/>
          </p:nvSpPr>
          <p:spPr bwMode="auto">
            <a:xfrm>
              <a:off x="2039" y="92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0" name="Freeform 5179"/>
            <p:cNvSpPr>
              <a:spLocks noChangeAspect="1"/>
            </p:cNvSpPr>
            <p:nvPr/>
          </p:nvSpPr>
          <p:spPr bwMode="auto">
            <a:xfrm>
              <a:off x="1922" y="938"/>
              <a:ext cx="66"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1" name="Freeform 5180"/>
            <p:cNvSpPr>
              <a:spLocks noChangeAspect="1"/>
            </p:cNvSpPr>
            <p:nvPr/>
          </p:nvSpPr>
          <p:spPr bwMode="auto">
            <a:xfrm>
              <a:off x="1770" y="102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2" name="Freeform 5181"/>
            <p:cNvSpPr>
              <a:spLocks noChangeAspect="1"/>
            </p:cNvSpPr>
            <p:nvPr/>
          </p:nvSpPr>
          <p:spPr bwMode="auto">
            <a:xfrm>
              <a:off x="1803" y="11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3" name="Freeform 5182"/>
            <p:cNvSpPr>
              <a:spLocks noChangeAspect="1"/>
            </p:cNvSpPr>
            <p:nvPr/>
          </p:nvSpPr>
          <p:spPr bwMode="auto">
            <a:xfrm>
              <a:off x="2064" y="141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4" name="Freeform 5183"/>
            <p:cNvSpPr>
              <a:spLocks noChangeAspect="1"/>
            </p:cNvSpPr>
            <p:nvPr/>
          </p:nvSpPr>
          <p:spPr bwMode="auto">
            <a:xfrm>
              <a:off x="1850" y="192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5" name="Freeform 5184"/>
            <p:cNvSpPr>
              <a:spLocks noChangeAspect="1"/>
            </p:cNvSpPr>
            <p:nvPr/>
          </p:nvSpPr>
          <p:spPr bwMode="auto">
            <a:xfrm>
              <a:off x="2703" y="186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6" name="Freeform 5185"/>
            <p:cNvSpPr>
              <a:spLocks noChangeAspect="1"/>
            </p:cNvSpPr>
            <p:nvPr/>
          </p:nvSpPr>
          <p:spPr bwMode="auto">
            <a:xfrm>
              <a:off x="2296" y="197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7" name="Freeform 5186"/>
            <p:cNvSpPr>
              <a:spLocks noChangeAspect="1"/>
            </p:cNvSpPr>
            <p:nvPr/>
          </p:nvSpPr>
          <p:spPr bwMode="auto">
            <a:xfrm>
              <a:off x="2589" y="21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8" name="Freeform 5187"/>
            <p:cNvSpPr>
              <a:spLocks noChangeAspect="1"/>
            </p:cNvSpPr>
            <p:nvPr/>
          </p:nvSpPr>
          <p:spPr bwMode="auto">
            <a:xfrm>
              <a:off x="2469" y="179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9" name="Freeform 5188"/>
            <p:cNvSpPr>
              <a:spLocks noChangeAspect="1"/>
            </p:cNvSpPr>
            <p:nvPr/>
          </p:nvSpPr>
          <p:spPr bwMode="auto">
            <a:xfrm>
              <a:off x="2303" y="97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0" name="Freeform 5189"/>
            <p:cNvSpPr>
              <a:spLocks noChangeAspect="1"/>
            </p:cNvSpPr>
            <p:nvPr/>
          </p:nvSpPr>
          <p:spPr bwMode="auto">
            <a:xfrm>
              <a:off x="2279"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1" name="Freeform 5190"/>
            <p:cNvSpPr>
              <a:spLocks noChangeAspect="1"/>
            </p:cNvSpPr>
            <p:nvPr/>
          </p:nvSpPr>
          <p:spPr bwMode="auto">
            <a:xfrm>
              <a:off x="1271" y="128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2" name="Freeform 5191"/>
            <p:cNvSpPr>
              <a:spLocks noChangeAspect="1"/>
            </p:cNvSpPr>
            <p:nvPr/>
          </p:nvSpPr>
          <p:spPr bwMode="auto">
            <a:xfrm>
              <a:off x="2603" y="402"/>
              <a:ext cx="49"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3" name="Freeform 5192"/>
            <p:cNvSpPr>
              <a:spLocks noChangeAspect="1"/>
            </p:cNvSpPr>
            <p:nvPr/>
          </p:nvSpPr>
          <p:spPr bwMode="auto">
            <a:xfrm>
              <a:off x="2155" y="19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4" name="Freeform 5193"/>
            <p:cNvSpPr>
              <a:spLocks noChangeAspect="1"/>
            </p:cNvSpPr>
            <p:nvPr/>
          </p:nvSpPr>
          <p:spPr bwMode="auto">
            <a:xfrm>
              <a:off x="835" y="2360"/>
              <a:ext cx="66"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5" name="Freeform 5194"/>
            <p:cNvSpPr>
              <a:spLocks noChangeAspect="1"/>
            </p:cNvSpPr>
            <p:nvPr/>
          </p:nvSpPr>
          <p:spPr bwMode="auto">
            <a:xfrm>
              <a:off x="2501" y="1495"/>
              <a:ext cx="84" cy="84"/>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6" name="Freeform 5195"/>
            <p:cNvSpPr>
              <a:spLocks noChangeAspect="1"/>
            </p:cNvSpPr>
            <p:nvPr/>
          </p:nvSpPr>
          <p:spPr bwMode="auto">
            <a:xfrm>
              <a:off x="2971" y="886"/>
              <a:ext cx="60"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7" name="Freeform 5196"/>
            <p:cNvSpPr>
              <a:spLocks noChangeAspect="1"/>
            </p:cNvSpPr>
            <p:nvPr/>
          </p:nvSpPr>
          <p:spPr bwMode="auto">
            <a:xfrm>
              <a:off x="2622" y="165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8" name="Freeform 5197"/>
            <p:cNvSpPr>
              <a:spLocks noChangeAspect="1"/>
            </p:cNvSpPr>
            <p:nvPr/>
          </p:nvSpPr>
          <p:spPr bwMode="auto">
            <a:xfrm>
              <a:off x="2493" y="113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9" name="Freeform 5198"/>
            <p:cNvSpPr>
              <a:spLocks noChangeAspect="1"/>
            </p:cNvSpPr>
            <p:nvPr/>
          </p:nvSpPr>
          <p:spPr bwMode="auto">
            <a:xfrm>
              <a:off x="985" y="269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0" name="Freeform 5199"/>
            <p:cNvSpPr>
              <a:spLocks noChangeAspect="1"/>
            </p:cNvSpPr>
            <p:nvPr/>
          </p:nvSpPr>
          <p:spPr bwMode="auto">
            <a:xfrm>
              <a:off x="1883" y="139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1" name="Freeform 5200"/>
            <p:cNvSpPr>
              <a:spLocks noChangeAspect="1"/>
            </p:cNvSpPr>
            <p:nvPr/>
          </p:nvSpPr>
          <p:spPr bwMode="auto">
            <a:xfrm>
              <a:off x="943" y="216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2" name="Freeform 5201"/>
            <p:cNvSpPr>
              <a:spLocks noChangeAspect="1"/>
            </p:cNvSpPr>
            <p:nvPr/>
          </p:nvSpPr>
          <p:spPr bwMode="auto">
            <a:xfrm>
              <a:off x="2175" y="245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73" name="Freeform 5202"/>
            <p:cNvSpPr>
              <a:spLocks noChangeAspect="1"/>
            </p:cNvSpPr>
            <p:nvPr/>
          </p:nvSpPr>
          <p:spPr bwMode="auto">
            <a:xfrm>
              <a:off x="2449" y="227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74" name="Freeform 5203"/>
            <p:cNvSpPr>
              <a:spLocks noChangeAspect="1"/>
            </p:cNvSpPr>
            <p:nvPr/>
          </p:nvSpPr>
          <p:spPr bwMode="auto">
            <a:xfrm>
              <a:off x="1503" y="20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75" name="Freeform 5204"/>
            <p:cNvSpPr>
              <a:spLocks noChangeAspect="1"/>
            </p:cNvSpPr>
            <p:nvPr/>
          </p:nvSpPr>
          <p:spPr bwMode="auto">
            <a:xfrm>
              <a:off x="2101" y="236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6" name="Freeform 5205"/>
            <p:cNvSpPr>
              <a:spLocks noChangeAspect="1"/>
            </p:cNvSpPr>
            <p:nvPr/>
          </p:nvSpPr>
          <p:spPr bwMode="auto">
            <a:xfrm>
              <a:off x="1567" y="3055"/>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7" name="Freeform 5206"/>
            <p:cNvSpPr>
              <a:spLocks noChangeAspect="1"/>
            </p:cNvSpPr>
            <p:nvPr/>
          </p:nvSpPr>
          <p:spPr bwMode="auto">
            <a:xfrm>
              <a:off x="2396" y="207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8" name="Freeform 5207"/>
            <p:cNvSpPr>
              <a:spLocks noChangeAspect="1"/>
            </p:cNvSpPr>
            <p:nvPr/>
          </p:nvSpPr>
          <p:spPr bwMode="auto">
            <a:xfrm>
              <a:off x="1264" y="197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9" name="Freeform 5208"/>
            <p:cNvSpPr>
              <a:spLocks noChangeAspect="1"/>
            </p:cNvSpPr>
            <p:nvPr/>
          </p:nvSpPr>
          <p:spPr bwMode="auto">
            <a:xfrm>
              <a:off x="1203" y="24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0" name="Freeform 5209"/>
            <p:cNvSpPr>
              <a:spLocks noChangeAspect="1"/>
            </p:cNvSpPr>
            <p:nvPr/>
          </p:nvSpPr>
          <p:spPr bwMode="auto">
            <a:xfrm>
              <a:off x="1646" y="225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1" name="Freeform 5210"/>
            <p:cNvSpPr>
              <a:spLocks noChangeAspect="1"/>
            </p:cNvSpPr>
            <p:nvPr/>
          </p:nvSpPr>
          <p:spPr bwMode="auto">
            <a:xfrm>
              <a:off x="1166" y="1047"/>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82" name="Freeform 5211"/>
            <p:cNvSpPr>
              <a:spLocks noChangeAspect="1"/>
            </p:cNvSpPr>
            <p:nvPr/>
          </p:nvSpPr>
          <p:spPr bwMode="auto">
            <a:xfrm>
              <a:off x="2017" y="219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3" name="Freeform 5212"/>
            <p:cNvSpPr>
              <a:spLocks noChangeAspect="1"/>
            </p:cNvSpPr>
            <p:nvPr/>
          </p:nvSpPr>
          <p:spPr bwMode="auto">
            <a:xfrm>
              <a:off x="2367" y="5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4" name="Freeform 5213"/>
            <p:cNvSpPr>
              <a:spLocks noChangeAspect="1"/>
            </p:cNvSpPr>
            <p:nvPr/>
          </p:nvSpPr>
          <p:spPr bwMode="auto">
            <a:xfrm>
              <a:off x="2649" y="122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85" name="Freeform 5214"/>
            <p:cNvSpPr>
              <a:spLocks noChangeAspect="1"/>
            </p:cNvSpPr>
            <p:nvPr/>
          </p:nvSpPr>
          <p:spPr bwMode="auto">
            <a:xfrm>
              <a:off x="1302" y="210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6" name="Freeform 5215"/>
            <p:cNvSpPr>
              <a:spLocks noChangeAspect="1"/>
            </p:cNvSpPr>
            <p:nvPr/>
          </p:nvSpPr>
          <p:spPr bwMode="auto">
            <a:xfrm>
              <a:off x="3315" y="122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7" name="Freeform 5216"/>
            <p:cNvSpPr>
              <a:spLocks noChangeAspect="1"/>
            </p:cNvSpPr>
            <p:nvPr/>
          </p:nvSpPr>
          <p:spPr bwMode="auto">
            <a:xfrm>
              <a:off x="1960" y="19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8" name="Freeform 5217"/>
            <p:cNvSpPr>
              <a:spLocks noChangeAspect="1"/>
            </p:cNvSpPr>
            <p:nvPr/>
          </p:nvSpPr>
          <p:spPr bwMode="auto">
            <a:xfrm>
              <a:off x="1892" y="1455"/>
              <a:ext cx="111" cy="93"/>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a:p>
          </p:txBody>
        </p:sp>
        <p:sp>
          <p:nvSpPr>
            <p:cNvPr id="589" name="Oval 5218"/>
            <p:cNvSpPr>
              <a:spLocks noChangeAspect="1" noChangeArrowheads="1"/>
            </p:cNvSpPr>
            <p:nvPr/>
          </p:nvSpPr>
          <p:spPr bwMode="auto">
            <a:xfrm>
              <a:off x="1186" y="644"/>
              <a:ext cx="1892" cy="2004"/>
            </a:xfrm>
            <a:prstGeom prst="ellipse">
              <a:avLst/>
            </a:prstGeom>
            <a:gradFill rotWithShape="1">
              <a:gsLst>
                <a:gs pos="0">
                  <a:srgbClr val="FFFFFF">
                    <a:alpha val="89999"/>
                  </a:srgbClr>
                </a:gs>
                <a:gs pos="100000">
                  <a:srgbClr val="996633"/>
                </a:gs>
              </a:gsLst>
              <a:path path="shape">
                <a:fillToRect l="50000" t="50000" r="50000" b="50000"/>
              </a:path>
            </a:gradFill>
            <a:ln w="9525" algn="ctr">
              <a:noFill/>
              <a:round/>
              <a:headEnd/>
              <a:tailEnd/>
            </a:ln>
            <a:effectLst/>
          </p:spPr>
          <p:txBody>
            <a:bodyPr wrap="none" anchor="ctr"/>
            <a:lstStyle/>
            <a:p>
              <a:endParaRPr lang="sv-SE"/>
            </a:p>
          </p:txBody>
        </p:sp>
        <p:grpSp>
          <p:nvGrpSpPr>
            <p:cNvPr id="1360" name="Group 5219"/>
            <p:cNvGrpSpPr>
              <a:grpSpLocks noChangeAspect="1"/>
            </p:cNvGrpSpPr>
            <p:nvPr/>
          </p:nvGrpSpPr>
          <p:grpSpPr bwMode="auto">
            <a:xfrm rot="-7210161">
              <a:off x="2768" y="1591"/>
              <a:ext cx="924" cy="1278"/>
              <a:chOff x="3661" y="2739"/>
              <a:chExt cx="924" cy="1278"/>
            </a:xfrm>
          </p:grpSpPr>
          <p:sp>
            <p:nvSpPr>
              <p:cNvPr id="591" name="Freeform 5220"/>
              <p:cNvSpPr>
                <a:spLocks noChangeAspect="1"/>
              </p:cNvSpPr>
              <p:nvPr/>
            </p:nvSpPr>
            <p:spPr bwMode="auto">
              <a:xfrm rot="14666402">
                <a:off x="3449" y="3045"/>
                <a:ext cx="1234" cy="710"/>
              </a:xfrm>
              <a:custGeom>
                <a:avLst/>
                <a:gdLst/>
                <a:ahLst/>
                <a:cxnLst>
                  <a:cxn ang="0">
                    <a:pos x="1230" y="1828"/>
                  </a:cxn>
                  <a:cxn ang="0">
                    <a:pos x="3446" y="1484"/>
                  </a:cxn>
                  <a:cxn ang="0">
                    <a:pos x="5194" y="2365"/>
                  </a:cxn>
                  <a:cxn ang="0">
                    <a:pos x="5070" y="2020"/>
                  </a:cxn>
                  <a:cxn ang="0">
                    <a:pos x="4446" y="1571"/>
                  </a:cxn>
                  <a:cxn ang="0">
                    <a:pos x="4922" y="1662"/>
                  </a:cxn>
                  <a:cxn ang="0">
                    <a:pos x="5217" y="1730"/>
                  </a:cxn>
                  <a:cxn ang="0">
                    <a:pos x="4105" y="1027"/>
                  </a:cxn>
                  <a:cxn ang="0">
                    <a:pos x="3690" y="1116"/>
                  </a:cxn>
                  <a:cxn ang="0">
                    <a:pos x="4309" y="1390"/>
                  </a:cxn>
                  <a:cxn ang="0">
                    <a:pos x="3482" y="1252"/>
                  </a:cxn>
                  <a:cxn ang="0">
                    <a:pos x="2434" y="1044"/>
                  </a:cxn>
                  <a:cxn ang="0">
                    <a:pos x="3410" y="1076"/>
                  </a:cxn>
                  <a:cxn ang="0">
                    <a:pos x="2858" y="846"/>
                  </a:cxn>
                  <a:cxn ang="0">
                    <a:pos x="3697" y="732"/>
                  </a:cxn>
                  <a:cxn ang="0">
                    <a:pos x="5030" y="1316"/>
                  </a:cxn>
                  <a:cxn ang="0">
                    <a:pos x="4173" y="641"/>
                  </a:cxn>
                  <a:cxn ang="0">
                    <a:pos x="3879" y="437"/>
                  </a:cxn>
                  <a:cxn ang="0">
                    <a:pos x="4530" y="548"/>
                  </a:cxn>
                  <a:cxn ang="0">
                    <a:pos x="4722" y="700"/>
                  </a:cxn>
                  <a:cxn ang="0">
                    <a:pos x="4674" y="500"/>
                  </a:cxn>
                  <a:cxn ang="0">
                    <a:pos x="4434" y="412"/>
                  </a:cxn>
                  <a:cxn ang="0">
                    <a:pos x="3738" y="180"/>
                  </a:cxn>
                  <a:cxn ang="0">
                    <a:pos x="2813" y="279"/>
                  </a:cxn>
                  <a:cxn ang="0">
                    <a:pos x="3502" y="516"/>
                  </a:cxn>
                  <a:cxn ang="0">
                    <a:pos x="2258" y="452"/>
                  </a:cxn>
                  <a:cxn ang="0">
                    <a:pos x="1526" y="644"/>
                  </a:cxn>
                  <a:cxn ang="0">
                    <a:pos x="2074" y="692"/>
                  </a:cxn>
                  <a:cxn ang="0">
                    <a:pos x="2631" y="823"/>
                  </a:cxn>
                  <a:cxn ang="0">
                    <a:pos x="1565" y="1027"/>
                  </a:cxn>
                  <a:cxn ang="0">
                    <a:pos x="846" y="1244"/>
                  </a:cxn>
                  <a:cxn ang="0">
                    <a:pos x="1338" y="844"/>
                  </a:cxn>
                  <a:cxn ang="0">
                    <a:pos x="926" y="764"/>
                  </a:cxn>
                  <a:cxn ang="0">
                    <a:pos x="1815" y="256"/>
                  </a:cxn>
                  <a:cxn ang="0">
                    <a:pos x="2298" y="172"/>
                  </a:cxn>
                  <a:cxn ang="0">
                    <a:pos x="2514" y="196"/>
                  </a:cxn>
                  <a:cxn ang="0">
                    <a:pos x="2362" y="20"/>
                  </a:cxn>
                  <a:cxn ang="0">
                    <a:pos x="2138" y="20"/>
                  </a:cxn>
                  <a:cxn ang="0">
                    <a:pos x="662" y="428"/>
                  </a:cxn>
                  <a:cxn ang="0">
                    <a:pos x="114" y="1095"/>
                  </a:cxn>
                  <a:cxn ang="0">
                    <a:pos x="678" y="916"/>
                  </a:cxn>
                  <a:cxn ang="0">
                    <a:pos x="91" y="1435"/>
                  </a:cxn>
                  <a:cxn ang="0">
                    <a:pos x="522" y="1276"/>
                  </a:cxn>
                  <a:cxn ang="0">
                    <a:pos x="341" y="1730"/>
                  </a:cxn>
                  <a:cxn ang="0">
                    <a:pos x="234" y="2148"/>
                  </a:cxn>
                  <a:cxn ang="0">
                    <a:pos x="810" y="1564"/>
                  </a:cxn>
                  <a:cxn ang="0">
                    <a:pos x="2054" y="1092"/>
                  </a:cxn>
                  <a:cxn ang="0">
                    <a:pos x="1286" y="1524"/>
                  </a:cxn>
                  <a:cxn ang="0">
                    <a:pos x="341" y="2388"/>
                  </a:cxn>
                  <a:cxn ang="0">
                    <a:pos x="774" y="2244"/>
                  </a:cxn>
                </a:cxnLst>
                <a:rect l="0" t="0" r="r" b="b"/>
                <a:pathLst>
                  <a:path w="5374" h="2556">
                    <a:moveTo>
                      <a:pt x="774" y="2244"/>
                    </a:moveTo>
                    <a:cubicBezTo>
                      <a:pt x="892" y="2124"/>
                      <a:pt x="997" y="1955"/>
                      <a:pt x="1230" y="1828"/>
                    </a:cubicBezTo>
                    <a:cubicBezTo>
                      <a:pt x="1463" y="1701"/>
                      <a:pt x="1805" y="1541"/>
                      <a:pt x="2174" y="1484"/>
                    </a:cubicBezTo>
                    <a:cubicBezTo>
                      <a:pt x="2543" y="1427"/>
                      <a:pt x="3037" y="1413"/>
                      <a:pt x="3446" y="1484"/>
                    </a:cubicBezTo>
                    <a:cubicBezTo>
                      <a:pt x="3855" y="1555"/>
                      <a:pt x="4336" y="1765"/>
                      <a:pt x="4627" y="1912"/>
                    </a:cubicBezTo>
                    <a:cubicBezTo>
                      <a:pt x="4918" y="2059"/>
                      <a:pt x="5073" y="2305"/>
                      <a:pt x="5194" y="2365"/>
                    </a:cubicBezTo>
                    <a:cubicBezTo>
                      <a:pt x="5315" y="2425"/>
                      <a:pt x="5374" y="2331"/>
                      <a:pt x="5353" y="2274"/>
                    </a:cubicBezTo>
                    <a:cubicBezTo>
                      <a:pt x="5332" y="2217"/>
                      <a:pt x="5161" y="2097"/>
                      <a:pt x="5070" y="2020"/>
                    </a:cubicBezTo>
                    <a:cubicBezTo>
                      <a:pt x="4979" y="1943"/>
                      <a:pt x="4910" y="1887"/>
                      <a:pt x="4806" y="1812"/>
                    </a:cubicBezTo>
                    <a:cubicBezTo>
                      <a:pt x="4702" y="1737"/>
                      <a:pt x="4498" y="1638"/>
                      <a:pt x="4446" y="1571"/>
                    </a:cubicBezTo>
                    <a:cubicBezTo>
                      <a:pt x="4394" y="1504"/>
                      <a:pt x="4412" y="1398"/>
                      <a:pt x="4491" y="1413"/>
                    </a:cubicBezTo>
                    <a:cubicBezTo>
                      <a:pt x="4570" y="1428"/>
                      <a:pt x="4811" y="1590"/>
                      <a:pt x="4922" y="1662"/>
                    </a:cubicBezTo>
                    <a:cubicBezTo>
                      <a:pt x="5033" y="1734"/>
                      <a:pt x="5105" y="1833"/>
                      <a:pt x="5154" y="1844"/>
                    </a:cubicBezTo>
                    <a:cubicBezTo>
                      <a:pt x="5203" y="1855"/>
                      <a:pt x="5275" y="1806"/>
                      <a:pt x="5217" y="1730"/>
                    </a:cubicBezTo>
                    <a:cubicBezTo>
                      <a:pt x="5159" y="1654"/>
                      <a:pt x="4993" y="1507"/>
                      <a:pt x="4808" y="1390"/>
                    </a:cubicBezTo>
                    <a:cubicBezTo>
                      <a:pt x="4623" y="1273"/>
                      <a:pt x="4292" y="1102"/>
                      <a:pt x="4105" y="1027"/>
                    </a:cubicBezTo>
                    <a:cubicBezTo>
                      <a:pt x="3918" y="952"/>
                      <a:pt x="3755" y="925"/>
                      <a:pt x="3686" y="940"/>
                    </a:cubicBezTo>
                    <a:cubicBezTo>
                      <a:pt x="3617" y="955"/>
                      <a:pt x="3633" y="1071"/>
                      <a:pt x="3690" y="1116"/>
                    </a:cubicBezTo>
                    <a:cubicBezTo>
                      <a:pt x="3747" y="1161"/>
                      <a:pt x="3923" y="1166"/>
                      <a:pt x="4026" y="1212"/>
                    </a:cubicBezTo>
                    <a:cubicBezTo>
                      <a:pt x="4129" y="1258"/>
                      <a:pt x="4276" y="1347"/>
                      <a:pt x="4309" y="1390"/>
                    </a:cubicBezTo>
                    <a:cubicBezTo>
                      <a:pt x="4342" y="1433"/>
                      <a:pt x="4364" y="1491"/>
                      <a:pt x="4226" y="1468"/>
                    </a:cubicBezTo>
                    <a:cubicBezTo>
                      <a:pt x="4088" y="1445"/>
                      <a:pt x="3777" y="1292"/>
                      <a:pt x="3482" y="1252"/>
                    </a:cubicBezTo>
                    <a:cubicBezTo>
                      <a:pt x="3187" y="1212"/>
                      <a:pt x="2629" y="1263"/>
                      <a:pt x="2454" y="1228"/>
                    </a:cubicBezTo>
                    <a:cubicBezTo>
                      <a:pt x="2279" y="1193"/>
                      <a:pt x="2341" y="1080"/>
                      <a:pt x="2434" y="1044"/>
                    </a:cubicBezTo>
                    <a:cubicBezTo>
                      <a:pt x="2527" y="1008"/>
                      <a:pt x="2847" y="1007"/>
                      <a:pt x="3010" y="1012"/>
                    </a:cubicBezTo>
                    <a:cubicBezTo>
                      <a:pt x="3173" y="1017"/>
                      <a:pt x="3334" y="1095"/>
                      <a:pt x="3410" y="1076"/>
                    </a:cubicBezTo>
                    <a:cubicBezTo>
                      <a:pt x="3486" y="1057"/>
                      <a:pt x="3558" y="938"/>
                      <a:pt x="3466" y="900"/>
                    </a:cubicBezTo>
                    <a:cubicBezTo>
                      <a:pt x="3374" y="862"/>
                      <a:pt x="2955" y="889"/>
                      <a:pt x="2858" y="846"/>
                    </a:cubicBezTo>
                    <a:cubicBezTo>
                      <a:pt x="2761" y="803"/>
                      <a:pt x="2741" y="660"/>
                      <a:pt x="2881" y="641"/>
                    </a:cubicBezTo>
                    <a:cubicBezTo>
                      <a:pt x="3021" y="622"/>
                      <a:pt x="3444" y="683"/>
                      <a:pt x="3697" y="732"/>
                    </a:cubicBezTo>
                    <a:cubicBezTo>
                      <a:pt x="3950" y="781"/>
                      <a:pt x="4178" y="839"/>
                      <a:pt x="4400" y="936"/>
                    </a:cubicBezTo>
                    <a:cubicBezTo>
                      <a:pt x="4622" y="1033"/>
                      <a:pt x="4934" y="1294"/>
                      <a:pt x="5030" y="1316"/>
                    </a:cubicBezTo>
                    <a:cubicBezTo>
                      <a:pt x="5126" y="1338"/>
                      <a:pt x="5117" y="1180"/>
                      <a:pt x="4974" y="1068"/>
                    </a:cubicBezTo>
                    <a:cubicBezTo>
                      <a:pt x="4831" y="956"/>
                      <a:pt x="4355" y="720"/>
                      <a:pt x="4173" y="641"/>
                    </a:cubicBezTo>
                    <a:cubicBezTo>
                      <a:pt x="3991" y="562"/>
                      <a:pt x="3928" y="630"/>
                      <a:pt x="3879" y="596"/>
                    </a:cubicBezTo>
                    <a:cubicBezTo>
                      <a:pt x="3830" y="562"/>
                      <a:pt x="3788" y="436"/>
                      <a:pt x="3879" y="437"/>
                    </a:cubicBezTo>
                    <a:cubicBezTo>
                      <a:pt x="3970" y="438"/>
                      <a:pt x="4318" y="586"/>
                      <a:pt x="4426" y="604"/>
                    </a:cubicBezTo>
                    <a:cubicBezTo>
                      <a:pt x="4534" y="622"/>
                      <a:pt x="4505" y="536"/>
                      <a:pt x="4530" y="548"/>
                    </a:cubicBezTo>
                    <a:cubicBezTo>
                      <a:pt x="4555" y="560"/>
                      <a:pt x="4546" y="651"/>
                      <a:pt x="4578" y="676"/>
                    </a:cubicBezTo>
                    <a:cubicBezTo>
                      <a:pt x="4610" y="701"/>
                      <a:pt x="4692" y="717"/>
                      <a:pt x="4722" y="700"/>
                    </a:cubicBezTo>
                    <a:cubicBezTo>
                      <a:pt x="4752" y="683"/>
                      <a:pt x="4766" y="605"/>
                      <a:pt x="4758" y="572"/>
                    </a:cubicBezTo>
                    <a:cubicBezTo>
                      <a:pt x="4750" y="539"/>
                      <a:pt x="4711" y="508"/>
                      <a:pt x="4674" y="500"/>
                    </a:cubicBezTo>
                    <a:cubicBezTo>
                      <a:pt x="4637" y="492"/>
                      <a:pt x="4578" y="539"/>
                      <a:pt x="4538" y="524"/>
                    </a:cubicBezTo>
                    <a:cubicBezTo>
                      <a:pt x="4498" y="509"/>
                      <a:pt x="4469" y="437"/>
                      <a:pt x="4434" y="412"/>
                    </a:cubicBezTo>
                    <a:cubicBezTo>
                      <a:pt x="4399" y="387"/>
                      <a:pt x="4446" y="411"/>
                      <a:pt x="4330" y="372"/>
                    </a:cubicBezTo>
                    <a:cubicBezTo>
                      <a:pt x="4214" y="333"/>
                      <a:pt x="3991" y="230"/>
                      <a:pt x="3738" y="180"/>
                    </a:cubicBezTo>
                    <a:cubicBezTo>
                      <a:pt x="3485" y="130"/>
                      <a:pt x="2967" y="58"/>
                      <a:pt x="2813" y="74"/>
                    </a:cubicBezTo>
                    <a:cubicBezTo>
                      <a:pt x="2659" y="90"/>
                      <a:pt x="2685" y="227"/>
                      <a:pt x="2813" y="279"/>
                    </a:cubicBezTo>
                    <a:cubicBezTo>
                      <a:pt x="2941" y="331"/>
                      <a:pt x="3467" y="349"/>
                      <a:pt x="3582" y="388"/>
                    </a:cubicBezTo>
                    <a:cubicBezTo>
                      <a:pt x="3697" y="427"/>
                      <a:pt x="3628" y="508"/>
                      <a:pt x="3502" y="516"/>
                    </a:cubicBezTo>
                    <a:cubicBezTo>
                      <a:pt x="3376" y="524"/>
                      <a:pt x="3033" y="447"/>
                      <a:pt x="2826" y="436"/>
                    </a:cubicBezTo>
                    <a:cubicBezTo>
                      <a:pt x="2619" y="425"/>
                      <a:pt x="2438" y="429"/>
                      <a:pt x="2258" y="452"/>
                    </a:cubicBezTo>
                    <a:cubicBezTo>
                      <a:pt x="2078" y="475"/>
                      <a:pt x="1869" y="541"/>
                      <a:pt x="1747" y="573"/>
                    </a:cubicBezTo>
                    <a:cubicBezTo>
                      <a:pt x="1625" y="605"/>
                      <a:pt x="1556" y="598"/>
                      <a:pt x="1526" y="644"/>
                    </a:cubicBezTo>
                    <a:cubicBezTo>
                      <a:pt x="1496" y="690"/>
                      <a:pt x="1474" y="838"/>
                      <a:pt x="1565" y="846"/>
                    </a:cubicBezTo>
                    <a:cubicBezTo>
                      <a:pt x="1656" y="854"/>
                      <a:pt x="1904" y="726"/>
                      <a:pt x="2074" y="692"/>
                    </a:cubicBezTo>
                    <a:cubicBezTo>
                      <a:pt x="2244" y="658"/>
                      <a:pt x="2493" y="619"/>
                      <a:pt x="2586" y="641"/>
                    </a:cubicBezTo>
                    <a:cubicBezTo>
                      <a:pt x="2679" y="663"/>
                      <a:pt x="2695" y="778"/>
                      <a:pt x="2631" y="823"/>
                    </a:cubicBezTo>
                    <a:cubicBezTo>
                      <a:pt x="2567" y="868"/>
                      <a:pt x="2378" y="880"/>
                      <a:pt x="2200" y="914"/>
                    </a:cubicBezTo>
                    <a:cubicBezTo>
                      <a:pt x="2022" y="948"/>
                      <a:pt x="1746" y="989"/>
                      <a:pt x="1565" y="1027"/>
                    </a:cubicBezTo>
                    <a:cubicBezTo>
                      <a:pt x="1384" y="1065"/>
                      <a:pt x="1232" y="1104"/>
                      <a:pt x="1112" y="1140"/>
                    </a:cubicBezTo>
                    <a:cubicBezTo>
                      <a:pt x="992" y="1176"/>
                      <a:pt x="904" y="1251"/>
                      <a:pt x="846" y="1244"/>
                    </a:cubicBezTo>
                    <a:cubicBezTo>
                      <a:pt x="788" y="1237"/>
                      <a:pt x="684" y="1167"/>
                      <a:pt x="766" y="1100"/>
                    </a:cubicBezTo>
                    <a:cubicBezTo>
                      <a:pt x="848" y="1033"/>
                      <a:pt x="1249" y="915"/>
                      <a:pt x="1338" y="844"/>
                    </a:cubicBezTo>
                    <a:cubicBezTo>
                      <a:pt x="1427" y="773"/>
                      <a:pt x="1367" y="689"/>
                      <a:pt x="1298" y="676"/>
                    </a:cubicBezTo>
                    <a:cubicBezTo>
                      <a:pt x="1229" y="663"/>
                      <a:pt x="999" y="781"/>
                      <a:pt x="926" y="764"/>
                    </a:cubicBezTo>
                    <a:cubicBezTo>
                      <a:pt x="853" y="747"/>
                      <a:pt x="714" y="658"/>
                      <a:pt x="862" y="573"/>
                    </a:cubicBezTo>
                    <a:cubicBezTo>
                      <a:pt x="1010" y="488"/>
                      <a:pt x="1597" y="316"/>
                      <a:pt x="1815" y="256"/>
                    </a:cubicBezTo>
                    <a:cubicBezTo>
                      <a:pt x="2033" y="196"/>
                      <a:pt x="2090" y="226"/>
                      <a:pt x="2170" y="212"/>
                    </a:cubicBezTo>
                    <a:cubicBezTo>
                      <a:pt x="2250" y="198"/>
                      <a:pt x="2259" y="167"/>
                      <a:pt x="2298" y="172"/>
                    </a:cubicBezTo>
                    <a:cubicBezTo>
                      <a:pt x="2337" y="177"/>
                      <a:pt x="2366" y="240"/>
                      <a:pt x="2402" y="244"/>
                    </a:cubicBezTo>
                    <a:cubicBezTo>
                      <a:pt x="2438" y="248"/>
                      <a:pt x="2498" y="232"/>
                      <a:pt x="2514" y="196"/>
                    </a:cubicBezTo>
                    <a:cubicBezTo>
                      <a:pt x="2530" y="160"/>
                      <a:pt x="2520" y="58"/>
                      <a:pt x="2495" y="29"/>
                    </a:cubicBezTo>
                    <a:cubicBezTo>
                      <a:pt x="2470" y="0"/>
                      <a:pt x="2398" y="8"/>
                      <a:pt x="2362" y="20"/>
                    </a:cubicBezTo>
                    <a:cubicBezTo>
                      <a:pt x="2326" y="32"/>
                      <a:pt x="2319" y="100"/>
                      <a:pt x="2282" y="100"/>
                    </a:cubicBezTo>
                    <a:cubicBezTo>
                      <a:pt x="2245" y="100"/>
                      <a:pt x="2277" y="16"/>
                      <a:pt x="2138" y="20"/>
                    </a:cubicBezTo>
                    <a:cubicBezTo>
                      <a:pt x="1999" y="24"/>
                      <a:pt x="1692" y="56"/>
                      <a:pt x="1446" y="124"/>
                    </a:cubicBezTo>
                    <a:cubicBezTo>
                      <a:pt x="1200" y="192"/>
                      <a:pt x="888" y="308"/>
                      <a:pt x="662" y="428"/>
                    </a:cubicBezTo>
                    <a:cubicBezTo>
                      <a:pt x="436" y="548"/>
                      <a:pt x="182" y="735"/>
                      <a:pt x="91" y="846"/>
                    </a:cubicBezTo>
                    <a:cubicBezTo>
                      <a:pt x="0" y="957"/>
                      <a:pt x="27" y="1105"/>
                      <a:pt x="114" y="1095"/>
                    </a:cubicBezTo>
                    <a:cubicBezTo>
                      <a:pt x="201" y="1085"/>
                      <a:pt x="520" y="818"/>
                      <a:pt x="614" y="788"/>
                    </a:cubicBezTo>
                    <a:cubicBezTo>
                      <a:pt x="708" y="758"/>
                      <a:pt x="727" y="850"/>
                      <a:pt x="678" y="916"/>
                    </a:cubicBezTo>
                    <a:cubicBezTo>
                      <a:pt x="629" y="982"/>
                      <a:pt x="416" y="1100"/>
                      <a:pt x="318" y="1186"/>
                    </a:cubicBezTo>
                    <a:cubicBezTo>
                      <a:pt x="220" y="1272"/>
                      <a:pt x="121" y="1352"/>
                      <a:pt x="91" y="1435"/>
                    </a:cubicBezTo>
                    <a:cubicBezTo>
                      <a:pt x="61" y="1518"/>
                      <a:pt x="64" y="1711"/>
                      <a:pt x="136" y="1685"/>
                    </a:cubicBezTo>
                    <a:cubicBezTo>
                      <a:pt x="208" y="1659"/>
                      <a:pt x="431" y="1329"/>
                      <a:pt x="522" y="1276"/>
                    </a:cubicBezTo>
                    <a:cubicBezTo>
                      <a:pt x="613" y="1223"/>
                      <a:pt x="711" y="1291"/>
                      <a:pt x="681" y="1367"/>
                    </a:cubicBezTo>
                    <a:cubicBezTo>
                      <a:pt x="651" y="1443"/>
                      <a:pt x="439" y="1616"/>
                      <a:pt x="341" y="1730"/>
                    </a:cubicBezTo>
                    <a:cubicBezTo>
                      <a:pt x="243" y="1844"/>
                      <a:pt x="109" y="1978"/>
                      <a:pt x="91" y="2048"/>
                    </a:cubicBezTo>
                    <a:cubicBezTo>
                      <a:pt x="73" y="2118"/>
                      <a:pt x="172" y="2169"/>
                      <a:pt x="234" y="2148"/>
                    </a:cubicBezTo>
                    <a:cubicBezTo>
                      <a:pt x="296" y="2127"/>
                      <a:pt x="370" y="2021"/>
                      <a:pt x="466" y="1924"/>
                    </a:cubicBezTo>
                    <a:cubicBezTo>
                      <a:pt x="562" y="1827"/>
                      <a:pt x="685" y="1659"/>
                      <a:pt x="810" y="1564"/>
                    </a:cubicBezTo>
                    <a:cubicBezTo>
                      <a:pt x="935" y="1469"/>
                      <a:pt x="1007" y="1435"/>
                      <a:pt x="1214" y="1356"/>
                    </a:cubicBezTo>
                    <a:cubicBezTo>
                      <a:pt x="1421" y="1277"/>
                      <a:pt x="1908" y="1105"/>
                      <a:pt x="2054" y="1092"/>
                    </a:cubicBezTo>
                    <a:cubicBezTo>
                      <a:pt x="2200" y="1079"/>
                      <a:pt x="2218" y="1204"/>
                      <a:pt x="2090" y="1276"/>
                    </a:cubicBezTo>
                    <a:cubicBezTo>
                      <a:pt x="1962" y="1348"/>
                      <a:pt x="1506" y="1417"/>
                      <a:pt x="1286" y="1524"/>
                    </a:cubicBezTo>
                    <a:cubicBezTo>
                      <a:pt x="1066" y="1631"/>
                      <a:pt x="927" y="1772"/>
                      <a:pt x="770" y="1916"/>
                    </a:cubicBezTo>
                    <a:cubicBezTo>
                      <a:pt x="613" y="2060"/>
                      <a:pt x="388" y="2285"/>
                      <a:pt x="341" y="2388"/>
                    </a:cubicBezTo>
                    <a:cubicBezTo>
                      <a:pt x="294" y="2491"/>
                      <a:pt x="418" y="2556"/>
                      <a:pt x="490" y="2532"/>
                    </a:cubicBezTo>
                    <a:cubicBezTo>
                      <a:pt x="562" y="2508"/>
                      <a:pt x="715" y="2304"/>
                      <a:pt x="774" y="2244"/>
                    </a:cubicBezTo>
                    <a:close/>
                  </a:path>
                </a:pathLst>
              </a:custGeom>
              <a:gradFill rotWithShape="1">
                <a:gsLst>
                  <a:gs pos="0">
                    <a:srgbClr val="FFCC00">
                      <a:alpha val="46001"/>
                    </a:srgbClr>
                  </a:gs>
                  <a:gs pos="100000">
                    <a:srgbClr val="FFCC66">
                      <a:alpha val="47000"/>
                    </a:srgbClr>
                  </a:gs>
                </a:gsLst>
                <a:lin ang="5400000" scaled="1"/>
              </a:gradFill>
              <a:ln w="12700" cmpd="sng">
                <a:solidFill>
                  <a:srgbClr val="FF9933"/>
                </a:solidFill>
                <a:round/>
                <a:headEnd/>
                <a:tailEnd/>
              </a:ln>
              <a:effectLst/>
            </p:spPr>
            <p:txBody>
              <a:bodyPr/>
              <a:lstStyle/>
              <a:p>
                <a:endParaRPr lang="sv-SE"/>
              </a:p>
            </p:txBody>
          </p:sp>
          <p:sp>
            <p:nvSpPr>
              <p:cNvPr id="592" name="Oval 5221"/>
              <p:cNvSpPr>
                <a:spLocks noChangeAspect="1" noChangeArrowheads="1"/>
              </p:cNvSpPr>
              <p:nvPr/>
            </p:nvSpPr>
            <p:spPr bwMode="auto">
              <a:xfrm rot="14666402">
                <a:off x="3807" y="36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3" name="Oval 5222"/>
              <p:cNvSpPr>
                <a:spLocks noChangeAspect="1" noChangeArrowheads="1"/>
              </p:cNvSpPr>
              <p:nvPr/>
            </p:nvSpPr>
            <p:spPr bwMode="auto">
              <a:xfrm rot="14666402">
                <a:off x="3793" y="365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4" name="Oval 5223"/>
              <p:cNvSpPr>
                <a:spLocks noChangeAspect="1" noChangeArrowheads="1"/>
              </p:cNvSpPr>
              <p:nvPr/>
            </p:nvSpPr>
            <p:spPr bwMode="auto">
              <a:xfrm rot="14666402">
                <a:off x="3860" y="364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5" name="Oval 5224"/>
              <p:cNvSpPr>
                <a:spLocks noChangeAspect="1" noChangeArrowheads="1"/>
              </p:cNvSpPr>
              <p:nvPr/>
            </p:nvSpPr>
            <p:spPr bwMode="auto">
              <a:xfrm rot="14666402">
                <a:off x="3880" y="367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6" name="Oval 5225"/>
              <p:cNvSpPr>
                <a:spLocks noChangeAspect="1" noChangeArrowheads="1"/>
              </p:cNvSpPr>
              <p:nvPr/>
            </p:nvSpPr>
            <p:spPr bwMode="auto">
              <a:xfrm rot="14666402">
                <a:off x="3900" y="369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7" name="Oval 5226"/>
              <p:cNvSpPr>
                <a:spLocks noChangeAspect="1" noChangeArrowheads="1"/>
              </p:cNvSpPr>
              <p:nvPr/>
            </p:nvSpPr>
            <p:spPr bwMode="auto">
              <a:xfrm rot="14666402">
                <a:off x="3921" y="371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8" name="Oval 5227"/>
              <p:cNvSpPr>
                <a:spLocks noChangeAspect="1" noChangeArrowheads="1"/>
              </p:cNvSpPr>
              <p:nvPr/>
            </p:nvSpPr>
            <p:spPr bwMode="auto">
              <a:xfrm rot="14666402">
                <a:off x="3951" y="374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9" name="Oval 5228"/>
              <p:cNvSpPr>
                <a:spLocks noChangeAspect="1" noChangeArrowheads="1"/>
              </p:cNvSpPr>
              <p:nvPr/>
            </p:nvSpPr>
            <p:spPr bwMode="auto">
              <a:xfrm rot="14666402">
                <a:off x="3974" y="376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0" name="Oval 5229"/>
              <p:cNvSpPr>
                <a:spLocks noChangeAspect="1" noChangeArrowheads="1"/>
              </p:cNvSpPr>
              <p:nvPr/>
            </p:nvSpPr>
            <p:spPr bwMode="auto">
              <a:xfrm rot="14666402">
                <a:off x="3991" y="378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1" name="Oval 5230"/>
              <p:cNvSpPr>
                <a:spLocks noChangeAspect="1" noChangeArrowheads="1"/>
              </p:cNvSpPr>
              <p:nvPr/>
            </p:nvSpPr>
            <p:spPr bwMode="auto">
              <a:xfrm rot="14666402">
                <a:off x="3996" y="34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2" name="Oval 5231"/>
              <p:cNvSpPr>
                <a:spLocks noChangeAspect="1" noChangeArrowheads="1"/>
              </p:cNvSpPr>
              <p:nvPr/>
            </p:nvSpPr>
            <p:spPr bwMode="auto">
              <a:xfrm rot="14666402">
                <a:off x="3956" y="332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3" name="Oval 5232"/>
              <p:cNvSpPr>
                <a:spLocks noChangeAspect="1" noChangeArrowheads="1"/>
              </p:cNvSpPr>
              <p:nvPr/>
            </p:nvSpPr>
            <p:spPr bwMode="auto">
              <a:xfrm rot="14666402">
                <a:off x="3976" y="337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4" name="Oval 5233"/>
              <p:cNvSpPr>
                <a:spLocks noChangeAspect="1" noChangeArrowheads="1"/>
              </p:cNvSpPr>
              <p:nvPr/>
            </p:nvSpPr>
            <p:spPr bwMode="auto">
              <a:xfrm rot="14666402">
                <a:off x="4030" y="34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5" name="Oval 5234"/>
              <p:cNvSpPr>
                <a:spLocks noChangeAspect="1" noChangeArrowheads="1"/>
              </p:cNvSpPr>
              <p:nvPr/>
            </p:nvSpPr>
            <p:spPr bwMode="auto">
              <a:xfrm rot="14666402">
                <a:off x="4063" y="347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6" name="Oval 5235"/>
              <p:cNvSpPr>
                <a:spLocks noChangeAspect="1" noChangeArrowheads="1"/>
              </p:cNvSpPr>
              <p:nvPr/>
            </p:nvSpPr>
            <p:spPr bwMode="auto">
              <a:xfrm rot="14666402">
                <a:off x="4059" y="34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7" name="Oval 5236"/>
              <p:cNvSpPr>
                <a:spLocks noChangeAspect="1" noChangeArrowheads="1"/>
              </p:cNvSpPr>
              <p:nvPr/>
            </p:nvSpPr>
            <p:spPr bwMode="auto">
              <a:xfrm rot="14666402">
                <a:off x="4047" y="3397"/>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8" name="Oval 5237"/>
              <p:cNvSpPr>
                <a:spLocks noChangeAspect="1" noChangeArrowheads="1"/>
              </p:cNvSpPr>
              <p:nvPr/>
            </p:nvSpPr>
            <p:spPr bwMode="auto">
              <a:xfrm rot="14666402">
                <a:off x="4033" y="33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9" name="Oval 5238"/>
              <p:cNvSpPr>
                <a:spLocks noChangeAspect="1" noChangeArrowheads="1"/>
              </p:cNvSpPr>
              <p:nvPr/>
            </p:nvSpPr>
            <p:spPr bwMode="auto">
              <a:xfrm rot="14666402">
                <a:off x="4012" y="33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0" name="Oval 5239"/>
              <p:cNvSpPr>
                <a:spLocks noChangeAspect="1" noChangeArrowheads="1"/>
              </p:cNvSpPr>
              <p:nvPr/>
            </p:nvSpPr>
            <p:spPr bwMode="auto">
              <a:xfrm rot="14666402">
                <a:off x="3982" y="326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1" name="Oval 5240"/>
              <p:cNvSpPr>
                <a:spLocks noChangeAspect="1" noChangeArrowheads="1"/>
              </p:cNvSpPr>
              <p:nvPr/>
            </p:nvSpPr>
            <p:spPr bwMode="auto">
              <a:xfrm rot="14666402">
                <a:off x="3970" y="323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2" name="Oval 5241"/>
              <p:cNvSpPr>
                <a:spLocks noChangeAspect="1" noChangeArrowheads="1"/>
              </p:cNvSpPr>
              <p:nvPr/>
            </p:nvSpPr>
            <p:spPr bwMode="auto">
              <a:xfrm rot="14666402">
                <a:off x="3961" y="31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3" name="Oval 5242"/>
              <p:cNvSpPr>
                <a:spLocks noChangeAspect="1" noChangeArrowheads="1"/>
              </p:cNvSpPr>
              <p:nvPr/>
            </p:nvSpPr>
            <p:spPr bwMode="auto">
              <a:xfrm rot="14666402">
                <a:off x="3960" y="31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4" name="Oval 5243"/>
              <p:cNvSpPr>
                <a:spLocks noChangeAspect="1" noChangeArrowheads="1"/>
              </p:cNvSpPr>
              <p:nvPr/>
            </p:nvSpPr>
            <p:spPr bwMode="auto">
              <a:xfrm rot="14666402">
                <a:off x="3975" y="367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5" name="Oval 5244"/>
              <p:cNvSpPr>
                <a:spLocks noChangeAspect="1" noChangeArrowheads="1"/>
              </p:cNvSpPr>
              <p:nvPr/>
            </p:nvSpPr>
            <p:spPr bwMode="auto">
              <a:xfrm rot="14666402">
                <a:off x="3817" y="370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6" name="Oval 5245"/>
              <p:cNvSpPr>
                <a:spLocks noChangeAspect="1" noChangeArrowheads="1"/>
              </p:cNvSpPr>
              <p:nvPr/>
            </p:nvSpPr>
            <p:spPr bwMode="auto">
              <a:xfrm rot="14666402">
                <a:off x="3842" y="37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7" name="Oval 5246"/>
              <p:cNvSpPr>
                <a:spLocks noChangeAspect="1" noChangeArrowheads="1"/>
              </p:cNvSpPr>
              <p:nvPr/>
            </p:nvSpPr>
            <p:spPr bwMode="auto">
              <a:xfrm rot="14666402">
                <a:off x="3861" y="37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8" name="Oval 5247"/>
              <p:cNvSpPr>
                <a:spLocks noChangeAspect="1" noChangeArrowheads="1"/>
              </p:cNvSpPr>
              <p:nvPr/>
            </p:nvSpPr>
            <p:spPr bwMode="auto">
              <a:xfrm rot="14666402">
                <a:off x="3885" y="378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9" name="Oval 5248"/>
              <p:cNvSpPr>
                <a:spLocks noChangeAspect="1" noChangeArrowheads="1"/>
              </p:cNvSpPr>
              <p:nvPr/>
            </p:nvSpPr>
            <p:spPr bwMode="auto">
              <a:xfrm rot="14666402">
                <a:off x="3902" y="38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0" name="Oval 5249"/>
              <p:cNvSpPr>
                <a:spLocks noChangeAspect="1" noChangeArrowheads="1"/>
              </p:cNvSpPr>
              <p:nvPr/>
            </p:nvSpPr>
            <p:spPr bwMode="auto">
              <a:xfrm rot="14666402">
                <a:off x="3917" y="382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1" name="Oval 5250"/>
              <p:cNvSpPr>
                <a:spLocks noChangeAspect="1" noChangeArrowheads="1"/>
              </p:cNvSpPr>
              <p:nvPr/>
            </p:nvSpPr>
            <p:spPr bwMode="auto">
              <a:xfrm rot="14666402">
                <a:off x="393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2" name="Oval 5251"/>
              <p:cNvSpPr>
                <a:spLocks noChangeAspect="1" noChangeArrowheads="1"/>
              </p:cNvSpPr>
              <p:nvPr/>
            </p:nvSpPr>
            <p:spPr bwMode="auto">
              <a:xfrm rot="14666402">
                <a:off x="3962" y="34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3" name="Oval 5252"/>
              <p:cNvSpPr>
                <a:spLocks noChangeAspect="1" noChangeArrowheads="1"/>
              </p:cNvSpPr>
              <p:nvPr/>
            </p:nvSpPr>
            <p:spPr bwMode="auto">
              <a:xfrm rot="14666402">
                <a:off x="4017" y="38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4" name="Oval 5253"/>
              <p:cNvSpPr>
                <a:spLocks noChangeAspect="1" noChangeArrowheads="1"/>
              </p:cNvSpPr>
              <p:nvPr/>
            </p:nvSpPr>
            <p:spPr bwMode="auto">
              <a:xfrm rot="14666402">
                <a:off x="3996" y="328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5" name="Oval 5254"/>
              <p:cNvSpPr>
                <a:spLocks noChangeAspect="1" noChangeArrowheads="1"/>
              </p:cNvSpPr>
              <p:nvPr/>
            </p:nvSpPr>
            <p:spPr bwMode="auto">
              <a:xfrm rot="14666402">
                <a:off x="3962" y="385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6" name="Oval 5255"/>
              <p:cNvSpPr>
                <a:spLocks noChangeAspect="1" noChangeArrowheads="1"/>
              </p:cNvSpPr>
              <p:nvPr/>
            </p:nvSpPr>
            <p:spPr bwMode="auto">
              <a:xfrm rot="14666402">
                <a:off x="3983" y="387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7" name="Oval 5256"/>
              <p:cNvSpPr>
                <a:spLocks noChangeAspect="1" noChangeArrowheads="1"/>
              </p:cNvSpPr>
              <p:nvPr/>
            </p:nvSpPr>
            <p:spPr bwMode="auto">
              <a:xfrm rot="14666402">
                <a:off x="4003" y="38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8" name="Oval 5257"/>
              <p:cNvSpPr>
                <a:spLocks noChangeAspect="1" noChangeArrowheads="1"/>
              </p:cNvSpPr>
              <p:nvPr/>
            </p:nvSpPr>
            <p:spPr bwMode="auto">
              <a:xfrm rot="14666402">
                <a:off x="4026"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9" name="Oval 5258"/>
              <p:cNvSpPr>
                <a:spLocks noChangeAspect="1" noChangeArrowheads="1"/>
              </p:cNvSpPr>
              <p:nvPr/>
            </p:nvSpPr>
            <p:spPr bwMode="auto">
              <a:xfrm rot="14666402">
                <a:off x="4494"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0" name="Oval 5259"/>
              <p:cNvSpPr>
                <a:spLocks noChangeAspect="1" noChangeArrowheads="1"/>
              </p:cNvSpPr>
              <p:nvPr/>
            </p:nvSpPr>
            <p:spPr bwMode="auto">
              <a:xfrm rot="14666402">
                <a:off x="3797" y="35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1" name="Oval 5260"/>
              <p:cNvSpPr>
                <a:spLocks noChangeAspect="1" noChangeArrowheads="1"/>
              </p:cNvSpPr>
              <p:nvPr/>
            </p:nvSpPr>
            <p:spPr bwMode="auto">
              <a:xfrm rot="14666402">
                <a:off x="4041" y="38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2" name="Oval 5261"/>
              <p:cNvSpPr>
                <a:spLocks noChangeAspect="1" noChangeArrowheads="1"/>
              </p:cNvSpPr>
              <p:nvPr/>
            </p:nvSpPr>
            <p:spPr bwMode="auto">
              <a:xfrm rot="14666402">
                <a:off x="4064" y="38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3" name="Oval 5262"/>
              <p:cNvSpPr>
                <a:spLocks noChangeAspect="1" noChangeArrowheads="1"/>
              </p:cNvSpPr>
              <p:nvPr/>
            </p:nvSpPr>
            <p:spPr bwMode="auto">
              <a:xfrm rot="14666402">
                <a:off x="4096"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4" name="Oval 5263"/>
              <p:cNvSpPr>
                <a:spLocks noChangeAspect="1" noChangeArrowheads="1"/>
              </p:cNvSpPr>
              <p:nvPr/>
            </p:nvSpPr>
            <p:spPr bwMode="auto">
              <a:xfrm rot="14666402">
                <a:off x="4102" y="38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5" name="Oval 5264"/>
              <p:cNvSpPr>
                <a:spLocks noChangeAspect="1" noChangeArrowheads="1"/>
              </p:cNvSpPr>
              <p:nvPr/>
            </p:nvSpPr>
            <p:spPr bwMode="auto">
              <a:xfrm rot="14666402">
                <a:off x="4085" y="379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6" name="Oval 5265"/>
              <p:cNvSpPr>
                <a:spLocks noChangeAspect="1" noChangeArrowheads="1"/>
              </p:cNvSpPr>
              <p:nvPr/>
            </p:nvSpPr>
            <p:spPr bwMode="auto">
              <a:xfrm rot="14666402">
                <a:off x="4057" y="37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7" name="Oval 5266"/>
              <p:cNvSpPr>
                <a:spLocks noChangeAspect="1" noChangeArrowheads="1"/>
              </p:cNvSpPr>
              <p:nvPr/>
            </p:nvSpPr>
            <p:spPr bwMode="auto">
              <a:xfrm rot="14666402">
                <a:off x="3927" y="33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8" name="Oval 5267"/>
              <p:cNvSpPr>
                <a:spLocks noChangeAspect="1" noChangeArrowheads="1"/>
              </p:cNvSpPr>
              <p:nvPr/>
            </p:nvSpPr>
            <p:spPr bwMode="auto">
              <a:xfrm rot="14666402">
                <a:off x="3957" y="311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9" name="Oval 5268"/>
              <p:cNvSpPr>
                <a:spLocks noChangeAspect="1" noChangeArrowheads="1"/>
              </p:cNvSpPr>
              <p:nvPr/>
            </p:nvSpPr>
            <p:spPr bwMode="auto">
              <a:xfrm rot="14666402">
                <a:off x="3955"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0" name="Oval 5269"/>
              <p:cNvSpPr>
                <a:spLocks noChangeAspect="1" noChangeArrowheads="1"/>
              </p:cNvSpPr>
              <p:nvPr/>
            </p:nvSpPr>
            <p:spPr bwMode="auto">
              <a:xfrm rot="14666402">
                <a:off x="3952" y="305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1" name="Oval 5270"/>
              <p:cNvSpPr>
                <a:spLocks noChangeAspect="1" noChangeArrowheads="1"/>
              </p:cNvSpPr>
              <p:nvPr/>
            </p:nvSpPr>
            <p:spPr bwMode="auto">
              <a:xfrm rot="14666402">
                <a:off x="3920" y="306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2" name="Oval 5271"/>
              <p:cNvSpPr>
                <a:spLocks noChangeAspect="1" noChangeArrowheads="1"/>
              </p:cNvSpPr>
              <p:nvPr/>
            </p:nvSpPr>
            <p:spPr bwMode="auto">
              <a:xfrm rot="14666402">
                <a:off x="3917" y="309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3" name="Oval 5272"/>
              <p:cNvSpPr>
                <a:spLocks noChangeAspect="1" noChangeArrowheads="1"/>
              </p:cNvSpPr>
              <p:nvPr/>
            </p:nvSpPr>
            <p:spPr bwMode="auto">
              <a:xfrm rot="14666402">
                <a:off x="3917" y="312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4" name="Oval 5273"/>
              <p:cNvSpPr>
                <a:spLocks noChangeAspect="1" noChangeArrowheads="1"/>
              </p:cNvSpPr>
              <p:nvPr/>
            </p:nvSpPr>
            <p:spPr bwMode="auto">
              <a:xfrm rot="14666402">
                <a:off x="3925" y="315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5" name="Oval 5274"/>
              <p:cNvSpPr>
                <a:spLocks noChangeAspect="1" noChangeArrowheads="1"/>
              </p:cNvSpPr>
              <p:nvPr/>
            </p:nvSpPr>
            <p:spPr bwMode="auto">
              <a:xfrm rot="14666402">
                <a:off x="3926" y="318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6" name="Oval 5275"/>
              <p:cNvSpPr>
                <a:spLocks noChangeAspect="1" noChangeArrowheads="1"/>
              </p:cNvSpPr>
              <p:nvPr/>
            </p:nvSpPr>
            <p:spPr bwMode="auto">
              <a:xfrm rot="14666402">
                <a:off x="3926" y="32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7" name="Oval 5276"/>
              <p:cNvSpPr>
                <a:spLocks noChangeAspect="1" noChangeArrowheads="1"/>
              </p:cNvSpPr>
              <p:nvPr/>
            </p:nvSpPr>
            <p:spPr bwMode="auto">
              <a:xfrm rot="14666402">
                <a:off x="3769"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8" name="Oval 5277"/>
              <p:cNvSpPr>
                <a:spLocks noChangeAspect="1" noChangeArrowheads="1"/>
              </p:cNvSpPr>
              <p:nvPr/>
            </p:nvSpPr>
            <p:spPr bwMode="auto">
              <a:xfrm rot="14666402">
                <a:off x="3738" y="350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9" name="Oval 5278"/>
              <p:cNvSpPr>
                <a:spLocks noChangeAspect="1" noChangeArrowheads="1"/>
              </p:cNvSpPr>
              <p:nvPr/>
            </p:nvSpPr>
            <p:spPr bwMode="auto">
              <a:xfrm rot="14666402">
                <a:off x="3732" y="323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0" name="Oval 5279"/>
              <p:cNvSpPr>
                <a:spLocks noChangeAspect="1" noChangeArrowheads="1"/>
              </p:cNvSpPr>
              <p:nvPr/>
            </p:nvSpPr>
            <p:spPr bwMode="auto">
              <a:xfrm rot="14666402">
                <a:off x="3723" y="347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1" name="Oval 5280"/>
              <p:cNvSpPr>
                <a:spLocks noChangeAspect="1" noChangeArrowheads="1"/>
              </p:cNvSpPr>
              <p:nvPr/>
            </p:nvSpPr>
            <p:spPr bwMode="auto">
              <a:xfrm rot="14666402">
                <a:off x="4478" y="37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2" name="Oval 5281"/>
              <p:cNvSpPr>
                <a:spLocks noChangeAspect="1" noChangeArrowheads="1"/>
              </p:cNvSpPr>
              <p:nvPr/>
            </p:nvSpPr>
            <p:spPr bwMode="auto">
              <a:xfrm rot="14666402">
                <a:off x="3715" y="344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3" name="Oval 5282"/>
              <p:cNvSpPr>
                <a:spLocks noChangeAspect="1" noChangeArrowheads="1"/>
              </p:cNvSpPr>
              <p:nvPr/>
            </p:nvSpPr>
            <p:spPr bwMode="auto">
              <a:xfrm rot="14666402">
                <a:off x="3910" y="335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4" name="Oval 5283"/>
              <p:cNvSpPr>
                <a:spLocks noChangeAspect="1" noChangeArrowheads="1"/>
              </p:cNvSpPr>
              <p:nvPr/>
            </p:nvSpPr>
            <p:spPr bwMode="auto">
              <a:xfrm rot="14666402">
                <a:off x="3954" y="328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5" name="Oval 5284"/>
              <p:cNvSpPr>
                <a:spLocks noChangeAspect="1" noChangeArrowheads="1"/>
              </p:cNvSpPr>
              <p:nvPr/>
            </p:nvSpPr>
            <p:spPr bwMode="auto">
              <a:xfrm rot="14666402">
                <a:off x="3700" y="34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6" name="Oval 5285"/>
              <p:cNvSpPr>
                <a:spLocks noChangeAspect="1" noChangeArrowheads="1"/>
              </p:cNvSpPr>
              <p:nvPr/>
            </p:nvSpPr>
            <p:spPr bwMode="auto">
              <a:xfrm rot="14666402">
                <a:off x="3692" y="338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7" name="Oval 5286"/>
              <p:cNvSpPr>
                <a:spLocks noChangeAspect="1" noChangeArrowheads="1"/>
              </p:cNvSpPr>
              <p:nvPr/>
            </p:nvSpPr>
            <p:spPr bwMode="auto">
              <a:xfrm rot="14666402">
                <a:off x="3688" y="33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8" name="Oval 5287"/>
              <p:cNvSpPr>
                <a:spLocks noChangeAspect="1" noChangeArrowheads="1"/>
              </p:cNvSpPr>
              <p:nvPr/>
            </p:nvSpPr>
            <p:spPr bwMode="auto">
              <a:xfrm rot="14666402">
                <a:off x="3671" y="32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9" name="Oval 5288"/>
              <p:cNvSpPr>
                <a:spLocks noChangeAspect="1" noChangeArrowheads="1"/>
              </p:cNvSpPr>
              <p:nvPr/>
            </p:nvSpPr>
            <p:spPr bwMode="auto">
              <a:xfrm rot="14666402">
                <a:off x="3678" y="332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0" name="Oval 5289"/>
              <p:cNvSpPr>
                <a:spLocks noChangeAspect="1" noChangeArrowheads="1"/>
              </p:cNvSpPr>
              <p:nvPr/>
            </p:nvSpPr>
            <p:spPr bwMode="auto">
              <a:xfrm rot="14666402">
                <a:off x="3667" y="325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1" name="Oval 5290"/>
              <p:cNvSpPr>
                <a:spLocks noChangeAspect="1" noChangeArrowheads="1"/>
              </p:cNvSpPr>
              <p:nvPr/>
            </p:nvSpPr>
            <p:spPr bwMode="auto">
              <a:xfrm rot="14666402">
                <a:off x="3666" y="32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2" name="Oval 5291"/>
              <p:cNvSpPr>
                <a:spLocks noChangeAspect="1" noChangeArrowheads="1"/>
              </p:cNvSpPr>
              <p:nvPr/>
            </p:nvSpPr>
            <p:spPr bwMode="auto">
              <a:xfrm rot="14666402">
                <a:off x="3663" y="318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3" name="Oval 5292"/>
              <p:cNvSpPr>
                <a:spLocks noChangeAspect="1" noChangeArrowheads="1"/>
              </p:cNvSpPr>
              <p:nvPr/>
            </p:nvSpPr>
            <p:spPr bwMode="auto">
              <a:xfrm rot="14666402">
                <a:off x="3852" y="335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4" name="Oval 5293"/>
              <p:cNvSpPr>
                <a:spLocks noChangeAspect="1" noChangeArrowheads="1"/>
              </p:cNvSpPr>
              <p:nvPr/>
            </p:nvSpPr>
            <p:spPr bwMode="auto">
              <a:xfrm rot="14666402">
                <a:off x="3856" y="33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5" name="Oval 5294"/>
              <p:cNvSpPr>
                <a:spLocks noChangeAspect="1" noChangeArrowheads="1"/>
              </p:cNvSpPr>
              <p:nvPr/>
            </p:nvSpPr>
            <p:spPr bwMode="auto">
              <a:xfrm rot="14666402">
                <a:off x="3868" y="33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6" name="Oval 5295"/>
              <p:cNvSpPr>
                <a:spLocks noChangeAspect="1" noChangeArrowheads="1"/>
              </p:cNvSpPr>
              <p:nvPr/>
            </p:nvSpPr>
            <p:spPr bwMode="auto">
              <a:xfrm rot="14666402">
                <a:off x="3877" y="341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7" name="Oval 5296"/>
              <p:cNvSpPr>
                <a:spLocks noChangeAspect="1" noChangeArrowheads="1"/>
              </p:cNvSpPr>
              <p:nvPr/>
            </p:nvSpPr>
            <p:spPr bwMode="auto">
              <a:xfrm rot="14666402">
                <a:off x="3891" y="34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8" name="Oval 5297"/>
              <p:cNvSpPr>
                <a:spLocks noChangeAspect="1" noChangeArrowheads="1"/>
              </p:cNvSpPr>
              <p:nvPr/>
            </p:nvSpPr>
            <p:spPr bwMode="auto">
              <a:xfrm rot="14666402">
                <a:off x="4438" y="373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9" name="Oval 5298"/>
              <p:cNvSpPr>
                <a:spLocks noChangeAspect="1" noChangeArrowheads="1"/>
              </p:cNvSpPr>
              <p:nvPr/>
            </p:nvSpPr>
            <p:spPr bwMode="auto">
              <a:xfrm rot="14666402">
                <a:off x="3730" y="319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0" name="Oval 5299"/>
              <p:cNvSpPr>
                <a:spLocks noChangeAspect="1" noChangeArrowheads="1"/>
              </p:cNvSpPr>
              <p:nvPr/>
            </p:nvSpPr>
            <p:spPr bwMode="auto">
              <a:xfrm rot="14666402">
                <a:off x="3897" y="333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1" name="Oval 5300"/>
              <p:cNvSpPr>
                <a:spLocks noChangeAspect="1" noChangeArrowheads="1"/>
              </p:cNvSpPr>
              <p:nvPr/>
            </p:nvSpPr>
            <p:spPr bwMode="auto">
              <a:xfrm rot="14666402">
                <a:off x="3727" y="316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2" name="Oval 5301"/>
              <p:cNvSpPr>
                <a:spLocks noChangeAspect="1" noChangeArrowheads="1"/>
              </p:cNvSpPr>
              <p:nvPr/>
            </p:nvSpPr>
            <p:spPr bwMode="auto">
              <a:xfrm rot="14666402">
                <a:off x="3727" y="31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3" name="Oval 5302"/>
              <p:cNvSpPr>
                <a:spLocks noChangeAspect="1" noChangeArrowheads="1"/>
              </p:cNvSpPr>
              <p:nvPr/>
            </p:nvSpPr>
            <p:spPr bwMode="auto">
              <a:xfrm rot="14666402">
                <a:off x="3721" y="310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4" name="Oval 5303"/>
              <p:cNvSpPr>
                <a:spLocks noChangeAspect="1" noChangeArrowheads="1"/>
              </p:cNvSpPr>
              <p:nvPr/>
            </p:nvSpPr>
            <p:spPr bwMode="auto">
              <a:xfrm rot="14666402">
                <a:off x="3668" y="312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5" name="Oval 5304"/>
              <p:cNvSpPr>
                <a:spLocks noChangeAspect="1" noChangeArrowheads="1"/>
              </p:cNvSpPr>
              <p:nvPr/>
            </p:nvSpPr>
            <p:spPr bwMode="auto">
              <a:xfrm rot="14666402">
                <a:off x="3663" y="315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6" name="Oval 5305"/>
              <p:cNvSpPr>
                <a:spLocks noChangeAspect="1" noChangeArrowheads="1"/>
              </p:cNvSpPr>
              <p:nvPr/>
            </p:nvSpPr>
            <p:spPr bwMode="auto">
              <a:xfrm rot="14666402">
                <a:off x="3992" y="370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7" name="Oval 5306"/>
              <p:cNvSpPr>
                <a:spLocks noChangeAspect="1" noChangeArrowheads="1"/>
              </p:cNvSpPr>
              <p:nvPr/>
            </p:nvSpPr>
            <p:spPr bwMode="auto">
              <a:xfrm rot="14666402">
                <a:off x="3956" y="365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8" name="Oval 5307"/>
              <p:cNvSpPr>
                <a:spLocks noChangeAspect="1" noChangeArrowheads="1"/>
              </p:cNvSpPr>
              <p:nvPr/>
            </p:nvSpPr>
            <p:spPr bwMode="auto">
              <a:xfrm rot="14666402">
                <a:off x="3941" y="36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9" name="Oval 5308"/>
              <p:cNvSpPr>
                <a:spLocks noChangeAspect="1" noChangeArrowheads="1"/>
              </p:cNvSpPr>
              <p:nvPr/>
            </p:nvSpPr>
            <p:spPr bwMode="auto">
              <a:xfrm rot="14666402">
                <a:off x="3914" y="36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0" name="Oval 5309"/>
              <p:cNvSpPr>
                <a:spLocks noChangeAspect="1" noChangeArrowheads="1"/>
              </p:cNvSpPr>
              <p:nvPr/>
            </p:nvSpPr>
            <p:spPr bwMode="auto">
              <a:xfrm rot="14666402">
                <a:off x="4025" y="37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1" name="Oval 5310"/>
              <p:cNvSpPr>
                <a:spLocks noChangeAspect="1" noChangeArrowheads="1"/>
              </p:cNvSpPr>
              <p:nvPr/>
            </p:nvSpPr>
            <p:spPr bwMode="auto">
              <a:xfrm rot="14666402">
                <a:off x="4405" y="371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2" name="Oval 5311"/>
              <p:cNvSpPr>
                <a:spLocks noChangeAspect="1" noChangeArrowheads="1"/>
              </p:cNvSpPr>
              <p:nvPr/>
            </p:nvSpPr>
            <p:spPr bwMode="auto">
              <a:xfrm rot="14666402">
                <a:off x="4047" y="37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3" name="Oval 5312"/>
              <p:cNvSpPr>
                <a:spLocks noChangeAspect="1" noChangeArrowheads="1"/>
              </p:cNvSpPr>
              <p:nvPr/>
            </p:nvSpPr>
            <p:spPr bwMode="auto">
              <a:xfrm rot="14666402">
                <a:off x="3841" y="329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4" name="Oval 5313"/>
              <p:cNvSpPr>
                <a:spLocks noChangeAspect="1" noChangeArrowheads="1"/>
              </p:cNvSpPr>
              <p:nvPr/>
            </p:nvSpPr>
            <p:spPr bwMode="auto">
              <a:xfrm rot="14666402">
                <a:off x="4057" y="36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5" name="Oval 5314"/>
              <p:cNvSpPr>
                <a:spLocks noChangeAspect="1" noChangeArrowheads="1"/>
              </p:cNvSpPr>
              <p:nvPr/>
            </p:nvSpPr>
            <p:spPr bwMode="auto">
              <a:xfrm rot="14666402">
                <a:off x="4033" y="364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6" name="Oval 5315"/>
              <p:cNvSpPr>
                <a:spLocks noChangeAspect="1" noChangeArrowheads="1"/>
              </p:cNvSpPr>
              <p:nvPr/>
            </p:nvSpPr>
            <p:spPr bwMode="auto">
              <a:xfrm rot="14666402">
                <a:off x="4007" y="361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7" name="Oval 5316"/>
              <p:cNvSpPr>
                <a:spLocks noChangeAspect="1" noChangeArrowheads="1"/>
              </p:cNvSpPr>
              <p:nvPr/>
            </p:nvSpPr>
            <p:spPr bwMode="auto">
              <a:xfrm rot="14666402">
                <a:off x="3984" y="35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8" name="Oval 5317"/>
              <p:cNvSpPr>
                <a:spLocks noChangeAspect="1" noChangeArrowheads="1"/>
              </p:cNvSpPr>
              <p:nvPr/>
            </p:nvSpPr>
            <p:spPr bwMode="auto">
              <a:xfrm rot="14666402">
                <a:off x="3964" y="357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9" name="Oval 5318"/>
              <p:cNvSpPr>
                <a:spLocks noChangeAspect="1" noChangeArrowheads="1"/>
              </p:cNvSpPr>
              <p:nvPr/>
            </p:nvSpPr>
            <p:spPr bwMode="auto">
              <a:xfrm rot="14666402">
                <a:off x="3943" y="35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0" name="Oval 5319"/>
              <p:cNvSpPr>
                <a:spLocks noChangeAspect="1" noChangeArrowheads="1"/>
              </p:cNvSpPr>
              <p:nvPr/>
            </p:nvSpPr>
            <p:spPr bwMode="auto">
              <a:xfrm rot="14666402">
                <a:off x="3923" y="35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1" name="Oval 5320"/>
              <p:cNvSpPr>
                <a:spLocks noChangeAspect="1" noChangeArrowheads="1"/>
              </p:cNvSpPr>
              <p:nvPr/>
            </p:nvSpPr>
            <p:spPr bwMode="auto">
              <a:xfrm rot="14666402">
                <a:off x="4041" y="37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2" name="Oval 5321"/>
              <p:cNvSpPr>
                <a:spLocks noChangeAspect="1" noChangeArrowheads="1"/>
              </p:cNvSpPr>
              <p:nvPr/>
            </p:nvSpPr>
            <p:spPr bwMode="auto">
              <a:xfrm rot="14666402">
                <a:off x="3864" y="29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3" name="Oval 5322"/>
              <p:cNvSpPr>
                <a:spLocks noChangeAspect="1" noChangeArrowheads="1"/>
              </p:cNvSpPr>
              <p:nvPr/>
            </p:nvSpPr>
            <p:spPr bwMode="auto">
              <a:xfrm rot="14666402">
                <a:off x="3872" y="29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4" name="Oval 5323"/>
              <p:cNvSpPr>
                <a:spLocks noChangeAspect="1" noChangeArrowheads="1"/>
              </p:cNvSpPr>
              <p:nvPr/>
            </p:nvSpPr>
            <p:spPr bwMode="auto">
              <a:xfrm rot="14666402">
                <a:off x="3795" y="34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5" name="Oval 5324"/>
              <p:cNvSpPr>
                <a:spLocks noChangeAspect="1" noChangeArrowheads="1"/>
              </p:cNvSpPr>
              <p:nvPr/>
            </p:nvSpPr>
            <p:spPr bwMode="auto">
              <a:xfrm rot="14666402">
                <a:off x="3858" y="30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6" name="Oval 5325"/>
              <p:cNvSpPr>
                <a:spLocks noChangeAspect="1" noChangeArrowheads="1"/>
              </p:cNvSpPr>
              <p:nvPr/>
            </p:nvSpPr>
            <p:spPr bwMode="auto">
              <a:xfrm rot="14666402">
                <a:off x="3802" y="34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7" name="Oval 5326"/>
              <p:cNvSpPr>
                <a:spLocks noChangeAspect="1" noChangeArrowheads="1"/>
              </p:cNvSpPr>
              <p:nvPr/>
            </p:nvSpPr>
            <p:spPr bwMode="auto">
              <a:xfrm rot="14666402">
                <a:off x="4362" y="37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8" name="Oval 5327"/>
              <p:cNvSpPr>
                <a:spLocks noChangeAspect="1" noChangeArrowheads="1"/>
              </p:cNvSpPr>
              <p:nvPr/>
            </p:nvSpPr>
            <p:spPr bwMode="auto">
              <a:xfrm rot="14666402">
                <a:off x="3832" y="32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9" name="Oval 5328"/>
              <p:cNvSpPr>
                <a:spLocks noChangeAspect="1" noChangeArrowheads="1"/>
              </p:cNvSpPr>
              <p:nvPr/>
            </p:nvSpPr>
            <p:spPr bwMode="auto">
              <a:xfrm rot="14666402">
                <a:off x="3854" y="30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0" name="Oval 5329"/>
              <p:cNvSpPr>
                <a:spLocks noChangeAspect="1" noChangeArrowheads="1"/>
              </p:cNvSpPr>
              <p:nvPr/>
            </p:nvSpPr>
            <p:spPr bwMode="auto">
              <a:xfrm rot="14666402">
                <a:off x="3854" y="30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1" name="Oval 5330"/>
              <p:cNvSpPr>
                <a:spLocks noChangeAspect="1" noChangeArrowheads="1"/>
              </p:cNvSpPr>
              <p:nvPr/>
            </p:nvSpPr>
            <p:spPr bwMode="auto">
              <a:xfrm rot="14666402">
                <a:off x="3854" y="311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2" name="Oval 5331"/>
              <p:cNvSpPr>
                <a:spLocks noChangeAspect="1" noChangeArrowheads="1"/>
              </p:cNvSpPr>
              <p:nvPr/>
            </p:nvSpPr>
            <p:spPr bwMode="auto">
              <a:xfrm rot="14666402">
                <a:off x="3854" y="314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3" name="Oval 5332"/>
              <p:cNvSpPr>
                <a:spLocks noChangeAspect="1" noChangeArrowheads="1"/>
              </p:cNvSpPr>
              <p:nvPr/>
            </p:nvSpPr>
            <p:spPr bwMode="auto">
              <a:xfrm rot="14666402">
                <a:off x="3859" y="317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4" name="Oval 5333"/>
              <p:cNvSpPr>
                <a:spLocks noChangeAspect="1" noChangeArrowheads="1"/>
              </p:cNvSpPr>
              <p:nvPr/>
            </p:nvSpPr>
            <p:spPr bwMode="auto">
              <a:xfrm rot="14666402">
                <a:off x="3866" y="32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5" name="Oval 5334"/>
              <p:cNvSpPr>
                <a:spLocks noChangeAspect="1" noChangeArrowheads="1"/>
              </p:cNvSpPr>
              <p:nvPr/>
            </p:nvSpPr>
            <p:spPr bwMode="auto">
              <a:xfrm rot="14666402">
                <a:off x="3887" y="32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6" name="Oval 5335"/>
              <p:cNvSpPr>
                <a:spLocks noChangeAspect="1" noChangeArrowheads="1"/>
              </p:cNvSpPr>
              <p:nvPr/>
            </p:nvSpPr>
            <p:spPr bwMode="auto">
              <a:xfrm rot="14666402">
                <a:off x="3957" y="29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7" name="Oval 5336"/>
              <p:cNvSpPr>
                <a:spLocks noChangeAspect="1" noChangeArrowheads="1"/>
              </p:cNvSpPr>
              <p:nvPr/>
            </p:nvSpPr>
            <p:spPr bwMode="auto">
              <a:xfrm rot="14666402">
                <a:off x="3937" y="300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8" name="Oval 5337"/>
              <p:cNvSpPr>
                <a:spLocks noChangeAspect="1" noChangeArrowheads="1"/>
              </p:cNvSpPr>
              <p:nvPr/>
            </p:nvSpPr>
            <p:spPr bwMode="auto">
              <a:xfrm rot="14666402">
                <a:off x="3925" y="297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9" name="Oval 5338"/>
              <p:cNvSpPr>
                <a:spLocks noChangeAspect="1" noChangeArrowheads="1"/>
              </p:cNvSpPr>
              <p:nvPr/>
            </p:nvSpPr>
            <p:spPr bwMode="auto">
              <a:xfrm rot="14666402">
                <a:off x="3932" y="294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0" name="Oval 5339"/>
              <p:cNvSpPr>
                <a:spLocks noChangeAspect="1" noChangeArrowheads="1"/>
              </p:cNvSpPr>
              <p:nvPr/>
            </p:nvSpPr>
            <p:spPr bwMode="auto">
              <a:xfrm rot="14666402">
                <a:off x="3936" y="29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1" name="Oval 5340"/>
              <p:cNvSpPr>
                <a:spLocks noChangeAspect="1" noChangeArrowheads="1"/>
              </p:cNvSpPr>
              <p:nvPr/>
            </p:nvSpPr>
            <p:spPr bwMode="auto">
              <a:xfrm rot="14666402">
                <a:off x="3938" y="28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2" name="Oval 5341"/>
              <p:cNvSpPr>
                <a:spLocks noChangeAspect="1" noChangeArrowheads="1"/>
              </p:cNvSpPr>
              <p:nvPr/>
            </p:nvSpPr>
            <p:spPr bwMode="auto">
              <a:xfrm rot="14666402">
                <a:off x="4337" y="36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3" name="Oval 5342"/>
              <p:cNvSpPr>
                <a:spLocks noChangeAspect="1" noChangeArrowheads="1"/>
              </p:cNvSpPr>
              <p:nvPr/>
            </p:nvSpPr>
            <p:spPr bwMode="auto">
              <a:xfrm rot="14666402">
                <a:off x="3946" y="286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4" name="Oval 5343"/>
              <p:cNvSpPr>
                <a:spLocks noChangeAspect="1" noChangeArrowheads="1"/>
              </p:cNvSpPr>
              <p:nvPr/>
            </p:nvSpPr>
            <p:spPr bwMode="auto">
              <a:xfrm rot="14666402">
                <a:off x="3827" y="322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5" name="Oval 5344"/>
              <p:cNvSpPr>
                <a:spLocks noChangeAspect="1" noChangeArrowheads="1"/>
              </p:cNvSpPr>
              <p:nvPr/>
            </p:nvSpPr>
            <p:spPr bwMode="auto">
              <a:xfrm rot="14666402">
                <a:off x="3957" y="28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6" name="Oval 5345"/>
              <p:cNvSpPr>
                <a:spLocks noChangeAspect="1" noChangeArrowheads="1"/>
              </p:cNvSpPr>
              <p:nvPr/>
            </p:nvSpPr>
            <p:spPr bwMode="auto">
              <a:xfrm rot="14666402">
                <a:off x="3965" y="28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7" name="Oval 5346"/>
              <p:cNvSpPr>
                <a:spLocks noChangeAspect="1" noChangeArrowheads="1"/>
              </p:cNvSpPr>
              <p:nvPr/>
            </p:nvSpPr>
            <p:spPr bwMode="auto">
              <a:xfrm rot="14666402">
                <a:off x="3938" y="28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8" name="Oval 5347"/>
              <p:cNvSpPr>
                <a:spLocks noChangeAspect="1" noChangeArrowheads="1"/>
              </p:cNvSpPr>
              <p:nvPr/>
            </p:nvSpPr>
            <p:spPr bwMode="auto">
              <a:xfrm rot="14666402">
                <a:off x="3910" y="28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9" name="Oval 5348"/>
              <p:cNvSpPr>
                <a:spLocks noChangeAspect="1" noChangeArrowheads="1"/>
              </p:cNvSpPr>
              <p:nvPr/>
            </p:nvSpPr>
            <p:spPr bwMode="auto">
              <a:xfrm rot="14666402">
                <a:off x="3896" y="28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0" name="Oval 5349"/>
              <p:cNvSpPr>
                <a:spLocks noChangeAspect="1" noChangeArrowheads="1"/>
              </p:cNvSpPr>
              <p:nvPr/>
            </p:nvSpPr>
            <p:spPr bwMode="auto">
              <a:xfrm rot="14666402">
                <a:off x="3883" y="289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1" name="Oval 5350"/>
              <p:cNvSpPr>
                <a:spLocks noChangeAspect="1" noChangeArrowheads="1"/>
              </p:cNvSpPr>
              <p:nvPr/>
            </p:nvSpPr>
            <p:spPr bwMode="auto">
              <a:xfrm rot="14666402">
                <a:off x="3875" y="291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2" name="Oval 5351"/>
              <p:cNvSpPr>
                <a:spLocks noChangeAspect="1" noChangeArrowheads="1"/>
              </p:cNvSpPr>
              <p:nvPr/>
            </p:nvSpPr>
            <p:spPr bwMode="auto">
              <a:xfrm rot="14666402">
                <a:off x="3874" y="294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3" name="Oval 5352"/>
              <p:cNvSpPr>
                <a:spLocks noChangeAspect="1" noChangeArrowheads="1"/>
              </p:cNvSpPr>
              <p:nvPr/>
            </p:nvSpPr>
            <p:spPr bwMode="auto">
              <a:xfrm rot="14666402">
                <a:off x="3849" y="350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4" name="Oval 5353"/>
              <p:cNvSpPr>
                <a:spLocks noChangeAspect="1" noChangeArrowheads="1"/>
              </p:cNvSpPr>
              <p:nvPr/>
            </p:nvSpPr>
            <p:spPr bwMode="auto">
              <a:xfrm rot="14666402">
                <a:off x="3863" y="35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5" name="Oval 5354"/>
              <p:cNvSpPr>
                <a:spLocks noChangeAspect="1" noChangeArrowheads="1"/>
              </p:cNvSpPr>
              <p:nvPr/>
            </p:nvSpPr>
            <p:spPr bwMode="auto">
              <a:xfrm rot="14666402">
                <a:off x="3874" y="355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6" name="Oval 5355"/>
              <p:cNvSpPr>
                <a:spLocks noChangeAspect="1" noChangeArrowheads="1"/>
              </p:cNvSpPr>
              <p:nvPr/>
            </p:nvSpPr>
            <p:spPr bwMode="auto">
              <a:xfrm rot="14666402">
                <a:off x="3894" y="358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7" name="Oval 5356"/>
              <p:cNvSpPr>
                <a:spLocks noChangeAspect="1" noChangeArrowheads="1"/>
              </p:cNvSpPr>
              <p:nvPr/>
            </p:nvSpPr>
            <p:spPr bwMode="auto">
              <a:xfrm rot="14666402">
                <a:off x="3889" y="329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8" name="Oval 5357"/>
              <p:cNvSpPr>
                <a:spLocks noChangeAspect="1" noChangeArrowheads="1"/>
              </p:cNvSpPr>
              <p:nvPr/>
            </p:nvSpPr>
            <p:spPr bwMode="auto">
              <a:xfrm rot="14666402">
                <a:off x="3900" y="32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9" name="Oval 5358"/>
              <p:cNvSpPr>
                <a:spLocks noChangeAspect="1" noChangeArrowheads="1"/>
              </p:cNvSpPr>
              <p:nvPr/>
            </p:nvSpPr>
            <p:spPr bwMode="auto">
              <a:xfrm rot="14666402">
                <a:off x="4302" y="36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0" name="Oval 5359"/>
              <p:cNvSpPr>
                <a:spLocks noChangeAspect="1" noChangeArrowheads="1"/>
              </p:cNvSpPr>
              <p:nvPr/>
            </p:nvSpPr>
            <p:spPr bwMode="auto">
              <a:xfrm rot="14666402">
                <a:off x="3931" y="325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1" name="Oval 5360"/>
              <p:cNvSpPr>
                <a:spLocks noChangeAspect="1" noChangeArrowheads="1"/>
              </p:cNvSpPr>
              <p:nvPr/>
            </p:nvSpPr>
            <p:spPr bwMode="auto">
              <a:xfrm rot="14666402">
                <a:off x="3812" y="31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2" name="Oval 5361"/>
              <p:cNvSpPr>
                <a:spLocks noChangeAspect="1" noChangeArrowheads="1"/>
              </p:cNvSpPr>
              <p:nvPr/>
            </p:nvSpPr>
            <p:spPr bwMode="auto">
              <a:xfrm rot="14666402">
                <a:off x="4040" y="27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3" name="Oval 5362"/>
              <p:cNvSpPr>
                <a:spLocks noChangeAspect="1" noChangeArrowheads="1"/>
              </p:cNvSpPr>
              <p:nvPr/>
            </p:nvSpPr>
            <p:spPr bwMode="auto">
              <a:xfrm rot="14666402">
                <a:off x="4023" y="27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4" name="Oval 5363"/>
              <p:cNvSpPr>
                <a:spLocks noChangeAspect="1" noChangeArrowheads="1"/>
              </p:cNvSpPr>
              <p:nvPr/>
            </p:nvSpPr>
            <p:spPr bwMode="auto">
              <a:xfrm rot="14666402">
                <a:off x="4013" y="279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5" name="Oval 5364"/>
              <p:cNvSpPr>
                <a:spLocks noChangeAspect="1" noChangeArrowheads="1"/>
              </p:cNvSpPr>
              <p:nvPr/>
            </p:nvSpPr>
            <p:spPr bwMode="auto">
              <a:xfrm rot="14666402">
                <a:off x="3999" y="28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6" name="Oval 5365"/>
              <p:cNvSpPr>
                <a:spLocks noChangeAspect="1" noChangeArrowheads="1"/>
              </p:cNvSpPr>
              <p:nvPr/>
            </p:nvSpPr>
            <p:spPr bwMode="auto">
              <a:xfrm rot="14666402">
                <a:off x="3991" y="285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7" name="Oval 5366"/>
              <p:cNvSpPr>
                <a:spLocks noChangeAspect="1" noChangeArrowheads="1"/>
              </p:cNvSpPr>
              <p:nvPr/>
            </p:nvSpPr>
            <p:spPr bwMode="auto">
              <a:xfrm rot="14666402">
                <a:off x="3983" y="28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8" name="Oval 5367"/>
              <p:cNvSpPr>
                <a:spLocks noChangeAspect="1" noChangeArrowheads="1"/>
              </p:cNvSpPr>
              <p:nvPr/>
            </p:nvSpPr>
            <p:spPr bwMode="auto">
              <a:xfrm rot="14666402">
                <a:off x="3971" y="29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9" name="Oval 5368"/>
              <p:cNvSpPr>
                <a:spLocks noChangeAspect="1" noChangeArrowheads="1"/>
              </p:cNvSpPr>
              <p:nvPr/>
            </p:nvSpPr>
            <p:spPr bwMode="auto">
              <a:xfrm rot="14666402">
                <a:off x="3966" y="29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0" name="Oval 5369"/>
              <p:cNvSpPr>
                <a:spLocks noChangeAspect="1" noChangeArrowheads="1"/>
              </p:cNvSpPr>
              <p:nvPr/>
            </p:nvSpPr>
            <p:spPr bwMode="auto">
              <a:xfrm rot="14666402">
                <a:off x="3965" y="29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1" name="Oval 5370"/>
              <p:cNvSpPr>
                <a:spLocks noChangeAspect="1" noChangeArrowheads="1"/>
              </p:cNvSpPr>
              <p:nvPr/>
            </p:nvSpPr>
            <p:spPr bwMode="auto">
              <a:xfrm rot="14666402">
                <a:off x="4172" y="36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2" name="Oval 5371"/>
              <p:cNvSpPr>
                <a:spLocks noChangeAspect="1" noChangeArrowheads="1"/>
              </p:cNvSpPr>
              <p:nvPr/>
            </p:nvSpPr>
            <p:spPr bwMode="auto">
              <a:xfrm rot="14666402">
                <a:off x="4039" y="358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3" name="Oval 5372"/>
              <p:cNvSpPr>
                <a:spLocks noChangeAspect="1" noChangeArrowheads="1"/>
              </p:cNvSpPr>
              <p:nvPr/>
            </p:nvSpPr>
            <p:spPr bwMode="auto">
              <a:xfrm rot="14666402">
                <a:off x="4019" y="355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4" name="Oval 5373"/>
              <p:cNvSpPr>
                <a:spLocks noChangeAspect="1" noChangeArrowheads="1"/>
              </p:cNvSpPr>
              <p:nvPr/>
            </p:nvSpPr>
            <p:spPr bwMode="auto">
              <a:xfrm rot="14666402">
                <a:off x="4000"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5" name="Oval 5374"/>
              <p:cNvSpPr>
                <a:spLocks noChangeAspect="1" noChangeArrowheads="1"/>
              </p:cNvSpPr>
              <p:nvPr/>
            </p:nvSpPr>
            <p:spPr bwMode="auto">
              <a:xfrm rot="14666402">
                <a:off x="3981" y="35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6" name="Oval 5375"/>
              <p:cNvSpPr>
                <a:spLocks noChangeAspect="1" noChangeArrowheads="1"/>
              </p:cNvSpPr>
              <p:nvPr/>
            </p:nvSpPr>
            <p:spPr bwMode="auto">
              <a:xfrm rot="14666402">
                <a:off x="3925" y="34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7" name="Oval 5376"/>
              <p:cNvSpPr>
                <a:spLocks noChangeAspect="1" noChangeArrowheads="1"/>
              </p:cNvSpPr>
              <p:nvPr/>
            </p:nvSpPr>
            <p:spPr bwMode="auto">
              <a:xfrm rot="14666402">
                <a:off x="4275" y="36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8" name="Oval 5377"/>
              <p:cNvSpPr>
                <a:spLocks noChangeAspect="1" noChangeArrowheads="1"/>
              </p:cNvSpPr>
              <p:nvPr/>
            </p:nvSpPr>
            <p:spPr bwMode="auto">
              <a:xfrm rot="14666402">
                <a:off x="3816" y="31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9" name="Oval 5378"/>
              <p:cNvSpPr>
                <a:spLocks noChangeAspect="1" noChangeArrowheads="1"/>
              </p:cNvSpPr>
              <p:nvPr/>
            </p:nvSpPr>
            <p:spPr bwMode="auto">
              <a:xfrm rot="14666402">
                <a:off x="3813" y="31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0" name="Oval 5379"/>
              <p:cNvSpPr>
                <a:spLocks noChangeAspect="1" noChangeArrowheads="1"/>
              </p:cNvSpPr>
              <p:nvPr/>
            </p:nvSpPr>
            <p:spPr bwMode="auto">
              <a:xfrm rot="14666402">
                <a:off x="3809"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1" name="Oval 5380"/>
              <p:cNvSpPr>
                <a:spLocks noChangeAspect="1" noChangeArrowheads="1"/>
              </p:cNvSpPr>
              <p:nvPr/>
            </p:nvSpPr>
            <p:spPr bwMode="auto">
              <a:xfrm rot="14666402">
                <a:off x="3813" y="304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2" name="Oval 5381"/>
              <p:cNvSpPr>
                <a:spLocks noChangeAspect="1" noChangeArrowheads="1"/>
              </p:cNvSpPr>
              <p:nvPr/>
            </p:nvSpPr>
            <p:spPr bwMode="auto">
              <a:xfrm rot="14666402">
                <a:off x="3815" y="302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3" name="Oval 5382"/>
              <p:cNvSpPr>
                <a:spLocks noChangeAspect="1" noChangeArrowheads="1"/>
              </p:cNvSpPr>
              <p:nvPr/>
            </p:nvSpPr>
            <p:spPr bwMode="auto">
              <a:xfrm rot="14666402">
                <a:off x="3826" y="299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4" name="Oval 5383"/>
              <p:cNvSpPr>
                <a:spLocks noChangeAspect="1" noChangeArrowheads="1"/>
              </p:cNvSpPr>
              <p:nvPr/>
            </p:nvSpPr>
            <p:spPr bwMode="auto">
              <a:xfrm rot="14666402">
                <a:off x="3832" y="295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5" name="Oval 5384"/>
              <p:cNvSpPr>
                <a:spLocks noChangeAspect="1" noChangeArrowheads="1"/>
              </p:cNvSpPr>
              <p:nvPr/>
            </p:nvSpPr>
            <p:spPr bwMode="auto">
              <a:xfrm rot="14666402">
                <a:off x="3836" y="29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6" name="Oval 5385"/>
              <p:cNvSpPr>
                <a:spLocks noChangeAspect="1" noChangeArrowheads="1"/>
              </p:cNvSpPr>
              <p:nvPr/>
            </p:nvSpPr>
            <p:spPr bwMode="auto">
              <a:xfrm rot="14666402">
                <a:off x="3846" y="289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7" name="Oval 5386"/>
              <p:cNvSpPr>
                <a:spLocks noChangeAspect="1" noChangeArrowheads="1"/>
              </p:cNvSpPr>
              <p:nvPr/>
            </p:nvSpPr>
            <p:spPr bwMode="auto">
              <a:xfrm rot="14666402">
                <a:off x="4146"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8" name="Oval 5387"/>
              <p:cNvSpPr>
                <a:spLocks noChangeAspect="1" noChangeArrowheads="1"/>
              </p:cNvSpPr>
              <p:nvPr/>
            </p:nvSpPr>
            <p:spPr bwMode="auto">
              <a:xfrm rot="14666402">
                <a:off x="4543"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9" name="Oval 5388"/>
              <p:cNvSpPr>
                <a:spLocks noChangeAspect="1" noChangeArrowheads="1"/>
              </p:cNvSpPr>
              <p:nvPr/>
            </p:nvSpPr>
            <p:spPr bwMode="auto">
              <a:xfrm rot="14666402">
                <a:off x="4506" y="374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0" name="Oval 5389"/>
              <p:cNvSpPr>
                <a:spLocks noChangeAspect="1" noChangeArrowheads="1"/>
              </p:cNvSpPr>
              <p:nvPr/>
            </p:nvSpPr>
            <p:spPr bwMode="auto">
              <a:xfrm rot="14666402">
                <a:off x="4116" y="358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1" name="Oval 5390"/>
              <p:cNvSpPr>
                <a:spLocks noChangeAspect="1" noChangeArrowheads="1"/>
              </p:cNvSpPr>
              <p:nvPr/>
            </p:nvSpPr>
            <p:spPr bwMode="auto">
              <a:xfrm rot="14666402">
                <a:off x="4090" y="35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2" name="Oval 5391"/>
              <p:cNvSpPr>
                <a:spLocks noChangeAspect="1" noChangeArrowheads="1"/>
              </p:cNvSpPr>
              <p:nvPr/>
            </p:nvSpPr>
            <p:spPr bwMode="auto">
              <a:xfrm rot="14666402">
                <a:off x="4243" y="36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3" name="Oval 5392"/>
              <p:cNvSpPr>
                <a:spLocks noChangeAspect="1" noChangeArrowheads="1"/>
              </p:cNvSpPr>
              <p:nvPr/>
            </p:nvSpPr>
            <p:spPr bwMode="auto">
              <a:xfrm rot="14666402">
                <a:off x="4217"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4" name="Oval 5393"/>
              <p:cNvSpPr>
                <a:spLocks noChangeAspect="1" noChangeArrowheads="1"/>
              </p:cNvSpPr>
              <p:nvPr/>
            </p:nvSpPr>
            <p:spPr bwMode="auto">
              <a:xfrm rot="14666402">
                <a:off x="4200" y="359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5" name="Oval 5394"/>
              <p:cNvSpPr>
                <a:spLocks noChangeAspect="1" noChangeArrowheads="1"/>
              </p:cNvSpPr>
              <p:nvPr/>
            </p:nvSpPr>
            <p:spPr bwMode="auto">
              <a:xfrm rot="14666402">
                <a:off x="4175" y="357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6" name="Oval 5395"/>
              <p:cNvSpPr>
                <a:spLocks noChangeAspect="1" noChangeArrowheads="1"/>
              </p:cNvSpPr>
              <p:nvPr/>
            </p:nvSpPr>
            <p:spPr bwMode="auto">
              <a:xfrm rot="14666402">
                <a:off x="4149" y="354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7" name="Oval 5396"/>
              <p:cNvSpPr>
                <a:spLocks noChangeAspect="1" noChangeArrowheads="1"/>
              </p:cNvSpPr>
              <p:nvPr/>
            </p:nvSpPr>
            <p:spPr bwMode="auto">
              <a:xfrm rot="14666402">
                <a:off x="4126" y="353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8" name="Oval 5397"/>
              <p:cNvSpPr>
                <a:spLocks noChangeAspect="1" noChangeArrowheads="1"/>
              </p:cNvSpPr>
              <p:nvPr/>
            </p:nvSpPr>
            <p:spPr bwMode="auto">
              <a:xfrm rot="14666402">
                <a:off x="4108" y="35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9" name="Oval 5398"/>
              <p:cNvSpPr>
                <a:spLocks noChangeAspect="1" noChangeArrowheads="1"/>
              </p:cNvSpPr>
              <p:nvPr/>
            </p:nvSpPr>
            <p:spPr bwMode="auto">
              <a:xfrm rot="14666402">
                <a:off x="4079" y="352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0" name="Oval 5399"/>
              <p:cNvSpPr>
                <a:spLocks noChangeAspect="1" noChangeArrowheads="1"/>
              </p:cNvSpPr>
              <p:nvPr/>
            </p:nvSpPr>
            <p:spPr bwMode="auto">
              <a:xfrm rot="14666402">
                <a:off x="3801" y="33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1" name="Oval 5400"/>
              <p:cNvSpPr>
                <a:spLocks noChangeAspect="1" noChangeArrowheads="1"/>
              </p:cNvSpPr>
              <p:nvPr/>
            </p:nvSpPr>
            <p:spPr bwMode="auto">
              <a:xfrm rot="14666402">
                <a:off x="3792" y="332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2" name="Oval 5401"/>
              <p:cNvSpPr>
                <a:spLocks noChangeAspect="1" noChangeArrowheads="1"/>
              </p:cNvSpPr>
              <p:nvPr/>
            </p:nvSpPr>
            <p:spPr bwMode="auto">
              <a:xfrm rot="14666402">
                <a:off x="3775" y="330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3" name="Oval 5402"/>
              <p:cNvSpPr>
                <a:spLocks noChangeAspect="1" noChangeArrowheads="1"/>
              </p:cNvSpPr>
              <p:nvPr/>
            </p:nvSpPr>
            <p:spPr bwMode="auto">
              <a:xfrm rot="14666402">
                <a:off x="3750" y="33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4" name="Oval 5403"/>
              <p:cNvSpPr>
                <a:spLocks noChangeAspect="1" noChangeArrowheads="1"/>
              </p:cNvSpPr>
              <p:nvPr/>
            </p:nvSpPr>
            <p:spPr bwMode="auto">
              <a:xfrm rot="14666402">
                <a:off x="3755" y="334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5" name="Oval 5404"/>
              <p:cNvSpPr>
                <a:spLocks noChangeAspect="1" noChangeArrowheads="1"/>
              </p:cNvSpPr>
              <p:nvPr/>
            </p:nvSpPr>
            <p:spPr bwMode="auto">
              <a:xfrm rot="14666402">
                <a:off x="3767" y="33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6" name="Oval 5405"/>
              <p:cNvSpPr>
                <a:spLocks noChangeAspect="1" noChangeArrowheads="1"/>
              </p:cNvSpPr>
              <p:nvPr/>
            </p:nvSpPr>
            <p:spPr bwMode="auto">
              <a:xfrm rot="14666402">
                <a:off x="3772" y="33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7" name="Oval 5406"/>
              <p:cNvSpPr>
                <a:spLocks noChangeAspect="1" noChangeArrowheads="1"/>
              </p:cNvSpPr>
              <p:nvPr/>
            </p:nvSpPr>
            <p:spPr bwMode="auto">
              <a:xfrm rot="14666402">
                <a:off x="3784" y="34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8" name="Oval 5407"/>
              <p:cNvSpPr>
                <a:spLocks noChangeAspect="1" noChangeArrowheads="1"/>
              </p:cNvSpPr>
              <p:nvPr/>
            </p:nvSpPr>
            <p:spPr bwMode="auto">
              <a:xfrm rot="14666402">
                <a:off x="3961"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9" name="Oval 5408"/>
              <p:cNvSpPr>
                <a:spLocks noChangeAspect="1" noChangeArrowheads="1"/>
              </p:cNvSpPr>
              <p:nvPr/>
            </p:nvSpPr>
            <p:spPr bwMode="auto">
              <a:xfrm rot="14666402">
                <a:off x="3758" y="324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0" name="Oval 5409"/>
              <p:cNvSpPr>
                <a:spLocks noChangeAspect="1" noChangeArrowheads="1"/>
              </p:cNvSpPr>
              <p:nvPr/>
            </p:nvSpPr>
            <p:spPr bwMode="auto">
              <a:xfrm rot="14666402">
                <a:off x="3772" y="32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1" name="Oval 5410"/>
              <p:cNvSpPr>
                <a:spLocks noChangeAspect="1" noChangeArrowheads="1"/>
              </p:cNvSpPr>
              <p:nvPr/>
            </p:nvSpPr>
            <p:spPr bwMode="auto">
              <a:xfrm rot="14666402">
                <a:off x="3755" y="31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2" name="Oval 5411"/>
              <p:cNvSpPr>
                <a:spLocks noChangeAspect="1" noChangeArrowheads="1"/>
              </p:cNvSpPr>
              <p:nvPr/>
            </p:nvSpPr>
            <p:spPr bwMode="auto">
              <a:xfrm rot="14666402">
                <a:off x="3753" y="315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3" name="Oval 5412"/>
              <p:cNvSpPr>
                <a:spLocks noChangeAspect="1" noChangeArrowheads="1"/>
              </p:cNvSpPr>
              <p:nvPr/>
            </p:nvSpPr>
            <p:spPr bwMode="auto">
              <a:xfrm rot="14666402">
                <a:off x="3754" y="31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4" name="Oval 5413"/>
              <p:cNvSpPr>
                <a:spLocks noChangeAspect="1" noChangeArrowheads="1"/>
              </p:cNvSpPr>
              <p:nvPr/>
            </p:nvSpPr>
            <p:spPr bwMode="auto">
              <a:xfrm rot="14666402">
                <a:off x="3759" y="308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5" name="Oval 5414"/>
              <p:cNvSpPr>
                <a:spLocks noChangeAspect="1" noChangeArrowheads="1"/>
              </p:cNvSpPr>
              <p:nvPr/>
            </p:nvSpPr>
            <p:spPr bwMode="auto">
              <a:xfrm rot="14666402">
                <a:off x="3763" y="304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6" name="Oval 5415"/>
              <p:cNvSpPr>
                <a:spLocks noChangeAspect="1" noChangeArrowheads="1"/>
              </p:cNvSpPr>
              <p:nvPr/>
            </p:nvSpPr>
            <p:spPr bwMode="auto">
              <a:xfrm rot="14666402">
                <a:off x="3767" y="30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7" name="Oval 5416"/>
              <p:cNvSpPr>
                <a:spLocks noChangeAspect="1" noChangeArrowheads="1"/>
              </p:cNvSpPr>
              <p:nvPr/>
            </p:nvSpPr>
            <p:spPr bwMode="auto">
              <a:xfrm rot="14666402">
                <a:off x="3769" y="297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8" name="Oval 5417"/>
              <p:cNvSpPr>
                <a:spLocks noChangeAspect="1" noChangeArrowheads="1"/>
              </p:cNvSpPr>
              <p:nvPr/>
            </p:nvSpPr>
            <p:spPr bwMode="auto">
              <a:xfrm rot="14666402">
                <a:off x="3775" y="29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9" name="Oval 5418"/>
              <p:cNvSpPr>
                <a:spLocks noChangeAspect="1" noChangeArrowheads="1"/>
              </p:cNvSpPr>
              <p:nvPr/>
            </p:nvSpPr>
            <p:spPr bwMode="auto">
              <a:xfrm rot="14666402">
                <a:off x="3794" y="291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0" name="Oval 5419"/>
              <p:cNvSpPr>
                <a:spLocks noChangeAspect="1" noChangeArrowheads="1"/>
              </p:cNvSpPr>
              <p:nvPr/>
            </p:nvSpPr>
            <p:spPr bwMode="auto">
              <a:xfrm rot="14666402">
                <a:off x="3815" y="289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1" name="Oval 5420"/>
              <p:cNvSpPr>
                <a:spLocks noChangeAspect="1" noChangeArrowheads="1"/>
              </p:cNvSpPr>
              <p:nvPr/>
            </p:nvSpPr>
            <p:spPr bwMode="auto">
              <a:xfrm rot="14666402">
                <a:off x="3922" y="34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2" name="Oval 5421"/>
              <p:cNvSpPr>
                <a:spLocks noChangeAspect="1" noChangeArrowheads="1"/>
              </p:cNvSpPr>
              <p:nvPr/>
            </p:nvSpPr>
            <p:spPr bwMode="auto">
              <a:xfrm rot="14666402">
                <a:off x="4008" y="344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3" name="Oval 5422"/>
              <p:cNvSpPr>
                <a:spLocks noChangeAspect="1" noChangeArrowheads="1"/>
              </p:cNvSpPr>
              <p:nvPr/>
            </p:nvSpPr>
            <p:spPr bwMode="auto">
              <a:xfrm rot="14666402">
                <a:off x="4127" y="375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4" name="Oval 5423"/>
              <p:cNvSpPr>
                <a:spLocks noChangeAspect="1" noChangeArrowheads="1"/>
              </p:cNvSpPr>
              <p:nvPr/>
            </p:nvSpPr>
            <p:spPr bwMode="auto">
              <a:xfrm rot="14666402">
                <a:off x="4153" y="377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5" name="Oval 5424"/>
              <p:cNvSpPr>
                <a:spLocks noChangeAspect="1" noChangeArrowheads="1"/>
              </p:cNvSpPr>
              <p:nvPr/>
            </p:nvSpPr>
            <p:spPr bwMode="auto">
              <a:xfrm rot="14666402">
                <a:off x="4183" y="37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6" name="Oval 5425"/>
              <p:cNvSpPr>
                <a:spLocks noChangeAspect="1" noChangeArrowheads="1"/>
              </p:cNvSpPr>
              <p:nvPr/>
            </p:nvSpPr>
            <p:spPr bwMode="auto">
              <a:xfrm rot="14666402">
                <a:off x="4217" y="380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7" name="Oval 5426"/>
              <p:cNvSpPr>
                <a:spLocks noChangeAspect="1" noChangeArrowheads="1"/>
              </p:cNvSpPr>
              <p:nvPr/>
            </p:nvSpPr>
            <p:spPr bwMode="auto">
              <a:xfrm rot="14666402">
                <a:off x="4234" y="378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8" name="Oval 5427"/>
              <p:cNvSpPr>
                <a:spLocks noChangeAspect="1" noChangeArrowheads="1"/>
              </p:cNvSpPr>
              <p:nvPr/>
            </p:nvSpPr>
            <p:spPr bwMode="auto">
              <a:xfrm rot="14666402">
                <a:off x="4217" y="376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9" name="Oval 5428"/>
              <p:cNvSpPr>
                <a:spLocks noChangeAspect="1" noChangeArrowheads="1"/>
              </p:cNvSpPr>
              <p:nvPr/>
            </p:nvSpPr>
            <p:spPr bwMode="auto">
              <a:xfrm rot="14666402">
                <a:off x="3962"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0" name="Oval 5429"/>
              <p:cNvSpPr>
                <a:spLocks noChangeAspect="1" noChangeArrowheads="1"/>
              </p:cNvSpPr>
              <p:nvPr/>
            </p:nvSpPr>
            <p:spPr bwMode="auto">
              <a:xfrm rot="14666402">
                <a:off x="4194"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1" name="Oval 5430"/>
              <p:cNvSpPr>
                <a:spLocks noChangeAspect="1" noChangeArrowheads="1"/>
              </p:cNvSpPr>
              <p:nvPr/>
            </p:nvSpPr>
            <p:spPr bwMode="auto">
              <a:xfrm rot="14666402">
                <a:off x="4172" y="37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2" name="Oval 5431"/>
              <p:cNvSpPr>
                <a:spLocks noChangeAspect="1" noChangeArrowheads="1"/>
              </p:cNvSpPr>
              <p:nvPr/>
            </p:nvSpPr>
            <p:spPr bwMode="auto">
              <a:xfrm rot="14666402">
                <a:off x="4150" y="371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3" name="Oval 5432"/>
              <p:cNvSpPr>
                <a:spLocks noChangeAspect="1" noChangeArrowheads="1"/>
              </p:cNvSpPr>
              <p:nvPr/>
            </p:nvSpPr>
            <p:spPr bwMode="auto">
              <a:xfrm rot="14666402">
                <a:off x="4132" y="369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4" name="Oval 5433"/>
              <p:cNvSpPr>
                <a:spLocks noChangeAspect="1" noChangeArrowheads="1"/>
              </p:cNvSpPr>
              <p:nvPr/>
            </p:nvSpPr>
            <p:spPr bwMode="auto">
              <a:xfrm rot="14666402">
                <a:off x="4109" y="36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5" name="Oval 5434"/>
              <p:cNvSpPr>
                <a:spLocks noChangeAspect="1" noChangeArrowheads="1"/>
              </p:cNvSpPr>
              <p:nvPr/>
            </p:nvSpPr>
            <p:spPr bwMode="auto">
              <a:xfrm rot="14666402">
                <a:off x="4094" y="36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6" name="Oval 5435"/>
              <p:cNvSpPr>
                <a:spLocks noChangeAspect="1" noChangeArrowheads="1"/>
              </p:cNvSpPr>
              <p:nvPr/>
            </p:nvSpPr>
            <p:spPr bwMode="auto">
              <a:xfrm rot="14666402">
                <a:off x="4075" y="36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7" name="Oval 5436"/>
              <p:cNvSpPr>
                <a:spLocks noChangeAspect="1" noChangeArrowheads="1"/>
              </p:cNvSpPr>
              <p:nvPr/>
            </p:nvSpPr>
            <p:spPr bwMode="auto">
              <a:xfrm rot="14666402">
                <a:off x="4058" y="360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8" name="Oval 5437"/>
              <p:cNvSpPr>
                <a:spLocks noChangeAspect="1" noChangeArrowheads="1"/>
              </p:cNvSpPr>
              <p:nvPr/>
            </p:nvSpPr>
            <p:spPr bwMode="auto">
              <a:xfrm rot="14666402">
                <a:off x="4529" y="383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9" name="Oval 5438"/>
              <p:cNvSpPr>
                <a:spLocks noChangeAspect="1" noChangeArrowheads="1"/>
              </p:cNvSpPr>
              <p:nvPr/>
            </p:nvSpPr>
            <p:spPr bwMode="auto">
              <a:xfrm rot="14666402">
                <a:off x="4526" y="379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0" name="Oval 5439"/>
              <p:cNvSpPr>
                <a:spLocks noChangeAspect="1" noChangeArrowheads="1"/>
              </p:cNvSpPr>
              <p:nvPr/>
            </p:nvSpPr>
            <p:spPr bwMode="auto">
              <a:xfrm rot="14666402">
                <a:off x="4499" y="378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1" name="Oval 5440"/>
              <p:cNvSpPr>
                <a:spLocks noChangeAspect="1" noChangeArrowheads="1"/>
              </p:cNvSpPr>
              <p:nvPr/>
            </p:nvSpPr>
            <p:spPr bwMode="auto">
              <a:xfrm rot="14666402">
                <a:off x="4461" y="377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2" name="Oval 5441"/>
              <p:cNvSpPr>
                <a:spLocks noChangeAspect="1" noChangeArrowheads="1"/>
              </p:cNvSpPr>
              <p:nvPr/>
            </p:nvSpPr>
            <p:spPr bwMode="auto">
              <a:xfrm rot="14666402">
                <a:off x="4429" y="376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3" name="Oval 5442"/>
              <p:cNvSpPr>
                <a:spLocks noChangeAspect="1" noChangeArrowheads="1"/>
              </p:cNvSpPr>
              <p:nvPr/>
            </p:nvSpPr>
            <p:spPr bwMode="auto">
              <a:xfrm rot="14666402">
                <a:off x="4365" y="375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4" name="Oval 5443"/>
              <p:cNvSpPr>
                <a:spLocks noChangeAspect="1" noChangeArrowheads="1"/>
              </p:cNvSpPr>
              <p:nvPr/>
            </p:nvSpPr>
            <p:spPr bwMode="auto">
              <a:xfrm rot="14666402">
                <a:off x="4396" y="375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5" name="Oval 5444"/>
              <p:cNvSpPr>
                <a:spLocks noChangeAspect="1" noChangeArrowheads="1"/>
              </p:cNvSpPr>
              <p:nvPr/>
            </p:nvSpPr>
            <p:spPr bwMode="auto">
              <a:xfrm rot="14666402">
                <a:off x="4203" y="391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6" name="Oval 5445"/>
              <p:cNvSpPr>
                <a:spLocks noChangeAspect="1" noChangeArrowheads="1"/>
              </p:cNvSpPr>
              <p:nvPr/>
            </p:nvSpPr>
            <p:spPr bwMode="auto">
              <a:xfrm rot="14666402">
                <a:off x="4311" y="373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7" name="Oval 5446"/>
              <p:cNvSpPr>
                <a:spLocks noChangeAspect="1" noChangeArrowheads="1"/>
              </p:cNvSpPr>
              <p:nvPr/>
            </p:nvSpPr>
            <p:spPr bwMode="auto">
              <a:xfrm rot="14666402">
                <a:off x="4274" y="37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8" name="Oval 5447"/>
              <p:cNvSpPr>
                <a:spLocks noChangeAspect="1" noChangeArrowheads="1"/>
              </p:cNvSpPr>
              <p:nvPr/>
            </p:nvSpPr>
            <p:spPr bwMode="auto">
              <a:xfrm rot="14666402">
                <a:off x="4243" y="370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9" name="Oval 5448"/>
              <p:cNvSpPr>
                <a:spLocks noChangeAspect="1" noChangeArrowheads="1"/>
              </p:cNvSpPr>
              <p:nvPr/>
            </p:nvSpPr>
            <p:spPr bwMode="auto">
              <a:xfrm rot="14666402">
                <a:off x="4219" y="36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0" name="Oval 5449"/>
              <p:cNvSpPr>
                <a:spLocks noChangeAspect="1" noChangeArrowheads="1"/>
              </p:cNvSpPr>
              <p:nvPr/>
            </p:nvSpPr>
            <p:spPr bwMode="auto">
              <a:xfrm rot="14666402">
                <a:off x="4195" y="366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1" name="Oval 5450"/>
              <p:cNvSpPr>
                <a:spLocks noChangeAspect="1" noChangeArrowheads="1"/>
              </p:cNvSpPr>
              <p:nvPr/>
            </p:nvSpPr>
            <p:spPr bwMode="auto">
              <a:xfrm rot="14666402">
                <a:off x="4263" y="397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2" name="Oval 5451"/>
              <p:cNvSpPr>
                <a:spLocks noChangeAspect="1" noChangeArrowheads="1"/>
              </p:cNvSpPr>
              <p:nvPr/>
            </p:nvSpPr>
            <p:spPr bwMode="auto">
              <a:xfrm rot="14666402">
                <a:off x="4404" y="386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3" name="Oval 5452"/>
              <p:cNvSpPr>
                <a:spLocks noChangeAspect="1" noChangeArrowheads="1"/>
              </p:cNvSpPr>
              <p:nvPr/>
            </p:nvSpPr>
            <p:spPr bwMode="auto">
              <a:xfrm rot="14666402">
                <a:off x="4359" y="385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4" name="Oval 5453"/>
              <p:cNvSpPr>
                <a:spLocks noChangeAspect="1" noChangeArrowheads="1"/>
              </p:cNvSpPr>
              <p:nvPr/>
            </p:nvSpPr>
            <p:spPr bwMode="auto">
              <a:xfrm rot="14666402">
                <a:off x="4321" y="38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5" name="Oval 5454"/>
              <p:cNvSpPr>
                <a:spLocks noChangeAspect="1" noChangeArrowheads="1"/>
              </p:cNvSpPr>
              <p:nvPr/>
            </p:nvSpPr>
            <p:spPr bwMode="auto">
              <a:xfrm rot="14666402">
                <a:off x="428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6" name="Oval 5455"/>
              <p:cNvSpPr>
                <a:spLocks noChangeAspect="1" noChangeArrowheads="1"/>
              </p:cNvSpPr>
              <p:nvPr/>
            </p:nvSpPr>
            <p:spPr bwMode="auto">
              <a:xfrm rot="14666402">
                <a:off x="4265" y="38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7" name="Oval 5456"/>
              <p:cNvSpPr>
                <a:spLocks noChangeAspect="1" noChangeArrowheads="1"/>
              </p:cNvSpPr>
              <p:nvPr/>
            </p:nvSpPr>
            <p:spPr bwMode="auto">
              <a:xfrm rot="14666402">
                <a:off x="4140" y="38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8" name="Oval 5457"/>
              <p:cNvSpPr>
                <a:spLocks noChangeAspect="1" noChangeArrowheads="1"/>
              </p:cNvSpPr>
              <p:nvPr/>
            </p:nvSpPr>
            <p:spPr bwMode="auto">
              <a:xfrm rot="14666402">
                <a:off x="4313" y="38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9" name="Oval 5458"/>
              <p:cNvSpPr>
                <a:spLocks noChangeAspect="1" noChangeArrowheads="1"/>
              </p:cNvSpPr>
              <p:nvPr/>
            </p:nvSpPr>
            <p:spPr bwMode="auto">
              <a:xfrm rot="14666402">
                <a:off x="4345" y="38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0" name="Oval 5459"/>
              <p:cNvSpPr>
                <a:spLocks noChangeAspect="1" noChangeArrowheads="1"/>
              </p:cNvSpPr>
              <p:nvPr/>
            </p:nvSpPr>
            <p:spPr bwMode="auto">
              <a:xfrm rot="14666402">
                <a:off x="4379" y="382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1" name="Oval 5460"/>
              <p:cNvSpPr>
                <a:spLocks noChangeAspect="1" noChangeArrowheads="1"/>
              </p:cNvSpPr>
              <p:nvPr/>
            </p:nvSpPr>
            <p:spPr bwMode="auto">
              <a:xfrm rot="14666402">
                <a:off x="4425" y="383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2" name="Oval 5461"/>
              <p:cNvSpPr>
                <a:spLocks noChangeAspect="1" noChangeArrowheads="1"/>
              </p:cNvSpPr>
              <p:nvPr/>
            </p:nvSpPr>
            <p:spPr bwMode="auto">
              <a:xfrm rot="14666402">
                <a:off x="4464" y="38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3" name="Oval 5462"/>
              <p:cNvSpPr>
                <a:spLocks noChangeAspect="1" noChangeArrowheads="1"/>
              </p:cNvSpPr>
              <p:nvPr/>
            </p:nvSpPr>
            <p:spPr bwMode="auto">
              <a:xfrm rot="14666402">
                <a:off x="4574" y="37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4" name="Oval 5463"/>
              <p:cNvSpPr>
                <a:spLocks noChangeAspect="1" noChangeArrowheads="1"/>
              </p:cNvSpPr>
              <p:nvPr/>
            </p:nvSpPr>
            <p:spPr bwMode="auto">
              <a:xfrm rot="14666402">
                <a:off x="4268" y="39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5" name="Oval 5464"/>
              <p:cNvSpPr>
                <a:spLocks noChangeAspect="1" noChangeArrowheads="1"/>
              </p:cNvSpPr>
              <p:nvPr/>
            </p:nvSpPr>
            <p:spPr bwMode="auto">
              <a:xfrm rot="14666402">
                <a:off x="4291"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6" name="Oval 5465"/>
              <p:cNvSpPr>
                <a:spLocks noChangeAspect="1" noChangeArrowheads="1"/>
              </p:cNvSpPr>
              <p:nvPr/>
            </p:nvSpPr>
            <p:spPr bwMode="auto">
              <a:xfrm rot="14666402">
                <a:off x="4054" y="39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7" name="Oval 5466"/>
              <p:cNvSpPr>
                <a:spLocks noChangeAspect="1" noChangeArrowheads="1"/>
              </p:cNvSpPr>
              <p:nvPr/>
            </p:nvSpPr>
            <p:spPr bwMode="auto">
              <a:xfrm rot="14666402">
                <a:off x="4241" y="39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8" name="Oval 5467"/>
              <p:cNvSpPr>
                <a:spLocks noChangeAspect="1" noChangeArrowheads="1"/>
              </p:cNvSpPr>
              <p:nvPr/>
            </p:nvSpPr>
            <p:spPr bwMode="auto">
              <a:xfrm rot="14666402">
                <a:off x="4194" y="38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9" name="Oval 5468"/>
              <p:cNvSpPr>
                <a:spLocks noChangeAspect="1" noChangeArrowheads="1"/>
              </p:cNvSpPr>
              <p:nvPr/>
            </p:nvSpPr>
            <p:spPr bwMode="auto">
              <a:xfrm rot="14666402">
                <a:off x="4166" y="38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0" name="Oval 5469"/>
              <p:cNvSpPr>
                <a:spLocks noChangeAspect="1" noChangeArrowheads="1"/>
              </p:cNvSpPr>
              <p:nvPr/>
            </p:nvSpPr>
            <p:spPr bwMode="auto">
              <a:xfrm rot="14666402">
                <a:off x="4174" y="389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1" name="Oval 5470"/>
              <p:cNvSpPr>
                <a:spLocks noChangeAspect="1" noChangeArrowheads="1"/>
              </p:cNvSpPr>
              <p:nvPr/>
            </p:nvSpPr>
            <p:spPr bwMode="auto">
              <a:xfrm rot="14666402">
                <a:off x="4222" y="387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2" name="Oval 5471"/>
              <p:cNvSpPr>
                <a:spLocks noChangeAspect="1" noChangeArrowheads="1"/>
              </p:cNvSpPr>
              <p:nvPr/>
            </p:nvSpPr>
            <p:spPr bwMode="auto">
              <a:xfrm rot="14666402">
                <a:off x="4257" y="38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3" name="Oval 5472"/>
              <p:cNvSpPr>
                <a:spLocks noChangeAspect="1" noChangeArrowheads="1"/>
              </p:cNvSpPr>
              <p:nvPr/>
            </p:nvSpPr>
            <p:spPr bwMode="auto">
              <a:xfrm rot="14666402">
                <a:off x="4315" y="391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4" name="Oval 5473"/>
              <p:cNvSpPr>
                <a:spLocks noChangeAspect="1" noChangeArrowheads="1"/>
              </p:cNvSpPr>
              <p:nvPr/>
            </p:nvSpPr>
            <p:spPr bwMode="auto">
              <a:xfrm rot="14666402">
                <a:off x="4344" y="39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5" name="Oval 5474"/>
              <p:cNvSpPr>
                <a:spLocks noChangeAspect="1" noChangeArrowheads="1"/>
              </p:cNvSpPr>
              <p:nvPr/>
            </p:nvSpPr>
            <p:spPr bwMode="auto">
              <a:xfrm rot="14666402">
                <a:off x="4382" y="39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6" name="Oval 5475"/>
              <p:cNvSpPr>
                <a:spLocks noChangeAspect="1" noChangeArrowheads="1"/>
              </p:cNvSpPr>
              <p:nvPr/>
            </p:nvSpPr>
            <p:spPr bwMode="auto">
              <a:xfrm rot="14666402">
                <a:off x="4415" y="38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7" name="Oval 5476"/>
              <p:cNvSpPr>
                <a:spLocks noChangeAspect="1" noChangeArrowheads="1"/>
              </p:cNvSpPr>
              <p:nvPr/>
            </p:nvSpPr>
            <p:spPr bwMode="auto">
              <a:xfrm rot="14666402">
                <a:off x="4205" y="39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8" name="Oval 5477"/>
              <p:cNvSpPr>
                <a:spLocks noChangeAspect="1" noChangeArrowheads="1"/>
              </p:cNvSpPr>
              <p:nvPr/>
            </p:nvSpPr>
            <p:spPr bwMode="auto">
              <a:xfrm rot="14666402">
                <a:off x="4173" y="39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9" name="Oval 5478"/>
              <p:cNvSpPr>
                <a:spLocks noChangeAspect="1" noChangeArrowheads="1"/>
              </p:cNvSpPr>
              <p:nvPr/>
            </p:nvSpPr>
            <p:spPr bwMode="auto">
              <a:xfrm rot="14666402">
                <a:off x="4138" y="396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0" name="Oval 5479"/>
              <p:cNvSpPr>
                <a:spLocks noChangeAspect="1" noChangeArrowheads="1"/>
              </p:cNvSpPr>
              <p:nvPr/>
            </p:nvSpPr>
            <p:spPr bwMode="auto">
              <a:xfrm rot="14666402">
                <a:off x="4111" y="394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1" name="Oval 5480"/>
              <p:cNvSpPr>
                <a:spLocks noChangeAspect="1" noChangeArrowheads="1"/>
              </p:cNvSpPr>
              <p:nvPr/>
            </p:nvSpPr>
            <p:spPr bwMode="auto">
              <a:xfrm rot="14666402">
                <a:off x="4084" y="393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2" name="Oval 5481"/>
              <p:cNvSpPr>
                <a:spLocks noChangeAspect="1" noChangeArrowheads="1"/>
              </p:cNvSpPr>
              <p:nvPr/>
            </p:nvSpPr>
            <p:spPr bwMode="auto">
              <a:xfrm rot="14666402">
                <a:off x="3821" y="344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3" name="Oval 5482"/>
              <p:cNvSpPr>
                <a:spLocks noChangeAspect="1" noChangeArrowheads="1"/>
              </p:cNvSpPr>
              <p:nvPr/>
            </p:nvSpPr>
            <p:spPr bwMode="auto">
              <a:xfrm rot="14666402">
                <a:off x="3834" y="347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4" name="Oval 5483"/>
              <p:cNvSpPr>
                <a:spLocks noChangeAspect="1" noChangeArrowheads="1"/>
              </p:cNvSpPr>
              <p:nvPr/>
            </p:nvSpPr>
            <p:spPr bwMode="auto">
              <a:xfrm rot="14666402">
                <a:off x="3849" y="361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5" name="Oval 5484"/>
              <p:cNvSpPr>
                <a:spLocks noChangeAspect="1" noChangeArrowheads="1"/>
              </p:cNvSpPr>
              <p:nvPr/>
            </p:nvSpPr>
            <p:spPr bwMode="auto">
              <a:xfrm rot="14666402">
                <a:off x="4065" y="372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6" name="Oval 5485"/>
              <p:cNvSpPr>
                <a:spLocks noChangeAspect="1" noChangeArrowheads="1"/>
              </p:cNvSpPr>
              <p:nvPr/>
            </p:nvSpPr>
            <p:spPr bwMode="auto">
              <a:xfrm rot="14666402">
                <a:off x="3816" y="342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7" name="Oval 5486"/>
              <p:cNvSpPr>
                <a:spLocks noChangeAspect="1" noChangeArrowheads="1"/>
              </p:cNvSpPr>
              <p:nvPr/>
            </p:nvSpPr>
            <p:spPr bwMode="auto">
              <a:xfrm rot="14666402">
                <a:off x="4101" y="372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8" name="Oval 5487"/>
              <p:cNvSpPr>
                <a:spLocks noChangeAspect="1" noChangeArrowheads="1"/>
              </p:cNvSpPr>
              <p:nvPr/>
            </p:nvSpPr>
            <p:spPr bwMode="auto">
              <a:xfrm rot="14666402">
                <a:off x="3810" y="339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grpSp>
      </p:grpSp>
      <p:grpSp>
        <p:nvGrpSpPr>
          <p:cNvPr id="1373" name="Group 1215"/>
          <p:cNvGrpSpPr/>
          <p:nvPr/>
        </p:nvGrpSpPr>
        <p:grpSpPr>
          <a:xfrm rot="1367366">
            <a:off x="1645329" y="3806413"/>
            <a:ext cx="544833" cy="293475"/>
            <a:chOff x="1278532" y="3708426"/>
            <a:chExt cx="691304" cy="433663"/>
          </a:xfrm>
        </p:grpSpPr>
        <p:sp>
          <p:nvSpPr>
            <p:cNvPr id="1213"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1214"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grpSp>
        <p:nvGrpSpPr>
          <p:cNvPr id="1374" name="Group 3990"/>
          <p:cNvGrpSpPr>
            <a:grpSpLocks/>
          </p:cNvGrpSpPr>
          <p:nvPr/>
        </p:nvGrpSpPr>
        <p:grpSpPr bwMode="auto">
          <a:xfrm rot="5400000">
            <a:off x="2021486" y="2423748"/>
            <a:ext cx="458913" cy="696871"/>
            <a:chOff x="2128" y="1432"/>
            <a:chExt cx="1388" cy="1688"/>
          </a:xfrm>
        </p:grpSpPr>
        <p:sp>
          <p:nvSpPr>
            <p:cNvPr id="1218" name="Freeform 3991"/>
            <p:cNvSpPr>
              <a:spLocks noChangeAspect="1"/>
            </p:cNvSpPr>
            <p:nvPr/>
          </p:nvSpPr>
          <p:spPr bwMode="auto">
            <a:xfrm>
              <a:off x="2128" y="1432"/>
              <a:ext cx="1388" cy="1688"/>
            </a:xfrm>
            <a:custGeom>
              <a:avLst/>
              <a:gdLst/>
              <a:ahLst/>
              <a:cxnLst>
                <a:cxn ang="0">
                  <a:pos x="12" y="3301"/>
                </a:cxn>
                <a:cxn ang="0">
                  <a:pos x="312" y="658"/>
                </a:cxn>
                <a:cxn ang="0">
                  <a:pos x="426" y="109"/>
                </a:cxn>
                <a:cxn ang="0">
                  <a:pos x="454" y="485"/>
                </a:cxn>
                <a:cxn ang="0">
                  <a:pos x="477" y="53"/>
                </a:cxn>
                <a:cxn ang="0">
                  <a:pos x="525" y="269"/>
                </a:cxn>
                <a:cxn ang="0">
                  <a:pos x="589" y="517"/>
                </a:cxn>
                <a:cxn ang="0">
                  <a:pos x="595" y="141"/>
                </a:cxn>
                <a:cxn ang="0">
                  <a:pos x="683" y="405"/>
                </a:cxn>
                <a:cxn ang="0">
                  <a:pos x="754" y="516"/>
                </a:cxn>
                <a:cxn ang="0">
                  <a:pos x="757" y="109"/>
                </a:cxn>
                <a:cxn ang="0">
                  <a:pos x="829" y="189"/>
                </a:cxn>
                <a:cxn ang="0">
                  <a:pos x="885" y="453"/>
                </a:cxn>
                <a:cxn ang="0">
                  <a:pos x="893" y="197"/>
                </a:cxn>
                <a:cxn ang="0">
                  <a:pos x="965" y="61"/>
                </a:cxn>
                <a:cxn ang="0">
                  <a:pos x="983" y="445"/>
                </a:cxn>
                <a:cxn ang="0">
                  <a:pos x="1062" y="287"/>
                </a:cxn>
                <a:cxn ang="0">
                  <a:pos x="1148" y="82"/>
                </a:cxn>
                <a:cxn ang="0">
                  <a:pos x="1180" y="445"/>
                </a:cxn>
                <a:cxn ang="0">
                  <a:pos x="1251" y="334"/>
                </a:cxn>
                <a:cxn ang="0">
                  <a:pos x="1278" y="61"/>
                </a:cxn>
                <a:cxn ang="0">
                  <a:pos x="1356" y="341"/>
                </a:cxn>
                <a:cxn ang="0">
                  <a:pos x="1417" y="476"/>
                </a:cxn>
                <a:cxn ang="0">
                  <a:pos x="1440" y="93"/>
                </a:cxn>
                <a:cxn ang="0">
                  <a:pos x="1539" y="477"/>
                </a:cxn>
                <a:cxn ang="0">
                  <a:pos x="1609" y="277"/>
                </a:cxn>
                <a:cxn ang="0">
                  <a:pos x="1701" y="181"/>
                </a:cxn>
                <a:cxn ang="0">
                  <a:pos x="1778" y="549"/>
                </a:cxn>
                <a:cxn ang="0">
                  <a:pos x="1792" y="173"/>
                </a:cxn>
                <a:cxn ang="0">
                  <a:pos x="1905" y="213"/>
                </a:cxn>
                <a:cxn ang="0">
                  <a:pos x="1906" y="547"/>
                </a:cxn>
                <a:cxn ang="0">
                  <a:pos x="1993" y="145"/>
                </a:cxn>
                <a:cxn ang="0">
                  <a:pos x="2064" y="508"/>
                </a:cxn>
                <a:cxn ang="0">
                  <a:pos x="2133" y="317"/>
                </a:cxn>
                <a:cxn ang="0">
                  <a:pos x="2222" y="160"/>
                </a:cxn>
                <a:cxn ang="0">
                  <a:pos x="2335" y="485"/>
                </a:cxn>
                <a:cxn ang="0">
                  <a:pos x="2398" y="149"/>
                </a:cxn>
                <a:cxn ang="0">
                  <a:pos x="2427" y="476"/>
                </a:cxn>
                <a:cxn ang="0">
                  <a:pos x="2482" y="101"/>
                </a:cxn>
                <a:cxn ang="0">
                  <a:pos x="2545" y="445"/>
                </a:cxn>
                <a:cxn ang="0">
                  <a:pos x="2588" y="85"/>
                </a:cxn>
                <a:cxn ang="0">
                  <a:pos x="2695" y="468"/>
                </a:cxn>
                <a:cxn ang="0">
                  <a:pos x="2725" y="101"/>
                </a:cxn>
                <a:cxn ang="0">
                  <a:pos x="2799" y="125"/>
                </a:cxn>
                <a:cxn ang="0">
                  <a:pos x="2892" y="460"/>
                </a:cxn>
                <a:cxn ang="0">
                  <a:pos x="2947" y="93"/>
                </a:cxn>
                <a:cxn ang="0">
                  <a:pos x="3011" y="492"/>
                </a:cxn>
                <a:cxn ang="0">
                  <a:pos x="3053" y="109"/>
                </a:cxn>
                <a:cxn ang="0">
                  <a:pos x="3201" y="1597"/>
                </a:cxn>
                <a:cxn ang="0">
                  <a:pos x="3363" y="3997"/>
                </a:cxn>
                <a:cxn ang="0">
                  <a:pos x="1659" y="4173"/>
                </a:cxn>
                <a:cxn ang="0">
                  <a:pos x="138" y="4035"/>
                </a:cxn>
              </a:cxnLst>
              <a:rect l="0" t="0" r="r" b="b"/>
              <a:pathLst>
                <a:path w="3464" h="4212">
                  <a:moveTo>
                    <a:pt x="138" y="4035"/>
                  </a:moveTo>
                  <a:cubicBezTo>
                    <a:pt x="43" y="3887"/>
                    <a:pt x="0" y="3673"/>
                    <a:pt x="12" y="3301"/>
                  </a:cubicBezTo>
                  <a:cubicBezTo>
                    <a:pt x="24" y="2929"/>
                    <a:pt x="159" y="2242"/>
                    <a:pt x="209" y="1802"/>
                  </a:cubicBezTo>
                  <a:cubicBezTo>
                    <a:pt x="259" y="1362"/>
                    <a:pt x="292" y="931"/>
                    <a:pt x="312" y="658"/>
                  </a:cubicBezTo>
                  <a:cubicBezTo>
                    <a:pt x="332" y="385"/>
                    <a:pt x="309" y="256"/>
                    <a:pt x="328" y="165"/>
                  </a:cubicBezTo>
                  <a:cubicBezTo>
                    <a:pt x="347" y="74"/>
                    <a:pt x="412" y="46"/>
                    <a:pt x="426" y="109"/>
                  </a:cubicBezTo>
                  <a:cubicBezTo>
                    <a:pt x="440" y="172"/>
                    <a:pt x="408" y="478"/>
                    <a:pt x="412" y="541"/>
                  </a:cubicBezTo>
                  <a:cubicBezTo>
                    <a:pt x="416" y="604"/>
                    <a:pt x="444" y="548"/>
                    <a:pt x="454" y="485"/>
                  </a:cubicBezTo>
                  <a:cubicBezTo>
                    <a:pt x="465" y="422"/>
                    <a:pt x="471" y="237"/>
                    <a:pt x="475" y="165"/>
                  </a:cubicBezTo>
                  <a:cubicBezTo>
                    <a:pt x="479" y="93"/>
                    <a:pt x="469" y="66"/>
                    <a:pt x="477" y="53"/>
                  </a:cubicBezTo>
                  <a:cubicBezTo>
                    <a:pt x="485" y="40"/>
                    <a:pt x="517" y="49"/>
                    <a:pt x="525" y="85"/>
                  </a:cubicBezTo>
                  <a:cubicBezTo>
                    <a:pt x="533" y="121"/>
                    <a:pt x="522" y="201"/>
                    <a:pt x="525" y="269"/>
                  </a:cubicBezTo>
                  <a:cubicBezTo>
                    <a:pt x="527" y="337"/>
                    <a:pt x="528" y="452"/>
                    <a:pt x="539" y="493"/>
                  </a:cubicBezTo>
                  <a:cubicBezTo>
                    <a:pt x="550" y="534"/>
                    <a:pt x="579" y="544"/>
                    <a:pt x="589" y="517"/>
                  </a:cubicBezTo>
                  <a:cubicBezTo>
                    <a:pt x="599" y="490"/>
                    <a:pt x="601" y="396"/>
                    <a:pt x="602" y="333"/>
                  </a:cubicBezTo>
                  <a:cubicBezTo>
                    <a:pt x="603" y="270"/>
                    <a:pt x="585" y="173"/>
                    <a:pt x="595" y="141"/>
                  </a:cubicBezTo>
                  <a:cubicBezTo>
                    <a:pt x="606" y="109"/>
                    <a:pt x="651" y="97"/>
                    <a:pt x="666" y="141"/>
                  </a:cubicBezTo>
                  <a:cubicBezTo>
                    <a:pt x="681" y="185"/>
                    <a:pt x="679" y="340"/>
                    <a:pt x="683" y="405"/>
                  </a:cubicBezTo>
                  <a:cubicBezTo>
                    <a:pt x="687" y="470"/>
                    <a:pt x="679" y="513"/>
                    <a:pt x="691" y="531"/>
                  </a:cubicBezTo>
                  <a:cubicBezTo>
                    <a:pt x="703" y="549"/>
                    <a:pt x="744" y="544"/>
                    <a:pt x="754" y="516"/>
                  </a:cubicBezTo>
                  <a:cubicBezTo>
                    <a:pt x="764" y="488"/>
                    <a:pt x="750" y="433"/>
                    <a:pt x="750" y="365"/>
                  </a:cubicBezTo>
                  <a:cubicBezTo>
                    <a:pt x="750" y="297"/>
                    <a:pt x="747" y="154"/>
                    <a:pt x="757" y="109"/>
                  </a:cubicBezTo>
                  <a:cubicBezTo>
                    <a:pt x="767" y="64"/>
                    <a:pt x="801" y="80"/>
                    <a:pt x="813" y="93"/>
                  </a:cubicBezTo>
                  <a:cubicBezTo>
                    <a:pt x="825" y="106"/>
                    <a:pt x="826" y="133"/>
                    <a:pt x="829" y="189"/>
                  </a:cubicBezTo>
                  <a:cubicBezTo>
                    <a:pt x="832" y="245"/>
                    <a:pt x="820" y="385"/>
                    <a:pt x="829" y="429"/>
                  </a:cubicBezTo>
                  <a:cubicBezTo>
                    <a:pt x="838" y="473"/>
                    <a:pt x="873" y="461"/>
                    <a:pt x="885" y="453"/>
                  </a:cubicBezTo>
                  <a:cubicBezTo>
                    <a:pt x="897" y="445"/>
                    <a:pt x="900" y="424"/>
                    <a:pt x="901" y="381"/>
                  </a:cubicBezTo>
                  <a:cubicBezTo>
                    <a:pt x="902" y="338"/>
                    <a:pt x="894" y="249"/>
                    <a:pt x="893" y="197"/>
                  </a:cubicBezTo>
                  <a:cubicBezTo>
                    <a:pt x="892" y="145"/>
                    <a:pt x="881" y="91"/>
                    <a:pt x="893" y="69"/>
                  </a:cubicBezTo>
                  <a:cubicBezTo>
                    <a:pt x="905" y="47"/>
                    <a:pt x="951" y="34"/>
                    <a:pt x="965" y="61"/>
                  </a:cubicBezTo>
                  <a:cubicBezTo>
                    <a:pt x="979" y="88"/>
                    <a:pt x="972" y="168"/>
                    <a:pt x="975" y="232"/>
                  </a:cubicBezTo>
                  <a:cubicBezTo>
                    <a:pt x="978" y="296"/>
                    <a:pt x="969" y="408"/>
                    <a:pt x="983" y="445"/>
                  </a:cubicBezTo>
                  <a:cubicBezTo>
                    <a:pt x="997" y="482"/>
                    <a:pt x="1049" y="478"/>
                    <a:pt x="1062" y="452"/>
                  </a:cubicBezTo>
                  <a:cubicBezTo>
                    <a:pt x="1075" y="426"/>
                    <a:pt x="1061" y="351"/>
                    <a:pt x="1062" y="287"/>
                  </a:cubicBezTo>
                  <a:cubicBezTo>
                    <a:pt x="1063" y="223"/>
                    <a:pt x="1056" y="100"/>
                    <a:pt x="1070" y="66"/>
                  </a:cubicBezTo>
                  <a:cubicBezTo>
                    <a:pt x="1084" y="32"/>
                    <a:pt x="1132" y="45"/>
                    <a:pt x="1148" y="82"/>
                  </a:cubicBezTo>
                  <a:cubicBezTo>
                    <a:pt x="1164" y="119"/>
                    <a:pt x="1159" y="227"/>
                    <a:pt x="1164" y="287"/>
                  </a:cubicBezTo>
                  <a:cubicBezTo>
                    <a:pt x="1169" y="347"/>
                    <a:pt x="1167" y="418"/>
                    <a:pt x="1180" y="445"/>
                  </a:cubicBezTo>
                  <a:cubicBezTo>
                    <a:pt x="1193" y="472"/>
                    <a:pt x="1231" y="470"/>
                    <a:pt x="1243" y="452"/>
                  </a:cubicBezTo>
                  <a:cubicBezTo>
                    <a:pt x="1255" y="434"/>
                    <a:pt x="1250" y="375"/>
                    <a:pt x="1251" y="334"/>
                  </a:cubicBezTo>
                  <a:cubicBezTo>
                    <a:pt x="1252" y="293"/>
                    <a:pt x="1247" y="253"/>
                    <a:pt x="1251" y="208"/>
                  </a:cubicBezTo>
                  <a:cubicBezTo>
                    <a:pt x="1255" y="163"/>
                    <a:pt x="1262" y="80"/>
                    <a:pt x="1278" y="61"/>
                  </a:cubicBezTo>
                  <a:cubicBezTo>
                    <a:pt x="1294" y="42"/>
                    <a:pt x="1336" y="47"/>
                    <a:pt x="1349" y="93"/>
                  </a:cubicBezTo>
                  <a:cubicBezTo>
                    <a:pt x="1362" y="139"/>
                    <a:pt x="1355" y="282"/>
                    <a:pt x="1356" y="341"/>
                  </a:cubicBezTo>
                  <a:cubicBezTo>
                    <a:pt x="1357" y="400"/>
                    <a:pt x="1344" y="423"/>
                    <a:pt x="1354" y="445"/>
                  </a:cubicBezTo>
                  <a:cubicBezTo>
                    <a:pt x="1364" y="467"/>
                    <a:pt x="1403" y="489"/>
                    <a:pt x="1417" y="476"/>
                  </a:cubicBezTo>
                  <a:cubicBezTo>
                    <a:pt x="1431" y="463"/>
                    <a:pt x="1436" y="429"/>
                    <a:pt x="1440" y="365"/>
                  </a:cubicBezTo>
                  <a:cubicBezTo>
                    <a:pt x="1444" y="301"/>
                    <a:pt x="1429" y="138"/>
                    <a:pt x="1440" y="93"/>
                  </a:cubicBezTo>
                  <a:cubicBezTo>
                    <a:pt x="1452" y="48"/>
                    <a:pt x="1494" y="29"/>
                    <a:pt x="1511" y="93"/>
                  </a:cubicBezTo>
                  <a:cubicBezTo>
                    <a:pt x="1527" y="157"/>
                    <a:pt x="1523" y="415"/>
                    <a:pt x="1539" y="477"/>
                  </a:cubicBezTo>
                  <a:cubicBezTo>
                    <a:pt x="1555" y="539"/>
                    <a:pt x="1594" y="501"/>
                    <a:pt x="1606" y="468"/>
                  </a:cubicBezTo>
                  <a:cubicBezTo>
                    <a:pt x="1618" y="435"/>
                    <a:pt x="1603" y="338"/>
                    <a:pt x="1609" y="277"/>
                  </a:cubicBezTo>
                  <a:cubicBezTo>
                    <a:pt x="1615" y="216"/>
                    <a:pt x="1629" y="117"/>
                    <a:pt x="1644" y="101"/>
                  </a:cubicBezTo>
                  <a:cubicBezTo>
                    <a:pt x="1659" y="85"/>
                    <a:pt x="1690" y="109"/>
                    <a:pt x="1701" y="181"/>
                  </a:cubicBezTo>
                  <a:cubicBezTo>
                    <a:pt x="1712" y="253"/>
                    <a:pt x="1696" y="470"/>
                    <a:pt x="1709" y="531"/>
                  </a:cubicBezTo>
                  <a:cubicBezTo>
                    <a:pt x="1722" y="592"/>
                    <a:pt x="1764" y="573"/>
                    <a:pt x="1778" y="549"/>
                  </a:cubicBezTo>
                  <a:cubicBezTo>
                    <a:pt x="1792" y="525"/>
                    <a:pt x="1790" y="452"/>
                    <a:pt x="1792" y="389"/>
                  </a:cubicBezTo>
                  <a:cubicBezTo>
                    <a:pt x="1795" y="326"/>
                    <a:pt x="1784" y="221"/>
                    <a:pt x="1792" y="173"/>
                  </a:cubicBezTo>
                  <a:cubicBezTo>
                    <a:pt x="1800" y="125"/>
                    <a:pt x="1823" y="94"/>
                    <a:pt x="1842" y="101"/>
                  </a:cubicBezTo>
                  <a:cubicBezTo>
                    <a:pt x="1860" y="108"/>
                    <a:pt x="1897" y="161"/>
                    <a:pt x="1905" y="213"/>
                  </a:cubicBezTo>
                  <a:cubicBezTo>
                    <a:pt x="1913" y="265"/>
                    <a:pt x="1891" y="357"/>
                    <a:pt x="1891" y="413"/>
                  </a:cubicBezTo>
                  <a:cubicBezTo>
                    <a:pt x="1891" y="469"/>
                    <a:pt x="1892" y="527"/>
                    <a:pt x="1906" y="547"/>
                  </a:cubicBezTo>
                  <a:cubicBezTo>
                    <a:pt x="1920" y="567"/>
                    <a:pt x="1963" y="598"/>
                    <a:pt x="1977" y="531"/>
                  </a:cubicBezTo>
                  <a:cubicBezTo>
                    <a:pt x="1991" y="464"/>
                    <a:pt x="1980" y="203"/>
                    <a:pt x="1993" y="145"/>
                  </a:cubicBezTo>
                  <a:cubicBezTo>
                    <a:pt x="2006" y="87"/>
                    <a:pt x="2044" y="124"/>
                    <a:pt x="2056" y="184"/>
                  </a:cubicBezTo>
                  <a:cubicBezTo>
                    <a:pt x="2068" y="244"/>
                    <a:pt x="2051" y="454"/>
                    <a:pt x="2064" y="508"/>
                  </a:cubicBezTo>
                  <a:cubicBezTo>
                    <a:pt x="2077" y="562"/>
                    <a:pt x="2124" y="540"/>
                    <a:pt x="2135" y="508"/>
                  </a:cubicBezTo>
                  <a:cubicBezTo>
                    <a:pt x="2146" y="476"/>
                    <a:pt x="2132" y="382"/>
                    <a:pt x="2133" y="317"/>
                  </a:cubicBezTo>
                  <a:cubicBezTo>
                    <a:pt x="2134" y="252"/>
                    <a:pt x="2129" y="143"/>
                    <a:pt x="2144" y="117"/>
                  </a:cubicBezTo>
                  <a:cubicBezTo>
                    <a:pt x="2159" y="91"/>
                    <a:pt x="2203" y="95"/>
                    <a:pt x="2222" y="160"/>
                  </a:cubicBezTo>
                  <a:cubicBezTo>
                    <a:pt x="2241" y="225"/>
                    <a:pt x="2238" y="455"/>
                    <a:pt x="2257" y="509"/>
                  </a:cubicBezTo>
                  <a:cubicBezTo>
                    <a:pt x="2276" y="563"/>
                    <a:pt x="2324" y="540"/>
                    <a:pt x="2335" y="485"/>
                  </a:cubicBezTo>
                  <a:cubicBezTo>
                    <a:pt x="2346" y="430"/>
                    <a:pt x="2313" y="232"/>
                    <a:pt x="2324" y="176"/>
                  </a:cubicBezTo>
                  <a:cubicBezTo>
                    <a:pt x="2335" y="120"/>
                    <a:pt x="2383" y="126"/>
                    <a:pt x="2398" y="149"/>
                  </a:cubicBezTo>
                  <a:cubicBezTo>
                    <a:pt x="2413" y="172"/>
                    <a:pt x="2407" y="263"/>
                    <a:pt x="2412" y="317"/>
                  </a:cubicBezTo>
                  <a:cubicBezTo>
                    <a:pt x="2417" y="371"/>
                    <a:pt x="2417" y="451"/>
                    <a:pt x="2427" y="476"/>
                  </a:cubicBezTo>
                  <a:cubicBezTo>
                    <a:pt x="2437" y="501"/>
                    <a:pt x="2465" y="530"/>
                    <a:pt x="2474" y="468"/>
                  </a:cubicBezTo>
                  <a:cubicBezTo>
                    <a:pt x="2483" y="406"/>
                    <a:pt x="2474" y="162"/>
                    <a:pt x="2482" y="101"/>
                  </a:cubicBezTo>
                  <a:cubicBezTo>
                    <a:pt x="2490" y="40"/>
                    <a:pt x="2515" y="44"/>
                    <a:pt x="2525" y="101"/>
                  </a:cubicBezTo>
                  <a:cubicBezTo>
                    <a:pt x="2535" y="158"/>
                    <a:pt x="2531" y="385"/>
                    <a:pt x="2545" y="445"/>
                  </a:cubicBezTo>
                  <a:cubicBezTo>
                    <a:pt x="2559" y="505"/>
                    <a:pt x="2601" y="520"/>
                    <a:pt x="2608" y="460"/>
                  </a:cubicBezTo>
                  <a:cubicBezTo>
                    <a:pt x="2615" y="400"/>
                    <a:pt x="2579" y="146"/>
                    <a:pt x="2588" y="85"/>
                  </a:cubicBezTo>
                  <a:cubicBezTo>
                    <a:pt x="2597" y="24"/>
                    <a:pt x="2643" y="29"/>
                    <a:pt x="2661" y="93"/>
                  </a:cubicBezTo>
                  <a:cubicBezTo>
                    <a:pt x="2679" y="157"/>
                    <a:pt x="2676" y="406"/>
                    <a:pt x="2695" y="468"/>
                  </a:cubicBezTo>
                  <a:cubicBezTo>
                    <a:pt x="2714" y="530"/>
                    <a:pt x="2769" y="529"/>
                    <a:pt x="2774" y="468"/>
                  </a:cubicBezTo>
                  <a:cubicBezTo>
                    <a:pt x="2779" y="407"/>
                    <a:pt x="2721" y="170"/>
                    <a:pt x="2725" y="101"/>
                  </a:cubicBezTo>
                  <a:cubicBezTo>
                    <a:pt x="2729" y="32"/>
                    <a:pt x="2785" y="49"/>
                    <a:pt x="2797" y="53"/>
                  </a:cubicBezTo>
                  <a:cubicBezTo>
                    <a:pt x="2809" y="57"/>
                    <a:pt x="2791" y="57"/>
                    <a:pt x="2799" y="125"/>
                  </a:cubicBezTo>
                  <a:cubicBezTo>
                    <a:pt x="2807" y="193"/>
                    <a:pt x="2830" y="404"/>
                    <a:pt x="2845" y="460"/>
                  </a:cubicBezTo>
                  <a:cubicBezTo>
                    <a:pt x="2860" y="516"/>
                    <a:pt x="2884" y="526"/>
                    <a:pt x="2892" y="460"/>
                  </a:cubicBezTo>
                  <a:cubicBezTo>
                    <a:pt x="2900" y="394"/>
                    <a:pt x="2882" y="122"/>
                    <a:pt x="2891" y="61"/>
                  </a:cubicBezTo>
                  <a:cubicBezTo>
                    <a:pt x="2900" y="0"/>
                    <a:pt x="2936" y="24"/>
                    <a:pt x="2947" y="93"/>
                  </a:cubicBezTo>
                  <a:cubicBezTo>
                    <a:pt x="2958" y="162"/>
                    <a:pt x="2944" y="410"/>
                    <a:pt x="2955" y="476"/>
                  </a:cubicBezTo>
                  <a:cubicBezTo>
                    <a:pt x="2966" y="542"/>
                    <a:pt x="3002" y="553"/>
                    <a:pt x="3011" y="492"/>
                  </a:cubicBezTo>
                  <a:cubicBezTo>
                    <a:pt x="3020" y="431"/>
                    <a:pt x="3004" y="173"/>
                    <a:pt x="3011" y="109"/>
                  </a:cubicBezTo>
                  <a:cubicBezTo>
                    <a:pt x="3018" y="45"/>
                    <a:pt x="3041" y="64"/>
                    <a:pt x="3053" y="109"/>
                  </a:cubicBezTo>
                  <a:cubicBezTo>
                    <a:pt x="3064" y="154"/>
                    <a:pt x="3056" y="133"/>
                    <a:pt x="3081" y="381"/>
                  </a:cubicBezTo>
                  <a:cubicBezTo>
                    <a:pt x="3106" y="629"/>
                    <a:pt x="3142" y="1181"/>
                    <a:pt x="3201" y="1597"/>
                  </a:cubicBezTo>
                  <a:cubicBezTo>
                    <a:pt x="3260" y="2013"/>
                    <a:pt x="3406" y="2477"/>
                    <a:pt x="3433" y="2877"/>
                  </a:cubicBezTo>
                  <a:cubicBezTo>
                    <a:pt x="3460" y="3277"/>
                    <a:pt x="3464" y="3782"/>
                    <a:pt x="3363" y="3997"/>
                  </a:cubicBezTo>
                  <a:cubicBezTo>
                    <a:pt x="3262" y="4212"/>
                    <a:pt x="3112" y="4136"/>
                    <a:pt x="2828" y="4165"/>
                  </a:cubicBezTo>
                  <a:cubicBezTo>
                    <a:pt x="2543" y="4194"/>
                    <a:pt x="2033" y="4169"/>
                    <a:pt x="1659" y="4173"/>
                  </a:cubicBezTo>
                  <a:cubicBezTo>
                    <a:pt x="1284" y="4177"/>
                    <a:pt x="834" y="4212"/>
                    <a:pt x="581" y="4189"/>
                  </a:cubicBezTo>
                  <a:cubicBezTo>
                    <a:pt x="328" y="4166"/>
                    <a:pt x="233" y="4183"/>
                    <a:pt x="138" y="4035"/>
                  </a:cubicBezTo>
                  <a:close/>
                </a:path>
              </a:pathLst>
            </a:custGeom>
            <a:gradFill rotWithShape="1">
              <a:gsLst>
                <a:gs pos="0">
                  <a:srgbClr val="C7B68B"/>
                </a:gs>
                <a:gs pos="100000">
                  <a:srgbClr val="C7B68B">
                    <a:gamma/>
                    <a:tint val="50196"/>
                    <a:invGamma/>
                  </a:srgbClr>
                </a:gs>
              </a:gsLst>
              <a:lin ang="5400000" scaled="1"/>
            </a:gradFill>
            <a:ln w="19050" cmpd="sng">
              <a:solidFill>
                <a:srgbClr val="800000"/>
              </a:solidFill>
              <a:round/>
              <a:headEnd/>
              <a:tailEnd/>
            </a:ln>
            <a:effectLst/>
          </p:spPr>
          <p:txBody>
            <a:bodyPr/>
            <a:lstStyle/>
            <a:p>
              <a:endParaRPr lang="sv-SE"/>
            </a:p>
          </p:txBody>
        </p:sp>
        <p:sp>
          <p:nvSpPr>
            <p:cNvPr id="1219" name="Oval 3992"/>
            <p:cNvSpPr>
              <a:spLocks noChangeArrowheads="1"/>
            </p:cNvSpPr>
            <p:nvPr/>
          </p:nvSpPr>
          <p:spPr bwMode="auto">
            <a:xfrm>
              <a:off x="2496" y="2256"/>
              <a:ext cx="624" cy="480"/>
            </a:xfrm>
            <a:prstGeom prst="ellipse">
              <a:avLst/>
            </a:prstGeom>
            <a:gradFill rotWithShape="1">
              <a:gsLst>
                <a:gs pos="0">
                  <a:srgbClr val="4D0808">
                    <a:alpha val="75000"/>
                  </a:srgbClr>
                </a:gs>
                <a:gs pos="100000">
                  <a:srgbClr val="FC0404">
                    <a:alpha val="50000"/>
                  </a:srgbClr>
                </a:gs>
              </a:gsLst>
              <a:path path="shape">
                <a:fillToRect l="50000" t="50000" r="50000" b="50000"/>
              </a:path>
            </a:gradFill>
            <a:ln w="9525">
              <a:noFill/>
              <a:round/>
              <a:headEnd/>
              <a:tailEnd/>
            </a:ln>
            <a:effectLst/>
          </p:spPr>
          <p:txBody>
            <a:bodyPr wrap="none" anchor="ctr"/>
            <a:lstStyle/>
            <a:p>
              <a:endParaRPr lang="sv-SE"/>
            </a:p>
          </p:txBody>
        </p:sp>
      </p:grpSp>
      <p:grpSp>
        <p:nvGrpSpPr>
          <p:cNvPr id="1375" name="Group 3990"/>
          <p:cNvGrpSpPr>
            <a:grpSpLocks/>
          </p:cNvGrpSpPr>
          <p:nvPr/>
        </p:nvGrpSpPr>
        <p:grpSpPr bwMode="auto">
          <a:xfrm rot="16200000">
            <a:off x="1308654" y="2448612"/>
            <a:ext cx="465224" cy="640834"/>
            <a:chOff x="2128" y="1432"/>
            <a:chExt cx="1388" cy="1688"/>
          </a:xfrm>
        </p:grpSpPr>
        <p:sp>
          <p:nvSpPr>
            <p:cNvPr id="1221" name="Freeform 3991"/>
            <p:cNvSpPr>
              <a:spLocks noChangeAspect="1"/>
            </p:cNvSpPr>
            <p:nvPr/>
          </p:nvSpPr>
          <p:spPr bwMode="auto">
            <a:xfrm>
              <a:off x="2128" y="1432"/>
              <a:ext cx="1388" cy="1688"/>
            </a:xfrm>
            <a:custGeom>
              <a:avLst/>
              <a:gdLst/>
              <a:ahLst/>
              <a:cxnLst>
                <a:cxn ang="0">
                  <a:pos x="12" y="3301"/>
                </a:cxn>
                <a:cxn ang="0">
                  <a:pos x="312" y="658"/>
                </a:cxn>
                <a:cxn ang="0">
                  <a:pos x="426" y="109"/>
                </a:cxn>
                <a:cxn ang="0">
                  <a:pos x="454" y="485"/>
                </a:cxn>
                <a:cxn ang="0">
                  <a:pos x="477" y="53"/>
                </a:cxn>
                <a:cxn ang="0">
                  <a:pos x="525" y="269"/>
                </a:cxn>
                <a:cxn ang="0">
                  <a:pos x="589" y="517"/>
                </a:cxn>
                <a:cxn ang="0">
                  <a:pos x="595" y="141"/>
                </a:cxn>
                <a:cxn ang="0">
                  <a:pos x="683" y="405"/>
                </a:cxn>
                <a:cxn ang="0">
                  <a:pos x="754" y="516"/>
                </a:cxn>
                <a:cxn ang="0">
                  <a:pos x="757" y="109"/>
                </a:cxn>
                <a:cxn ang="0">
                  <a:pos x="829" y="189"/>
                </a:cxn>
                <a:cxn ang="0">
                  <a:pos x="885" y="453"/>
                </a:cxn>
                <a:cxn ang="0">
                  <a:pos x="893" y="197"/>
                </a:cxn>
                <a:cxn ang="0">
                  <a:pos x="965" y="61"/>
                </a:cxn>
                <a:cxn ang="0">
                  <a:pos x="983" y="445"/>
                </a:cxn>
                <a:cxn ang="0">
                  <a:pos x="1062" y="287"/>
                </a:cxn>
                <a:cxn ang="0">
                  <a:pos x="1148" y="82"/>
                </a:cxn>
                <a:cxn ang="0">
                  <a:pos x="1180" y="445"/>
                </a:cxn>
                <a:cxn ang="0">
                  <a:pos x="1251" y="334"/>
                </a:cxn>
                <a:cxn ang="0">
                  <a:pos x="1278" y="61"/>
                </a:cxn>
                <a:cxn ang="0">
                  <a:pos x="1356" y="341"/>
                </a:cxn>
                <a:cxn ang="0">
                  <a:pos x="1417" y="476"/>
                </a:cxn>
                <a:cxn ang="0">
                  <a:pos x="1440" y="93"/>
                </a:cxn>
                <a:cxn ang="0">
                  <a:pos x="1539" y="477"/>
                </a:cxn>
                <a:cxn ang="0">
                  <a:pos x="1609" y="277"/>
                </a:cxn>
                <a:cxn ang="0">
                  <a:pos x="1701" y="181"/>
                </a:cxn>
                <a:cxn ang="0">
                  <a:pos x="1778" y="549"/>
                </a:cxn>
                <a:cxn ang="0">
                  <a:pos x="1792" y="173"/>
                </a:cxn>
                <a:cxn ang="0">
                  <a:pos x="1905" y="213"/>
                </a:cxn>
                <a:cxn ang="0">
                  <a:pos x="1906" y="547"/>
                </a:cxn>
                <a:cxn ang="0">
                  <a:pos x="1993" y="145"/>
                </a:cxn>
                <a:cxn ang="0">
                  <a:pos x="2064" y="508"/>
                </a:cxn>
                <a:cxn ang="0">
                  <a:pos x="2133" y="317"/>
                </a:cxn>
                <a:cxn ang="0">
                  <a:pos x="2222" y="160"/>
                </a:cxn>
                <a:cxn ang="0">
                  <a:pos x="2335" y="485"/>
                </a:cxn>
                <a:cxn ang="0">
                  <a:pos x="2398" y="149"/>
                </a:cxn>
                <a:cxn ang="0">
                  <a:pos x="2427" y="476"/>
                </a:cxn>
                <a:cxn ang="0">
                  <a:pos x="2482" y="101"/>
                </a:cxn>
                <a:cxn ang="0">
                  <a:pos x="2545" y="445"/>
                </a:cxn>
                <a:cxn ang="0">
                  <a:pos x="2588" y="85"/>
                </a:cxn>
                <a:cxn ang="0">
                  <a:pos x="2695" y="468"/>
                </a:cxn>
                <a:cxn ang="0">
                  <a:pos x="2725" y="101"/>
                </a:cxn>
                <a:cxn ang="0">
                  <a:pos x="2799" y="125"/>
                </a:cxn>
                <a:cxn ang="0">
                  <a:pos x="2892" y="460"/>
                </a:cxn>
                <a:cxn ang="0">
                  <a:pos x="2947" y="93"/>
                </a:cxn>
                <a:cxn ang="0">
                  <a:pos x="3011" y="492"/>
                </a:cxn>
                <a:cxn ang="0">
                  <a:pos x="3053" y="109"/>
                </a:cxn>
                <a:cxn ang="0">
                  <a:pos x="3201" y="1597"/>
                </a:cxn>
                <a:cxn ang="0">
                  <a:pos x="3363" y="3997"/>
                </a:cxn>
                <a:cxn ang="0">
                  <a:pos x="1659" y="4173"/>
                </a:cxn>
                <a:cxn ang="0">
                  <a:pos x="138" y="4035"/>
                </a:cxn>
              </a:cxnLst>
              <a:rect l="0" t="0" r="r" b="b"/>
              <a:pathLst>
                <a:path w="3464" h="4212">
                  <a:moveTo>
                    <a:pt x="138" y="4035"/>
                  </a:moveTo>
                  <a:cubicBezTo>
                    <a:pt x="43" y="3887"/>
                    <a:pt x="0" y="3673"/>
                    <a:pt x="12" y="3301"/>
                  </a:cubicBezTo>
                  <a:cubicBezTo>
                    <a:pt x="24" y="2929"/>
                    <a:pt x="159" y="2242"/>
                    <a:pt x="209" y="1802"/>
                  </a:cubicBezTo>
                  <a:cubicBezTo>
                    <a:pt x="259" y="1362"/>
                    <a:pt x="292" y="931"/>
                    <a:pt x="312" y="658"/>
                  </a:cubicBezTo>
                  <a:cubicBezTo>
                    <a:pt x="332" y="385"/>
                    <a:pt x="309" y="256"/>
                    <a:pt x="328" y="165"/>
                  </a:cubicBezTo>
                  <a:cubicBezTo>
                    <a:pt x="347" y="74"/>
                    <a:pt x="412" y="46"/>
                    <a:pt x="426" y="109"/>
                  </a:cubicBezTo>
                  <a:cubicBezTo>
                    <a:pt x="440" y="172"/>
                    <a:pt x="408" y="478"/>
                    <a:pt x="412" y="541"/>
                  </a:cubicBezTo>
                  <a:cubicBezTo>
                    <a:pt x="416" y="604"/>
                    <a:pt x="444" y="548"/>
                    <a:pt x="454" y="485"/>
                  </a:cubicBezTo>
                  <a:cubicBezTo>
                    <a:pt x="465" y="422"/>
                    <a:pt x="471" y="237"/>
                    <a:pt x="475" y="165"/>
                  </a:cubicBezTo>
                  <a:cubicBezTo>
                    <a:pt x="479" y="93"/>
                    <a:pt x="469" y="66"/>
                    <a:pt x="477" y="53"/>
                  </a:cubicBezTo>
                  <a:cubicBezTo>
                    <a:pt x="485" y="40"/>
                    <a:pt x="517" y="49"/>
                    <a:pt x="525" y="85"/>
                  </a:cubicBezTo>
                  <a:cubicBezTo>
                    <a:pt x="533" y="121"/>
                    <a:pt x="522" y="201"/>
                    <a:pt x="525" y="269"/>
                  </a:cubicBezTo>
                  <a:cubicBezTo>
                    <a:pt x="527" y="337"/>
                    <a:pt x="528" y="452"/>
                    <a:pt x="539" y="493"/>
                  </a:cubicBezTo>
                  <a:cubicBezTo>
                    <a:pt x="550" y="534"/>
                    <a:pt x="579" y="544"/>
                    <a:pt x="589" y="517"/>
                  </a:cubicBezTo>
                  <a:cubicBezTo>
                    <a:pt x="599" y="490"/>
                    <a:pt x="601" y="396"/>
                    <a:pt x="602" y="333"/>
                  </a:cubicBezTo>
                  <a:cubicBezTo>
                    <a:pt x="603" y="270"/>
                    <a:pt x="585" y="173"/>
                    <a:pt x="595" y="141"/>
                  </a:cubicBezTo>
                  <a:cubicBezTo>
                    <a:pt x="606" y="109"/>
                    <a:pt x="651" y="97"/>
                    <a:pt x="666" y="141"/>
                  </a:cubicBezTo>
                  <a:cubicBezTo>
                    <a:pt x="681" y="185"/>
                    <a:pt x="679" y="340"/>
                    <a:pt x="683" y="405"/>
                  </a:cubicBezTo>
                  <a:cubicBezTo>
                    <a:pt x="687" y="470"/>
                    <a:pt x="679" y="513"/>
                    <a:pt x="691" y="531"/>
                  </a:cubicBezTo>
                  <a:cubicBezTo>
                    <a:pt x="703" y="549"/>
                    <a:pt x="744" y="544"/>
                    <a:pt x="754" y="516"/>
                  </a:cubicBezTo>
                  <a:cubicBezTo>
                    <a:pt x="764" y="488"/>
                    <a:pt x="750" y="433"/>
                    <a:pt x="750" y="365"/>
                  </a:cubicBezTo>
                  <a:cubicBezTo>
                    <a:pt x="750" y="297"/>
                    <a:pt x="747" y="154"/>
                    <a:pt x="757" y="109"/>
                  </a:cubicBezTo>
                  <a:cubicBezTo>
                    <a:pt x="767" y="64"/>
                    <a:pt x="801" y="80"/>
                    <a:pt x="813" y="93"/>
                  </a:cubicBezTo>
                  <a:cubicBezTo>
                    <a:pt x="825" y="106"/>
                    <a:pt x="826" y="133"/>
                    <a:pt x="829" y="189"/>
                  </a:cubicBezTo>
                  <a:cubicBezTo>
                    <a:pt x="832" y="245"/>
                    <a:pt x="820" y="385"/>
                    <a:pt x="829" y="429"/>
                  </a:cubicBezTo>
                  <a:cubicBezTo>
                    <a:pt x="838" y="473"/>
                    <a:pt x="873" y="461"/>
                    <a:pt x="885" y="453"/>
                  </a:cubicBezTo>
                  <a:cubicBezTo>
                    <a:pt x="897" y="445"/>
                    <a:pt x="900" y="424"/>
                    <a:pt x="901" y="381"/>
                  </a:cubicBezTo>
                  <a:cubicBezTo>
                    <a:pt x="902" y="338"/>
                    <a:pt x="894" y="249"/>
                    <a:pt x="893" y="197"/>
                  </a:cubicBezTo>
                  <a:cubicBezTo>
                    <a:pt x="892" y="145"/>
                    <a:pt x="881" y="91"/>
                    <a:pt x="893" y="69"/>
                  </a:cubicBezTo>
                  <a:cubicBezTo>
                    <a:pt x="905" y="47"/>
                    <a:pt x="951" y="34"/>
                    <a:pt x="965" y="61"/>
                  </a:cubicBezTo>
                  <a:cubicBezTo>
                    <a:pt x="979" y="88"/>
                    <a:pt x="972" y="168"/>
                    <a:pt x="975" y="232"/>
                  </a:cubicBezTo>
                  <a:cubicBezTo>
                    <a:pt x="978" y="296"/>
                    <a:pt x="969" y="408"/>
                    <a:pt x="983" y="445"/>
                  </a:cubicBezTo>
                  <a:cubicBezTo>
                    <a:pt x="997" y="482"/>
                    <a:pt x="1049" y="478"/>
                    <a:pt x="1062" y="452"/>
                  </a:cubicBezTo>
                  <a:cubicBezTo>
                    <a:pt x="1075" y="426"/>
                    <a:pt x="1061" y="351"/>
                    <a:pt x="1062" y="287"/>
                  </a:cubicBezTo>
                  <a:cubicBezTo>
                    <a:pt x="1063" y="223"/>
                    <a:pt x="1056" y="100"/>
                    <a:pt x="1070" y="66"/>
                  </a:cubicBezTo>
                  <a:cubicBezTo>
                    <a:pt x="1084" y="32"/>
                    <a:pt x="1132" y="45"/>
                    <a:pt x="1148" y="82"/>
                  </a:cubicBezTo>
                  <a:cubicBezTo>
                    <a:pt x="1164" y="119"/>
                    <a:pt x="1159" y="227"/>
                    <a:pt x="1164" y="287"/>
                  </a:cubicBezTo>
                  <a:cubicBezTo>
                    <a:pt x="1169" y="347"/>
                    <a:pt x="1167" y="418"/>
                    <a:pt x="1180" y="445"/>
                  </a:cubicBezTo>
                  <a:cubicBezTo>
                    <a:pt x="1193" y="472"/>
                    <a:pt x="1231" y="470"/>
                    <a:pt x="1243" y="452"/>
                  </a:cubicBezTo>
                  <a:cubicBezTo>
                    <a:pt x="1255" y="434"/>
                    <a:pt x="1250" y="375"/>
                    <a:pt x="1251" y="334"/>
                  </a:cubicBezTo>
                  <a:cubicBezTo>
                    <a:pt x="1252" y="293"/>
                    <a:pt x="1247" y="253"/>
                    <a:pt x="1251" y="208"/>
                  </a:cubicBezTo>
                  <a:cubicBezTo>
                    <a:pt x="1255" y="163"/>
                    <a:pt x="1262" y="80"/>
                    <a:pt x="1278" y="61"/>
                  </a:cubicBezTo>
                  <a:cubicBezTo>
                    <a:pt x="1294" y="42"/>
                    <a:pt x="1336" y="47"/>
                    <a:pt x="1349" y="93"/>
                  </a:cubicBezTo>
                  <a:cubicBezTo>
                    <a:pt x="1362" y="139"/>
                    <a:pt x="1355" y="282"/>
                    <a:pt x="1356" y="341"/>
                  </a:cubicBezTo>
                  <a:cubicBezTo>
                    <a:pt x="1357" y="400"/>
                    <a:pt x="1344" y="423"/>
                    <a:pt x="1354" y="445"/>
                  </a:cubicBezTo>
                  <a:cubicBezTo>
                    <a:pt x="1364" y="467"/>
                    <a:pt x="1403" y="489"/>
                    <a:pt x="1417" y="476"/>
                  </a:cubicBezTo>
                  <a:cubicBezTo>
                    <a:pt x="1431" y="463"/>
                    <a:pt x="1436" y="429"/>
                    <a:pt x="1440" y="365"/>
                  </a:cubicBezTo>
                  <a:cubicBezTo>
                    <a:pt x="1444" y="301"/>
                    <a:pt x="1429" y="138"/>
                    <a:pt x="1440" y="93"/>
                  </a:cubicBezTo>
                  <a:cubicBezTo>
                    <a:pt x="1452" y="48"/>
                    <a:pt x="1494" y="29"/>
                    <a:pt x="1511" y="93"/>
                  </a:cubicBezTo>
                  <a:cubicBezTo>
                    <a:pt x="1527" y="157"/>
                    <a:pt x="1523" y="415"/>
                    <a:pt x="1539" y="477"/>
                  </a:cubicBezTo>
                  <a:cubicBezTo>
                    <a:pt x="1555" y="539"/>
                    <a:pt x="1594" y="501"/>
                    <a:pt x="1606" y="468"/>
                  </a:cubicBezTo>
                  <a:cubicBezTo>
                    <a:pt x="1618" y="435"/>
                    <a:pt x="1603" y="338"/>
                    <a:pt x="1609" y="277"/>
                  </a:cubicBezTo>
                  <a:cubicBezTo>
                    <a:pt x="1615" y="216"/>
                    <a:pt x="1629" y="117"/>
                    <a:pt x="1644" y="101"/>
                  </a:cubicBezTo>
                  <a:cubicBezTo>
                    <a:pt x="1659" y="85"/>
                    <a:pt x="1690" y="109"/>
                    <a:pt x="1701" y="181"/>
                  </a:cubicBezTo>
                  <a:cubicBezTo>
                    <a:pt x="1712" y="253"/>
                    <a:pt x="1696" y="470"/>
                    <a:pt x="1709" y="531"/>
                  </a:cubicBezTo>
                  <a:cubicBezTo>
                    <a:pt x="1722" y="592"/>
                    <a:pt x="1764" y="573"/>
                    <a:pt x="1778" y="549"/>
                  </a:cubicBezTo>
                  <a:cubicBezTo>
                    <a:pt x="1792" y="525"/>
                    <a:pt x="1790" y="452"/>
                    <a:pt x="1792" y="389"/>
                  </a:cubicBezTo>
                  <a:cubicBezTo>
                    <a:pt x="1795" y="326"/>
                    <a:pt x="1784" y="221"/>
                    <a:pt x="1792" y="173"/>
                  </a:cubicBezTo>
                  <a:cubicBezTo>
                    <a:pt x="1800" y="125"/>
                    <a:pt x="1823" y="94"/>
                    <a:pt x="1842" y="101"/>
                  </a:cubicBezTo>
                  <a:cubicBezTo>
                    <a:pt x="1860" y="108"/>
                    <a:pt x="1897" y="161"/>
                    <a:pt x="1905" y="213"/>
                  </a:cubicBezTo>
                  <a:cubicBezTo>
                    <a:pt x="1913" y="265"/>
                    <a:pt x="1891" y="357"/>
                    <a:pt x="1891" y="413"/>
                  </a:cubicBezTo>
                  <a:cubicBezTo>
                    <a:pt x="1891" y="469"/>
                    <a:pt x="1892" y="527"/>
                    <a:pt x="1906" y="547"/>
                  </a:cubicBezTo>
                  <a:cubicBezTo>
                    <a:pt x="1920" y="567"/>
                    <a:pt x="1963" y="598"/>
                    <a:pt x="1977" y="531"/>
                  </a:cubicBezTo>
                  <a:cubicBezTo>
                    <a:pt x="1991" y="464"/>
                    <a:pt x="1980" y="203"/>
                    <a:pt x="1993" y="145"/>
                  </a:cubicBezTo>
                  <a:cubicBezTo>
                    <a:pt x="2006" y="87"/>
                    <a:pt x="2044" y="124"/>
                    <a:pt x="2056" y="184"/>
                  </a:cubicBezTo>
                  <a:cubicBezTo>
                    <a:pt x="2068" y="244"/>
                    <a:pt x="2051" y="454"/>
                    <a:pt x="2064" y="508"/>
                  </a:cubicBezTo>
                  <a:cubicBezTo>
                    <a:pt x="2077" y="562"/>
                    <a:pt x="2124" y="540"/>
                    <a:pt x="2135" y="508"/>
                  </a:cubicBezTo>
                  <a:cubicBezTo>
                    <a:pt x="2146" y="476"/>
                    <a:pt x="2132" y="382"/>
                    <a:pt x="2133" y="317"/>
                  </a:cubicBezTo>
                  <a:cubicBezTo>
                    <a:pt x="2134" y="252"/>
                    <a:pt x="2129" y="143"/>
                    <a:pt x="2144" y="117"/>
                  </a:cubicBezTo>
                  <a:cubicBezTo>
                    <a:pt x="2159" y="91"/>
                    <a:pt x="2203" y="95"/>
                    <a:pt x="2222" y="160"/>
                  </a:cubicBezTo>
                  <a:cubicBezTo>
                    <a:pt x="2241" y="225"/>
                    <a:pt x="2238" y="455"/>
                    <a:pt x="2257" y="509"/>
                  </a:cubicBezTo>
                  <a:cubicBezTo>
                    <a:pt x="2276" y="563"/>
                    <a:pt x="2324" y="540"/>
                    <a:pt x="2335" y="485"/>
                  </a:cubicBezTo>
                  <a:cubicBezTo>
                    <a:pt x="2346" y="430"/>
                    <a:pt x="2313" y="232"/>
                    <a:pt x="2324" y="176"/>
                  </a:cubicBezTo>
                  <a:cubicBezTo>
                    <a:pt x="2335" y="120"/>
                    <a:pt x="2383" y="126"/>
                    <a:pt x="2398" y="149"/>
                  </a:cubicBezTo>
                  <a:cubicBezTo>
                    <a:pt x="2413" y="172"/>
                    <a:pt x="2407" y="263"/>
                    <a:pt x="2412" y="317"/>
                  </a:cubicBezTo>
                  <a:cubicBezTo>
                    <a:pt x="2417" y="371"/>
                    <a:pt x="2417" y="451"/>
                    <a:pt x="2427" y="476"/>
                  </a:cubicBezTo>
                  <a:cubicBezTo>
                    <a:pt x="2437" y="501"/>
                    <a:pt x="2465" y="530"/>
                    <a:pt x="2474" y="468"/>
                  </a:cubicBezTo>
                  <a:cubicBezTo>
                    <a:pt x="2483" y="406"/>
                    <a:pt x="2474" y="162"/>
                    <a:pt x="2482" y="101"/>
                  </a:cubicBezTo>
                  <a:cubicBezTo>
                    <a:pt x="2490" y="40"/>
                    <a:pt x="2515" y="44"/>
                    <a:pt x="2525" y="101"/>
                  </a:cubicBezTo>
                  <a:cubicBezTo>
                    <a:pt x="2535" y="158"/>
                    <a:pt x="2531" y="385"/>
                    <a:pt x="2545" y="445"/>
                  </a:cubicBezTo>
                  <a:cubicBezTo>
                    <a:pt x="2559" y="505"/>
                    <a:pt x="2601" y="520"/>
                    <a:pt x="2608" y="460"/>
                  </a:cubicBezTo>
                  <a:cubicBezTo>
                    <a:pt x="2615" y="400"/>
                    <a:pt x="2579" y="146"/>
                    <a:pt x="2588" y="85"/>
                  </a:cubicBezTo>
                  <a:cubicBezTo>
                    <a:pt x="2597" y="24"/>
                    <a:pt x="2643" y="29"/>
                    <a:pt x="2661" y="93"/>
                  </a:cubicBezTo>
                  <a:cubicBezTo>
                    <a:pt x="2679" y="157"/>
                    <a:pt x="2676" y="406"/>
                    <a:pt x="2695" y="468"/>
                  </a:cubicBezTo>
                  <a:cubicBezTo>
                    <a:pt x="2714" y="530"/>
                    <a:pt x="2769" y="529"/>
                    <a:pt x="2774" y="468"/>
                  </a:cubicBezTo>
                  <a:cubicBezTo>
                    <a:pt x="2779" y="407"/>
                    <a:pt x="2721" y="170"/>
                    <a:pt x="2725" y="101"/>
                  </a:cubicBezTo>
                  <a:cubicBezTo>
                    <a:pt x="2729" y="32"/>
                    <a:pt x="2785" y="49"/>
                    <a:pt x="2797" y="53"/>
                  </a:cubicBezTo>
                  <a:cubicBezTo>
                    <a:pt x="2809" y="57"/>
                    <a:pt x="2791" y="57"/>
                    <a:pt x="2799" y="125"/>
                  </a:cubicBezTo>
                  <a:cubicBezTo>
                    <a:pt x="2807" y="193"/>
                    <a:pt x="2830" y="404"/>
                    <a:pt x="2845" y="460"/>
                  </a:cubicBezTo>
                  <a:cubicBezTo>
                    <a:pt x="2860" y="516"/>
                    <a:pt x="2884" y="526"/>
                    <a:pt x="2892" y="460"/>
                  </a:cubicBezTo>
                  <a:cubicBezTo>
                    <a:pt x="2900" y="394"/>
                    <a:pt x="2882" y="122"/>
                    <a:pt x="2891" y="61"/>
                  </a:cubicBezTo>
                  <a:cubicBezTo>
                    <a:pt x="2900" y="0"/>
                    <a:pt x="2936" y="24"/>
                    <a:pt x="2947" y="93"/>
                  </a:cubicBezTo>
                  <a:cubicBezTo>
                    <a:pt x="2958" y="162"/>
                    <a:pt x="2944" y="410"/>
                    <a:pt x="2955" y="476"/>
                  </a:cubicBezTo>
                  <a:cubicBezTo>
                    <a:pt x="2966" y="542"/>
                    <a:pt x="3002" y="553"/>
                    <a:pt x="3011" y="492"/>
                  </a:cubicBezTo>
                  <a:cubicBezTo>
                    <a:pt x="3020" y="431"/>
                    <a:pt x="3004" y="173"/>
                    <a:pt x="3011" y="109"/>
                  </a:cubicBezTo>
                  <a:cubicBezTo>
                    <a:pt x="3018" y="45"/>
                    <a:pt x="3041" y="64"/>
                    <a:pt x="3053" y="109"/>
                  </a:cubicBezTo>
                  <a:cubicBezTo>
                    <a:pt x="3064" y="154"/>
                    <a:pt x="3056" y="133"/>
                    <a:pt x="3081" y="381"/>
                  </a:cubicBezTo>
                  <a:cubicBezTo>
                    <a:pt x="3106" y="629"/>
                    <a:pt x="3142" y="1181"/>
                    <a:pt x="3201" y="1597"/>
                  </a:cubicBezTo>
                  <a:cubicBezTo>
                    <a:pt x="3260" y="2013"/>
                    <a:pt x="3406" y="2477"/>
                    <a:pt x="3433" y="2877"/>
                  </a:cubicBezTo>
                  <a:cubicBezTo>
                    <a:pt x="3460" y="3277"/>
                    <a:pt x="3464" y="3782"/>
                    <a:pt x="3363" y="3997"/>
                  </a:cubicBezTo>
                  <a:cubicBezTo>
                    <a:pt x="3262" y="4212"/>
                    <a:pt x="3112" y="4136"/>
                    <a:pt x="2828" y="4165"/>
                  </a:cubicBezTo>
                  <a:cubicBezTo>
                    <a:pt x="2543" y="4194"/>
                    <a:pt x="2033" y="4169"/>
                    <a:pt x="1659" y="4173"/>
                  </a:cubicBezTo>
                  <a:cubicBezTo>
                    <a:pt x="1284" y="4177"/>
                    <a:pt x="834" y="4212"/>
                    <a:pt x="581" y="4189"/>
                  </a:cubicBezTo>
                  <a:cubicBezTo>
                    <a:pt x="328" y="4166"/>
                    <a:pt x="233" y="4183"/>
                    <a:pt x="138" y="4035"/>
                  </a:cubicBezTo>
                  <a:close/>
                </a:path>
              </a:pathLst>
            </a:custGeom>
            <a:gradFill rotWithShape="1">
              <a:gsLst>
                <a:gs pos="0">
                  <a:srgbClr val="C7B68B"/>
                </a:gs>
                <a:gs pos="100000">
                  <a:srgbClr val="C7B68B">
                    <a:gamma/>
                    <a:tint val="50196"/>
                    <a:invGamma/>
                  </a:srgbClr>
                </a:gs>
              </a:gsLst>
              <a:lin ang="5400000" scaled="1"/>
            </a:gradFill>
            <a:ln w="19050" cmpd="sng">
              <a:solidFill>
                <a:srgbClr val="800000"/>
              </a:solidFill>
              <a:round/>
              <a:headEnd/>
              <a:tailEnd/>
            </a:ln>
            <a:effectLst/>
          </p:spPr>
          <p:txBody>
            <a:bodyPr/>
            <a:lstStyle/>
            <a:p>
              <a:endParaRPr lang="sv-SE"/>
            </a:p>
          </p:txBody>
        </p:sp>
        <p:sp>
          <p:nvSpPr>
            <p:cNvPr id="1222" name="Oval 3992"/>
            <p:cNvSpPr>
              <a:spLocks noChangeArrowheads="1"/>
            </p:cNvSpPr>
            <p:nvPr/>
          </p:nvSpPr>
          <p:spPr bwMode="auto">
            <a:xfrm>
              <a:off x="2496" y="2256"/>
              <a:ext cx="624" cy="480"/>
            </a:xfrm>
            <a:prstGeom prst="ellipse">
              <a:avLst/>
            </a:prstGeom>
            <a:gradFill rotWithShape="1">
              <a:gsLst>
                <a:gs pos="0">
                  <a:srgbClr val="4D0808">
                    <a:alpha val="75000"/>
                  </a:srgbClr>
                </a:gs>
                <a:gs pos="100000">
                  <a:srgbClr val="FC0404">
                    <a:alpha val="50000"/>
                  </a:srgbClr>
                </a:gs>
              </a:gsLst>
              <a:path path="shape">
                <a:fillToRect l="50000" t="50000" r="50000" b="50000"/>
              </a:path>
            </a:gradFill>
            <a:ln w="9525">
              <a:noFill/>
              <a:round/>
              <a:headEnd/>
              <a:tailEnd/>
            </a:ln>
            <a:effectLst/>
          </p:spPr>
          <p:txBody>
            <a:bodyPr wrap="none" anchor="ctr"/>
            <a:lstStyle/>
            <a:p>
              <a:endParaRPr lang="sv-SE"/>
            </a:p>
          </p:txBody>
        </p:sp>
      </p:grpSp>
      <p:sp>
        <p:nvSpPr>
          <p:cNvPr id="1224" name="Freeform 512"/>
          <p:cNvSpPr>
            <a:spLocks/>
          </p:cNvSpPr>
          <p:nvPr/>
        </p:nvSpPr>
        <p:spPr bwMode="auto">
          <a:xfrm>
            <a:off x="6495425" y="68864"/>
            <a:ext cx="2030413" cy="6216079"/>
          </a:xfrm>
          <a:custGeom>
            <a:avLst/>
            <a:gdLst/>
            <a:ahLst/>
            <a:cxnLst>
              <a:cxn ang="0">
                <a:pos x="863" y="63"/>
              </a:cxn>
              <a:cxn ang="0">
                <a:pos x="890" y="488"/>
              </a:cxn>
              <a:cxn ang="0">
                <a:pos x="830" y="624"/>
              </a:cxn>
              <a:cxn ang="0">
                <a:pos x="1098" y="789"/>
              </a:cxn>
              <a:cxn ang="0">
                <a:pos x="1133" y="1084"/>
              </a:cxn>
              <a:cxn ang="0">
                <a:pos x="1185" y="1457"/>
              </a:cxn>
              <a:cxn ang="0">
                <a:pos x="1231" y="1920"/>
              </a:cxn>
              <a:cxn ang="0">
                <a:pos x="1266" y="2089"/>
              </a:cxn>
              <a:cxn ang="0">
                <a:pos x="1147" y="2243"/>
              </a:cxn>
              <a:cxn ang="0">
                <a:pos x="1203" y="2124"/>
              </a:cxn>
              <a:cxn ang="0">
                <a:pos x="1126" y="2159"/>
              </a:cxn>
              <a:cxn ang="0">
                <a:pos x="1133" y="2068"/>
              </a:cxn>
              <a:cxn ang="0">
                <a:pos x="1154" y="1948"/>
              </a:cxn>
              <a:cxn ang="0">
                <a:pos x="999" y="1513"/>
              </a:cxn>
              <a:cxn ang="0">
                <a:pos x="964" y="1239"/>
              </a:cxn>
              <a:cxn ang="0">
                <a:pos x="957" y="965"/>
              </a:cxn>
              <a:cxn ang="0">
                <a:pos x="957" y="1225"/>
              </a:cxn>
              <a:cxn ang="0">
                <a:pos x="922" y="1429"/>
              </a:cxn>
              <a:cxn ang="0">
                <a:pos x="1029" y="1812"/>
              </a:cxn>
              <a:cxn ang="0">
                <a:pos x="992" y="2677"/>
              </a:cxn>
              <a:cxn ang="0">
                <a:pos x="992" y="2927"/>
              </a:cxn>
              <a:cxn ang="0">
                <a:pos x="954" y="3560"/>
              </a:cxn>
              <a:cxn ang="0">
                <a:pos x="1037" y="3874"/>
              </a:cxn>
              <a:cxn ang="0">
                <a:pos x="926" y="3939"/>
              </a:cxn>
              <a:cxn ang="0">
                <a:pos x="844" y="3864"/>
              </a:cxn>
              <a:cxn ang="0">
                <a:pos x="823" y="3665"/>
              </a:cxn>
              <a:cxn ang="0">
                <a:pos x="808" y="3387"/>
              </a:cxn>
              <a:cxn ang="0">
                <a:pos x="787" y="2901"/>
              </a:cxn>
              <a:cxn ang="0">
                <a:pos x="711" y="2523"/>
              </a:cxn>
              <a:cxn ang="0">
                <a:pos x="675" y="2066"/>
              </a:cxn>
              <a:cxn ang="0">
                <a:pos x="551" y="2626"/>
              </a:cxn>
              <a:cxn ang="0">
                <a:pos x="496" y="2902"/>
              </a:cxn>
              <a:cxn ang="0">
                <a:pos x="472" y="3248"/>
              </a:cxn>
              <a:cxn ang="0">
                <a:pos x="397" y="3637"/>
              </a:cxn>
              <a:cxn ang="0">
                <a:pos x="346" y="3842"/>
              </a:cxn>
              <a:cxn ang="0">
                <a:pos x="282" y="3912"/>
              </a:cxn>
              <a:cxn ang="0">
                <a:pos x="163" y="3831"/>
              </a:cxn>
              <a:cxn ang="0">
                <a:pos x="282" y="3637"/>
              </a:cxn>
              <a:cxn ang="0">
                <a:pos x="237" y="3091"/>
              </a:cxn>
              <a:cxn ang="0">
                <a:pos x="309" y="2715"/>
              </a:cxn>
              <a:cxn ang="0">
                <a:pos x="259" y="2376"/>
              </a:cxn>
              <a:cxn ang="0">
                <a:pos x="359" y="1563"/>
              </a:cxn>
              <a:cxn ang="0">
                <a:pos x="284" y="1141"/>
              </a:cxn>
              <a:cxn ang="0">
                <a:pos x="277" y="1098"/>
              </a:cxn>
              <a:cxn ang="0">
                <a:pos x="290" y="1309"/>
              </a:cxn>
              <a:cxn ang="0">
                <a:pos x="198" y="1717"/>
              </a:cxn>
              <a:cxn ang="0">
                <a:pos x="115" y="2040"/>
              </a:cxn>
              <a:cxn ang="0">
                <a:pos x="129" y="2166"/>
              </a:cxn>
              <a:cxn ang="0">
                <a:pos x="73" y="2110"/>
              </a:cxn>
              <a:cxn ang="0">
                <a:pos x="115" y="2257"/>
              </a:cxn>
              <a:cxn ang="0">
                <a:pos x="31" y="2173"/>
              </a:cxn>
              <a:cxn ang="0">
                <a:pos x="10" y="2033"/>
              </a:cxn>
              <a:cxn ang="0">
                <a:pos x="37" y="1899"/>
              </a:cxn>
              <a:cxn ang="0">
                <a:pos x="65" y="1492"/>
              </a:cxn>
              <a:cxn ang="0">
                <a:pos x="121" y="1351"/>
              </a:cxn>
              <a:cxn ang="0">
                <a:pos x="177" y="881"/>
              </a:cxn>
              <a:cxn ang="0">
                <a:pos x="386" y="730"/>
              </a:cxn>
              <a:cxn ang="0">
                <a:pos x="570" y="629"/>
              </a:cxn>
              <a:cxn ang="0">
                <a:pos x="531" y="514"/>
              </a:cxn>
              <a:cxn ang="0">
                <a:pos x="499" y="103"/>
              </a:cxn>
              <a:cxn ang="0">
                <a:pos x="727" y="10"/>
              </a:cxn>
            </a:cxnLst>
            <a:rect l="0" t="0" r="r" b="b"/>
            <a:pathLst>
              <a:path w="1279" h="3941">
                <a:moveTo>
                  <a:pt x="727" y="10"/>
                </a:moveTo>
                <a:cubicBezTo>
                  <a:pt x="766" y="18"/>
                  <a:pt x="829" y="13"/>
                  <a:pt x="863" y="63"/>
                </a:cubicBezTo>
                <a:cubicBezTo>
                  <a:pt x="897" y="113"/>
                  <a:pt x="925" y="241"/>
                  <a:pt x="930" y="312"/>
                </a:cubicBezTo>
                <a:cubicBezTo>
                  <a:pt x="935" y="383"/>
                  <a:pt x="911" y="453"/>
                  <a:pt x="890" y="488"/>
                </a:cubicBezTo>
                <a:cubicBezTo>
                  <a:pt x="869" y="523"/>
                  <a:pt x="814" y="499"/>
                  <a:pt x="804" y="522"/>
                </a:cubicBezTo>
                <a:cubicBezTo>
                  <a:pt x="794" y="545"/>
                  <a:pt x="799" y="589"/>
                  <a:pt x="830" y="624"/>
                </a:cubicBezTo>
                <a:cubicBezTo>
                  <a:pt x="861" y="659"/>
                  <a:pt x="947" y="704"/>
                  <a:pt x="992" y="731"/>
                </a:cubicBezTo>
                <a:cubicBezTo>
                  <a:pt x="1037" y="758"/>
                  <a:pt x="1076" y="764"/>
                  <a:pt x="1098" y="789"/>
                </a:cubicBezTo>
                <a:cubicBezTo>
                  <a:pt x="1120" y="814"/>
                  <a:pt x="1120" y="832"/>
                  <a:pt x="1126" y="881"/>
                </a:cubicBezTo>
                <a:cubicBezTo>
                  <a:pt x="1132" y="930"/>
                  <a:pt x="1132" y="1010"/>
                  <a:pt x="1133" y="1084"/>
                </a:cubicBezTo>
                <a:cubicBezTo>
                  <a:pt x="1134" y="1158"/>
                  <a:pt x="1124" y="1261"/>
                  <a:pt x="1133" y="1323"/>
                </a:cubicBezTo>
                <a:cubicBezTo>
                  <a:pt x="1142" y="1385"/>
                  <a:pt x="1172" y="1405"/>
                  <a:pt x="1185" y="1457"/>
                </a:cubicBezTo>
                <a:cubicBezTo>
                  <a:pt x="1198" y="1509"/>
                  <a:pt x="1204" y="1561"/>
                  <a:pt x="1212" y="1638"/>
                </a:cubicBezTo>
                <a:cubicBezTo>
                  <a:pt x="1220" y="1715"/>
                  <a:pt x="1223" y="1859"/>
                  <a:pt x="1231" y="1920"/>
                </a:cubicBezTo>
                <a:cubicBezTo>
                  <a:pt x="1239" y="1981"/>
                  <a:pt x="1253" y="1977"/>
                  <a:pt x="1259" y="2005"/>
                </a:cubicBezTo>
                <a:cubicBezTo>
                  <a:pt x="1265" y="2033"/>
                  <a:pt x="1266" y="2067"/>
                  <a:pt x="1266" y="2089"/>
                </a:cubicBezTo>
                <a:cubicBezTo>
                  <a:pt x="1266" y="2111"/>
                  <a:pt x="1279" y="2112"/>
                  <a:pt x="1259" y="2138"/>
                </a:cubicBezTo>
                <a:cubicBezTo>
                  <a:pt x="1239" y="2164"/>
                  <a:pt x="1166" y="2230"/>
                  <a:pt x="1147" y="2243"/>
                </a:cubicBezTo>
                <a:cubicBezTo>
                  <a:pt x="1128" y="2256"/>
                  <a:pt x="1138" y="2235"/>
                  <a:pt x="1147" y="2215"/>
                </a:cubicBezTo>
                <a:cubicBezTo>
                  <a:pt x="1156" y="2195"/>
                  <a:pt x="1196" y="2148"/>
                  <a:pt x="1203" y="2124"/>
                </a:cubicBezTo>
                <a:cubicBezTo>
                  <a:pt x="1210" y="2100"/>
                  <a:pt x="1202" y="2062"/>
                  <a:pt x="1189" y="2068"/>
                </a:cubicBezTo>
                <a:cubicBezTo>
                  <a:pt x="1176" y="2074"/>
                  <a:pt x="1139" y="2149"/>
                  <a:pt x="1126" y="2159"/>
                </a:cubicBezTo>
                <a:cubicBezTo>
                  <a:pt x="1113" y="2169"/>
                  <a:pt x="1111" y="2146"/>
                  <a:pt x="1112" y="2131"/>
                </a:cubicBezTo>
                <a:cubicBezTo>
                  <a:pt x="1113" y="2116"/>
                  <a:pt x="1131" y="2085"/>
                  <a:pt x="1133" y="2068"/>
                </a:cubicBezTo>
                <a:cubicBezTo>
                  <a:pt x="1135" y="2051"/>
                  <a:pt x="1122" y="2046"/>
                  <a:pt x="1126" y="2026"/>
                </a:cubicBezTo>
                <a:cubicBezTo>
                  <a:pt x="1130" y="2006"/>
                  <a:pt x="1161" y="2002"/>
                  <a:pt x="1154" y="1948"/>
                </a:cubicBezTo>
                <a:cubicBezTo>
                  <a:pt x="1147" y="1894"/>
                  <a:pt x="1109" y="1774"/>
                  <a:pt x="1083" y="1702"/>
                </a:cubicBezTo>
                <a:cubicBezTo>
                  <a:pt x="1057" y="1630"/>
                  <a:pt x="1015" y="1566"/>
                  <a:pt x="999" y="1513"/>
                </a:cubicBezTo>
                <a:cubicBezTo>
                  <a:pt x="983" y="1460"/>
                  <a:pt x="991" y="1432"/>
                  <a:pt x="985" y="1386"/>
                </a:cubicBezTo>
                <a:cubicBezTo>
                  <a:pt x="979" y="1340"/>
                  <a:pt x="960" y="1289"/>
                  <a:pt x="964" y="1239"/>
                </a:cubicBezTo>
                <a:cubicBezTo>
                  <a:pt x="968" y="1189"/>
                  <a:pt x="1008" y="1130"/>
                  <a:pt x="1007" y="1084"/>
                </a:cubicBezTo>
                <a:cubicBezTo>
                  <a:pt x="1006" y="1038"/>
                  <a:pt x="957" y="964"/>
                  <a:pt x="957" y="965"/>
                </a:cubicBezTo>
                <a:cubicBezTo>
                  <a:pt x="957" y="966"/>
                  <a:pt x="1006" y="1048"/>
                  <a:pt x="1006" y="1091"/>
                </a:cubicBezTo>
                <a:cubicBezTo>
                  <a:pt x="1006" y="1134"/>
                  <a:pt x="967" y="1191"/>
                  <a:pt x="957" y="1225"/>
                </a:cubicBezTo>
                <a:cubicBezTo>
                  <a:pt x="947" y="1259"/>
                  <a:pt x="953" y="1261"/>
                  <a:pt x="947" y="1295"/>
                </a:cubicBezTo>
                <a:cubicBezTo>
                  <a:pt x="941" y="1329"/>
                  <a:pt x="921" y="1379"/>
                  <a:pt x="922" y="1429"/>
                </a:cubicBezTo>
                <a:cubicBezTo>
                  <a:pt x="923" y="1479"/>
                  <a:pt x="937" y="1530"/>
                  <a:pt x="955" y="1594"/>
                </a:cubicBezTo>
                <a:cubicBezTo>
                  <a:pt x="973" y="1658"/>
                  <a:pt x="1011" y="1714"/>
                  <a:pt x="1029" y="1812"/>
                </a:cubicBezTo>
                <a:cubicBezTo>
                  <a:pt x="1047" y="1910"/>
                  <a:pt x="1071" y="2040"/>
                  <a:pt x="1065" y="2184"/>
                </a:cubicBezTo>
                <a:cubicBezTo>
                  <a:pt x="1059" y="2328"/>
                  <a:pt x="1004" y="2571"/>
                  <a:pt x="992" y="2677"/>
                </a:cubicBezTo>
                <a:cubicBezTo>
                  <a:pt x="980" y="2783"/>
                  <a:pt x="995" y="2781"/>
                  <a:pt x="995" y="2823"/>
                </a:cubicBezTo>
                <a:cubicBezTo>
                  <a:pt x="995" y="2865"/>
                  <a:pt x="990" y="2868"/>
                  <a:pt x="992" y="2927"/>
                </a:cubicBezTo>
                <a:cubicBezTo>
                  <a:pt x="994" y="2986"/>
                  <a:pt x="1011" y="3071"/>
                  <a:pt x="1005" y="3176"/>
                </a:cubicBezTo>
                <a:cubicBezTo>
                  <a:pt x="999" y="3281"/>
                  <a:pt x="962" y="3474"/>
                  <a:pt x="954" y="3560"/>
                </a:cubicBezTo>
                <a:cubicBezTo>
                  <a:pt x="946" y="3646"/>
                  <a:pt x="945" y="3642"/>
                  <a:pt x="959" y="3694"/>
                </a:cubicBezTo>
                <a:cubicBezTo>
                  <a:pt x="973" y="3746"/>
                  <a:pt x="1034" y="3838"/>
                  <a:pt x="1037" y="3874"/>
                </a:cubicBezTo>
                <a:cubicBezTo>
                  <a:pt x="1040" y="3910"/>
                  <a:pt x="997" y="3901"/>
                  <a:pt x="979" y="3912"/>
                </a:cubicBezTo>
                <a:cubicBezTo>
                  <a:pt x="961" y="3923"/>
                  <a:pt x="944" y="3941"/>
                  <a:pt x="926" y="3939"/>
                </a:cubicBezTo>
                <a:cubicBezTo>
                  <a:pt x="908" y="3937"/>
                  <a:pt x="885" y="3911"/>
                  <a:pt x="871" y="3899"/>
                </a:cubicBezTo>
                <a:cubicBezTo>
                  <a:pt x="857" y="3887"/>
                  <a:pt x="849" y="3894"/>
                  <a:pt x="844" y="3864"/>
                </a:cubicBezTo>
                <a:cubicBezTo>
                  <a:pt x="839" y="3834"/>
                  <a:pt x="842" y="3753"/>
                  <a:pt x="839" y="3720"/>
                </a:cubicBezTo>
                <a:cubicBezTo>
                  <a:pt x="836" y="3687"/>
                  <a:pt x="824" y="3694"/>
                  <a:pt x="823" y="3665"/>
                </a:cubicBezTo>
                <a:cubicBezTo>
                  <a:pt x="822" y="3636"/>
                  <a:pt x="835" y="3593"/>
                  <a:pt x="832" y="3547"/>
                </a:cubicBezTo>
                <a:cubicBezTo>
                  <a:pt x="829" y="3501"/>
                  <a:pt x="820" y="3457"/>
                  <a:pt x="808" y="3387"/>
                </a:cubicBezTo>
                <a:cubicBezTo>
                  <a:pt x="796" y="3317"/>
                  <a:pt x="763" y="3209"/>
                  <a:pt x="760" y="3128"/>
                </a:cubicBezTo>
                <a:cubicBezTo>
                  <a:pt x="757" y="3047"/>
                  <a:pt x="790" y="2965"/>
                  <a:pt x="787" y="2901"/>
                </a:cubicBezTo>
                <a:cubicBezTo>
                  <a:pt x="784" y="2837"/>
                  <a:pt x="756" y="2804"/>
                  <a:pt x="743" y="2741"/>
                </a:cubicBezTo>
                <a:cubicBezTo>
                  <a:pt x="730" y="2678"/>
                  <a:pt x="721" y="2606"/>
                  <a:pt x="711" y="2523"/>
                </a:cubicBezTo>
                <a:cubicBezTo>
                  <a:pt x="701" y="2440"/>
                  <a:pt x="688" y="2316"/>
                  <a:pt x="682" y="2240"/>
                </a:cubicBezTo>
                <a:cubicBezTo>
                  <a:pt x="676" y="2164"/>
                  <a:pt x="684" y="2055"/>
                  <a:pt x="675" y="2066"/>
                </a:cubicBezTo>
                <a:cubicBezTo>
                  <a:pt x="666" y="2077"/>
                  <a:pt x="649" y="2214"/>
                  <a:pt x="628" y="2307"/>
                </a:cubicBezTo>
                <a:cubicBezTo>
                  <a:pt x="607" y="2400"/>
                  <a:pt x="566" y="2544"/>
                  <a:pt x="551" y="2626"/>
                </a:cubicBezTo>
                <a:cubicBezTo>
                  <a:pt x="536" y="2708"/>
                  <a:pt x="545" y="2752"/>
                  <a:pt x="536" y="2798"/>
                </a:cubicBezTo>
                <a:cubicBezTo>
                  <a:pt x="527" y="2844"/>
                  <a:pt x="506" y="2864"/>
                  <a:pt x="496" y="2902"/>
                </a:cubicBezTo>
                <a:cubicBezTo>
                  <a:pt x="486" y="2940"/>
                  <a:pt x="478" y="2971"/>
                  <a:pt x="474" y="3029"/>
                </a:cubicBezTo>
                <a:cubicBezTo>
                  <a:pt x="470" y="3087"/>
                  <a:pt x="484" y="3172"/>
                  <a:pt x="472" y="3248"/>
                </a:cubicBezTo>
                <a:cubicBezTo>
                  <a:pt x="460" y="3324"/>
                  <a:pt x="414" y="3422"/>
                  <a:pt x="402" y="3487"/>
                </a:cubicBezTo>
                <a:cubicBezTo>
                  <a:pt x="390" y="3552"/>
                  <a:pt x="404" y="3591"/>
                  <a:pt x="397" y="3637"/>
                </a:cubicBezTo>
                <a:cubicBezTo>
                  <a:pt x="390" y="3683"/>
                  <a:pt x="368" y="3727"/>
                  <a:pt x="360" y="3761"/>
                </a:cubicBezTo>
                <a:cubicBezTo>
                  <a:pt x="352" y="3795"/>
                  <a:pt x="352" y="3820"/>
                  <a:pt x="346" y="3842"/>
                </a:cubicBezTo>
                <a:cubicBezTo>
                  <a:pt x="340" y="3864"/>
                  <a:pt x="336" y="3880"/>
                  <a:pt x="326" y="3891"/>
                </a:cubicBezTo>
                <a:cubicBezTo>
                  <a:pt x="316" y="3902"/>
                  <a:pt x="300" y="3914"/>
                  <a:pt x="282" y="3912"/>
                </a:cubicBezTo>
                <a:cubicBezTo>
                  <a:pt x="264" y="3910"/>
                  <a:pt x="239" y="3893"/>
                  <a:pt x="219" y="3880"/>
                </a:cubicBezTo>
                <a:cubicBezTo>
                  <a:pt x="199" y="3867"/>
                  <a:pt x="160" y="3854"/>
                  <a:pt x="163" y="3831"/>
                </a:cubicBezTo>
                <a:cubicBezTo>
                  <a:pt x="166" y="3808"/>
                  <a:pt x="219" y="3771"/>
                  <a:pt x="239" y="3739"/>
                </a:cubicBezTo>
                <a:cubicBezTo>
                  <a:pt x="259" y="3707"/>
                  <a:pt x="280" y="3703"/>
                  <a:pt x="282" y="3637"/>
                </a:cubicBezTo>
                <a:cubicBezTo>
                  <a:pt x="284" y="3571"/>
                  <a:pt x="259" y="3432"/>
                  <a:pt x="251" y="3341"/>
                </a:cubicBezTo>
                <a:cubicBezTo>
                  <a:pt x="243" y="3250"/>
                  <a:pt x="230" y="3169"/>
                  <a:pt x="237" y="3091"/>
                </a:cubicBezTo>
                <a:cubicBezTo>
                  <a:pt x="244" y="3013"/>
                  <a:pt x="283" y="2938"/>
                  <a:pt x="295" y="2875"/>
                </a:cubicBezTo>
                <a:cubicBezTo>
                  <a:pt x="307" y="2812"/>
                  <a:pt x="309" y="2768"/>
                  <a:pt x="309" y="2715"/>
                </a:cubicBezTo>
                <a:cubicBezTo>
                  <a:pt x="309" y="2662"/>
                  <a:pt x="300" y="2615"/>
                  <a:pt x="292" y="2559"/>
                </a:cubicBezTo>
                <a:cubicBezTo>
                  <a:pt x="284" y="2503"/>
                  <a:pt x="268" y="2474"/>
                  <a:pt x="259" y="2376"/>
                </a:cubicBezTo>
                <a:cubicBezTo>
                  <a:pt x="250" y="2278"/>
                  <a:pt x="222" y="2103"/>
                  <a:pt x="239" y="1968"/>
                </a:cubicBezTo>
                <a:cubicBezTo>
                  <a:pt x="256" y="1833"/>
                  <a:pt x="334" y="1656"/>
                  <a:pt x="359" y="1563"/>
                </a:cubicBezTo>
                <a:cubicBezTo>
                  <a:pt x="384" y="1470"/>
                  <a:pt x="403" y="1481"/>
                  <a:pt x="391" y="1411"/>
                </a:cubicBezTo>
                <a:cubicBezTo>
                  <a:pt x="379" y="1341"/>
                  <a:pt x="295" y="1212"/>
                  <a:pt x="284" y="1141"/>
                </a:cubicBezTo>
                <a:cubicBezTo>
                  <a:pt x="273" y="1070"/>
                  <a:pt x="326" y="993"/>
                  <a:pt x="325" y="986"/>
                </a:cubicBezTo>
                <a:cubicBezTo>
                  <a:pt x="324" y="979"/>
                  <a:pt x="280" y="1061"/>
                  <a:pt x="277" y="1098"/>
                </a:cubicBezTo>
                <a:cubicBezTo>
                  <a:pt x="274" y="1135"/>
                  <a:pt x="302" y="1176"/>
                  <a:pt x="304" y="1211"/>
                </a:cubicBezTo>
                <a:cubicBezTo>
                  <a:pt x="306" y="1246"/>
                  <a:pt x="295" y="1266"/>
                  <a:pt x="290" y="1309"/>
                </a:cubicBezTo>
                <a:cubicBezTo>
                  <a:pt x="285" y="1352"/>
                  <a:pt x="291" y="1403"/>
                  <a:pt x="276" y="1471"/>
                </a:cubicBezTo>
                <a:cubicBezTo>
                  <a:pt x="261" y="1539"/>
                  <a:pt x="226" y="1637"/>
                  <a:pt x="198" y="1717"/>
                </a:cubicBezTo>
                <a:cubicBezTo>
                  <a:pt x="170" y="1797"/>
                  <a:pt x="121" y="1894"/>
                  <a:pt x="107" y="1948"/>
                </a:cubicBezTo>
                <a:cubicBezTo>
                  <a:pt x="93" y="2002"/>
                  <a:pt x="115" y="2018"/>
                  <a:pt x="115" y="2040"/>
                </a:cubicBezTo>
                <a:cubicBezTo>
                  <a:pt x="115" y="2062"/>
                  <a:pt x="105" y="2061"/>
                  <a:pt x="107" y="2082"/>
                </a:cubicBezTo>
                <a:cubicBezTo>
                  <a:pt x="109" y="2103"/>
                  <a:pt x="130" y="2150"/>
                  <a:pt x="129" y="2166"/>
                </a:cubicBezTo>
                <a:cubicBezTo>
                  <a:pt x="128" y="2182"/>
                  <a:pt x="110" y="2189"/>
                  <a:pt x="101" y="2180"/>
                </a:cubicBezTo>
                <a:cubicBezTo>
                  <a:pt x="92" y="2171"/>
                  <a:pt x="81" y="2120"/>
                  <a:pt x="73" y="2110"/>
                </a:cubicBezTo>
                <a:lnTo>
                  <a:pt x="52" y="2117"/>
                </a:lnTo>
                <a:cubicBezTo>
                  <a:pt x="59" y="2141"/>
                  <a:pt x="109" y="2234"/>
                  <a:pt x="115" y="2257"/>
                </a:cubicBezTo>
                <a:cubicBezTo>
                  <a:pt x="121" y="2280"/>
                  <a:pt x="100" y="2271"/>
                  <a:pt x="86" y="2257"/>
                </a:cubicBezTo>
                <a:cubicBezTo>
                  <a:pt x="72" y="2243"/>
                  <a:pt x="45" y="2200"/>
                  <a:pt x="31" y="2173"/>
                </a:cubicBezTo>
                <a:cubicBezTo>
                  <a:pt x="17" y="2146"/>
                  <a:pt x="6" y="2119"/>
                  <a:pt x="3" y="2096"/>
                </a:cubicBezTo>
                <a:cubicBezTo>
                  <a:pt x="0" y="2073"/>
                  <a:pt x="4" y="2053"/>
                  <a:pt x="10" y="2033"/>
                </a:cubicBezTo>
                <a:cubicBezTo>
                  <a:pt x="16" y="2013"/>
                  <a:pt x="33" y="1998"/>
                  <a:pt x="38" y="1976"/>
                </a:cubicBezTo>
                <a:cubicBezTo>
                  <a:pt x="43" y="1954"/>
                  <a:pt x="37" y="1957"/>
                  <a:pt x="37" y="1899"/>
                </a:cubicBezTo>
                <a:cubicBezTo>
                  <a:pt x="37" y="1841"/>
                  <a:pt x="32" y="1693"/>
                  <a:pt x="37" y="1625"/>
                </a:cubicBezTo>
                <a:cubicBezTo>
                  <a:pt x="42" y="1557"/>
                  <a:pt x="56" y="1528"/>
                  <a:pt x="65" y="1492"/>
                </a:cubicBezTo>
                <a:cubicBezTo>
                  <a:pt x="74" y="1456"/>
                  <a:pt x="84" y="1430"/>
                  <a:pt x="93" y="1407"/>
                </a:cubicBezTo>
                <a:cubicBezTo>
                  <a:pt x="102" y="1384"/>
                  <a:pt x="112" y="1404"/>
                  <a:pt x="121" y="1351"/>
                </a:cubicBezTo>
                <a:cubicBezTo>
                  <a:pt x="130" y="1298"/>
                  <a:pt x="140" y="1169"/>
                  <a:pt x="149" y="1091"/>
                </a:cubicBezTo>
                <a:cubicBezTo>
                  <a:pt x="158" y="1013"/>
                  <a:pt x="159" y="934"/>
                  <a:pt x="177" y="881"/>
                </a:cubicBezTo>
                <a:cubicBezTo>
                  <a:pt x="195" y="828"/>
                  <a:pt x="224" y="800"/>
                  <a:pt x="259" y="775"/>
                </a:cubicBezTo>
                <a:cubicBezTo>
                  <a:pt x="294" y="750"/>
                  <a:pt x="355" y="743"/>
                  <a:pt x="386" y="730"/>
                </a:cubicBezTo>
                <a:cubicBezTo>
                  <a:pt x="417" y="717"/>
                  <a:pt x="417" y="716"/>
                  <a:pt x="448" y="699"/>
                </a:cubicBezTo>
                <a:cubicBezTo>
                  <a:pt x="479" y="682"/>
                  <a:pt x="545" y="659"/>
                  <a:pt x="570" y="629"/>
                </a:cubicBezTo>
                <a:cubicBezTo>
                  <a:pt x="595" y="599"/>
                  <a:pt x="605" y="540"/>
                  <a:pt x="599" y="521"/>
                </a:cubicBezTo>
                <a:cubicBezTo>
                  <a:pt x="593" y="502"/>
                  <a:pt x="557" y="543"/>
                  <a:pt x="531" y="514"/>
                </a:cubicBezTo>
                <a:cubicBezTo>
                  <a:pt x="505" y="485"/>
                  <a:pt x="447" y="415"/>
                  <a:pt x="442" y="347"/>
                </a:cubicBezTo>
                <a:cubicBezTo>
                  <a:pt x="437" y="279"/>
                  <a:pt x="467" y="158"/>
                  <a:pt x="499" y="103"/>
                </a:cubicBezTo>
                <a:cubicBezTo>
                  <a:pt x="531" y="48"/>
                  <a:pt x="593" y="30"/>
                  <a:pt x="631" y="15"/>
                </a:cubicBezTo>
                <a:cubicBezTo>
                  <a:pt x="669" y="0"/>
                  <a:pt x="707" y="11"/>
                  <a:pt x="727" y="10"/>
                </a:cubicBezTo>
                <a:close/>
              </a:path>
            </a:pathLst>
          </a:custGeom>
          <a:ln>
            <a:solidFill>
              <a:schemeClr val="accent6">
                <a:lumMod val="50000"/>
              </a:schemeClr>
            </a:solidFill>
            <a:headEnd/>
            <a:tailEnd/>
          </a:ln>
        </p:spPr>
        <p:style>
          <a:lnRef idx="2">
            <a:schemeClr val="accent6"/>
          </a:lnRef>
          <a:fillRef idx="1">
            <a:schemeClr val="lt1"/>
          </a:fillRef>
          <a:effectRef idx="0">
            <a:schemeClr val="accent6"/>
          </a:effectRef>
          <a:fontRef idx="minor">
            <a:schemeClr val="dk1"/>
          </a:fontRef>
        </p:style>
        <p:txBody>
          <a:bodyPr/>
          <a:lstStyle/>
          <a:p>
            <a:endParaRPr lang="sv-SE"/>
          </a:p>
        </p:txBody>
      </p:sp>
      <p:sp>
        <p:nvSpPr>
          <p:cNvPr id="1225" name="Freeform 513"/>
          <p:cNvSpPr>
            <a:spLocks/>
          </p:cNvSpPr>
          <p:nvPr/>
        </p:nvSpPr>
        <p:spPr bwMode="auto">
          <a:xfrm>
            <a:off x="7303463" y="527854"/>
            <a:ext cx="250825" cy="2831226"/>
          </a:xfrm>
          <a:custGeom>
            <a:avLst/>
            <a:gdLst/>
            <a:ahLst/>
            <a:cxnLst>
              <a:cxn ang="0">
                <a:pos x="13" y="0"/>
              </a:cxn>
              <a:cxn ang="0">
                <a:pos x="13" y="81"/>
              </a:cxn>
              <a:cxn ang="0">
                <a:pos x="40" y="114"/>
              </a:cxn>
              <a:cxn ang="0">
                <a:pos x="87" y="161"/>
              </a:cxn>
              <a:cxn ang="0">
                <a:pos x="154" y="161"/>
              </a:cxn>
              <a:cxn ang="0">
                <a:pos x="114" y="161"/>
              </a:cxn>
              <a:cxn ang="0">
                <a:pos x="114" y="221"/>
              </a:cxn>
              <a:cxn ang="0">
                <a:pos x="114" y="308"/>
              </a:cxn>
              <a:cxn ang="0">
                <a:pos x="87" y="382"/>
              </a:cxn>
              <a:cxn ang="0">
                <a:pos x="74" y="476"/>
              </a:cxn>
              <a:cxn ang="0">
                <a:pos x="107" y="543"/>
              </a:cxn>
              <a:cxn ang="0">
                <a:pos x="127" y="617"/>
              </a:cxn>
              <a:cxn ang="0">
                <a:pos x="114" y="677"/>
              </a:cxn>
              <a:cxn ang="0">
                <a:pos x="134" y="777"/>
              </a:cxn>
              <a:cxn ang="0">
                <a:pos x="120" y="838"/>
              </a:cxn>
              <a:cxn ang="0">
                <a:pos x="134" y="905"/>
              </a:cxn>
              <a:cxn ang="0">
                <a:pos x="120" y="965"/>
              </a:cxn>
              <a:cxn ang="0">
                <a:pos x="134" y="1045"/>
              </a:cxn>
              <a:cxn ang="0">
                <a:pos x="120" y="1126"/>
              </a:cxn>
              <a:cxn ang="0">
                <a:pos x="134" y="1172"/>
              </a:cxn>
              <a:cxn ang="0">
                <a:pos x="114" y="1253"/>
              </a:cxn>
              <a:cxn ang="0">
                <a:pos x="134" y="1313"/>
              </a:cxn>
              <a:cxn ang="0">
                <a:pos x="120" y="1400"/>
              </a:cxn>
              <a:cxn ang="0">
                <a:pos x="80" y="1501"/>
              </a:cxn>
              <a:cxn ang="0">
                <a:pos x="40" y="1581"/>
              </a:cxn>
              <a:cxn ang="0">
                <a:pos x="20" y="1628"/>
              </a:cxn>
              <a:cxn ang="0">
                <a:pos x="27" y="1661"/>
              </a:cxn>
              <a:cxn ang="0">
                <a:pos x="27" y="1688"/>
              </a:cxn>
              <a:cxn ang="0">
                <a:pos x="20" y="1748"/>
              </a:cxn>
              <a:cxn ang="0">
                <a:pos x="0" y="1795"/>
              </a:cxn>
            </a:cxnLst>
            <a:rect l="0" t="0" r="r" b="b"/>
            <a:pathLst>
              <a:path w="158" h="1795">
                <a:moveTo>
                  <a:pt x="13" y="0"/>
                </a:moveTo>
                <a:cubicBezTo>
                  <a:pt x="11" y="31"/>
                  <a:pt x="9" y="62"/>
                  <a:pt x="13" y="81"/>
                </a:cubicBezTo>
                <a:cubicBezTo>
                  <a:pt x="17" y="100"/>
                  <a:pt x="28" y="101"/>
                  <a:pt x="40" y="114"/>
                </a:cubicBezTo>
                <a:cubicBezTo>
                  <a:pt x="52" y="127"/>
                  <a:pt x="68" y="153"/>
                  <a:pt x="87" y="161"/>
                </a:cubicBezTo>
                <a:cubicBezTo>
                  <a:pt x="106" y="169"/>
                  <a:pt x="150" y="161"/>
                  <a:pt x="154" y="161"/>
                </a:cubicBezTo>
                <a:cubicBezTo>
                  <a:pt x="158" y="161"/>
                  <a:pt x="121" y="151"/>
                  <a:pt x="114" y="161"/>
                </a:cubicBezTo>
                <a:cubicBezTo>
                  <a:pt x="107" y="171"/>
                  <a:pt x="114" y="197"/>
                  <a:pt x="114" y="221"/>
                </a:cubicBezTo>
                <a:cubicBezTo>
                  <a:pt x="114" y="245"/>
                  <a:pt x="118" y="281"/>
                  <a:pt x="114" y="308"/>
                </a:cubicBezTo>
                <a:cubicBezTo>
                  <a:pt x="110" y="335"/>
                  <a:pt x="94" y="354"/>
                  <a:pt x="87" y="382"/>
                </a:cubicBezTo>
                <a:cubicBezTo>
                  <a:pt x="80" y="410"/>
                  <a:pt x="71" y="449"/>
                  <a:pt x="74" y="476"/>
                </a:cubicBezTo>
                <a:cubicBezTo>
                  <a:pt x="77" y="503"/>
                  <a:pt x="98" y="519"/>
                  <a:pt x="107" y="543"/>
                </a:cubicBezTo>
                <a:cubicBezTo>
                  <a:pt x="116" y="567"/>
                  <a:pt x="126" y="595"/>
                  <a:pt x="127" y="617"/>
                </a:cubicBezTo>
                <a:cubicBezTo>
                  <a:pt x="128" y="639"/>
                  <a:pt x="113" y="650"/>
                  <a:pt x="114" y="677"/>
                </a:cubicBezTo>
                <a:cubicBezTo>
                  <a:pt x="115" y="704"/>
                  <a:pt x="133" y="750"/>
                  <a:pt x="134" y="777"/>
                </a:cubicBezTo>
                <a:cubicBezTo>
                  <a:pt x="135" y="804"/>
                  <a:pt x="120" y="817"/>
                  <a:pt x="120" y="838"/>
                </a:cubicBezTo>
                <a:cubicBezTo>
                  <a:pt x="120" y="859"/>
                  <a:pt x="134" y="884"/>
                  <a:pt x="134" y="905"/>
                </a:cubicBezTo>
                <a:cubicBezTo>
                  <a:pt x="134" y="926"/>
                  <a:pt x="120" y="942"/>
                  <a:pt x="120" y="965"/>
                </a:cubicBezTo>
                <a:cubicBezTo>
                  <a:pt x="120" y="988"/>
                  <a:pt x="134" y="1018"/>
                  <a:pt x="134" y="1045"/>
                </a:cubicBezTo>
                <a:cubicBezTo>
                  <a:pt x="134" y="1072"/>
                  <a:pt x="120" y="1105"/>
                  <a:pt x="120" y="1126"/>
                </a:cubicBezTo>
                <a:cubicBezTo>
                  <a:pt x="120" y="1147"/>
                  <a:pt x="135" y="1151"/>
                  <a:pt x="134" y="1172"/>
                </a:cubicBezTo>
                <a:cubicBezTo>
                  <a:pt x="133" y="1193"/>
                  <a:pt x="114" y="1230"/>
                  <a:pt x="114" y="1253"/>
                </a:cubicBezTo>
                <a:cubicBezTo>
                  <a:pt x="114" y="1276"/>
                  <a:pt x="133" y="1289"/>
                  <a:pt x="134" y="1313"/>
                </a:cubicBezTo>
                <a:cubicBezTo>
                  <a:pt x="135" y="1337"/>
                  <a:pt x="129" y="1369"/>
                  <a:pt x="120" y="1400"/>
                </a:cubicBezTo>
                <a:cubicBezTo>
                  <a:pt x="111" y="1431"/>
                  <a:pt x="93" y="1471"/>
                  <a:pt x="80" y="1501"/>
                </a:cubicBezTo>
                <a:cubicBezTo>
                  <a:pt x="67" y="1531"/>
                  <a:pt x="50" y="1560"/>
                  <a:pt x="40" y="1581"/>
                </a:cubicBezTo>
                <a:cubicBezTo>
                  <a:pt x="30" y="1602"/>
                  <a:pt x="22" y="1615"/>
                  <a:pt x="20" y="1628"/>
                </a:cubicBezTo>
                <a:cubicBezTo>
                  <a:pt x="18" y="1641"/>
                  <a:pt x="26" y="1651"/>
                  <a:pt x="27" y="1661"/>
                </a:cubicBezTo>
                <a:cubicBezTo>
                  <a:pt x="28" y="1671"/>
                  <a:pt x="28" y="1674"/>
                  <a:pt x="27" y="1688"/>
                </a:cubicBezTo>
                <a:cubicBezTo>
                  <a:pt x="26" y="1702"/>
                  <a:pt x="24" y="1730"/>
                  <a:pt x="20" y="1748"/>
                </a:cubicBezTo>
                <a:cubicBezTo>
                  <a:pt x="16" y="1766"/>
                  <a:pt x="3" y="1787"/>
                  <a:pt x="0" y="1795"/>
                </a:cubicBezTo>
              </a:path>
            </a:pathLst>
          </a:custGeom>
          <a:noFill/>
          <a:ln w="12700" cmpd="sng">
            <a:solidFill>
              <a:schemeClr val="bg1">
                <a:lumMod val="50000"/>
              </a:schemeClr>
            </a:solidFill>
            <a:round/>
            <a:headEnd/>
            <a:tailEnd/>
          </a:ln>
          <a:effectLst/>
        </p:spPr>
        <p:txBody>
          <a:bodyPr/>
          <a:lstStyle/>
          <a:p>
            <a:endParaRPr lang="sv-SE"/>
          </a:p>
        </p:txBody>
      </p:sp>
      <p:sp>
        <p:nvSpPr>
          <p:cNvPr id="1236" name="Oval 524"/>
          <p:cNvSpPr>
            <a:spLocks noChangeArrowheads="1"/>
          </p:cNvSpPr>
          <p:nvPr/>
        </p:nvSpPr>
        <p:spPr bwMode="auto">
          <a:xfrm>
            <a:off x="7478088" y="2284949"/>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37" name="Oval 525"/>
          <p:cNvSpPr>
            <a:spLocks noChangeArrowheads="1"/>
          </p:cNvSpPr>
          <p:nvPr/>
        </p:nvSpPr>
        <p:spPr bwMode="auto">
          <a:xfrm>
            <a:off x="7470150" y="2404823"/>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38" name="Oval 526"/>
          <p:cNvSpPr>
            <a:spLocks noChangeArrowheads="1"/>
          </p:cNvSpPr>
          <p:nvPr/>
        </p:nvSpPr>
        <p:spPr bwMode="auto">
          <a:xfrm>
            <a:off x="7427288" y="2794412"/>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39" name="Oval 527"/>
          <p:cNvSpPr>
            <a:spLocks noChangeArrowheads="1"/>
          </p:cNvSpPr>
          <p:nvPr/>
        </p:nvSpPr>
        <p:spPr bwMode="auto">
          <a:xfrm>
            <a:off x="7366963" y="2925327"/>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40" name="Oval 528"/>
          <p:cNvSpPr>
            <a:spLocks noChangeArrowheads="1"/>
          </p:cNvSpPr>
          <p:nvPr/>
        </p:nvSpPr>
        <p:spPr bwMode="auto">
          <a:xfrm>
            <a:off x="7317750" y="306570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41" name="Oval 529"/>
          <p:cNvSpPr>
            <a:spLocks noChangeArrowheads="1"/>
          </p:cNvSpPr>
          <p:nvPr/>
        </p:nvSpPr>
        <p:spPr bwMode="auto">
          <a:xfrm>
            <a:off x="7459038" y="269977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46" name="Freeform 534"/>
          <p:cNvSpPr>
            <a:spLocks/>
          </p:cNvSpPr>
          <p:nvPr/>
        </p:nvSpPr>
        <p:spPr bwMode="auto">
          <a:xfrm>
            <a:off x="6973263" y="1215550"/>
            <a:ext cx="447675" cy="443217"/>
          </a:xfrm>
          <a:custGeom>
            <a:avLst/>
            <a:gdLst/>
            <a:ahLst/>
            <a:cxnLst>
              <a:cxn ang="0">
                <a:pos x="282" y="0"/>
              </a:cxn>
              <a:cxn ang="0">
                <a:pos x="228" y="26"/>
              </a:cxn>
              <a:cxn ang="0">
                <a:pos x="161" y="20"/>
              </a:cxn>
              <a:cxn ang="0">
                <a:pos x="94" y="47"/>
              </a:cxn>
              <a:cxn ang="0">
                <a:pos x="61" y="147"/>
              </a:cxn>
              <a:cxn ang="0">
                <a:pos x="14" y="174"/>
              </a:cxn>
              <a:cxn ang="0">
                <a:pos x="20" y="227"/>
              </a:cxn>
              <a:cxn ang="0">
                <a:pos x="40" y="261"/>
              </a:cxn>
              <a:cxn ang="0">
                <a:pos x="0" y="281"/>
              </a:cxn>
            </a:cxnLst>
            <a:rect l="0" t="0" r="r" b="b"/>
            <a:pathLst>
              <a:path w="282" h="281">
                <a:moveTo>
                  <a:pt x="282" y="0"/>
                </a:moveTo>
                <a:cubicBezTo>
                  <a:pt x="265" y="11"/>
                  <a:pt x="248" y="23"/>
                  <a:pt x="228" y="26"/>
                </a:cubicBezTo>
                <a:cubicBezTo>
                  <a:pt x="208" y="29"/>
                  <a:pt x="183" y="17"/>
                  <a:pt x="161" y="20"/>
                </a:cubicBezTo>
                <a:cubicBezTo>
                  <a:pt x="139" y="23"/>
                  <a:pt x="111" y="26"/>
                  <a:pt x="94" y="47"/>
                </a:cubicBezTo>
                <a:cubicBezTo>
                  <a:pt x="77" y="68"/>
                  <a:pt x="74" y="126"/>
                  <a:pt x="61" y="147"/>
                </a:cubicBezTo>
                <a:cubicBezTo>
                  <a:pt x="48" y="168"/>
                  <a:pt x="21" y="161"/>
                  <a:pt x="14" y="174"/>
                </a:cubicBezTo>
                <a:cubicBezTo>
                  <a:pt x="7" y="187"/>
                  <a:pt x="16" y="213"/>
                  <a:pt x="20" y="227"/>
                </a:cubicBezTo>
                <a:cubicBezTo>
                  <a:pt x="24" y="241"/>
                  <a:pt x="43" y="252"/>
                  <a:pt x="40" y="261"/>
                </a:cubicBezTo>
                <a:cubicBezTo>
                  <a:pt x="37" y="270"/>
                  <a:pt x="7" y="278"/>
                  <a:pt x="0" y="2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47" name="Freeform 535"/>
          <p:cNvSpPr>
            <a:spLocks/>
          </p:cNvSpPr>
          <p:nvPr/>
        </p:nvSpPr>
        <p:spPr bwMode="auto">
          <a:xfrm>
            <a:off x="7005013" y="1489998"/>
            <a:ext cx="223838" cy="137224"/>
          </a:xfrm>
          <a:custGeom>
            <a:avLst/>
            <a:gdLst/>
            <a:ahLst/>
            <a:cxnLst>
              <a:cxn ang="0">
                <a:pos x="0" y="0"/>
              </a:cxn>
              <a:cxn ang="0">
                <a:pos x="54" y="74"/>
              </a:cxn>
              <a:cxn ang="0">
                <a:pos x="87" y="33"/>
              </a:cxn>
              <a:cxn ang="0">
                <a:pos x="141" y="87"/>
              </a:cxn>
            </a:cxnLst>
            <a:rect l="0" t="0" r="r" b="b"/>
            <a:pathLst>
              <a:path w="141" h="87">
                <a:moveTo>
                  <a:pt x="0" y="0"/>
                </a:moveTo>
                <a:cubicBezTo>
                  <a:pt x="20" y="34"/>
                  <a:pt x="40" y="69"/>
                  <a:pt x="54" y="74"/>
                </a:cubicBezTo>
                <a:cubicBezTo>
                  <a:pt x="68" y="79"/>
                  <a:pt x="73" y="31"/>
                  <a:pt x="87" y="33"/>
                </a:cubicBezTo>
                <a:cubicBezTo>
                  <a:pt x="101" y="35"/>
                  <a:pt x="128" y="78"/>
                  <a:pt x="141"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48" name="Freeform 536"/>
          <p:cNvSpPr>
            <a:spLocks/>
          </p:cNvSpPr>
          <p:nvPr/>
        </p:nvSpPr>
        <p:spPr bwMode="auto">
          <a:xfrm>
            <a:off x="7070100" y="1422174"/>
            <a:ext cx="179388" cy="45741"/>
          </a:xfrm>
          <a:custGeom>
            <a:avLst/>
            <a:gdLst/>
            <a:ahLst/>
            <a:cxnLst>
              <a:cxn ang="0">
                <a:pos x="0" y="9"/>
              </a:cxn>
              <a:cxn ang="0">
                <a:pos x="53" y="3"/>
              </a:cxn>
              <a:cxn ang="0">
                <a:pos x="113" y="29"/>
              </a:cxn>
            </a:cxnLst>
            <a:rect l="0" t="0" r="r" b="b"/>
            <a:pathLst>
              <a:path w="113" h="29">
                <a:moveTo>
                  <a:pt x="0" y="9"/>
                </a:moveTo>
                <a:cubicBezTo>
                  <a:pt x="17" y="4"/>
                  <a:pt x="34" y="0"/>
                  <a:pt x="53" y="3"/>
                </a:cubicBezTo>
                <a:cubicBezTo>
                  <a:pt x="72" y="6"/>
                  <a:pt x="92" y="17"/>
                  <a:pt x="113" y="2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49" name="Freeform 537"/>
          <p:cNvSpPr>
            <a:spLocks/>
          </p:cNvSpPr>
          <p:nvPr/>
        </p:nvSpPr>
        <p:spPr bwMode="auto">
          <a:xfrm>
            <a:off x="6604963" y="1638262"/>
            <a:ext cx="379413" cy="1331228"/>
          </a:xfrm>
          <a:custGeom>
            <a:avLst/>
            <a:gdLst/>
            <a:ahLst/>
            <a:cxnLst>
              <a:cxn ang="0">
                <a:pos x="239" y="0"/>
              </a:cxn>
              <a:cxn ang="0">
                <a:pos x="192" y="26"/>
              </a:cxn>
              <a:cxn ang="0">
                <a:pos x="172" y="93"/>
              </a:cxn>
              <a:cxn ang="0">
                <a:pos x="118" y="180"/>
              </a:cxn>
              <a:cxn ang="0">
                <a:pos x="152" y="268"/>
              </a:cxn>
              <a:cxn ang="0">
                <a:pos x="112" y="328"/>
              </a:cxn>
              <a:cxn ang="0">
                <a:pos x="125" y="415"/>
              </a:cxn>
              <a:cxn ang="0">
                <a:pos x="112" y="535"/>
              </a:cxn>
              <a:cxn ang="0">
                <a:pos x="18" y="576"/>
              </a:cxn>
              <a:cxn ang="0">
                <a:pos x="5" y="689"/>
              </a:cxn>
              <a:cxn ang="0">
                <a:pos x="5" y="790"/>
              </a:cxn>
              <a:cxn ang="0">
                <a:pos x="25" y="844"/>
              </a:cxn>
            </a:cxnLst>
            <a:rect l="0" t="0" r="r" b="b"/>
            <a:pathLst>
              <a:path w="239" h="844">
                <a:moveTo>
                  <a:pt x="239" y="0"/>
                </a:moveTo>
                <a:cubicBezTo>
                  <a:pt x="221" y="5"/>
                  <a:pt x="203" y="11"/>
                  <a:pt x="192" y="26"/>
                </a:cubicBezTo>
                <a:cubicBezTo>
                  <a:pt x="181" y="41"/>
                  <a:pt x="184" y="67"/>
                  <a:pt x="172" y="93"/>
                </a:cubicBezTo>
                <a:cubicBezTo>
                  <a:pt x="160" y="119"/>
                  <a:pt x="121" y="151"/>
                  <a:pt x="118" y="180"/>
                </a:cubicBezTo>
                <a:cubicBezTo>
                  <a:pt x="115" y="209"/>
                  <a:pt x="153" y="243"/>
                  <a:pt x="152" y="268"/>
                </a:cubicBezTo>
                <a:cubicBezTo>
                  <a:pt x="151" y="293"/>
                  <a:pt x="116" y="304"/>
                  <a:pt x="112" y="328"/>
                </a:cubicBezTo>
                <a:cubicBezTo>
                  <a:pt x="108" y="352"/>
                  <a:pt x="125" y="381"/>
                  <a:pt x="125" y="415"/>
                </a:cubicBezTo>
                <a:cubicBezTo>
                  <a:pt x="125" y="449"/>
                  <a:pt x="130" y="508"/>
                  <a:pt x="112" y="535"/>
                </a:cubicBezTo>
                <a:cubicBezTo>
                  <a:pt x="94" y="562"/>
                  <a:pt x="36" y="550"/>
                  <a:pt x="18" y="576"/>
                </a:cubicBezTo>
                <a:cubicBezTo>
                  <a:pt x="0" y="602"/>
                  <a:pt x="7" y="653"/>
                  <a:pt x="5" y="689"/>
                </a:cubicBezTo>
                <a:cubicBezTo>
                  <a:pt x="3" y="725"/>
                  <a:pt x="2" y="764"/>
                  <a:pt x="5" y="790"/>
                </a:cubicBezTo>
                <a:cubicBezTo>
                  <a:pt x="8" y="816"/>
                  <a:pt x="22" y="835"/>
                  <a:pt x="25" y="84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0" name="Freeform 538"/>
          <p:cNvSpPr>
            <a:spLocks/>
          </p:cNvSpPr>
          <p:nvPr/>
        </p:nvSpPr>
        <p:spPr bwMode="auto">
          <a:xfrm>
            <a:off x="6868595" y="1484388"/>
            <a:ext cx="115888" cy="83596"/>
          </a:xfrm>
          <a:custGeom>
            <a:avLst/>
            <a:gdLst/>
            <a:ahLst/>
            <a:cxnLst>
              <a:cxn ang="0">
                <a:pos x="73" y="0"/>
              </a:cxn>
              <a:cxn ang="0">
                <a:pos x="33" y="20"/>
              </a:cxn>
              <a:cxn ang="0">
                <a:pos x="0" y="53"/>
              </a:cxn>
            </a:cxnLst>
            <a:rect l="0" t="0" r="r" b="b"/>
            <a:pathLst>
              <a:path w="73" h="53">
                <a:moveTo>
                  <a:pt x="73" y="0"/>
                </a:moveTo>
                <a:cubicBezTo>
                  <a:pt x="59" y="5"/>
                  <a:pt x="45" y="11"/>
                  <a:pt x="33" y="20"/>
                </a:cubicBezTo>
                <a:cubicBezTo>
                  <a:pt x="21" y="29"/>
                  <a:pt x="10" y="41"/>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1" name="Freeform 539"/>
          <p:cNvSpPr>
            <a:spLocks/>
          </p:cNvSpPr>
          <p:nvPr/>
        </p:nvSpPr>
        <p:spPr bwMode="auto">
          <a:xfrm>
            <a:off x="6979613" y="1627221"/>
            <a:ext cx="57150" cy="168769"/>
          </a:xfrm>
          <a:custGeom>
            <a:avLst/>
            <a:gdLst/>
            <a:ahLst/>
            <a:cxnLst>
              <a:cxn ang="0">
                <a:pos x="16" y="0"/>
              </a:cxn>
              <a:cxn ang="0">
                <a:pos x="3" y="60"/>
              </a:cxn>
              <a:cxn ang="0">
                <a:pos x="36" y="107"/>
              </a:cxn>
            </a:cxnLst>
            <a:rect l="0" t="0" r="r" b="b"/>
            <a:pathLst>
              <a:path w="36" h="107">
                <a:moveTo>
                  <a:pt x="16" y="0"/>
                </a:moveTo>
                <a:cubicBezTo>
                  <a:pt x="8" y="21"/>
                  <a:pt x="0" y="42"/>
                  <a:pt x="3" y="60"/>
                </a:cubicBezTo>
                <a:cubicBezTo>
                  <a:pt x="6" y="78"/>
                  <a:pt x="21" y="92"/>
                  <a:pt x="36"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2" name="Freeform 540"/>
          <p:cNvSpPr>
            <a:spLocks/>
          </p:cNvSpPr>
          <p:nvPr/>
        </p:nvSpPr>
        <p:spPr bwMode="auto">
          <a:xfrm>
            <a:off x="7079625" y="1573594"/>
            <a:ext cx="149225" cy="138801"/>
          </a:xfrm>
          <a:custGeom>
            <a:avLst/>
            <a:gdLst/>
            <a:ahLst/>
            <a:cxnLst>
              <a:cxn ang="0">
                <a:pos x="7" y="0"/>
              </a:cxn>
              <a:cxn ang="0">
                <a:pos x="14" y="74"/>
              </a:cxn>
              <a:cxn ang="0">
                <a:pos x="94" y="87"/>
              </a:cxn>
            </a:cxnLst>
            <a:rect l="0" t="0" r="r" b="b"/>
            <a:pathLst>
              <a:path w="94" h="88">
                <a:moveTo>
                  <a:pt x="7" y="0"/>
                </a:moveTo>
                <a:cubicBezTo>
                  <a:pt x="3" y="30"/>
                  <a:pt x="0" y="60"/>
                  <a:pt x="14" y="74"/>
                </a:cubicBezTo>
                <a:cubicBezTo>
                  <a:pt x="28" y="88"/>
                  <a:pt x="61" y="87"/>
                  <a:pt x="94"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3" name="Freeform 541"/>
          <p:cNvSpPr>
            <a:spLocks/>
          </p:cNvSpPr>
          <p:nvPr/>
        </p:nvSpPr>
        <p:spPr bwMode="auto">
          <a:xfrm>
            <a:off x="7163763" y="1426906"/>
            <a:ext cx="139700" cy="126183"/>
          </a:xfrm>
          <a:custGeom>
            <a:avLst/>
            <a:gdLst/>
            <a:ahLst/>
            <a:cxnLst>
              <a:cxn ang="0">
                <a:pos x="1" y="0"/>
              </a:cxn>
              <a:cxn ang="0">
                <a:pos x="14" y="60"/>
              </a:cxn>
              <a:cxn ang="0">
                <a:pos x="88" y="80"/>
              </a:cxn>
            </a:cxnLst>
            <a:rect l="0" t="0" r="r" b="b"/>
            <a:pathLst>
              <a:path w="88" h="80">
                <a:moveTo>
                  <a:pt x="1" y="0"/>
                </a:moveTo>
                <a:cubicBezTo>
                  <a:pt x="0" y="23"/>
                  <a:pt x="0" y="47"/>
                  <a:pt x="14" y="60"/>
                </a:cubicBezTo>
                <a:cubicBezTo>
                  <a:pt x="28" y="73"/>
                  <a:pt x="77" y="71"/>
                  <a:pt x="88"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4" name="Freeform 542"/>
          <p:cNvSpPr>
            <a:spLocks/>
          </p:cNvSpPr>
          <p:nvPr/>
        </p:nvSpPr>
        <p:spPr bwMode="auto">
          <a:xfrm>
            <a:off x="7119313" y="1701354"/>
            <a:ext cx="114300" cy="189274"/>
          </a:xfrm>
          <a:custGeom>
            <a:avLst/>
            <a:gdLst/>
            <a:ahLst/>
            <a:cxnLst>
              <a:cxn ang="0">
                <a:pos x="9" y="0"/>
              </a:cxn>
              <a:cxn ang="0">
                <a:pos x="9" y="53"/>
              </a:cxn>
              <a:cxn ang="0">
                <a:pos x="62" y="60"/>
              </a:cxn>
              <a:cxn ang="0">
                <a:pos x="69" y="120"/>
              </a:cxn>
            </a:cxnLst>
            <a:rect l="0" t="0" r="r" b="b"/>
            <a:pathLst>
              <a:path w="72" h="120">
                <a:moveTo>
                  <a:pt x="9" y="0"/>
                </a:moveTo>
                <a:cubicBezTo>
                  <a:pt x="4" y="21"/>
                  <a:pt x="0" y="43"/>
                  <a:pt x="9" y="53"/>
                </a:cubicBezTo>
                <a:cubicBezTo>
                  <a:pt x="18" y="63"/>
                  <a:pt x="52" y="49"/>
                  <a:pt x="62" y="60"/>
                </a:cubicBezTo>
                <a:cubicBezTo>
                  <a:pt x="72" y="71"/>
                  <a:pt x="70" y="95"/>
                  <a:pt x="69"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5" name="Freeform 543"/>
          <p:cNvSpPr>
            <a:spLocks/>
          </p:cNvSpPr>
          <p:nvPr/>
        </p:nvSpPr>
        <p:spPr bwMode="auto">
          <a:xfrm>
            <a:off x="7058988" y="1404824"/>
            <a:ext cx="52388" cy="85173"/>
          </a:xfrm>
          <a:custGeom>
            <a:avLst/>
            <a:gdLst/>
            <a:ahLst/>
            <a:cxnLst>
              <a:cxn ang="0">
                <a:pos x="0" y="0"/>
              </a:cxn>
              <a:cxn ang="0">
                <a:pos x="33" y="54"/>
              </a:cxn>
            </a:cxnLst>
            <a:rect l="0" t="0" r="r" b="b"/>
            <a:pathLst>
              <a:path w="33" h="54">
                <a:moveTo>
                  <a:pt x="0" y="0"/>
                </a:moveTo>
                <a:cubicBezTo>
                  <a:pt x="15" y="21"/>
                  <a:pt x="30" y="42"/>
                  <a:pt x="33"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6" name="Freeform 544"/>
          <p:cNvSpPr>
            <a:spLocks/>
          </p:cNvSpPr>
          <p:nvPr/>
        </p:nvSpPr>
        <p:spPr bwMode="auto">
          <a:xfrm>
            <a:off x="7005013" y="1616180"/>
            <a:ext cx="169863" cy="274448"/>
          </a:xfrm>
          <a:custGeom>
            <a:avLst/>
            <a:gdLst/>
            <a:ahLst/>
            <a:cxnLst>
              <a:cxn ang="0">
                <a:pos x="0" y="0"/>
              </a:cxn>
              <a:cxn ang="0">
                <a:pos x="27" y="40"/>
              </a:cxn>
              <a:cxn ang="0">
                <a:pos x="34" y="107"/>
              </a:cxn>
              <a:cxn ang="0">
                <a:pos x="61" y="154"/>
              </a:cxn>
              <a:cxn ang="0">
                <a:pos x="107" y="174"/>
              </a:cxn>
            </a:cxnLst>
            <a:rect l="0" t="0" r="r" b="b"/>
            <a:pathLst>
              <a:path w="107" h="174">
                <a:moveTo>
                  <a:pt x="0" y="0"/>
                </a:moveTo>
                <a:cubicBezTo>
                  <a:pt x="10" y="11"/>
                  <a:pt x="21" y="22"/>
                  <a:pt x="27" y="40"/>
                </a:cubicBezTo>
                <a:cubicBezTo>
                  <a:pt x="33" y="58"/>
                  <a:pt x="28" y="88"/>
                  <a:pt x="34" y="107"/>
                </a:cubicBezTo>
                <a:cubicBezTo>
                  <a:pt x="40" y="126"/>
                  <a:pt x="49" y="143"/>
                  <a:pt x="61" y="154"/>
                </a:cubicBezTo>
                <a:cubicBezTo>
                  <a:pt x="73" y="165"/>
                  <a:pt x="90" y="169"/>
                  <a:pt x="107" y="17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5" name="Freeform 553"/>
          <p:cNvSpPr>
            <a:spLocks/>
          </p:cNvSpPr>
          <p:nvPr/>
        </p:nvSpPr>
        <p:spPr bwMode="auto">
          <a:xfrm>
            <a:off x="7335213" y="1458452"/>
            <a:ext cx="149225" cy="23659"/>
          </a:xfrm>
          <a:custGeom>
            <a:avLst/>
            <a:gdLst/>
            <a:ahLst/>
            <a:cxnLst>
              <a:cxn ang="0">
                <a:pos x="94" y="13"/>
              </a:cxn>
              <a:cxn ang="0">
                <a:pos x="40" y="13"/>
              </a:cxn>
              <a:cxn ang="0">
                <a:pos x="0" y="0"/>
              </a:cxn>
            </a:cxnLst>
            <a:rect l="0" t="0" r="r" b="b"/>
            <a:pathLst>
              <a:path w="94" h="15">
                <a:moveTo>
                  <a:pt x="94" y="13"/>
                </a:moveTo>
                <a:cubicBezTo>
                  <a:pt x="75" y="14"/>
                  <a:pt x="56" y="15"/>
                  <a:pt x="40" y="13"/>
                </a:cubicBezTo>
                <a:cubicBezTo>
                  <a:pt x="24" y="11"/>
                  <a:pt x="12" y="5"/>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6" name="Freeform 554"/>
          <p:cNvSpPr>
            <a:spLocks/>
          </p:cNvSpPr>
          <p:nvPr/>
        </p:nvSpPr>
        <p:spPr bwMode="auto">
          <a:xfrm>
            <a:off x="7314575" y="1595676"/>
            <a:ext cx="169863" cy="20505"/>
          </a:xfrm>
          <a:custGeom>
            <a:avLst/>
            <a:gdLst/>
            <a:ahLst/>
            <a:cxnLst>
              <a:cxn ang="0">
                <a:pos x="107" y="0"/>
              </a:cxn>
              <a:cxn ang="0">
                <a:pos x="60" y="13"/>
              </a:cxn>
              <a:cxn ang="0">
                <a:pos x="0" y="0"/>
              </a:cxn>
            </a:cxnLst>
            <a:rect l="0" t="0" r="r" b="b"/>
            <a:pathLst>
              <a:path w="107" h="13">
                <a:moveTo>
                  <a:pt x="107" y="0"/>
                </a:moveTo>
                <a:cubicBezTo>
                  <a:pt x="92" y="6"/>
                  <a:pt x="78" y="13"/>
                  <a:pt x="60" y="13"/>
                </a:cubicBezTo>
                <a:cubicBezTo>
                  <a:pt x="42" y="13"/>
                  <a:pt x="21" y="6"/>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7" name="Freeform 555"/>
          <p:cNvSpPr>
            <a:spLocks/>
          </p:cNvSpPr>
          <p:nvPr/>
        </p:nvSpPr>
        <p:spPr bwMode="auto">
          <a:xfrm>
            <a:off x="7303463" y="1690313"/>
            <a:ext cx="201613" cy="42587"/>
          </a:xfrm>
          <a:custGeom>
            <a:avLst/>
            <a:gdLst/>
            <a:ahLst/>
            <a:cxnLst>
              <a:cxn ang="0">
                <a:pos x="127" y="27"/>
              </a:cxn>
              <a:cxn ang="0">
                <a:pos x="60" y="0"/>
              </a:cxn>
              <a:cxn ang="0">
                <a:pos x="0" y="27"/>
              </a:cxn>
            </a:cxnLst>
            <a:rect l="0" t="0" r="r" b="b"/>
            <a:pathLst>
              <a:path w="127" h="27">
                <a:moveTo>
                  <a:pt x="127" y="27"/>
                </a:moveTo>
                <a:cubicBezTo>
                  <a:pt x="104" y="13"/>
                  <a:pt x="81" y="0"/>
                  <a:pt x="60" y="0"/>
                </a:cubicBezTo>
                <a:cubicBezTo>
                  <a:pt x="39" y="0"/>
                  <a:pt x="19" y="13"/>
                  <a:pt x="0" y="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8" name="Freeform 556"/>
          <p:cNvSpPr>
            <a:spLocks/>
          </p:cNvSpPr>
          <p:nvPr/>
        </p:nvSpPr>
        <p:spPr bwMode="auto">
          <a:xfrm>
            <a:off x="7398713" y="1838577"/>
            <a:ext cx="85725" cy="42587"/>
          </a:xfrm>
          <a:custGeom>
            <a:avLst/>
            <a:gdLst/>
            <a:ahLst/>
            <a:cxnLst>
              <a:cxn ang="0">
                <a:pos x="54" y="27"/>
              </a:cxn>
              <a:cxn ang="0">
                <a:pos x="0" y="0"/>
              </a:cxn>
            </a:cxnLst>
            <a:rect l="0" t="0" r="r" b="b"/>
            <a:pathLst>
              <a:path w="54" h="27">
                <a:moveTo>
                  <a:pt x="54" y="27"/>
                </a:moveTo>
                <a:cubicBezTo>
                  <a:pt x="54" y="27"/>
                  <a:pt x="27" y="1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9" name="Freeform 557"/>
          <p:cNvSpPr>
            <a:spLocks/>
          </p:cNvSpPr>
          <p:nvPr/>
        </p:nvSpPr>
        <p:spPr bwMode="auto">
          <a:xfrm>
            <a:off x="7335213" y="1890628"/>
            <a:ext cx="158750" cy="31546"/>
          </a:xfrm>
          <a:custGeom>
            <a:avLst/>
            <a:gdLst/>
            <a:ahLst/>
            <a:cxnLst>
              <a:cxn ang="0">
                <a:pos x="100" y="0"/>
              </a:cxn>
              <a:cxn ang="0">
                <a:pos x="54" y="20"/>
              </a:cxn>
              <a:cxn ang="0">
                <a:pos x="0" y="0"/>
              </a:cxn>
            </a:cxnLst>
            <a:rect l="0" t="0" r="r" b="b"/>
            <a:pathLst>
              <a:path w="100" h="20">
                <a:moveTo>
                  <a:pt x="100" y="0"/>
                </a:moveTo>
                <a:cubicBezTo>
                  <a:pt x="85" y="10"/>
                  <a:pt x="71" y="20"/>
                  <a:pt x="54" y="20"/>
                </a:cubicBezTo>
                <a:cubicBezTo>
                  <a:pt x="37" y="20"/>
                  <a:pt x="13" y="2"/>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0" name="Freeform 558"/>
          <p:cNvSpPr>
            <a:spLocks/>
          </p:cNvSpPr>
          <p:nvPr/>
        </p:nvSpPr>
        <p:spPr bwMode="auto">
          <a:xfrm>
            <a:off x="7355850" y="1996306"/>
            <a:ext cx="138113" cy="55205"/>
          </a:xfrm>
          <a:custGeom>
            <a:avLst/>
            <a:gdLst/>
            <a:ahLst/>
            <a:cxnLst>
              <a:cxn ang="0">
                <a:pos x="87" y="7"/>
              </a:cxn>
              <a:cxn ang="0">
                <a:pos x="47" y="34"/>
              </a:cxn>
              <a:cxn ang="0">
                <a:pos x="0" y="0"/>
              </a:cxn>
            </a:cxnLst>
            <a:rect l="0" t="0" r="r" b="b"/>
            <a:pathLst>
              <a:path w="87" h="35">
                <a:moveTo>
                  <a:pt x="87" y="7"/>
                </a:moveTo>
                <a:cubicBezTo>
                  <a:pt x="74" y="21"/>
                  <a:pt x="61" y="35"/>
                  <a:pt x="47" y="34"/>
                </a:cubicBezTo>
                <a:cubicBezTo>
                  <a:pt x="33" y="33"/>
                  <a:pt x="12" y="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1" name="Freeform 559"/>
          <p:cNvSpPr>
            <a:spLocks/>
          </p:cNvSpPr>
          <p:nvPr/>
        </p:nvSpPr>
        <p:spPr bwMode="auto">
          <a:xfrm>
            <a:off x="7335320" y="2165075"/>
            <a:ext cx="169863" cy="22082"/>
          </a:xfrm>
          <a:custGeom>
            <a:avLst/>
            <a:gdLst/>
            <a:ahLst/>
            <a:cxnLst>
              <a:cxn ang="0">
                <a:pos x="107" y="0"/>
              </a:cxn>
              <a:cxn ang="0">
                <a:pos x="54" y="14"/>
              </a:cxn>
              <a:cxn ang="0">
                <a:pos x="0" y="0"/>
              </a:cxn>
            </a:cxnLst>
            <a:rect l="0" t="0" r="r" b="b"/>
            <a:pathLst>
              <a:path w="107" h="14">
                <a:moveTo>
                  <a:pt x="107" y="0"/>
                </a:moveTo>
                <a:cubicBezTo>
                  <a:pt x="89" y="7"/>
                  <a:pt x="72" y="14"/>
                  <a:pt x="54" y="14"/>
                </a:cubicBezTo>
                <a:cubicBezTo>
                  <a:pt x="36" y="14"/>
                  <a:pt x="18" y="7"/>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2" name="Freeform 560"/>
          <p:cNvSpPr>
            <a:spLocks/>
          </p:cNvSpPr>
          <p:nvPr/>
        </p:nvSpPr>
        <p:spPr bwMode="auto">
          <a:xfrm>
            <a:off x="7314575" y="2288104"/>
            <a:ext cx="169863" cy="47319"/>
          </a:xfrm>
          <a:custGeom>
            <a:avLst/>
            <a:gdLst/>
            <a:ahLst/>
            <a:cxnLst>
              <a:cxn ang="0">
                <a:pos x="107" y="10"/>
              </a:cxn>
              <a:cxn ang="0">
                <a:pos x="67" y="3"/>
              </a:cxn>
              <a:cxn ang="0">
                <a:pos x="33" y="30"/>
              </a:cxn>
              <a:cxn ang="0">
                <a:pos x="0" y="3"/>
              </a:cxn>
            </a:cxnLst>
            <a:rect l="0" t="0" r="r" b="b"/>
            <a:pathLst>
              <a:path w="107" h="30">
                <a:moveTo>
                  <a:pt x="107" y="10"/>
                </a:moveTo>
                <a:cubicBezTo>
                  <a:pt x="93" y="5"/>
                  <a:pt x="79" y="0"/>
                  <a:pt x="67" y="3"/>
                </a:cubicBezTo>
                <a:cubicBezTo>
                  <a:pt x="55" y="6"/>
                  <a:pt x="44" y="30"/>
                  <a:pt x="33" y="30"/>
                </a:cubicBezTo>
                <a:cubicBezTo>
                  <a:pt x="22" y="30"/>
                  <a:pt x="11" y="16"/>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3" name="Freeform 561"/>
          <p:cNvSpPr>
            <a:spLocks/>
          </p:cNvSpPr>
          <p:nvPr/>
        </p:nvSpPr>
        <p:spPr bwMode="auto">
          <a:xfrm>
            <a:off x="7197100" y="2376432"/>
            <a:ext cx="296863" cy="96214"/>
          </a:xfrm>
          <a:custGeom>
            <a:avLst/>
            <a:gdLst/>
            <a:ahLst/>
            <a:cxnLst>
              <a:cxn ang="0">
                <a:pos x="187" y="34"/>
              </a:cxn>
              <a:cxn ang="0">
                <a:pos x="141" y="61"/>
              </a:cxn>
              <a:cxn ang="0">
                <a:pos x="94" y="34"/>
              </a:cxn>
              <a:cxn ang="0">
                <a:pos x="47" y="0"/>
              </a:cxn>
              <a:cxn ang="0">
                <a:pos x="0" y="34"/>
              </a:cxn>
            </a:cxnLst>
            <a:rect l="0" t="0" r="r" b="b"/>
            <a:pathLst>
              <a:path w="187" h="61">
                <a:moveTo>
                  <a:pt x="187" y="34"/>
                </a:moveTo>
                <a:cubicBezTo>
                  <a:pt x="171" y="47"/>
                  <a:pt x="156" y="61"/>
                  <a:pt x="141" y="61"/>
                </a:cubicBezTo>
                <a:cubicBezTo>
                  <a:pt x="126" y="61"/>
                  <a:pt x="110" y="44"/>
                  <a:pt x="94" y="34"/>
                </a:cubicBezTo>
                <a:cubicBezTo>
                  <a:pt x="78" y="24"/>
                  <a:pt x="63" y="0"/>
                  <a:pt x="47" y="0"/>
                </a:cubicBezTo>
                <a:cubicBezTo>
                  <a:pt x="31" y="0"/>
                  <a:pt x="15" y="17"/>
                  <a:pt x="0" y="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4" name="Freeform 562"/>
          <p:cNvSpPr>
            <a:spLocks/>
          </p:cNvSpPr>
          <p:nvPr/>
        </p:nvSpPr>
        <p:spPr bwMode="auto">
          <a:xfrm>
            <a:off x="7249488" y="2441100"/>
            <a:ext cx="128588" cy="44164"/>
          </a:xfrm>
          <a:custGeom>
            <a:avLst/>
            <a:gdLst/>
            <a:ahLst/>
            <a:cxnLst>
              <a:cxn ang="0">
                <a:pos x="81" y="0"/>
              </a:cxn>
              <a:cxn ang="0">
                <a:pos x="41" y="26"/>
              </a:cxn>
              <a:cxn ang="0">
                <a:pos x="0" y="13"/>
              </a:cxn>
            </a:cxnLst>
            <a:rect l="0" t="0" r="r" b="b"/>
            <a:pathLst>
              <a:path w="81" h="28">
                <a:moveTo>
                  <a:pt x="81" y="0"/>
                </a:moveTo>
                <a:cubicBezTo>
                  <a:pt x="67" y="12"/>
                  <a:pt x="54" y="24"/>
                  <a:pt x="41" y="26"/>
                </a:cubicBezTo>
                <a:cubicBezTo>
                  <a:pt x="28" y="28"/>
                  <a:pt x="14" y="20"/>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5" name="Freeform 563"/>
          <p:cNvSpPr>
            <a:spLocks/>
          </p:cNvSpPr>
          <p:nvPr/>
        </p:nvSpPr>
        <p:spPr bwMode="auto">
          <a:xfrm>
            <a:off x="7314575" y="2586210"/>
            <a:ext cx="190500" cy="12618"/>
          </a:xfrm>
          <a:custGeom>
            <a:avLst/>
            <a:gdLst/>
            <a:ahLst/>
            <a:cxnLst>
              <a:cxn ang="0">
                <a:pos x="120" y="1"/>
              </a:cxn>
              <a:cxn ang="0">
                <a:pos x="46" y="1"/>
              </a:cxn>
              <a:cxn ang="0">
                <a:pos x="0" y="8"/>
              </a:cxn>
            </a:cxnLst>
            <a:rect l="0" t="0" r="r" b="b"/>
            <a:pathLst>
              <a:path w="120" h="8">
                <a:moveTo>
                  <a:pt x="120" y="1"/>
                </a:moveTo>
                <a:cubicBezTo>
                  <a:pt x="93" y="0"/>
                  <a:pt x="66" y="0"/>
                  <a:pt x="46" y="1"/>
                </a:cubicBezTo>
                <a:cubicBezTo>
                  <a:pt x="26" y="2"/>
                  <a:pt x="8" y="7"/>
                  <a:pt x="0" y="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6" name="Freeform 564"/>
          <p:cNvSpPr>
            <a:spLocks/>
          </p:cNvSpPr>
          <p:nvPr/>
        </p:nvSpPr>
        <p:spPr bwMode="auto">
          <a:xfrm>
            <a:off x="7249488" y="2666652"/>
            <a:ext cx="212725" cy="58360"/>
          </a:xfrm>
          <a:custGeom>
            <a:avLst/>
            <a:gdLst/>
            <a:ahLst/>
            <a:cxnLst>
              <a:cxn ang="0">
                <a:pos x="134" y="31"/>
              </a:cxn>
              <a:cxn ang="0">
                <a:pos x="94" y="11"/>
              </a:cxn>
              <a:cxn ang="0">
                <a:pos x="34" y="4"/>
              </a:cxn>
              <a:cxn ang="0">
                <a:pos x="0" y="37"/>
              </a:cxn>
            </a:cxnLst>
            <a:rect l="0" t="0" r="r" b="b"/>
            <a:pathLst>
              <a:path w="134" h="37">
                <a:moveTo>
                  <a:pt x="134" y="31"/>
                </a:moveTo>
                <a:cubicBezTo>
                  <a:pt x="122" y="23"/>
                  <a:pt x="111" y="15"/>
                  <a:pt x="94" y="11"/>
                </a:cubicBezTo>
                <a:cubicBezTo>
                  <a:pt x="77" y="7"/>
                  <a:pt x="50" y="0"/>
                  <a:pt x="34" y="4"/>
                </a:cubicBezTo>
                <a:cubicBezTo>
                  <a:pt x="18" y="8"/>
                  <a:pt x="9" y="22"/>
                  <a:pt x="0" y="3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7" name="Freeform 565"/>
          <p:cNvSpPr>
            <a:spLocks/>
          </p:cNvSpPr>
          <p:nvPr/>
        </p:nvSpPr>
        <p:spPr bwMode="auto">
          <a:xfrm>
            <a:off x="7470150" y="2725011"/>
            <a:ext cx="68263" cy="507886"/>
          </a:xfrm>
          <a:custGeom>
            <a:avLst/>
            <a:gdLst/>
            <a:ahLst/>
            <a:cxnLst>
              <a:cxn ang="0">
                <a:pos x="15" y="0"/>
              </a:cxn>
              <a:cxn ang="0">
                <a:pos x="29" y="54"/>
              </a:cxn>
              <a:cxn ang="0">
                <a:pos x="2" y="114"/>
              </a:cxn>
              <a:cxn ang="0">
                <a:pos x="42" y="134"/>
              </a:cxn>
              <a:cxn ang="0">
                <a:pos x="9" y="195"/>
              </a:cxn>
              <a:cxn ang="0">
                <a:pos x="29" y="255"/>
              </a:cxn>
              <a:cxn ang="0">
                <a:pos x="9" y="288"/>
              </a:cxn>
              <a:cxn ang="0">
                <a:pos x="29" y="322"/>
              </a:cxn>
            </a:cxnLst>
            <a:rect l="0" t="0" r="r" b="b"/>
            <a:pathLst>
              <a:path w="43" h="322">
                <a:moveTo>
                  <a:pt x="15" y="0"/>
                </a:moveTo>
                <a:cubicBezTo>
                  <a:pt x="23" y="17"/>
                  <a:pt x="31" y="35"/>
                  <a:pt x="29" y="54"/>
                </a:cubicBezTo>
                <a:cubicBezTo>
                  <a:pt x="27" y="73"/>
                  <a:pt x="0" y="101"/>
                  <a:pt x="2" y="114"/>
                </a:cubicBezTo>
                <a:cubicBezTo>
                  <a:pt x="4" y="127"/>
                  <a:pt x="41" y="121"/>
                  <a:pt x="42" y="134"/>
                </a:cubicBezTo>
                <a:cubicBezTo>
                  <a:pt x="43" y="147"/>
                  <a:pt x="11" y="175"/>
                  <a:pt x="9" y="195"/>
                </a:cubicBezTo>
                <a:cubicBezTo>
                  <a:pt x="7" y="215"/>
                  <a:pt x="29" y="240"/>
                  <a:pt x="29" y="255"/>
                </a:cubicBezTo>
                <a:cubicBezTo>
                  <a:pt x="29" y="270"/>
                  <a:pt x="9" y="277"/>
                  <a:pt x="9" y="288"/>
                </a:cubicBezTo>
                <a:cubicBezTo>
                  <a:pt x="9" y="299"/>
                  <a:pt x="19" y="310"/>
                  <a:pt x="29" y="32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8" name="Freeform 566"/>
          <p:cNvSpPr>
            <a:spLocks/>
          </p:cNvSpPr>
          <p:nvPr/>
        </p:nvSpPr>
        <p:spPr bwMode="auto">
          <a:xfrm>
            <a:off x="7335213" y="3060973"/>
            <a:ext cx="158750" cy="45741"/>
          </a:xfrm>
          <a:custGeom>
            <a:avLst/>
            <a:gdLst/>
            <a:ahLst/>
            <a:cxnLst>
              <a:cxn ang="0">
                <a:pos x="0" y="29"/>
              </a:cxn>
              <a:cxn ang="0">
                <a:pos x="33" y="2"/>
              </a:cxn>
              <a:cxn ang="0">
                <a:pos x="100" y="15"/>
              </a:cxn>
            </a:cxnLst>
            <a:rect l="0" t="0" r="r" b="b"/>
            <a:pathLst>
              <a:path w="100" h="29">
                <a:moveTo>
                  <a:pt x="0" y="29"/>
                </a:moveTo>
                <a:cubicBezTo>
                  <a:pt x="8" y="16"/>
                  <a:pt x="16" y="4"/>
                  <a:pt x="33" y="2"/>
                </a:cubicBezTo>
                <a:cubicBezTo>
                  <a:pt x="50" y="0"/>
                  <a:pt x="75" y="7"/>
                  <a:pt x="100" y="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9" name="Freeform 567"/>
          <p:cNvSpPr>
            <a:spLocks/>
          </p:cNvSpPr>
          <p:nvPr/>
        </p:nvSpPr>
        <p:spPr bwMode="auto">
          <a:xfrm>
            <a:off x="7398713" y="2936368"/>
            <a:ext cx="88900" cy="74132"/>
          </a:xfrm>
          <a:custGeom>
            <a:avLst/>
            <a:gdLst/>
            <a:ahLst/>
            <a:cxnLst>
              <a:cxn ang="0">
                <a:pos x="0" y="7"/>
              </a:cxn>
              <a:cxn ang="0">
                <a:pos x="47" y="7"/>
              </a:cxn>
              <a:cxn ang="0">
                <a:pos x="54" y="47"/>
              </a:cxn>
            </a:cxnLst>
            <a:rect l="0" t="0" r="r" b="b"/>
            <a:pathLst>
              <a:path w="56" h="47">
                <a:moveTo>
                  <a:pt x="0" y="7"/>
                </a:moveTo>
                <a:cubicBezTo>
                  <a:pt x="19" y="3"/>
                  <a:pt x="38" y="0"/>
                  <a:pt x="47" y="7"/>
                </a:cubicBezTo>
                <a:cubicBezTo>
                  <a:pt x="56" y="14"/>
                  <a:pt x="55" y="30"/>
                  <a:pt x="54" y="4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0" name="Freeform 568"/>
          <p:cNvSpPr>
            <a:spLocks/>
          </p:cNvSpPr>
          <p:nvPr/>
        </p:nvSpPr>
        <p:spPr bwMode="auto">
          <a:xfrm>
            <a:off x="6916113" y="3087787"/>
            <a:ext cx="419100" cy="493690"/>
          </a:xfrm>
          <a:custGeom>
            <a:avLst/>
            <a:gdLst/>
            <a:ahLst/>
            <a:cxnLst>
              <a:cxn ang="0">
                <a:pos x="264" y="5"/>
              </a:cxn>
              <a:cxn ang="0">
                <a:pos x="210" y="12"/>
              </a:cxn>
              <a:cxn ang="0">
                <a:pos x="157" y="79"/>
              </a:cxn>
              <a:cxn ang="0">
                <a:pos x="97" y="38"/>
              </a:cxn>
              <a:cxn ang="0">
                <a:pos x="56" y="186"/>
              </a:cxn>
              <a:cxn ang="0">
                <a:pos x="9" y="239"/>
              </a:cxn>
              <a:cxn ang="0">
                <a:pos x="3" y="313"/>
              </a:cxn>
            </a:cxnLst>
            <a:rect l="0" t="0" r="r" b="b"/>
            <a:pathLst>
              <a:path w="264" h="313">
                <a:moveTo>
                  <a:pt x="264" y="5"/>
                </a:moveTo>
                <a:cubicBezTo>
                  <a:pt x="246" y="2"/>
                  <a:pt x="228" y="0"/>
                  <a:pt x="210" y="12"/>
                </a:cubicBezTo>
                <a:cubicBezTo>
                  <a:pt x="192" y="24"/>
                  <a:pt x="176" y="75"/>
                  <a:pt x="157" y="79"/>
                </a:cubicBezTo>
                <a:cubicBezTo>
                  <a:pt x="138" y="83"/>
                  <a:pt x="114" y="20"/>
                  <a:pt x="97" y="38"/>
                </a:cubicBezTo>
                <a:cubicBezTo>
                  <a:pt x="80" y="56"/>
                  <a:pt x="71" y="153"/>
                  <a:pt x="56" y="186"/>
                </a:cubicBezTo>
                <a:cubicBezTo>
                  <a:pt x="41" y="219"/>
                  <a:pt x="18" y="218"/>
                  <a:pt x="9" y="239"/>
                </a:cubicBezTo>
                <a:cubicBezTo>
                  <a:pt x="0" y="260"/>
                  <a:pt x="1" y="286"/>
                  <a:pt x="3" y="3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1" name="Freeform 569"/>
          <p:cNvSpPr>
            <a:spLocks/>
          </p:cNvSpPr>
          <p:nvPr/>
        </p:nvSpPr>
        <p:spPr bwMode="auto">
          <a:xfrm>
            <a:off x="7043328" y="3227287"/>
            <a:ext cx="282575" cy="496845"/>
          </a:xfrm>
          <a:custGeom>
            <a:avLst/>
            <a:gdLst/>
            <a:ahLst/>
            <a:cxnLst>
              <a:cxn ang="0">
                <a:pos x="178" y="0"/>
              </a:cxn>
              <a:cxn ang="0">
                <a:pos x="111" y="27"/>
              </a:cxn>
              <a:cxn ang="0">
                <a:pos x="57" y="107"/>
              </a:cxn>
              <a:cxn ang="0">
                <a:pos x="64" y="167"/>
              </a:cxn>
              <a:cxn ang="0">
                <a:pos x="10" y="228"/>
              </a:cxn>
              <a:cxn ang="0">
                <a:pos x="4" y="315"/>
              </a:cxn>
            </a:cxnLst>
            <a:rect l="0" t="0" r="r" b="b"/>
            <a:pathLst>
              <a:path w="178" h="315">
                <a:moveTo>
                  <a:pt x="178" y="0"/>
                </a:moveTo>
                <a:cubicBezTo>
                  <a:pt x="154" y="4"/>
                  <a:pt x="131" y="9"/>
                  <a:pt x="111" y="27"/>
                </a:cubicBezTo>
                <a:cubicBezTo>
                  <a:pt x="91" y="45"/>
                  <a:pt x="65" y="84"/>
                  <a:pt x="57" y="107"/>
                </a:cubicBezTo>
                <a:cubicBezTo>
                  <a:pt x="49" y="130"/>
                  <a:pt x="72" y="147"/>
                  <a:pt x="64" y="167"/>
                </a:cubicBezTo>
                <a:cubicBezTo>
                  <a:pt x="56" y="187"/>
                  <a:pt x="20" y="203"/>
                  <a:pt x="10" y="228"/>
                </a:cubicBezTo>
                <a:cubicBezTo>
                  <a:pt x="0" y="253"/>
                  <a:pt x="7" y="296"/>
                  <a:pt x="4" y="3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2" name="Freeform 570"/>
          <p:cNvSpPr>
            <a:spLocks/>
          </p:cNvSpPr>
          <p:nvPr/>
        </p:nvSpPr>
        <p:spPr bwMode="auto">
          <a:xfrm>
            <a:off x="7378075" y="3221856"/>
            <a:ext cx="127000" cy="305993"/>
          </a:xfrm>
          <a:custGeom>
            <a:avLst/>
            <a:gdLst/>
            <a:ahLst/>
            <a:cxnLst>
              <a:cxn ang="0">
                <a:pos x="80" y="0"/>
              </a:cxn>
              <a:cxn ang="0">
                <a:pos x="40" y="54"/>
              </a:cxn>
              <a:cxn ang="0">
                <a:pos x="67" y="121"/>
              </a:cxn>
              <a:cxn ang="0">
                <a:pos x="27" y="154"/>
              </a:cxn>
              <a:cxn ang="0">
                <a:pos x="0" y="194"/>
              </a:cxn>
            </a:cxnLst>
            <a:rect l="0" t="0" r="r" b="b"/>
            <a:pathLst>
              <a:path w="80" h="194">
                <a:moveTo>
                  <a:pt x="80" y="0"/>
                </a:moveTo>
                <a:cubicBezTo>
                  <a:pt x="61" y="17"/>
                  <a:pt x="42" y="34"/>
                  <a:pt x="40" y="54"/>
                </a:cubicBezTo>
                <a:cubicBezTo>
                  <a:pt x="38" y="74"/>
                  <a:pt x="69" y="104"/>
                  <a:pt x="67" y="121"/>
                </a:cubicBezTo>
                <a:cubicBezTo>
                  <a:pt x="65" y="138"/>
                  <a:pt x="38" y="142"/>
                  <a:pt x="27" y="154"/>
                </a:cubicBezTo>
                <a:cubicBezTo>
                  <a:pt x="16" y="166"/>
                  <a:pt x="8" y="180"/>
                  <a:pt x="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4" name="Oval 572"/>
          <p:cNvSpPr>
            <a:spLocks noChangeArrowheads="1"/>
          </p:cNvSpPr>
          <p:nvPr/>
        </p:nvSpPr>
        <p:spPr bwMode="auto">
          <a:xfrm>
            <a:off x="7462213" y="3029427"/>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85" name="Oval 573"/>
          <p:cNvSpPr>
            <a:spLocks noChangeArrowheads="1"/>
          </p:cNvSpPr>
          <p:nvPr/>
        </p:nvSpPr>
        <p:spPr bwMode="auto">
          <a:xfrm>
            <a:off x="7509838" y="289693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86" name="Freeform 574"/>
          <p:cNvSpPr>
            <a:spLocks/>
          </p:cNvSpPr>
          <p:nvPr/>
        </p:nvSpPr>
        <p:spPr bwMode="auto">
          <a:xfrm>
            <a:off x="7185988" y="3217124"/>
            <a:ext cx="287338" cy="364353"/>
          </a:xfrm>
          <a:custGeom>
            <a:avLst/>
            <a:gdLst/>
            <a:ahLst/>
            <a:cxnLst>
              <a:cxn ang="0">
                <a:pos x="181" y="3"/>
              </a:cxn>
              <a:cxn ang="0">
                <a:pos x="127" y="3"/>
              </a:cxn>
              <a:cxn ang="0">
                <a:pos x="81" y="23"/>
              </a:cxn>
              <a:cxn ang="0">
                <a:pos x="74" y="77"/>
              </a:cxn>
              <a:cxn ang="0">
                <a:pos x="20" y="117"/>
              </a:cxn>
              <a:cxn ang="0">
                <a:pos x="40" y="197"/>
              </a:cxn>
              <a:cxn ang="0">
                <a:pos x="0" y="231"/>
              </a:cxn>
            </a:cxnLst>
            <a:rect l="0" t="0" r="r" b="b"/>
            <a:pathLst>
              <a:path w="181" h="231">
                <a:moveTo>
                  <a:pt x="181" y="3"/>
                </a:moveTo>
                <a:cubicBezTo>
                  <a:pt x="162" y="1"/>
                  <a:pt x="144" y="0"/>
                  <a:pt x="127" y="3"/>
                </a:cubicBezTo>
                <a:cubicBezTo>
                  <a:pt x="110" y="6"/>
                  <a:pt x="90" y="11"/>
                  <a:pt x="81" y="23"/>
                </a:cubicBezTo>
                <a:cubicBezTo>
                  <a:pt x="72" y="35"/>
                  <a:pt x="84" y="61"/>
                  <a:pt x="74" y="77"/>
                </a:cubicBezTo>
                <a:cubicBezTo>
                  <a:pt x="64" y="93"/>
                  <a:pt x="26" y="97"/>
                  <a:pt x="20" y="117"/>
                </a:cubicBezTo>
                <a:cubicBezTo>
                  <a:pt x="14" y="137"/>
                  <a:pt x="43" y="178"/>
                  <a:pt x="40" y="197"/>
                </a:cubicBezTo>
                <a:cubicBezTo>
                  <a:pt x="37" y="216"/>
                  <a:pt x="18" y="223"/>
                  <a:pt x="0" y="23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0" name="Freeform 578"/>
          <p:cNvSpPr>
            <a:spLocks/>
          </p:cNvSpPr>
          <p:nvPr/>
        </p:nvSpPr>
        <p:spPr bwMode="auto">
          <a:xfrm>
            <a:off x="7133600" y="2807030"/>
            <a:ext cx="296863" cy="97792"/>
          </a:xfrm>
          <a:custGeom>
            <a:avLst/>
            <a:gdLst/>
            <a:ahLst/>
            <a:cxnLst>
              <a:cxn ang="0">
                <a:pos x="187" y="9"/>
              </a:cxn>
              <a:cxn ang="0">
                <a:pos x="147" y="22"/>
              </a:cxn>
              <a:cxn ang="0">
                <a:pos x="114" y="2"/>
              </a:cxn>
              <a:cxn ang="0">
                <a:pos x="67" y="36"/>
              </a:cxn>
              <a:cxn ang="0">
                <a:pos x="0" y="62"/>
              </a:cxn>
            </a:cxnLst>
            <a:rect l="0" t="0" r="r" b="b"/>
            <a:pathLst>
              <a:path w="187" h="62">
                <a:moveTo>
                  <a:pt x="187" y="9"/>
                </a:moveTo>
                <a:cubicBezTo>
                  <a:pt x="173" y="16"/>
                  <a:pt x="159" y="23"/>
                  <a:pt x="147" y="22"/>
                </a:cubicBezTo>
                <a:cubicBezTo>
                  <a:pt x="135" y="21"/>
                  <a:pt x="127" y="0"/>
                  <a:pt x="114" y="2"/>
                </a:cubicBezTo>
                <a:cubicBezTo>
                  <a:pt x="101" y="4"/>
                  <a:pt x="86" y="26"/>
                  <a:pt x="67" y="36"/>
                </a:cubicBezTo>
                <a:cubicBezTo>
                  <a:pt x="48" y="46"/>
                  <a:pt x="24" y="54"/>
                  <a:pt x="0" y="6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1" name="Freeform 579"/>
          <p:cNvSpPr>
            <a:spLocks/>
          </p:cNvSpPr>
          <p:nvPr/>
        </p:nvSpPr>
        <p:spPr bwMode="auto">
          <a:xfrm>
            <a:off x="7292350" y="2947409"/>
            <a:ext cx="74613" cy="1577"/>
          </a:xfrm>
          <a:custGeom>
            <a:avLst/>
            <a:gdLst/>
            <a:ahLst/>
            <a:cxnLst>
              <a:cxn ang="0">
                <a:pos x="47" y="0"/>
              </a:cxn>
              <a:cxn ang="0">
                <a:pos x="0" y="0"/>
              </a:cxn>
            </a:cxnLst>
            <a:rect l="0" t="0" r="r" b="b"/>
            <a:pathLst>
              <a:path w="47" h="1">
                <a:moveTo>
                  <a:pt x="47" y="0"/>
                </a:moveTo>
                <a:cubicBezTo>
                  <a:pt x="47" y="0"/>
                  <a:pt x="23" y="0"/>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2" name="Freeform 580"/>
          <p:cNvSpPr>
            <a:spLocks/>
          </p:cNvSpPr>
          <p:nvPr/>
        </p:nvSpPr>
        <p:spPr bwMode="auto">
          <a:xfrm>
            <a:off x="7101850" y="2769175"/>
            <a:ext cx="138113" cy="83596"/>
          </a:xfrm>
          <a:custGeom>
            <a:avLst/>
            <a:gdLst/>
            <a:ahLst/>
            <a:cxnLst>
              <a:cxn ang="0">
                <a:pos x="87" y="53"/>
              </a:cxn>
              <a:cxn ang="0">
                <a:pos x="53" y="6"/>
              </a:cxn>
              <a:cxn ang="0">
                <a:pos x="0" y="19"/>
              </a:cxn>
            </a:cxnLst>
            <a:rect l="0" t="0" r="r" b="b"/>
            <a:pathLst>
              <a:path w="87" h="53">
                <a:moveTo>
                  <a:pt x="87" y="53"/>
                </a:moveTo>
                <a:cubicBezTo>
                  <a:pt x="77" y="32"/>
                  <a:pt x="67" y="12"/>
                  <a:pt x="53" y="6"/>
                </a:cubicBezTo>
                <a:cubicBezTo>
                  <a:pt x="39" y="0"/>
                  <a:pt x="19" y="9"/>
                  <a:pt x="0" y="1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6" name="Freeform 584"/>
          <p:cNvSpPr>
            <a:spLocks/>
          </p:cNvSpPr>
          <p:nvPr/>
        </p:nvSpPr>
        <p:spPr bwMode="auto">
          <a:xfrm>
            <a:off x="7324100" y="3064128"/>
            <a:ext cx="138113" cy="168769"/>
          </a:xfrm>
          <a:custGeom>
            <a:avLst/>
            <a:gdLst/>
            <a:ahLst/>
            <a:cxnLst>
              <a:cxn ang="0">
                <a:pos x="87" y="0"/>
              </a:cxn>
              <a:cxn ang="0">
                <a:pos x="54" y="47"/>
              </a:cxn>
              <a:cxn ang="0">
                <a:pos x="0" y="107"/>
              </a:cxn>
            </a:cxnLst>
            <a:rect l="0" t="0" r="r" b="b"/>
            <a:pathLst>
              <a:path w="87" h="107">
                <a:moveTo>
                  <a:pt x="87" y="0"/>
                </a:moveTo>
                <a:cubicBezTo>
                  <a:pt x="77" y="14"/>
                  <a:pt x="68" y="29"/>
                  <a:pt x="54" y="47"/>
                </a:cubicBezTo>
                <a:cubicBezTo>
                  <a:pt x="40" y="65"/>
                  <a:pt x="20" y="86"/>
                  <a:pt x="0"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7" name="Freeform 585"/>
          <p:cNvSpPr>
            <a:spLocks/>
          </p:cNvSpPr>
          <p:nvPr/>
        </p:nvSpPr>
        <p:spPr bwMode="auto">
          <a:xfrm>
            <a:off x="6940033" y="1326838"/>
            <a:ext cx="66675" cy="146687"/>
          </a:xfrm>
          <a:custGeom>
            <a:avLst/>
            <a:gdLst/>
            <a:ahLst/>
            <a:cxnLst>
              <a:cxn ang="0">
                <a:pos x="42" y="93"/>
              </a:cxn>
              <a:cxn ang="0">
                <a:pos x="1" y="53"/>
              </a:cxn>
              <a:cxn ang="0">
                <a:pos x="35" y="0"/>
              </a:cxn>
            </a:cxnLst>
            <a:rect l="0" t="0" r="r" b="b"/>
            <a:pathLst>
              <a:path w="42" h="93">
                <a:moveTo>
                  <a:pt x="42" y="93"/>
                </a:moveTo>
                <a:cubicBezTo>
                  <a:pt x="22" y="80"/>
                  <a:pt x="2" y="68"/>
                  <a:pt x="1" y="53"/>
                </a:cubicBezTo>
                <a:cubicBezTo>
                  <a:pt x="0" y="38"/>
                  <a:pt x="17" y="19"/>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8" name="Freeform 586"/>
          <p:cNvSpPr>
            <a:spLocks/>
          </p:cNvSpPr>
          <p:nvPr/>
        </p:nvSpPr>
        <p:spPr bwMode="auto">
          <a:xfrm>
            <a:off x="6835150" y="1501039"/>
            <a:ext cx="160338" cy="126183"/>
          </a:xfrm>
          <a:custGeom>
            <a:avLst/>
            <a:gdLst/>
            <a:ahLst/>
            <a:cxnLst>
              <a:cxn ang="0">
                <a:pos x="101" y="0"/>
              </a:cxn>
              <a:cxn ang="0">
                <a:pos x="67" y="33"/>
              </a:cxn>
              <a:cxn ang="0">
                <a:pos x="0" y="80"/>
              </a:cxn>
            </a:cxnLst>
            <a:rect l="0" t="0" r="r" b="b"/>
            <a:pathLst>
              <a:path w="101" h="80">
                <a:moveTo>
                  <a:pt x="101" y="0"/>
                </a:moveTo>
                <a:cubicBezTo>
                  <a:pt x="92" y="10"/>
                  <a:pt x="84" y="20"/>
                  <a:pt x="67" y="33"/>
                </a:cubicBezTo>
                <a:cubicBezTo>
                  <a:pt x="50" y="46"/>
                  <a:pt x="25" y="63"/>
                  <a:pt x="0"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9" name="Freeform 587"/>
          <p:cNvSpPr>
            <a:spLocks/>
          </p:cNvSpPr>
          <p:nvPr/>
        </p:nvSpPr>
        <p:spPr bwMode="auto">
          <a:xfrm>
            <a:off x="6612900" y="2630374"/>
            <a:ext cx="104775" cy="233438"/>
          </a:xfrm>
          <a:custGeom>
            <a:avLst/>
            <a:gdLst/>
            <a:ahLst/>
            <a:cxnLst>
              <a:cxn ang="0">
                <a:pos x="0" y="0"/>
              </a:cxn>
              <a:cxn ang="0">
                <a:pos x="33" y="40"/>
              </a:cxn>
              <a:cxn ang="0">
                <a:pos x="33" y="121"/>
              </a:cxn>
              <a:cxn ang="0">
                <a:pos x="66" y="148"/>
              </a:cxn>
            </a:cxnLst>
            <a:rect l="0" t="0" r="r" b="b"/>
            <a:pathLst>
              <a:path w="66" h="148">
                <a:moveTo>
                  <a:pt x="0" y="0"/>
                </a:moveTo>
                <a:cubicBezTo>
                  <a:pt x="14" y="10"/>
                  <a:pt x="28" y="20"/>
                  <a:pt x="33" y="40"/>
                </a:cubicBezTo>
                <a:cubicBezTo>
                  <a:pt x="38" y="60"/>
                  <a:pt x="28" y="103"/>
                  <a:pt x="33" y="121"/>
                </a:cubicBezTo>
                <a:cubicBezTo>
                  <a:pt x="38" y="139"/>
                  <a:pt x="52" y="143"/>
                  <a:pt x="66" y="14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0" name="Freeform 588"/>
          <p:cNvSpPr>
            <a:spLocks/>
          </p:cNvSpPr>
          <p:nvPr/>
        </p:nvSpPr>
        <p:spPr bwMode="auto">
          <a:xfrm>
            <a:off x="6682750" y="2504192"/>
            <a:ext cx="68263" cy="168769"/>
          </a:xfrm>
          <a:custGeom>
            <a:avLst/>
            <a:gdLst/>
            <a:ahLst/>
            <a:cxnLst>
              <a:cxn ang="0">
                <a:pos x="29" y="0"/>
              </a:cxn>
              <a:cxn ang="0">
                <a:pos x="2" y="47"/>
              </a:cxn>
              <a:cxn ang="0">
                <a:pos x="43" y="107"/>
              </a:cxn>
            </a:cxnLst>
            <a:rect l="0" t="0" r="r" b="b"/>
            <a:pathLst>
              <a:path w="43" h="107">
                <a:moveTo>
                  <a:pt x="29" y="0"/>
                </a:moveTo>
                <a:cubicBezTo>
                  <a:pt x="14" y="14"/>
                  <a:pt x="0" y="29"/>
                  <a:pt x="2" y="47"/>
                </a:cubicBezTo>
                <a:cubicBezTo>
                  <a:pt x="4" y="65"/>
                  <a:pt x="23" y="86"/>
                  <a:pt x="43"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1" name="Freeform 589"/>
          <p:cNvSpPr>
            <a:spLocks/>
          </p:cNvSpPr>
          <p:nvPr/>
        </p:nvSpPr>
        <p:spPr bwMode="auto">
          <a:xfrm>
            <a:off x="6601788" y="2250249"/>
            <a:ext cx="180975" cy="179810"/>
          </a:xfrm>
          <a:custGeom>
            <a:avLst/>
            <a:gdLst/>
            <a:ahLst/>
            <a:cxnLst>
              <a:cxn ang="0">
                <a:pos x="114" y="0"/>
              </a:cxn>
              <a:cxn ang="0">
                <a:pos x="73" y="47"/>
              </a:cxn>
              <a:cxn ang="0">
                <a:pos x="67" y="87"/>
              </a:cxn>
              <a:cxn ang="0">
                <a:pos x="0" y="114"/>
              </a:cxn>
            </a:cxnLst>
            <a:rect l="0" t="0" r="r" b="b"/>
            <a:pathLst>
              <a:path w="114" h="114">
                <a:moveTo>
                  <a:pt x="114" y="0"/>
                </a:moveTo>
                <a:cubicBezTo>
                  <a:pt x="97" y="16"/>
                  <a:pt x="81" y="33"/>
                  <a:pt x="73" y="47"/>
                </a:cubicBezTo>
                <a:cubicBezTo>
                  <a:pt x="65" y="61"/>
                  <a:pt x="79" y="76"/>
                  <a:pt x="67" y="87"/>
                </a:cubicBezTo>
                <a:cubicBezTo>
                  <a:pt x="55" y="98"/>
                  <a:pt x="11" y="110"/>
                  <a:pt x="0"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2" name="Freeform 590"/>
          <p:cNvSpPr>
            <a:spLocks/>
          </p:cNvSpPr>
          <p:nvPr/>
        </p:nvSpPr>
        <p:spPr bwMode="auto">
          <a:xfrm>
            <a:off x="6792288" y="2376432"/>
            <a:ext cx="46038" cy="201892"/>
          </a:xfrm>
          <a:custGeom>
            <a:avLst/>
            <a:gdLst/>
            <a:ahLst/>
            <a:cxnLst>
              <a:cxn ang="0">
                <a:pos x="0" y="0"/>
              </a:cxn>
              <a:cxn ang="0">
                <a:pos x="27" y="67"/>
              </a:cxn>
              <a:cxn ang="0">
                <a:pos x="14" y="128"/>
              </a:cxn>
            </a:cxnLst>
            <a:rect l="0" t="0" r="r" b="b"/>
            <a:pathLst>
              <a:path w="29" h="128">
                <a:moveTo>
                  <a:pt x="0" y="0"/>
                </a:moveTo>
                <a:cubicBezTo>
                  <a:pt x="12" y="23"/>
                  <a:pt x="25" y="46"/>
                  <a:pt x="27" y="67"/>
                </a:cubicBezTo>
                <a:cubicBezTo>
                  <a:pt x="29" y="88"/>
                  <a:pt x="21" y="108"/>
                  <a:pt x="14" y="12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3" name="Freeform 591"/>
          <p:cNvSpPr>
            <a:spLocks/>
          </p:cNvSpPr>
          <p:nvPr/>
        </p:nvSpPr>
        <p:spPr bwMode="auto">
          <a:xfrm>
            <a:off x="6690688" y="2619333"/>
            <a:ext cx="49213" cy="138801"/>
          </a:xfrm>
          <a:custGeom>
            <a:avLst/>
            <a:gdLst/>
            <a:ahLst/>
            <a:cxnLst>
              <a:cxn ang="0">
                <a:pos x="4" y="0"/>
              </a:cxn>
              <a:cxn ang="0">
                <a:pos x="4" y="54"/>
              </a:cxn>
              <a:cxn ang="0">
                <a:pos x="31" y="88"/>
              </a:cxn>
            </a:cxnLst>
            <a:rect l="0" t="0" r="r" b="b"/>
            <a:pathLst>
              <a:path w="31" h="88">
                <a:moveTo>
                  <a:pt x="4" y="0"/>
                </a:moveTo>
                <a:cubicBezTo>
                  <a:pt x="2" y="19"/>
                  <a:pt x="0" y="39"/>
                  <a:pt x="4" y="54"/>
                </a:cubicBezTo>
                <a:cubicBezTo>
                  <a:pt x="8" y="69"/>
                  <a:pt x="19" y="78"/>
                  <a:pt x="31" y="8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4" name="Freeform 592"/>
          <p:cNvSpPr>
            <a:spLocks/>
          </p:cNvSpPr>
          <p:nvPr/>
        </p:nvSpPr>
        <p:spPr bwMode="auto">
          <a:xfrm>
            <a:off x="6836738" y="2070438"/>
            <a:ext cx="87313" cy="211356"/>
          </a:xfrm>
          <a:custGeom>
            <a:avLst/>
            <a:gdLst/>
            <a:ahLst/>
            <a:cxnLst>
              <a:cxn ang="0">
                <a:pos x="0" y="0"/>
              </a:cxn>
              <a:cxn ang="0">
                <a:pos x="47" y="74"/>
              </a:cxn>
              <a:cxn ang="0">
                <a:pos x="47" y="134"/>
              </a:cxn>
            </a:cxnLst>
            <a:rect l="0" t="0" r="r" b="b"/>
            <a:pathLst>
              <a:path w="55" h="134">
                <a:moveTo>
                  <a:pt x="0" y="0"/>
                </a:moveTo>
                <a:cubicBezTo>
                  <a:pt x="19" y="26"/>
                  <a:pt x="39" y="52"/>
                  <a:pt x="47" y="74"/>
                </a:cubicBezTo>
                <a:cubicBezTo>
                  <a:pt x="55" y="96"/>
                  <a:pt x="51" y="115"/>
                  <a:pt x="47" y="1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5" name="Freeform 593"/>
          <p:cNvSpPr>
            <a:spLocks/>
          </p:cNvSpPr>
          <p:nvPr/>
        </p:nvSpPr>
        <p:spPr bwMode="auto">
          <a:xfrm>
            <a:off x="6825625" y="1849618"/>
            <a:ext cx="134938" cy="189274"/>
          </a:xfrm>
          <a:custGeom>
            <a:avLst/>
            <a:gdLst/>
            <a:ahLst/>
            <a:cxnLst>
              <a:cxn ang="0">
                <a:pos x="0" y="0"/>
              </a:cxn>
              <a:cxn ang="0">
                <a:pos x="73" y="46"/>
              </a:cxn>
              <a:cxn ang="0">
                <a:pos x="73" y="120"/>
              </a:cxn>
            </a:cxnLst>
            <a:rect l="0" t="0" r="r" b="b"/>
            <a:pathLst>
              <a:path w="85" h="120">
                <a:moveTo>
                  <a:pt x="0" y="0"/>
                </a:moveTo>
                <a:cubicBezTo>
                  <a:pt x="30" y="13"/>
                  <a:pt x="61" y="26"/>
                  <a:pt x="73" y="46"/>
                </a:cubicBezTo>
                <a:cubicBezTo>
                  <a:pt x="85" y="66"/>
                  <a:pt x="79" y="93"/>
                  <a:pt x="73"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6" name="Freeform 594"/>
          <p:cNvSpPr>
            <a:spLocks/>
          </p:cNvSpPr>
          <p:nvPr/>
        </p:nvSpPr>
        <p:spPr bwMode="auto">
          <a:xfrm>
            <a:off x="6857375" y="2144571"/>
            <a:ext cx="31750" cy="85173"/>
          </a:xfrm>
          <a:custGeom>
            <a:avLst/>
            <a:gdLst/>
            <a:ahLst/>
            <a:cxnLst>
              <a:cxn ang="0">
                <a:pos x="20" y="0"/>
              </a:cxn>
              <a:cxn ang="0">
                <a:pos x="0" y="54"/>
              </a:cxn>
            </a:cxnLst>
            <a:rect l="0" t="0" r="r" b="b"/>
            <a:pathLst>
              <a:path w="20" h="54">
                <a:moveTo>
                  <a:pt x="20" y="0"/>
                </a:moveTo>
                <a:cubicBezTo>
                  <a:pt x="11" y="20"/>
                  <a:pt x="2" y="40"/>
                  <a:pt x="0"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7" name="Freeform 595"/>
          <p:cNvSpPr>
            <a:spLocks/>
          </p:cNvSpPr>
          <p:nvPr/>
        </p:nvSpPr>
        <p:spPr bwMode="auto">
          <a:xfrm>
            <a:off x="6739900" y="1964760"/>
            <a:ext cx="52388" cy="127760"/>
          </a:xfrm>
          <a:custGeom>
            <a:avLst/>
            <a:gdLst/>
            <a:ahLst/>
            <a:cxnLst>
              <a:cxn ang="0">
                <a:pos x="33" y="0"/>
              </a:cxn>
              <a:cxn ang="0">
                <a:pos x="0" y="81"/>
              </a:cxn>
            </a:cxnLst>
            <a:rect l="0" t="0" r="r" b="b"/>
            <a:pathLst>
              <a:path w="33" h="81">
                <a:moveTo>
                  <a:pt x="33" y="0"/>
                </a:moveTo>
                <a:cubicBezTo>
                  <a:pt x="33" y="0"/>
                  <a:pt x="16" y="40"/>
                  <a:pt x="0" y="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8" name="Freeform 596"/>
          <p:cNvSpPr>
            <a:spLocks/>
          </p:cNvSpPr>
          <p:nvPr/>
        </p:nvSpPr>
        <p:spPr bwMode="auto">
          <a:xfrm>
            <a:off x="6751013" y="1693467"/>
            <a:ext cx="127000" cy="59937"/>
          </a:xfrm>
          <a:custGeom>
            <a:avLst/>
            <a:gdLst/>
            <a:ahLst/>
            <a:cxnLst>
              <a:cxn ang="0">
                <a:pos x="80" y="11"/>
              </a:cxn>
              <a:cxn ang="0">
                <a:pos x="40" y="5"/>
              </a:cxn>
              <a:cxn ang="0">
                <a:pos x="0" y="38"/>
              </a:cxn>
            </a:cxnLst>
            <a:rect l="0" t="0" r="r" b="b"/>
            <a:pathLst>
              <a:path w="80" h="38">
                <a:moveTo>
                  <a:pt x="80" y="11"/>
                </a:moveTo>
                <a:cubicBezTo>
                  <a:pt x="66" y="5"/>
                  <a:pt x="53" y="0"/>
                  <a:pt x="40" y="5"/>
                </a:cubicBezTo>
                <a:cubicBezTo>
                  <a:pt x="27" y="10"/>
                  <a:pt x="13" y="24"/>
                  <a:pt x="0" y="3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9" name="Freeform 597"/>
          <p:cNvSpPr>
            <a:spLocks/>
          </p:cNvSpPr>
          <p:nvPr/>
        </p:nvSpPr>
        <p:spPr bwMode="auto">
          <a:xfrm>
            <a:off x="6739900" y="1710817"/>
            <a:ext cx="31750" cy="276025"/>
          </a:xfrm>
          <a:custGeom>
            <a:avLst/>
            <a:gdLst/>
            <a:ahLst/>
            <a:cxnLst>
              <a:cxn ang="0">
                <a:pos x="20" y="0"/>
              </a:cxn>
              <a:cxn ang="0">
                <a:pos x="0" y="94"/>
              </a:cxn>
              <a:cxn ang="0">
                <a:pos x="20" y="175"/>
              </a:cxn>
            </a:cxnLst>
            <a:rect l="0" t="0" r="r" b="b"/>
            <a:pathLst>
              <a:path w="20" h="175">
                <a:moveTo>
                  <a:pt x="20" y="0"/>
                </a:moveTo>
                <a:cubicBezTo>
                  <a:pt x="10" y="32"/>
                  <a:pt x="0" y="65"/>
                  <a:pt x="0" y="94"/>
                </a:cubicBezTo>
                <a:cubicBezTo>
                  <a:pt x="0" y="123"/>
                  <a:pt x="10" y="149"/>
                  <a:pt x="20" y="17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0" name="Freeform 598"/>
          <p:cNvSpPr>
            <a:spLocks/>
          </p:cNvSpPr>
          <p:nvPr/>
        </p:nvSpPr>
        <p:spPr bwMode="auto">
          <a:xfrm>
            <a:off x="6898650" y="3527849"/>
            <a:ext cx="469900" cy="2567819"/>
          </a:xfrm>
          <a:custGeom>
            <a:avLst/>
            <a:gdLst/>
            <a:ahLst/>
            <a:cxnLst>
              <a:cxn ang="0">
                <a:pos x="221" y="0"/>
              </a:cxn>
              <a:cxn ang="0">
                <a:pos x="288" y="141"/>
              </a:cxn>
              <a:cxn ang="0">
                <a:pos x="174" y="302"/>
              </a:cxn>
              <a:cxn ang="0">
                <a:pos x="208" y="463"/>
              </a:cxn>
              <a:cxn ang="0">
                <a:pos x="148" y="643"/>
              </a:cxn>
              <a:cxn ang="0">
                <a:pos x="174" y="784"/>
              </a:cxn>
              <a:cxn ang="0">
                <a:pos x="148" y="905"/>
              </a:cxn>
              <a:cxn ang="0">
                <a:pos x="74" y="1059"/>
              </a:cxn>
              <a:cxn ang="0">
                <a:pos x="67" y="1139"/>
              </a:cxn>
              <a:cxn ang="0">
                <a:pos x="108" y="1213"/>
              </a:cxn>
              <a:cxn ang="0">
                <a:pos x="87" y="1333"/>
              </a:cxn>
              <a:cxn ang="0">
                <a:pos x="114" y="1420"/>
              </a:cxn>
              <a:cxn ang="0">
                <a:pos x="20" y="1561"/>
              </a:cxn>
              <a:cxn ang="0">
                <a:pos x="0" y="1628"/>
              </a:cxn>
            </a:cxnLst>
            <a:rect l="0" t="0" r="r" b="b"/>
            <a:pathLst>
              <a:path w="296" h="1628">
                <a:moveTo>
                  <a:pt x="221" y="0"/>
                </a:moveTo>
                <a:cubicBezTo>
                  <a:pt x="258" y="45"/>
                  <a:pt x="296" y="91"/>
                  <a:pt x="288" y="141"/>
                </a:cubicBezTo>
                <a:cubicBezTo>
                  <a:pt x="280" y="191"/>
                  <a:pt x="187" y="248"/>
                  <a:pt x="174" y="302"/>
                </a:cubicBezTo>
                <a:cubicBezTo>
                  <a:pt x="161" y="356"/>
                  <a:pt x="212" y="406"/>
                  <a:pt x="208" y="463"/>
                </a:cubicBezTo>
                <a:cubicBezTo>
                  <a:pt x="204" y="520"/>
                  <a:pt x="154" y="589"/>
                  <a:pt x="148" y="643"/>
                </a:cubicBezTo>
                <a:cubicBezTo>
                  <a:pt x="142" y="697"/>
                  <a:pt x="174" y="740"/>
                  <a:pt x="174" y="784"/>
                </a:cubicBezTo>
                <a:cubicBezTo>
                  <a:pt x="174" y="828"/>
                  <a:pt x="165" y="859"/>
                  <a:pt x="148" y="905"/>
                </a:cubicBezTo>
                <a:cubicBezTo>
                  <a:pt x="131" y="951"/>
                  <a:pt x="87" y="1020"/>
                  <a:pt x="74" y="1059"/>
                </a:cubicBezTo>
                <a:cubicBezTo>
                  <a:pt x="61" y="1098"/>
                  <a:pt x="61" y="1113"/>
                  <a:pt x="67" y="1139"/>
                </a:cubicBezTo>
                <a:cubicBezTo>
                  <a:pt x="73" y="1165"/>
                  <a:pt x="105" y="1181"/>
                  <a:pt x="108" y="1213"/>
                </a:cubicBezTo>
                <a:cubicBezTo>
                  <a:pt x="111" y="1245"/>
                  <a:pt x="86" y="1299"/>
                  <a:pt x="87" y="1333"/>
                </a:cubicBezTo>
                <a:cubicBezTo>
                  <a:pt x="88" y="1367"/>
                  <a:pt x="125" y="1382"/>
                  <a:pt x="114" y="1420"/>
                </a:cubicBezTo>
                <a:cubicBezTo>
                  <a:pt x="103" y="1458"/>
                  <a:pt x="39" y="1526"/>
                  <a:pt x="20" y="1561"/>
                </a:cubicBezTo>
                <a:cubicBezTo>
                  <a:pt x="1" y="1596"/>
                  <a:pt x="0" y="1612"/>
                  <a:pt x="0" y="162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1" name="Freeform 599"/>
          <p:cNvSpPr>
            <a:spLocks/>
          </p:cNvSpPr>
          <p:nvPr/>
        </p:nvSpPr>
        <p:spPr bwMode="auto">
          <a:xfrm>
            <a:off x="6558925" y="2767598"/>
            <a:ext cx="76200" cy="411671"/>
          </a:xfrm>
          <a:custGeom>
            <a:avLst/>
            <a:gdLst/>
            <a:ahLst/>
            <a:cxnLst>
              <a:cxn ang="0">
                <a:pos x="20" y="0"/>
              </a:cxn>
              <a:cxn ang="0">
                <a:pos x="7" y="101"/>
              </a:cxn>
              <a:cxn ang="0">
                <a:pos x="47" y="201"/>
              </a:cxn>
              <a:cxn ang="0">
                <a:pos x="0" y="261"/>
              </a:cxn>
            </a:cxnLst>
            <a:rect l="0" t="0" r="r" b="b"/>
            <a:pathLst>
              <a:path w="48" h="261">
                <a:moveTo>
                  <a:pt x="20" y="0"/>
                </a:moveTo>
                <a:cubicBezTo>
                  <a:pt x="11" y="33"/>
                  <a:pt x="3" y="67"/>
                  <a:pt x="7" y="101"/>
                </a:cubicBezTo>
                <a:cubicBezTo>
                  <a:pt x="11" y="135"/>
                  <a:pt x="48" y="174"/>
                  <a:pt x="47" y="201"/>
                </a:cubicBezTo>
                <a:cubicBezTo>
                  <a:pt x="46" y="228"/>
                  <a:pt x="23" y="244"/>
                  <a:pt x="0"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2" name="Freeform 600"/>
          <p:cNvSpPr>
            <a:spLocks/>
          </p:cNvSpPr>
          <p:nvPr/>
        </p:nvSpPr>
        <p:spPr bwMode="auto">
          <a:xfrm>
            <a:off x="6992313" y="3507345"/>
            <a:ext cx="341313" cy="1859619"/>
          </a:xfrm>
          <a:custGeom>
            <a:avLst/>
            <a:gdLst/>
            <a:ahLst/>
            <a:cxnLst>
              <a:cxn ang="0">
                <a:pos x="55" y="0"/>
              </a:cxn>
              <a:cxn ang="0">
                <a:pos x="89" y="121"/>
              </a:cxn>
              <a:cxn ang="0">
                <a:pos x="55" y="235"/>
              </a:cxn>
              <a:cxn ang="0">
                <a:pos x="109" y="288"/>
              </a:cxn>
              <a:cxn ang="0">
                <a:pos x="203" y="368"/>
              </a:cxn>
              <a:cxn ang="0">
                <a:pos x="182" y="476"/>
              </a:cxn>
              <a:cxn ang="0">
                <a:pos x="35" y="529"/>
              </a:cxn>
              <a:cxn ang="0">
                <a:pos x="49" y="677"/>
              </a:cxn>
              <a:cxn ang="0">
                <a:pos x="15" y="804"/>
              </a:cxn>
              <a:cxn ang="0">
                <a:pos x="69" y="864"/>
              </a:cxn>
              <a:cxn ang="0">
                <a:pos x="2" y="991"/>
              </a:cxn>
              <a:cxn ang="0">
                <a:pos x="82" y="1092"/>
              </a:cxn>
              <a:cxn ang="0">
                <a:pos x="55" y="1179"/>
              </a:cxn>
            </a:cxnLst>
            <a:rect l="0" t="0" r="r" b="b"/>
            <a:pathLst>
              <a:path w="215" h="1179">
                <a:moveTo>
                  <a:pt x="55" y="0"/>
                </a:moveTo>
                <a:cubicBezTo>
                  <a:pt x="72" y="41"/>
                  <a:pt x="89" y="82"/>
                  <a:pt x="89" y="121"/>
                </a:cubicBezTo>
                <a:cubicBezTo>
                  <a:pt x="89" y="160"/>
                  <a:pt x="52" y="207"/>
                  <a:pt x="55" y="235"/>
                </a:cubicBezTo>
                <a:cubicBezTo>
                  <a:pt x="58" y="263"/>
                  <a:pt x="84" y="266"/>
                  <a:pt x="109" y="288"/>
                </a:cubicBezTo>
                <a:cubicBezTo>
                  <a:pt x="134" y="310"/>
                  <a:pt x="191" y="337"/>
                  <a:pt x="203" y="368"/>
                </a:cubicBezTo>
                <a:cubicBezTo>
                  <a:pt x="215" y="399"/>
                  <a:pt x="210" y="449"/>
                  <a:pt x="182" y="476"/>
                </a:cubicBezTo>
                <a:cubicBezTo>
                  <a:pt x="154" y="503"/>
                  <a:pt x="57" y="496"/>
                  <a:pt x="35" y="529"/>
                </a:cubicBezTo>
                <a:cubicBezTo>
                  <a:pt x="13" y="562"/>
                  <a:pt x="52" y="631"/>
                  <a:pt x="49" y="677"/>
                </a:cubicBezTo>
                <a:cubicBezTo>
                  <a:pt x="46" y="723"/>
                  <a:pt x="12" y="773"/>
                  <a:pt x="15" y="804"/>
                </a:cubicBezTo>
                <a:cubicBezTo>
                  <a:pt x="18" y="835"/>
                  <a:pt x="71" y="833"/>
                  <a:pt x="69" y="864"/>
                </a:cubicBezTo>
                <a:cubicBezTo>
                  <a:pt x="67" y="895"/>
                  <a:pt x="0" y="953"/>
                  <a:pt x="2" y="991"/>
                </a:cubicBezTo>
                <a:cubicBezTo>
                  <a:pt x="4" y="1029"/>
                  <a:pt x="73" y="1061"/>
                  <a:pt x="82" y="1092"/>
                </a:cubicBezTo>
                <a:cubicBezTo>
                  <a:pt x="91" y="1123"/>
                  <a:pt x="73" y="1151"/>
                  <a:pt x="55" y="117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3" name="Freeform 601"/>
          <p:cNvSpPr>
            <a:spLocks/>
          </p:cNvSpPr>
          <p:nvPr/>
        </p:nvSpPr>
        <p:spPr bwMode="auto">
          <a:xfrm>
            <a:off x="7200275" y="3601982"/>
            <a:ext cx="114300" cy="190851"/>
          </a:xfrm>
          <a:custGeom>
            <a:avLst/>
            <a:gdLst/>
            <a:ahLst/>
            <a:cxnLst>
              <a:cxn ang="0">
                <a:pos x="72" y="0"/>
              </a:cxn>
              <a:cxn ang="0">
                <a:pos x="11" y="47"/>
              </a:cxn>
              <a:cxn ang="0">
                <a:pos x="5" y="121"/>
              </a:cxn>
            </a:cxnLst>
            <a:rect l="0" t="0" r="r" b="b"/>
            <a:pathLst>
              <a:path w="72" h="121">
                <a:moveTo>
                  <a:pt x="72" y="0"/>
                </a:moveTo>
                <a:cubicBezTo>
                  <a:pt x="47" y="13"/>
                  <a:pt x="22" y="27"/>
                  <a:pt x="11" y="47"/>
                </a:cubicBezTo>
                <a:cubicBezTo>
                  <a:pt x="0" y="67"/>
                  <a:pt x="2" y="94"/>
                  <a:pt x="5"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4" name="Freeform 602"/>
          <p:cNvSpPr>
            <a:spLocks/>
          </p:cNvSpPr>
          <p:nvPr/>
        </p:nvSpPr>
        <p:spPr bwMode="auto">
          <a:xfrm>
            <a:off x="7032000" y="3909552"/>
            <a:ext cx="69850" cy="294952"/>
          </a:xfrm>
          <a:custGeom>
            <a:avLst/>
            <a:gdLst/>
            <a:ahLst/>
            <a:cxnLst>
              <a:cxn ang="0">
                <a:pos x="44" y="0"/>
              </a:cxn>
              <a:cxn ang="0">
                <a:pos x="3" y="67"/>
              </a:cxn>
              <a:cxn ang="0">
                <a:pos x="24" y="147"/>
              </a:cxn>
              <a:cxn ang="0">
                <a:pos x="3" y="187"/>
              </a:cxn>
            </a:cxnLst>
            <a:rect l="0" t="0" r="r" b="b"/>
            <a:pathLst>
              <a:path w="44" h="187">
                <a:moveTo>
                  <a:pt x="44" y="0"/>
                </a:moveTo>
                <a:cubicBezTo>
                  <a:pt x="25" y="21"/>
                  <a:pt x="6" y="43"/>
                  <a:pt x="3" y="67"/>
                </a:cubicBezTo>
                <a:cubicBezTo>
                  <a:pt x="0" y="91"/>
                  <a:pt x="24" y="127"/>
                  <a:pt x="24" y="147"/>
                </a:cubicBezTo>
                <a:cubicBezTo>
                  <a:pt x="24" y="167"/>
                  <a:pt x="13" y="177"/>
                  <a:pt x="3" y="1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5" name="Freeform 603"/>
          <p:cNvSpPr>
            <a:spLocks/>
          </p:cNvSpPr>
          <p:nvPr/>
        </p:nvSpPr>
        <p:spPr bwMode="auto">
          <a:xfrm>
            <a:off x="6857375" y="3220279"/>
            <a:ext cx="179388" cy="86751"/>
          </a:xfrm>
          <a:custGeom>
            <a:avLst/>
            <a:gdLst/>
            <a:ahLst/>
            <a:cxnLst>
              <a:cxn ang="0">
                <a:pos x="113" y="8"/>
              </a:cxn>
              <a:cxn ang="0">
                <a:pos x="40" y="8"/>
              </a:cxn>
              <a:cxn ang="0">
                <a:pos x="0" y="55"/>
              </a:cxn>
            </a:cxnLst>
            <a:rect l="0" t="0" r="r" b="b"/>
            <a:pathLst>
              <a:path w="113" h="55">
                <a:moveTo>
                  <a:pt x="113" y="8"/>
                </a:moveTo>
                <a:cubicBezTo>
                  <a:pt x="86" y="4"/>
                  <a:pt x="59" y="0"/>
                  <a:pt x="40" y="8"/>
                </a:cubicBezTo>
                <a:cubicBezTo>
                  <a:pt x="21" y="16"/>
                  <a:pt x="10" y="35"/>
                  <a:pt x="0" y="5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6" name="Freeform 604"/>
          <p:cNvSpPr>
            <a:spLocks/>
          </p:cNvSpPr>
          <p:nvPr/>
        </p:nvSpPr>
        <p:spPr bwMode="auto">
          <a:xfrm>
            <a:off x="7122488" y="3750246"/>
            <a:ext cx="57150" cy="148265"/>
          </a:xfrm>
          <a:custGeom>
            <a:avLst/>
            <a:gdLst/>
            <a:ahLst/>
            <a:cxnLst>
              <a:cxn ang="0">
                <a:pos x="0" y="0"/>
              </a:cxn>
              <a:cxn ang="0">
                <a:pos x="33" y="47"/>
              </a:cxn>
              <a:cxn ang="0">
                <a:pos x="20" y="94"/>
              </a:cxn>
            </a:cxnLst>
            <a:rect l="0" t="0" r="r" b="b"/>
            <a:pathLst>
              <a:path w="36" h="94">
                <a:moveTo>
                  <a:pt x="0" y="0"/>
                </a:moveTo>
                <a:cubicBezTo>
                  <a:pt x="15" y="15"/>
                  <a:pt x="30" y="31"/>
                  <a:pt x="33" y="47"/>
                </a:cubicBezTo>
                <a:cubicBezTo>
                  <a:pt x="36" y="63"/>
                  <a:pt x="28" y="78"/>
                  <a:pt x="20" y="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7" name="Freeform 605"/>
          <p:cNvSpPr>
            <a:spLocks/>
          </p:cNvSpPr>
          <p:nvPr/>
        </p:nvSpPr>
        <p:spPr bwMode="auto">
          <a:xfrm>
            <a:off x="7027238" y="4024694"/>
            <a:ext cx="144463" cy="179810"/>
          </a:xfrm>
          <a:custGeom>
            <a:avLst/>
            <a:gdLst/>
            <a:ahLst/>
            <a:cxnLst>
              <a:cxn ang="0">
                <a:pos x="0" y="0"/>
              </a:cxn>
              <a:cxn ang="0">
                <a:pos x="80" y="54"/>
              </a:cxn>
              <a:cxn ang="0">
                <a:pos x="67" y="114"/>
              </a:cxn>
            </a:cxnLst>
            <a:rect l="0" t="0" r="r" b="b"/>
            <a:pathLst>
              <a:path w="91" h="114">
                <a:moveTo>
                  <a:pt x="0" y="0"/>
                </a:moveTo>
                <a:cubicBezTo>
                  <a:pt x="34" y="17"/>
                  <a:pt x="69" y="35"/>
                  <a:pt x="80" y="54"/>
                </a:cubicBezTo>
                <a:cubicBezTo>
                  <a:pt x="91" y="73"/>
                  <a:pt x="71" y="98"/>
                  <a:pt x="67"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8" name="Freeform 606"/>
          <p:cNvSpPr>
            <a:spLocks/>
          </p:cNvSpPr>
          <p:nvPr/>
        </p:nvSpPr>
        <p:spPr bwMode="auto">
          <a:xfrm>
            <a:off x="7314575" y="3349616"/>
            <a:ext cx="53975" cy="157728"/>
          </a:xfrm>
          <a:custGeom>
            <a:avLst/>
            <a:gdLst/>
            <a:ahLst/>
            <a:cxnLst>
              <a:cxn ang="0">
                <a:pos x="6" y="0"/>
              </a:cxn>
              <a:cxn ang="0">
                <a:pos x="33" y="60"/>
              </a:cxn>
              <a:cxn ang="0">
                <a:pos x="0" y="100"/>
              </a:cxn>
            </a:cxnLst>
            <a:rect l="0" t="0" r="r" b="b"/>
            <a:pathLst>
              <a:path w="34" h="100">
                <a:moveTo>
                  <a:pt x="6" y="0"/>
                </a:moveTo>
                <a:cubicBezTo>
                  <a:pt x="20" y="21"/>
                  <a:pt x="34" y="43"/>
                  <a:pt x="33" y="60"/>
                </a:cubicBezTo>
                <a:cubicBezTo>
                  <a:pt x="32" y="77"/>
                  <a:pt x="16" y="88"/>
                  <a:pt x="0" y="10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9" name="Freeform 607"/>
          <p:cNvSpPr>
            <a:spLocks/>
          </p:cNvSpPr>
          <p:nvPr/>
        </p:nvSpPr>
        <p:spPr bwMode="auto">
          <a:xfrm>
            <a:off x="7395538" y="3455294"/>
            <a:ext cx="63500" cy="358044"/>
          </a:xfrm>
          <a:custGeom>
            <a:avLst/>
            <a:gdLst/>
            <a:ahLst/>
            <a:cxnLst>
              <a:cxn ang="0">
                <a:pos x="29" y="0"/>
              </a:cxn>
              <a:cxn ang="0">
                <a:pos x="36" y="80"/>
              </a:cxn>
              <a:cxn ang="0">
                <a:pos x="2" y="154"/>
              </a:cxn>
              <a:cxn ang="0">
                <a:pos x="22" y="227"/>
              </a:cxn>
            </a:cxnLst>
            <a:rect l="0" t="0" r="r" b="b"/>
            <a:pathLst>
              <a:path w="40" h="227">
                <a:moveTo>
                  <a:pt x="29" y="0"/>
                </a:moveTo>
                <a:cubicBezTo>
                  <a:pt x="34" y="27"/>
                  <a:pt x="40" y="54"/>
                  <a:pt x="36" y="80"/>
                </a:cubicBezTo>
                <a:cubicBezTo>
                  <a:pt x="32" y="106"/>
                  <a:pt x="4" y="130"/>
                  <a:pt x="2" y="154"/>
                </a:cubicBezTo>
                <a:cubicBezTo>
                  <a:pt x="0" y="178"/>
                  <a:pt x="11" y="202"/>
                  <a:pt x="22" y="2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0" name="Freeform 608"/>
          <p:cNvSpPr>
            <a:spLocks/>
          </p:cNvSpPr>
          <p:nvPr/>
        </p:nvSpPr>
        <p:spPr bwMode="auto">
          <a:xfrm>
            <a:off x="7332038" y="3803874"/>
            <a:ext cx="34925" cy="242902"/>
          </a:xfrm>
          <a:custGeom>
            <a:avLst/>
            <a:gdLst/>
            <a:ahLst/>
            <a:cxnLst>
              <a:cxn ang="0">
                <a:pos x="9" y="0"/>
              </a:cxn>
              <a:cxn ang="0">
                <a:pos x="2" y="100"/>
              </a:cxn>
              <a:cxn ang="0">
                <a:pos x="22" y="154"/>
              </a:cxn>
            </a:cxnLst>
            <a:rect l="0" t="0" r="r" b="b"/>
            <a:pathLst>
              <a:path w="22" h="154">
                <a:moveTo>
                  <a:pt x="9" y="0"/>
                </a:moveTo>
                <a:cubicBezTo>
                  <a:pt x="4" y="37"/>
                  <a:pt x="0" y="74"/>
                  <a:pt x="2" y="100"/>
                </a:cubicBezTo>
                <a:cubicBezTo>
                  <a:pt x="4" y="126"/>
                  <a:pt x="13" y="140"/>
                  <a:pt x="22"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1" name="Freeform 609"/>
          <p:cNvSpPr>
            <a:spLocks/>
          </p:cNvSpPr>
          <p:nvPr/>
        </p:nvSpPr>
        <p:spPr bwMode="auto">
          <a:xfrm>
            <a:off x="7271713" y="4247091"/>
            <a:ext cx="60325" cy="263407"/>
          </a:xfrm>
          <a:custGeom>
            <a:avLst/>
            <a:gdLst/>
            <a:ahLst/>
            <a:cxnLst>
              <a:cxn ang="0">
                <a:pos x="0" y="0"/>
              </a:cxn>
              <a:cxn ang="0">
                <a:pos x="33" y="80"/>
              </a:cxn>
              <a:cxn ang="0">
                <a:pos x="33" y="167"/>
              </a:cxn>
            </a:cxnLst>
            <a:rect l="0" t="0" r="r" b="b"/>
            <a:pathLst>
              <a:path w="38" h="167">
                <a:moveTo>
                  <a:pt x="0" y="0"/>
                </a:moveTo>
                <a:cubicBezTo>
                  <a:pt x="14" y="26"/>
                  <a:pt x="28" y="52"/>
                  <a:pt x="33" y="80"/>
                </a:cubicBezTo>
                <a:cubicBezTo>
                  <a:pt x="38" y="108"/>
                  <a:pt x="35" y="137"/>
                  <a:pt x="33"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2" name="Freeform 610"/>
          <p:cNvSpPr>
            <a:spLocks/>
          </p:cNvSpPr>
          <p:nvPr/>
        </p:nvSpPr>
        <p:spPr bwMode="auto">
          <a:xfrm>
            <a:off x="7205038" y="4352769"/>
            <a:ext cx="109538" cy="263407"/>
          </a:xfrm>
          <a:custGeom>
            <a:avLst/>
            <a:gdLst/>
            <a:ahLst/>
            <a:cxnLst>
              <a:cxn ang="0">
                <a:pos x="69" y="0"/>
              </a:cxn>
              <a:cxn ang="0">
                <a:pos x="8" y="40"/>
              </a:cxn>
              <a:cxn ang="0">
                <a:pos x="22" y="167"/>
              </a:cxn>
            </a:cxnLst>
            <a:rect l="0" t="0" r="r" b="b"/>
            <a:pathLst>
              <a:path w="69" h="167">
                <a:moveTo>
                  <a:pt x="69" y="0"/>
                </a:moveTo>
                <a:cubicBezTo>
                  <a:pt x="42" y="6"/>
                  <a:pt x="16" y="12"/>
                  <a:pt x="8" y="40"/>
                </a:cubicBezTo>
                <a:cubicBezTo>
                  <a:pt x="0" y="68"/>
                  <a:pt x="20" y="146"/>
                  <a:pt x="22"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3" name="Freeform 611"/>
          <p:cNvSpPr>
            <a:spLocks/>
          </p:cNvSpPr>
          <p:nvPr/>
        </p:nvSpPr>
        <p:spPr bwMode="auto">
          <a:xfrm>
            <a:off x="6900238" y="4606712"/>
            <a:ext cx="136525" cy="283911"/>
          </a:xfrm>
          <a:custGeom>
            <a:avLst/>
            <a:gdLst/>
            <a:ahLst/>
            <a:cxnLst>
              <a:cxn ang="0">
                <a:pos x="86" y="0"/>
              </a:cxn>
              <a:cxn ang="0">
                <a:pos x="13" y="67"/>
              </a:cxn>
              <a:cxn ang="0">
                <a:pos x="6" y="180"/>
              </a:cxn>
            </a:cxnLst>
            <a:rect l="0" t="0" r="r" b="b"/>
            <a:pathLst>
              <a:path w="86" h="180">
                <a:moveTo>
                  <a:pt x="86" y="0"/>
                </a:moveTo>
                <a:cubicBezTo>
                  <a:pt x="56" y="18"/>
                  <a:pt x="26" y="37"/>
                  <a:pt x="13" y="67"/>
                </a:cubicBezTo>
                <a:cubicBezTo>
                  <a:pt x="0" y="97"/>
                  <a:pt x="3" y="138"/>
                  <a:pt x="6" y="1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4" name="Freeform 612"/>
          <p:cNvSpPr>
            <a:spLocks/>
          </p:cNvSpPr>
          <p:nvPr/>
        </p:nvSpPr>
        <p:spPr bwMode="auto">
          <a:xfrm>
            <a:off x="6909763" y="4838573"/>
            <a:ext cx="138113" cy="222397"/>
          </a:xfrm>
          <a:custGeom>
            <a:avLst/>
            <a:gdLst/>
            <a:ahLst/>
            <a:cxnLst>
              <a:cxn ang="0">
                <a:pos x="87" y="0"/>
              </a:cxn>
              <a:cxn ang="0">
                <a:pos x="34" y="67"/>
              </a:cxn>
              <a:cxn ang="0">
                <a:pos x="0" y="141"/>
              </a:cxn>
            </a:cxnLst>
            <a:rect l="0" t="0" r="r" b="b"/>
            <a:pathLst>
              <a:path w="87" h="141">
                <a:moveTo>
                  <a:pt x="87" y="0"/>
                </a:moveTo>
                <a:cubicBezTo>
                  <a:pt x="67" y="22"/>
                  <a:pt x="48" y="44"/>
                  <a:pt x="34" y="67"/>
                </a:cubicBezTo>
                <a:cubicBezTo>
                  <a:pt x="20" y="90"/>
                  <a:pt x="10" y="115"/>
                  <a:pt x="0" y="14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5" name="Freeform 613"/>
          <p:cNvSpPr>
            <a:spLocks/>
          </p:cNvSpPr>
          <p:nvPr/>
        </p:nvSpPr>
        <p:spPr bwMode="auto">
          <a:xfrm>
            <a:off x="7005013" y="4067281"/>
            <a:ext cx="117475" cy="242902"/>
          </a:xfrm>
          <a:custGeom>
            <a:avLst/>
            <a:gdLst/>
            <a:ahLst/>
            <a:cxnLst>
              <a:cxn ang="0">
                <a:pos x="74" y="0"/>
              </a:cxn>
              <a:cxn ang="0">
                <a:pos x="54" y="74"/>
              </a:cxn>
              <a:cxn ang="0">
                <a:pos x="34" y="107"/>
              </a:cxn>
              <a:cxn ang="0">
                <a:pos x="0" y="154"/>
              </a:cxn>
            </a:cxnLst>
            <a:rect l="0" t="0" r="r" b="b"/>
            <a:pathLst>
              <a:path w="74" h="154">
                <a:moveTo>
                  <a:pt x="74" y="0"/>
                </a:moveTo>
                <a:cubicBezTo>
                  <a:pt x="67" y="28"/>
                  <a:pt x="61" y="56"/>
                  <a:pt x="54" y="74"/>
                </a:cubicBezTo>
                <a:cubicBezTo>
                  <a:pt x="47" y="92"/>
                  <a:pt x="43" y="94"/>
                  <a:pt x="34" y="107"/>
                </a:cubicBezTo>
                <a:cubicBezTo>
                  <a:pt x="25" y="120"/>
                  <a:pt x="12" y="137"/>
                  <a:pt x="0"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6" name="Freeform 614"/>
          <p:cNvSpPr>
            <a:spLocks/>
          </p:cNvSpPr>
          <p:nvPr/>
        </p:nvSpPr>
        <p:spPr bwMode="auto">
          <a:xfrm>
            <a:off x="7138363" y="4870119"/>
            <a:ext cx="79375" cy="305993"/>
          </a:xfrm>
          <a:custGeom>
            <a:avLst/>
            <a:gdLst/>
            <a:ahLst/>
            <a:cxnLst>
              <a:cxn ang="0">
                <a:pos x="3" y="0"/>
              </a:cxn>
              <a:cxn ang="0">
                <a:pos x="30" y="87"/>
              </a:cxn>
              <a:cxn ang="0">
                <a:pos x="3" y="154"/>
              </a:cxn>
              <a:cxn ang="0">
                <a:pos x="50" y="194"/>
              </a:cxn>
            </a:cxnLst>
            <a:rect l="0" t="0" r="r" b="b"/>
            <a:pathLst>
              <a:path w="50" h="194">
                <a:moveTo>
                  <a:pt x="3" y="0"/>
                </a:moveTo>
                <a:cubicBezTo>
                  <a:pt x="16" y="30"/>
                  <a:pt x="30" y="61"/>
                  <a:pt x="30" y="87"/>
                </a:cubicBezTo>
                <a:cubicBezTo>
                  <a:pt x="30" y="113"/>
                  <a:pt x="0" y="136"/>
                  <a:pt x="3" y="154"/>
                </a:cubicBezTo>
                <a:cubicBezTo>
                  <a:pt x="6" y="172"/>
                  <a:pt x="28" y="183"/>
                  <a:pt x="5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7" name="Freeform 615"/>
          <p:cNvSpPr>
            <a:spLocks/>
          </p:cNvSpPr>
          <p:nvPr/>
        </p:nvSpPr>
        <p:spPr bwMode="auto">
          <a:xfrm>
            <a:off x="6936750" y="5198194"/>
            <a:ext cx="79375" cy="369085"/>
          </a:xfrm>
          <a:custGeom>
            <a:avLst/>
            <a:gdLst/>
            <a:ahLst/>
            <a:cxnLst>
              <a:cxn ang="0">
                <a:pos x="50" y="0"/>
              </a:cxn>
              <a:cxn ang="0">
                <a:pos x="3" y="53"/>
              </a:cxn>
              <a:cxn ang="0">
                <a:pos x="30" y="160"/>
              </a:cxn>
              <a:cxn ang="0">
                <a:pos x="3" y="234"/>
              </a:cxn>
            </a:cxnLst>
            <a:rect l="0" t="0" r="r" b="b"/>
            <a:pathLst>
              <a:path w="50" h="234">
                <a:moveTo>
                  <a:pt x="50" y="0"/>
                </a:moveTo>
                <a:cubicBezTo>
                  <a:pt x="28" y="13"/>
                  <a:pt x="6" y="26"/>
                  <a:pt x="3" y="53"/>
                </a:cubicBezTo>
                <a:cubicBezTo>
                  <a:pt x="0" y="80"/>
                  <a:pt x="30" y="130"/>
                  <a:pt x="30" y="160"/>
                </a:cubicBezTo>
                <a:cubicBezTo>
                  <a:pt x="30" y="190"/>
                  <a:pt x="16" y="212"/>
                  <a:pt x="3" y="2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8" name="Freeform 616"/>
          <p:cNvSpPr>
            <a:spLocks/>
          </p:cNvSpPr>
          <p:nvPr/>
        </p:nvSpPr>
        <p:spPr bwMode="auto">
          <a:xfrm>
            <a:off x="6920875" y="5630370"/>
            <a:ext cx="115888" cy="190851"/>
          </a:xfrm>
          <a:custGeom>
            <a:avLst/>
            <a:gdLst/>
            <a:ahLst/>
            <a:cxnLst>
              <a:cxn ang="0">
                <a:pos x="73" y="0"/>
              </a:cxn>
              <a:cxn ang="0">
                <a:pos x="27" y="41"/>
              </a:cxn>
              <a:cxn ang="0">
                <a:pos x="0" y="121"/>
              </a:cxn>
            </a:cxnLst>
            <a:rect l="0" t="0" r="r" b="b"/>
            <a:pathLst>
              <a:path w="73" h="121">
                <a:moveTo>
                  <a:pt x="73" y="0"/>
                </a:moveTo>
                <a:cubicBezTo>
                  <a:pt x="56" y="10"/>
                  <a:pt x="39" y="21"/>
                  <a:pt x="27" y="41"/>
                </a:cubicBezTo>
                <a:cubicBezTo>
                  <a:pt x="15" y="61"/>
                  <a:pt x="7" y="91"/>
                  <a:pt x="0"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9" name="Freeform 617"/>
          <p:cNvSpPr>
            <a:spLocks/>
          </p:cNvSpPr>
          <p:nvPr/>
        </p:nvSpPr>
        <p:spPr bwMode="auto">
          <a:xfrm>
            <a:off x="7076450" y="5240781"/>
            <a:ext cx="61913" cy="411671"/>
          </a:xfrm>
          <a:custGeom>
            <a:avLst/>
            <a:gdLst/>
            <a:ahLst/>
            <a:cxnLst>
              <a:cxn ang="0">
                <a:pos x="22" y="0"/>
              </a:cxn>
              <a:cxn ang="0">
                <a:pos x="36" y="100"/>
              </a:cxn>
              <a:cxn ang="0">
                <a:pos x="2" y="180"/>
              </a:cxn>
              <a:cxn ang="0">
                <a:pos x="22" y="261"/>
              </a:cxn>
            </a:cxnLst>
            <a:rect l="0" t="0" r="r" b="b"/>
            <a:pathLst>
              <a:path w="39" h="261">
                <a:moveTo>
                  <a:pt x="22" y="0"/>
                </a:moveTo>
                <a:cubicBezTo>
                  <a:pt x="30" y="35"/>
                  <a:pt x="39" y="70"/>
                  <a:pt x="36" y="100"/>
                </a:cubicBezTo>
                <a:cubicBezTo>
                  <a:pt x="33" y="130"/>
                  <a:pt x="4" y="153"/>
                  <a:pt x="2" y="180"/>
                </a:cubicBezTo>
                <a:cubicBezTo>
                  <a:pt x="0" y="207"/>
                  <a:pt x="11" y="234"/>
                  <a:pt x="22"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0" name="Freeform 618"/>
          <p:cNvSpPr>
            <a:spLocks/>
          </p:cNvSpPr>
          <p:nvPr/>
        </p:nvSpPr>
        <p:spPr bwMode="auto">
          <a:xfrm>
            <a:off x="6941513" y="5852767"/>
            <a:ext cx="85725" cy="296530"/>
          </a:xfrm>
          <a:custGeom>
            <a:avLst/>
            <a:gdLst/>
            <a:ahLst/>
            <a:cxnLst>
              <a:cxn ang="0">
                <a:pos x="54" y="0"/>
              </a:cxn>
              <a:cxn ang="0">
                <a:pos x="40" y="80"/>
              </a:cxn>
              <a:cxn ang="0">
                <a:pos x="34" y="147"/>
              </a:cxn>
              <a:cxn ang="0">
                <a:pos x="0" y="188"/>
              </a:cxn>
            </a:cxnLst>
            <a:rect l="0" t="0" r="r" b="b"/>
            <a:pathLst>
              <a:path w="54" h="188">
                <a:moveTo>
                  <a:pt x="54" y="0"/>
                </a:moveTo>
                <a:cubicBezTo>
                  <a:pt x="48" y="28"/>
                  <a:pt x="43" y="56"/>
                  <a:pt x="40" y="80"/>
                </a:cubicBezTo>
                <a:cubicBezTo>
                  <a:pt x="37" y="104"/>
                  <a:pt x="41" y="129"/>
                  <a:pt x="34" y="147"/>
                </a:cubicBezTo>
                <a:cubicBezTo>
                  <a:pt x="27" y="165"/>
                  <a:pt x="13" y="176"/>
                  <a:pt x="0" y="18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5" name="Freeform 623"/>
          <p:cNvSpPr>
            <a:spLocks/>
          </p:cNvSpPr>
          <p:nvPr/>
        </p:nvSpPr>
        <p:spPr bwMode="auto">
          <a:xfrm>
            <a:off x="7070100" y="4321224"/>
            <a:ext cx="41275" cy="52050"/>
          </a:xfrm>
          <a:custGeom>
            <a:avLst/>
            <a:gdLst/>
            <a:ahLst/>
            <a:cxnLst>
              <a:cxn ang="0">
                <a:pos x="0" y="0"/>
              </a:cxn>
              <a:cxn ang="0">
                <a:pos x="26" y="33"/>
              </a:cxn>
            </a:cxnLst>
            <a:rect l="0" t="0" r="r" b="b"/>
            <a:pathLst>
              <a:path w="26" h="33">
                <a:moveTo>
                  <a:pt x="0" y="0"/>
                </a:moveTo>
                <a:cubicBezTo>
                  <a:pt x="0" y="0"/>
                  <a:pt x="13" y="16"/>
                  <a:pt x="26" y="3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6" name="Freeform 624"/>
          <p:cNvSpPr>
            <a:spLocks/>
          </p:cNvSpPr>
          <p:nvPr/>
        </p:nvSpPr>
        <p:spPr bwMode="auto">
          <a:xfrm>
            <a:off x="7236788" y="370125"/>
            <a:ext cx="77788" cy="126183"/>
          </a:xfrm>
          <a:custGeom>
            <a:avLst/>
            <a:gdLst/>
            <a:ahLst/>
            <a:cxnLst>
              <a:cxn ang="0">
                <a:pos x="49" y="80"/>
              </a:cxn>
              <a:cxn ang="0">
                <a:pos x="2" y="40"/>
              </a:cxn>
              <a:cxn ang="0">
                <a:pos x="35" y="0"/>
              </a:cxn>
            </a:cxnLst>
            <a:rect l="0" t="0" r="r" b="b"/>
            <a:pathLst>
              <a:path w="49" h="80">
                <a:moveTo>
                  <a:pt x="49" y="80"/>
                </a:moveTo>
                <a:cubicBezTo>
                  <a:pt x="26" y="66"/>
                  <a:pt x="4" y="53"/>
                  <a:pt x="2" y="40"/>
                </a:cubicBezTo>
                <a:cubicBezTo>
                  <a:pt x="0" y="27"/>
                  <a:pt x="17" y="13"/>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7" name="Freeform 625"/>
          <p:cNvSpPr>
            <a:spLocks/>
          </p:cNvSpPr>
          <p:nvPr/>
        </p:nvSpPr>
        <p:spPr bwMode="auto">
          <a:xfrm>
            <a:off x="7217738" y="581482"/>
            <a:ext cx="74613" cy="20505"/>
          </a:xfrm>
          <a:custGeom>
            <a:avLst/>
            <a:gdLst/>
            <a:ahLst/>
            <a:cxnLst>
              <a:cxn ang="0">
                <a:pos x="47" y="0"/>
              </a:cxn>
              <a:cxn ang="0">
                <a:pos x="0" y="13"/>
              </a:cxn>
            </a:cxnLst>
            <a:rect l="0" t="0" r="r" b="b"/>
            <a:pathLst>
              <a:path w="47" h="13">
                <a:moveTo>
                  <a:pt x="47" y="0"/>
                </a:moveTo>
                <a:cubicBezTo>
                  <a:pt x="47" y="0"/>
                  <a:pt x="23" y="6"/>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8" name="Freeform 626"/>
          <p:cNvSpPr>
            <a:spLocks/>
          </p:cNvSpPr>
          <p:nvPr/>
        </p:nvSpPr>
        <p:spPr bwMode="auto">
          <a:xfrm>
            <a:off x="7228850" y="698201"/>
            <a:ext cx="138113" cy="66246"/>
          </a:xfrm>
          <a:custGeom>
            <a:avLst/>
            <a:gdLst/>
            <a:ahLst/>
            <a:cxnLst>
              <a:cxn ang="0">
                <a:pos x="87" y="13"/>
              </a:cxn>
              <a:cxn ang="0">
                <a:pos x="47" y="40"/>
              </a:cxn>
              <a:cxn ang="0">
                <a:pos x="0" y="0"/>
              </a:cxn>
            </a:cxnLst>
            <a:rect l="0" t="0" r="r" b="b"/>
            <a:pathLst>
              <a:path w="87" h="42">
                <a:moveTo>
                  <a:pt x="87" y="13"/>
                </a:moveTo>
                <a:cubicBezTo>
                  <a:pt x="74" y="27"/>
                  <a:pt x="61" y="42"/>
                  <a:pt x="47" y="40"/>
                </a:cubicBezTo>
                <a:cubicBezTo>
                  <a:pt x="33" y="38"/>
                  <a:pt x="16" y="19"/>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9" name="Freeform 627"/>
          <p:cNvSpPr>
            <a:spLocks/>
          </p:cNvSpPr>
          <p:nvPr/>
        </p:nvSpPr>
        <p:spPr bwMode="auto">
          <a:xfrm>
            <a:off x="7355850" y="1325960"/>
            <a:ext cx="85725" cy="15773"/>
          </a:xfrm>
          <a:custGeom>
            <a:avLst/>
            <a:gdLst/>
            <a:ahLst/>
            <a:cxnLst>
              <a:cxn ang="0">
                <a:pos x="54" y="10"/>
              </a:cxn>
              <a:cxn ang="0">
                <a:pos x="0" y="3"/>
              </a:cxn>
            </a:cxnLst>
            <a:rect l="0" t="0" r="r" b="b"/>
            <a:pathLst>
              <a:path w="54" h="10">
                <a:moveTo>
                  <a:pt x="54" y="10"/>
                </a:moveTo>
                <a:cubicBezTo>
                  <a:pt x="33" y="5"/>
                  <a:pt x="12" y="0"/>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40" name="Freeform 628"/>
          <p:cNvSpPr>
            <a:spLocks/>
          </p:cNvSpPr>
          <p:nvPr/>
        </p:nvSpPr>
        <p:spPr bwMode="auto">
          <a:xfrm>
            <a:off x="7366963" y="1078326"/>
            <a:ext cx="74613" cy="83596"/>
          </a:xfrm>
          <a:custGeom>
            <a:avLst/>
            <a:gdLst/>
            <a:ahLst/>
            <a:cxnLst>
              <a:cxn ang="0">
                <a:pos x="47" y="0"/>
              </a:cxn>
              <a:cxn ang="0">
                <a:pos x="0" y="53"/>
              </a:cxn>
            </a:cxnLst>
            <a:rect l="0" t="0" r="r" b="b"/>
            <a:pathLst>
              <a:path w="47" h="53">
                <a:moveTo>
                  <a:pt x="47" y="0"/>
                </a:moveTo>
                <a:cubicBezTo>
                  <a:pt x="30" y="22"/>
                  <a:pt x="13" y="44"/>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41" name="Freeform 629"/>
          <p:cNvSpPr>
            <a:spLocks/>
          </p:cNvSpPr>
          <p:nvPr/>
        </p:nvSpPr>
        <p:spPr bwMode="auto">
          <a:xfrm>
            <a:off x="7582863" y="546781"/>
            <a:ext cx="250825" cy="2831226"/>
          </a:xfrm>
          <a:custGeom>
            <a:avLst/>
            <a:gdLst/>
            <a:ahLst/>
            <a:cxnLst>
              <a:cxn ang="0">
                <a:pos x="145" y="0"/>
              </a:cxn>
              <a:cxn ang="0">
                <a:pos x="145" y="81"/>
              </a:cxn>
              <a:cxn ang="0">
                <a:pos x="118" y="114"/>
              </a:cxn>
              <a:cxn ang="0">
                <a:pos x="71" y="161"/>
              </a:cxn>
              <a:cxn ang="0">
                <a:pos x="4" y="161"/>
              </a:cxn>
              <a:cxn ang="0">
                <a:pos x="44" y="161"/>
              </a:cxn>
              <a:cxn ang="0">
                <a:pos x="44" y="221"/>
              </a:cxn>
              <a:cxn ang="0">
                <a:pos x="44" y="308"/>
              </a:cxn>
              <a:cxn ang="0">
                <a:pos x="71" y="382"/>
              </a:cxn>
              <a:cxn ang="0">
                <a:pos x="84" y="476"/>
              </a:cxn>
              <a:cxn ang="0">
                <a:pos x="72" y="551"/>
              </a:cxn>
              <a:cxn ang="0">
                <a:pos x="45" y="611"/>
              </a:cxn>
              <a:cxn ang="0">
                <a:pos x="38" y="672"/>
              </a:cxn>
              <a:cxn ang="0">
                <a:pos x="38" y="772"/>
              </a:cxn>
              <a:cxn ang="0">
                <a:pos x="38" y="838"/>
              </a:cxn>
              <a:cxn ang="0">
                <a:pos x="31" y="906"/>
              </a:cxn>
              <a:cxn ang="0">
                <a:pos x="38" y="966"/>
              </a:cxn>
              <a:cxn ang="0">
                <a:pos x="38" y="1040"/>
              </a:cxn>
              <a:cxn ang="0">
                <a:pos x="38" y="1126"/>
              </a:cxn>
              <a:cxn ang="0">
                <a:pos x="31" y="1181"/>
              </a:cxn>
              <a:cxn ang="0">
                <a:pos x="52" y="1248"/>
              </a:cxn>
              <a:cxn ang="0">
                <a:pos x="25" y="1321"/>
              </a:cxn>
              <a:cxn ang="0">
                <a:pos x="38" y="1400"/>
              </a:cxn>
              <a:cxn ang="0">
                <a:pos x="78" y="1501"/>
              </a:cxn>
              <a:cxn ang="0">
                <a:pos x="118" y="1581"/>
              </a:cxn>
              <a:cxn ang="0">
                <a:pos x="138" y="1628"/>
              </a:cxn>
              <a:cxn ang="0">
                <a:pos x="131" y="1661"/>
              </a:cxn>
              <a:cxn ang="0">
                <a:pos x="131" y="1688"/>
              </a:cxn>
              <a:cxn ang="0">
                <a:pos x="138" y="1748"/>
              </a:cxn>
              <a:cxn ang="0">
                <a:pos x="158" y="1795"/>
              </a:cxn>
            </a:cxnLst>
            <a:rect l="0" t="0" r="r" b="b"/>
            <a:pathLst>
              <a:path w="158" h="1795">
                <a:moveTo>
                  <a:pt x="145" y="0"/>
                </a:moveTo>
                <a:cubicBezTo>
                  <a:pt x="147" y="31"/>
                  <a:pt x="149" y="62"/>
                  <a:pt x="145" y="81"/>
                </a:cubicBezTo>
                <a:cubicBezTo>
                  <a:pt x="141" y="100"/>
                  <a:pt x="130" y="101"/>
                  <a:pt x="118" y="114"/>
                </a:cubicBezTo>
                <a:cubicBezTo>
                  <a:pt x="106" y="127"/>
                  <a:pt x="90" y="153"/>
                  <a:pt x="71" y="161"/>
                </a:cubicBezTo>
                <a:cubicBezTo>
                  <a:pt x="52" y="169"/>
                  <a:pt x="8" y="161"/>
                  <a:pt x="4" y="161"/>
                </a:cubicBezTo>
                <a:cubicBezTo>
                  <a:pt x="0" y="161"/>
                  <a:pt x="37" y="151"/>
                  <a:pt x="44" y="161"/>
                </a:cubicBezTo>
                <a:cubicBezTo>
                  <a:pt x="51" y="171"/>
                  <a:pt x="44" y="197"/>
                  <a:pt x="44" y="221"/>
                </a:cubicBezTo>
                <a:cubicBezTo>
                  <a:pt x="44" y="245"/>
                  <a:pt x="40" y="281"/>
                  <a:pt x="44" y="308"/>
                </a:cubicBezTo>
                <a:cubicBezTo>
                  <a:pt x="48" y="335"/>
                  <a:pt x="64" y="354"/>
                  <a:pt x="71" y="382"/>
                </a:cubicBezTo>
                <a:cubicBezTo>
                  <a:pt x="78" y="410"/>
                  <a:pt x="84" y="448"/>
                  <a:pt x="84" y="476"/>
                </a:cubicBezTo>
                <a:cubicBezTo>
                  <a:pt x="84" y="504"/>
                  <a:pt x="78" y="529"/>
                  <a:pt x="72" y="551"/>
                </a:cubicBezTo>
                <a:cubicBezTo>
                  <a:pt x="66" y="573"/>
                  <a:pt x="51" y="591"/>
                  <a:pt x="45" y="611"/>
                </a:cubicBezTo>
                <a:cubicBezTo>
                  <a:pt x="39" y="631"/>
                  <a:pt x="39" y="645"/>
                  <a:pt x="38" y="672"/>
                </a:cubicBezTo>
                <a:cubicBezTo>
                  <a:pt x="37" y="699"/>
                  <a:pt x="38" y="744"/>
                  <a:pt x="38" y="772"/>
                </a:cubicBezTo>
                <a:cubicBezTo>
                  <a:pt x="38" y="800"/>
                  <a:pt x="39" y="816"/>
                  <a:pt x="38" y="838"/>
                </a:cubicBezTo>
                <a:cubicBezTo>
                  <a:pt x="37" y="860"/>
                  <a:pt x="31" y="885"/>
                  <a:pt x="31" y="906"/>
                </a:cubicBezTo>
                <a:cubicBezTo>
                  <a:pt x="31" y="927"/>
                  <a:pt x="37" y="944"/>
                  <a:pt x="38" y="966"/>
                </a:cubicBezTo>
                <a:cubicBezTo>
                  <a:pt x="39" y="988"/>
                  <a:pt x="38" y="1013"/>
                  <a:pt x="38" y="1040"/>
                </a:cubicBezTo>
                <a:cubicBezTo>
                  <a:pt x="38" y="1067"/>
                  <a:pt x="39" y="1103"/>
                  <a:pt x="38" y="1126"/>
                </a:cubicBezTo>
                <a:cubicBezTo>
                  <a:pt x="37" y="1149"/>
                  <a:pt x="29" y="1161"/>
                  <a:pt x="31" y="1181"/>
                </a:cubicBezTo>
                <a:cubicBezTo>
                  <a:pt x="33" y="1201"/>
                  <a:pt x="53" y="1225"/>
                  <a:pt x="52" y="1248"/>
                </a:cubicBezTo>
                <a:cubicBezTo>
                  <a:pt x="51" y="1271"/>
                  <a:pt x="27" y="1296"/>
                  <a:pt x="25" y="1321"/>
                </a:cubicBezTo>
                <a:cubicBezTo>
                  <a:pt x="23" y="1346"/>
                  <a:pt x="29" y="1370"/>
                  <a:pt x="38" y="1400"/>
                </a:cubicBezTo>
                <a:cubicBezTo>
                  <a:pt x="47" y="1430"/>
                  <a:pt x="65" y="1471"/>
                  <a:pt x="78" y="1501"/>
                </a:cubicBezTo>
                <a:cubicBezTo>
                  <a:pt x="91" y="1531"/>
                  <a:pt x="108" y="1560"/>
                  <a:pt x="118" y="1581"/>
                </a:cubicBezTo>
                <a:cubicBezTo>
                  <a:pt x="128" y="1602"/>
                  <a:pt x="136" y="1615"/>
                  <a:pt x="138" y="1628"/>
                </a:cubicBezTo>
                <a:cubicBezTo>
                  <a:pt x="140" y="1641"/>
                  <a:pt x="132" y="1651"/>
                  <a:pt x="131" y="1661"/>
                </a:cubicBezTo>
                <a:cubicBezTo>
                  <a:pt x="130" y="1671"/>
                  <a:pt x="130" y="1674"/>
                  <a:pt x="131" y="1688"/>
                </a:cubicBezTo>
                <a:cubicBezTo>
                  <a:pt x="132" y="1702"/>
                  <a:pt x="134" y="1730"/>
                  <a:pt x="138" y="1748"/>
                </a:cubicBezTo>
                <a:cubicBezTo>
                  <a:pt x="142" y="1766"/>
                  <a:pt x="155" y="1787"/>
                  <a:pt x="158" y="1795"/>
                </a:cubicBezTo>
              </a:path>
            </a:pathLst>
          </a:custGeom>
          <a:noFill/>
          <a:ln w="12700" cmpd="sng">
            <a:solidFill>
              <a:schemeClr val="bg1">
                <a:lumMod val="50000"/>
              </a:schemeClr>
            </a:solidFill>
            <a:round/>
            <a:headEnd/>
            <a:tailEnd/>
          </a:ln>
          <a:effectLst/>
        </p:spPr>
        <p:txBody>
          <a:bodyPr/>
          <a:lstStyle/>
          <a:p>
            <a:endParaRPr lang="sv-SE"/>
          </a:p>
        </p:txBody>
      </p:sp>
      <p:sp>
        <p:nvSpPr>
          <p:cNvPr id="1352" name="Oval 640"/>
          <p:cNvSpPr>
            <a:spLocks noChangeArrowheads="1"/>
          </p:cNvSpPr>
          <p:nvPr/>
        </p:nvSpPr>
        <p:spPr bwMode="auto">
          <a:xfrm flipH="1">
            <a:off x="7613025" y="2303876"/>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3" name="Oval 641"/>
          <p:cNvSpPr>
            <a:spLocks noChangeArrowheads="1"/>
          </p:cNvSpPr>
          <p:nvPr/>
        </p:nvSpPr>
        <p:spPr bwMode="auto">
          <a:xfrm flipH="1">
            <a:off x="7620963" y="2423750"/>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4" name="Oval 642"/>
          <p:cNvSpPr>
            <a:spLocks noChangeArrowheads="1"/>
          </p:cNvSpPr>
          <p:nvPr/>
        </p:nvSpPr>
        <p:spPr bwMode="auto">
          <a:xfrm flipH="1">
            <a:off x="7663825" y="2813339"/>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5" name="Oval 643"/>
          <p:cNvSpPr>
            <a:spLocks noChangeArrowheads="1"/>
          </p:cNvSpPr>
          <p:nvPr/>
        </p:nvSpPr>
        <p:spPr bwMode="auto">
          <a:xfrm flipH="1">
            <a:off x="7724150" y="2944254"/>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6" name="Oval 644"/>
          <p:cNvSpPr>
            <a:spLocks noChangeArrowheads="1"/>
          </p:cNvSpPr>
          <p:nvPr/>
        </p:nvSpPr>
        <p:spPr bwMode="auto">
          <a:xfrm flipH="1">
            <a:off x="7773363" y="3084632"/>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7" name="Oval 645"/>
          <p:cNvSpPr>
            <a:spLocks noChangeArrowheads="1"/>
          </p:cNvSpPr>
          <p:nvPr/>
        </p:nvSpPr>
        <p:spPr bwMode="auto">
          <a:xfrm flipH="1">
            <a:off x="7632075" y="2718702"/>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61" name="Oval 649"/>
          <p:cNvSpPr>
            <a:spLocks noChangeArrowheads="1"/>
          </p:cNvSpPr>
          <p:nvPr/>
        </p:nvSpPr>
        <p:spPr bwMode="auto">
          <a:xfrm flipH="1">
            <a:off x="7781300" y="3226588"/>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62" name="Freeform 650"/>
          <p:cNvSpPr>
            <a:spLocks/>
          </p:cNvSpPr>
          <p:nvPr/>
        </p:nvSpPr>
        <p:spPr bwMode="auto">
          <a:xfrm flipH="1">
            <a:off x="7716213" y="1234477"/>
            <a:ext cx="447675" cy="443217"/>
          </a:xfrm>
          <a:custGeom>
            <a:avLst/>
            <a:gdLst/>
            <a:ahLst/>
            <a:cxnLst>
              <a:cxn ang="0">
                <a:pos x="282" y="0"/>
              </a:cxn>
              <a:cxn ang="0">
                <a:pos x="228" y="26"/>
              </a:cxn>
              <a:cxn ang="0">
                <a:pos x="161" y="20"/>
              </a:cxn>
              <a:cxn ang="0">
                <a:pos x="94" y="47"/>
              </a:cxn>
              <a:cxn ang="0">
                <a:pos x="61" y="147"/>
              </a:cxn>
              <a:cxn ang="0">
                <a:pos x="14" y="174"/>
              </a:cxn>
              <a:cxn ang="0">
                <a:pos x="20" y="227"/>
              </a:cxn>
              <a:cxn ang="0">
                <a:pos x="40" y="261"/>
              </a:cxn>
              <a:cxn ang="0">
                <a:pos x="0" y="281"/>
              </a:cxn>
            </a:cxnLst>
            <a:rect l="0" t="0" r="r" b="b"/>
            <a:pathLst>
              <a:path w="282" h="281">
                <a:moveTo>
                  <a:pt x="282" y="0"/>
                </a:moveTo>
                <a:cubicBezTo>
                  <a:pt x="265" y="11"/>
                  <a:pt x="248" y="23"/>
                  <a:pt x="228" y="26"/>
                </a:cubicBezTo>
                <a:cubicBezTo>
                  <a:pt x="208" y="29"/>
                  <a:pt x="183" y="17"/>
                  <a:pt x="161" y="20"/>
                </a:cubicBezTo>
                <a:cubicBezTo>
                  <a:pt x="139" y="23"/>
                  <a:pt x="111" y="26"/>
                  <a:pt x="94" y="47"/>
                </a:cubicBezTo>
                <a:cubicBezTo>
                  <a:pt x="77" y="68"/>
                  <a:pt x="74" y="126"/>
                  <a:pt x="61" y="147"/>
                </a:cubicBezTo>
                <a:cubicBezTo>
                  <a:pt x="48" y="168"/>
                  <a:pt x="21" y="161"/>
                  <a:pt x="14" y="174"/>
                </a:cubicBezTo>
                <a:cubicBezTo>
                  <a:pt x="7" y="187"/>
                  <a:pt x="16" y="213"/>
                  <a:pt x="20" y="227"/>
                </a:cubicBezTo>
                <a:cubicBezTo>
                  <a:pt x="24" y="241"/>
                  <a:pt x="43" y="252"/>
                  <a:pt x="40" y="261"/>
                </a:cubicBezTo>
                <a:cubicBezTo>
                  <a:pt x="37" y="270"/>
                  <a:pt x="7" y="278"/>
                  <a:pt x="0" y="2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3" name="Freeform 651"/>
          <p:cNvSpPr>
            <a:spLocks/>
          </p:cNvSpPr>
          <p:nvPr/>
        </p:nvSpPr>
        <p:spPr bwMode="auto">
          <a:xfrm flipH="1">
            <a:off x="7908300" y="1508925"/>
            <a:ext cx="223838" cy="137224"/>
          </a:xfrm>
          <a:custGeom>
            <a:avLst/>
            <a:gdLst/>
            <a:ahLst/>
            <a:cxnLst>
              <a:cxn ang="0">
                <a:pos x="0" y="0"/>
              </a:cxn>
              <a:cxn ang="0">
                <a:pos x="54" y="74"/>
              </a:cxn>
              <a:cxn ang="0">
                <a:pos x="87" y="33"/>
              </a:cxn>
              <a:cxn ang="0">
                <a:pos x="141" y="87"/>
              </a:cxn>
            </a:cxnLst>
            <a:rect l="0" t="0" r="r" b="b"/>
            <a:pathLst>
              <a:path w="141" h="87">
                <a:moveTo>
                  <a:pt x="0" y="0"/>
                </a:moveTo>
                <a:cubicBezTo>
                  <a:pt x="20" y="34"/>
                  <a:pt x="40" y="69"/>
                  <a:pt x="54" y="74"/>
                </a:cubicBezTo>
                <a:cubicBezTo>
                  <a:pt x="68" y="79"/>
                  <a:pt x="73" y="31"/>
                  <a:pt x="87" y="33"/>
                </a:cubicBezTo>
                <a:cubicBezTo>
                  <a:pt x="101" y="35"/>
                  <a:pt x="128" y="78"/>
                  <a:pt x="141"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4" name="Freeform 652"/>
          <p:cNvSpPr>
            <a:spLocks/>
          </p:cNvSpPr>
          <p:nvPr/>
        </p:nvSpPr>
        <p:spPr bwMode="auto">
          <a:xfrm flipH="1">
            <a:off x="7887663" y="1441102"/>
            <a:ext cx="179388" cy="45741"/>
          </a:xfrm>
          <a:custGeom>
            <a:avLst/>
            <a:gdLst/>
            <a:ahLst/>
            <a:cxnLst>
              <a:cxn ang="0">
                <a:pos x="0" y="9"/>
              </a:cxn>
              <a:cxn ang="0">
                <a:pos x="53" y="3"/>
              </a:cxn>
              <a:cxn ang="0">
                <a:pos x="113" y="29"/>
              </a:cxn>
            </a:cxnLst>
            <a:rect l="0" t="0" r="r" b="b"/>
            <a:pathLst>
              <a:path w="113" h="29">
                <a:moveTo>
                  <a:pt x="0" y="9"/>
                </a:moveTo>
                <a:cubicBezTo>
                  <a:pt x="17" y="4"/>
                  <a:pt x="34" y="0"/>
                  <a:pt x="53" y="3"/>
                </a:cubicBezTo>
                <a:cubicBezTo>
                  <a:pt x="72" y="6"/>
                  <a:pt x="92" y="17"/>
                  <a:pt x="113" y="2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5" name="Freeform 653"/>
          <p:cNvSpPr>
            <a:spLocks/>
          </p:cNvSpPr>
          <p:nvPr/>
        </p:nvSpPr>
        <p:spPr bwMode="auto">
          <a:xfrm>
            <a:off x="8154363" y="1657190"/>
            <a:ext cx="287338" cy="1481070"/>
          </a:xfrm>
          <a:custGeom>
            <a:avLst/>
            <a:gdLst/>
            <a:ahLst/>
            <a:cxnLst>
              <a:cxn ang="0">
                <a:pos x="0" y="0"/>
              </a:cxn>
              <a:cxn ang="0">
                <a:pos x="47" y="26"/>
              </a:cxn>
              <a:cxn ang="0">
                <a:pos x="67" y="93"/>
              </a:cxn>
              <a:cxn ang="0">
                <a:pos x="73" y="189"/>
              </a:cxn>
              <a:cxn ang="0">
                <a:pos x="26" y="322"/>
              </a:cxn>
              <a:cxn ang="0">
                <a:pos x="13" y="410"/>
              </a:cxn>
              <a:cxn ang="0">
                <a:pos x="60" y="530"/>
              </a:cxn>
              <a:cxn ang="0">
                <a:pos x="100" y="570"/>
              </a:cxn>
              <a:cxn ang="0">
                <a:pos x="154" y="644"/>
              </a:cxn>
              <a:cxn ang="0">
                <a:pos x="134" y="724"/>
              </a:cxn>
              <a:cxn ang="0">
                <a:pos x="107" y="811"/>
              </a:cxn>
              <a:cxn ang="0">
                <a:pos x="181" y="939"/>
              </a:cxn>
            </a:cxnLst>
            <a:rect l="0" t="0" r="r" b="b"/>
            <a:pathLst>
              <a:path w="181" h="939">
                <a:moveTo>
                  <a:pt x="0" y="0"/>
                </a:moveTo>
                <a:cubicBezTo>
                  <a:pt x="18" y="5"/>
                  <a:pt x="36" y="11"/>
                  <a:pt x="47" y="26"/>
                </a:cubicBezTo>
                <a:cubicBezTo>
                  <a:pt x="58" y="41"/>
                  <a:pt x="63" y="66"/>
                  <a:pt x="67" y="93"/>
                </a:cubicBezTo>
                <a:cubicBezTo>
                  <a:pt x="71" y="120"/>
                  <a:pt x="80" y="151"/>
                  <a:pt x="73" y="189"/>
                </a:cubicBezTo>
                <a:cubicBezTo>
                  <a:pt x="66" y="227"/>
                  <a:pt x="36" y="285"/>
                  <a:pt x="26" y="322"/>
                </a:cubicBezTo>
                <a:cubicBezTo>
                  <a:pt x="16" y="359"/>
                  <a:pt x="7" y="375"/>
                  <a:pt x="13" y="410"/>
                </a:cubicBezTo>
                <a:cubicBezTo>
                  <a:pt x="19" y="445"/>
                  <a:pt x="46" y="503"/>
                  <a:pt x="60" y="530"/>
                </a:cubicBezTo>
                <a:cubicBezTo>
                  <a:pt x="74" y="557"/>
                  <a:pt x="84" y="551"/>
                  <a:pt x="100" y="570"/>
                </a:cubicBezTo>
                <a:cubicBezTo>
                  <a:pt x="116" y="589"/>
                  <a:pt x="148" y="618"/>
                  <a:pt x="154" y="644"/>
                </a:cubicBezTo>
                <a:cubicBezTo>
                  <a:pt x="160" y="670"/>
                  <a:pt x="142" y="696"/>
                  <a:pt x="134" y="724"/>
                </a:cubicBezTo>
                <a:cubicBezTo>
                  <a:pt x="126" y="752"/>
                  <a:pt x="99" y="775"/>
                  <a:pt x="107" y="811"/>
                </a:cubicBezTo>
                <a:cubicBezTo>
                  <a:pt x="115" y="847"/>
                  <a:pt x="166" y="912"/>
                  <a:pt x="181" y="93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6" name="Freeform 654"/>
          <p:cNvSpPr>
            <a:spLocks/>
          </p:cNvSpPr>
          <p:nvPr/>
        </p:nvSpPr>
        <p:spPr bwMode="auto">
          <a:xfrm flipH="1">
            <a:off x="8147058" y="1503315"/>
            <a:ext cx="115888" cy="83596"/>
          </a:xfrm>
          <a:custGeom>
            <a:avLst/>
            <a:gdLst/>
            <a:ahLst/>
            <a:cxnLst>
              <a:cxn ang="0">
                <a:pos x="73" y="0"/>
              </a:cxn>
              <a:cxn ang="0">
                <a:pos x="33" y="20"/>
              </a:cxn>
              <a:cxn ang="0">
                <a:pos x="0" y="53"/>
              </a:cxn>
            </a:cxnLst>
            <a:rect l="0" t="0" r="r" b="b"/>
            <a:pathLst>
              <a:path w="73" h="53">
                <a:moveTo>
                  <a:pt x="73" y="0"/>
                </a:moveTo>
                <a:cubicBezTo>
                  <a:pt x="59" y="5"/>
                  <a:pt x="45" y="11"/>
                  <a:pt x="33" y="20"/>
                </a:cubicBezTo>
                <a:cubicBezTo>
                  <a:pt x="21" y="29"/>
                  <a:pt x="10" y="41"/>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dirty="0"/>
          </a:p>
        </p:txBody>
      </p:sp>
      <p:sp>
        <p:nvSpPr>
          <p:cNvPr id="1367" name="Freeform 655"/>
          <p:cNvSpPr>
            <a:spLocks/>
          </p:cNvSpPr>
          <p:nvPr/>
        </p:nvSpPr>
        <p:spPr bwMode="auto">
          <a:xfrm flipH="1">
            <a:off x="8100388" y="1646149"/>
            <a:ext cx="57150" cy="168769"/>
          </a:xfrm>
          <a:custGeom>
            <a:avLst/>
            <a:gdLst/>
            <a:ahLst/>
            <a:cxnLst>
              <a:cxn ang="0">
                <a:pos x="16" y="0"/>
              </a:cxn>
              <a:cxn ang="0">
                <a:pos x="3" y="60"/>
              </a:cxn>
              <a:cxn ang="0">
                <a:pos x="36" y="107"/>
              </a:cxn>
            </a:cxnLst>
            <a:rect l="0" t="0" r="r" b="b"/>
            <a:pathLst>
              <a:path w="36" h="107">
                <a:moveTo>
                  <a:pt x="16" y="0"/>
                </a:moveTo>
                <a:cubicBezTo>
                  <a:pt x="8" y="21"/>
                  <a:pt x="0" y="42"/>
                  <a:pt x="3" y="60"/>
                </a:cubicBezTo>
                <a:cubicBezTo>
                  <a:pt x="6" y="78"/>
                  <a:pt x="21" y="92"/>
                  <a:pt x="36"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8" name="Freeform 656"/>
          <p:cNvSpPr>
            <a:spLocks/>
          </p:cNvSpPr>
          <p:nvPr/>
        </p:nvSpPr>
        <p:spPr bwMode="auto">
          <a:xfrm flipH="1">
            <a:off x="7908300" y="1592521"/>
            <a:ext cx="149225" cy="138801"/>
          </a:xfrm>
          <a:custGeom>
            <a:avLst/>
            <a:gdLst/>
            <a:ahLst/>
            <a:cxnLst>
              <a:cxn ang="0">
                <a:pos x="7" y="0"/>
              </a:cxn>
              <a:cxn ang="0">
                <a:pos x="14" y="74"/>
              </a:cxn>
              <a:cxn ang="0">
                <a:pos x="94" y="87"/>
              </a:cxn>
            </a:cxnLst>
            <a:rect l="0" t="0" r="r" b="b"/>
            <a:pathLst>
              <a:path w="94" h="88">
                <a:moveTo>
                  <a:pt x="7" y="0"/>
                </a:moveTo>
                <a:cubicBezTo>
                  <a:pt x="3" y="30"/>
                  <a:pt x="0" y="60"/>
                  <a:pt x="14" y="74"/>
                </a:cubicBezTo>
                <a:cubicBezTo>
                  <a:pt x="28" y="88"/>
                  <a:pt x="61" y="87"/>
                  <a:pt x="94"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9" name="Freeform 657"/>
          <p:cNvSpPr>
            <a:spLocks/>
          </p:cNvSpPr>
          <p:nvPr/>
        </p:nvSpPr>
        <p:spPr bwMode="auto">
          <a:xfrm flipH="1">
            <a:off x="7833688" y="1445834"/>
            <a:ext cx="139700" cy="126183"/>
          </a:xfrm>
          <a:custGeom>
            <a:avLst/>
            <a:gdLst/>
            <a:ahLst/>
            <a:cxnLst>
              <a:cxn ang="0">
                <a:pos x="1" y="0"/>
              </a:cxn>
              <a:cxn ang="0">
                <a:pos x="14" y="60"/>
              </a:cxn>
              <a:cxn ang="0">
                <a:pos x="88" y="80"/>
              </a:cxn>
            </a:cxnLst>
            <a:rect l="0" t="0" r="r" b="b"/>
            <a:pathLst>
              <a:path w="88" h="80">
                <a:moveTo>
                  <a:pt x="1" y="0"/>
                </a:moveTo>
                <a:cubicBezTo>
                  <a:pt x="0" y="23"/>
                  <a:pt x="0" y="47"/>
                  <a:pt x="14" y="60"/>
                </a:cubicBezTo>
                <a:cubicBezTo>
                  <a:pt x="28" y="73"/>
                  <a:pt x="77" y="71"/>
                  <a:pt x="88"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70" name="Freeform 658"/>
          <p:cNvSpPr>
            <a:spLocks/>
          </p:cNvSpPr>
          <p:nvPr/>
        </p:nvSpPr>
        <p:spPr bwMode="auto">
          <a:xfrm flipH="1">
            <a:off x="7903538" y="1720281"/>
            <a:ext cx="114300" cy="189274"/>
          </a:xfrm>
          <a:custGeom>
            <a:avLst/>
            <a:gdLst/>
            <a:ahLst/>
            <a:cxnLst>
              <a:cxn ang="0">
                <a:pos x="9" y="0"/>
              </a:cxn>
              <a:cxn ang="0">
                <a:pos x="9" y="53"/>
              </a:cxn>
              <a:cxn ang="0">
                <a:pos x="62" y="60"/>
              </a:cxn>
              <a:cxn ang="0">
                <a:pos x="69" y="120"/>
              </a:cxn>
            </a:cxnLst>
            <a:rect l="0" t="0" r="r" b="b"/>
            <a:pathLst>
              <a:path w="72" h="120">
                <a:moveTo>
                  <a:pt x="9" y="0"/>
                </a:moveTo>
                <a:cubicBezTo>
                  <a:pt x="4" y="21"/>
                  <a:pt x="0" y="43"/>
                  <a:pt x="9" y="53"/>
                </a:cubicBezTo>
                <a:cubicBezTo>
                  <a:pt x="18" y="63"/>
                  <a:pt x="52" y="49"/>
                  <a:pt x="62" y="60"/>
                </a:cubicBezTo>
                <a:cubicBezTo>
                  <a:pt x="72" y="71"/>
                  <a:pt x="70" y="95"/>
                  <a:pt x="69"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71" name="Freeform 659"/>
          <p:cNvSpPr>
            <a:spLocks/>
          </p:cNvSpPr>
          <p:nvPr/>
        </p:nvSpPr>
        <p:spPr bwMode="auto">
          <a:xfrm flipH="1">
            <a:off x="8025775" y="1423752"/>
            <a:ext cx="52388" cy="85173"/>
          </a:xfrm>
          <a:custGeom>
            <a:avLst/>
            <a:gdLst/>
            <a:ahLst/>
            <a:cxnLst>
              <a:cxn ang="0">
                <a:pos x="0" y="0"/>
              </a:cxn>
              <a:cxn ang="0">
                <a:pos x="33" y="54"/>
              </a:cxn>
            </a:cxnLst>
            <a:rect l="0" t="0" r="r" b="b"/>
            <a:pathLst>
              <a:path w="33" h="54">
                <a:moveTo>
                  <a:pt x="0" y="0"/>
                </a:moveTo>
                <a:cubicBezTo>
                  <a:pt x="15" y="21"/>
                  <a:pt x="30" y="42"/>
                  <a:pt x="33"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72" name="Freeform 660"/>
          <p:cNvSpPr>
            <a:spLocks/>
          </p:cNvSpPr>
          <p:nvPr/>
        </p:nvSpPr>
        <p:spPr bwMode="auto">
          <a:xfrm flipH="1">
            <a:off x="7962275" y="1635108"/>
            <a:ext cx="169863" cy="274448"/>
          </a:xfrm>
          <a:custGeom>
            <a:avLst/>
            <a:gdLst/>
            <a:ahLst/>
            <a:cxnLst>
              <a:cxn ang="0">
                <a:pos x="0" y="0"/>
              </a:cxn>
              <a:cxn ang="0">
                <a:pos x="27" y="40"/>
              </a:cxn>
              <a:cxn ang="0">
                <a:pos x="34" y="107"/>
              </a:cxn>
              <a:cxn ang="0">
                <a:pos x="61" y="154"/>
              </a:cxn>
              <a:cxn ang="0">
                <a:pos x="107" y="174"/>
              </a:cxn>
            </a:cxnLst>
            <a:rect l="0" t="0" r="r" b="b"/>
            <a:pathLst>
              <a:path w="107" h="174">
                <a:moveTo>
                  <a:pt x="0" y="0"/>
                </a:moveTo>
                <a:cubicBezTo>
                  <a:pt x="10" y="11"/>
                  <a:pt x="21" y="22"/>
                  <a:pt x="27" y="40"/>
                </a:cubicBezTo>
                <a:cubicBezTo>
                  <a:pt x="33" y="58"/>
                  <a:pt x="28" y="88"/>
                  <a:pt x="34" y="107"/>
                </a:cubicBezTo>
                <a:cubicBezTo>
                  <a:pt x="40" y="126"/>
                  <a:pt x="49" y="143"/>
                  <a:pt x="61" y="154"/>
                </a:cubicBezTo>
                <a:cubicBezTo>
                  <a:pt x="73" y="165"/>
                  <a:pt x="90" y="169"/>
                  <a:pt x="107" y="17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1" name="Freeform 669"/>
          <p:cNvSpPr>
            <a:spLocks/>
          </p:cNvSpPr>
          <p:nvPr/>
        </p:nvSpPr>
        <p:spPr bwMode="auto">
          <a:xfrm flipH="1">
            <a:off x="7652713" y="1477379"/>
            <a:ext cx="149225" cy="23659"/>
          </a:xfrm>
          <a:custGeom>
            <a:avLst/>
            <a:gdLst/>
            <a:ahLst/>
            <a:cxnLst>
              <a:cxn ang="0">
                <a:pos x="94" y="13"/>
              </a:cxn>
              <a:cxn ang="0">
                <a:pos x="40" y="13"/>
              </a:cxn>
              <a:cxn ang="0">
                <a:pos x="0" y="0"/>
              </a:cxn>
            </a:cxnLst>
            <a:rect l="0" t="0" r="r" b="b"/>
            <a:pathLst>
              <a:path w="94" h="15">
                <a:moveTo>
                  <a:pt x="94" y="13"/>
                </a:moveTo>
                <a:cubicBezTo>
                  <a:pt x="75" y="14"/>
                  <a:pt x="56" y="15"/>
                  <a:pt x="40" y="13"/>
                </a:cubicBezTo>
                <a:cubicBezTo>
                  <a:pt x="24" y="11"/>
                  <a:pt x="12" y="5"/>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2" name="Freeform 670"/>
          <p:cNvSpPr>
            <a:spLocks/>
          </p:cNvSpPr>
          <p:nvPr/>
        </p:nvSpPr>
        <p:spPr bwMode="auto">
          <a:xfrm flipH="1">
            <a:off x="7652713" y="1614603"/>
            <a:ext cx="169863" cy="20505"/>
          </a:xfrm>
          <a:custGeom>
            <a:avLst/>
            <a:gdLst/>
            <a:ahLst/>
            <a:cxnLst>
              <a:cxn ang="0">
                <a:pos x="107" y="0"/>
              </a:cxn>
              <a:cxn ang="0">
                <a:pos x="60" y="13"/>
              </a:cxn>
              <a:cxn ang="0">
                <a:pos x="0" y="0"/>
              </a:cxn>
            </a:cxnLst>
            <a:rect l="0" t="0" r="r" b="b"/>
            <a:pathLst>
              <a:path w="107" h="13">
                <a:moveTo>
                  <a:pt x="107" y="0"/>
                </a:moveTo>
                <a:cubicBezTo>
                  <a:pt x="92" y="6"/>
                  <a:pt x="78" y="13"/>
                  <a:pt x="60" y="13"/>
                </a:cubicBezTo>
                <a:cubicBezTo>
                  <a:pt x="42" y="13"/>
                  <a:pt x="21" y="6"/>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3" name="Freeform 671"/>
          <p:cNvSpPr>
            <a:spLocks/>
          </p:cNvSpPr>
          <p:nvPr/>
        </p:nvSpPr>
        <p:spPr bwMode="auto">
          <a:xfrm flipH="1">
            <a:off x="7632075" y="1709240"/>
            <a:ext cx="201613" cy="42587"/>
          </a:xfrm>
          <a:custGeom>
            <a:avLst/>
            <a:gdLst/>
            <a:ahLst/>
            <a:cxnLst>
              <a:cxn ang="0">
                <a:pos x="127" y="27"/>
              </a:cxn>
              <a:cxn ang="0">
                <a:pos x="60" y="0"/>
              </a:cxn>
              <a:cxn ang="0">
                <a:pos x="0" y="27"/>
              </a:cxn>
            </a:cxnLst>
            <a:rect l="0" t="0" r="r" b="b"/>
            <a:pathLst>
              <a:path w="127" h="27">
                <a:moveTo>
                  <a:pt x="127" y="27"/>
                </a:moveTo>
                <a:cubicBezTo>
                  <a:pt x="104" y="13"/>
                  <a:pt x="81" y="0"/>
                  <a:pt x="60" y="0"/>
                </a:cubicBezTo>
                <a:cubicBezTo>
                  <a:pt x="39" y="0"/>
                  <a:pt x="19" y="13"/>
                  <a:pt x="0" y="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4" name="Freeform 672"/>
          <p:cNvSpPr>
            <a:spLocks/>
          </p:cNvSpPr>
          <p:nvPr/>
        </p:nvSpPr>
        <p:spPr bwMode="auto">
          <a:xfrm flipH="1">
            <a:off x="7652713" y="1857505"/>
            <a:ext cx="85725" cy="42587"/>
          </a:xfrm>
          <a:custGeom>
            <a:avLst/>
            <a:gdLst/>
            <a:ahLst/>
            <a:cxnLst>
              <a:cxn ang="0">
                <a:pos x="54" y="27"/>
              </a:cxn>
              <a:cxn ang="0">
                <a:pos x="0" y="0"/>
              </a:cxn>
            </a:cxnLst>
            <a:rect l="0" t="0" r="r" b="b"/>
            <a:pathLst>
              <a:path w="54" h="27">
                <a:moveTo>
                  <a:pt x="54" y="27"/>
                </a:moveTo>
                <a:cubicBezTo>
                  <a:pt x="54" y="27"/>
                  <a:pt x="27" y="1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5" name="Freeform 673"/>
          <p:cNvSpPr>
            <a:spLocks/>
          </p:cNvSpPr>
          <p:nvPr/>
        </p:nvSpPr>
        <p:spPr bwMode="auto">
          <a:xfrm flipH="1">
            <a:off x="7643188" y="1909555"/>
            <a:ext cx="158750" cy="31546"/>
          </a:xfrm>
          <a:custGeom>
            <a:avLst/>
            <a:gdLst/>
            <a:ahLst/>
            <a:cxnLst>
              <a:cxn ang="0">
                <a:pos x="100" y="0"/>
              </a:cxn>
              <a:cxn ang="0">
                <a:pos x="54" y="20"/>
              </a:cxn>
              <a:cxn ang="0">
                <a:pos x="0" y="0"/>
              </a:cxn>
            </a:cxnLst>
            <a:rect l="0" t="0" r="r" b="b"/>
            <a:pathLst>
              <a:path w="100" h="20">
                <a:moveTo>
                  <a:pt x="100" y="0"/>
                </a:moveTo>
                <a:cubicBezTo>
                  <a:pt x="85" y="10"/>
                  <a:pt x="71" y="20"/>
                  <a:pt x="54" y="20"/>
                </a:cubicBezTo>
                <a:cubicBezTo>
                  <a:pt x="37" y="20"/>
                  <a:pt x="13" y="2"/>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6" name="Freeform 674"/>
          <p:cNvSpPr>
            <a:spLocks/>
          </p:cNvSpPr>
          <p:nvPr/>
        </p:nvSpPr>
        <p:spPr bwMode="auto">
          <a:xfrm flipH="1">
            <a:off x="7643188" y="2015233"/>
            <a:ext cx="138113" cy="55205"/>
          </a:xfrm>
          <a:custGeom>
            <a:avLst/>
            <a:gdLst/>
            <a:ahLst/>
            <a:cxnLst>
              <a:cxn ang="0">
                <a:pos x="87" y="7"/>
              </a:cxn>
              <a:cxn ang="0">
                <a:pos x="47" y="34"/>
              </a:cxn>
              <a:cxn ang="0">
                <a:pos x="0" y="0"/>
              </a:cxn>
            </a:cxnLst>
            <a:rect l="0" t="0" r="r" b="b"/>
            <a:pathLst>
              <a:path w="87" h="35">
                <a:moveTo>
                  <a:pt x="87" y="7"/>
                </a:moveTo>
                <a:cubicBezTo>
                  <a:pt x="74" y="21"/>
                  <a:pt x="61" y="35"/>
                  <a:pt x="47" y="34"/>
                </a:cubicBezTo>
                <a:cubicBezTo>
                  <a:pt x="33" y="33"/>
                  <a:pt x="12" y="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7" name="Freeform 675"/>
          <p:cNvSpPr>
            <a:spLocks/>
          </p:cNvSpPr>
          <p:nvPr/>
        </p:nvSpPr>
        <p:spPr bwMode="auto">
          <a:xfrm flipH="1">
            <a:off x="7654300" y="2184003"/>
            <a:ext cx="169863" cy="22082"/>
          </a:xfrm>
          <a:custGeom>
            <a:avLst/>
            <a:gdLst/>
            <a:ahLst/>
            <a:cxnLst>
              <a:cxn ang="0">
                <a:pos x="107" y="0"/>
              </a:cxn>
              <a:cxn ang="0">
                <a:pos x="54" y="14"/>
              </a:cxn>
              <a:cxn ang="0">
                <a:pos x="0" y="0"/>
              </a:cxn>
            </a:cxnLst>
            <a:rect l="0" t="0" r="r" b="b"/>
            <a:pathLst>
              <a:path w="107" h="14">
                <a:moveTo>
                  <a:pt x="107" y="0"/>
                </a:moveTo>
                <a:cubicBezTo>
                  <a:pt x="89" y="7"/>
                  <a:pt x="72" y="14"/>
                  <a:pt x="54" y="14"/>
                </a:cubicBezTo>
                <a:cubicBezTo>
                  <a:pt x="36" y="14"/>
                  <a:pt x="18" y="7"/>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8" name="Freeform 676"/>
          <p:cNvSpPr>
            <a:spLocks/>
          </p:cNvSpPr>
          <p:nvPr/>
        </p:nvSpPr>
        <p:spPr bwMode="auto">
          <a:xfrm flipH="1">
            <a:off x="7652713" y="2307031"/>
            <a:ext cx="169863" cy="47319"/>
          </a:xfrm>
          <a:custGeom>
            <a:avLst/>
            <a:gdLst/>
            <a:ahLst/>
            <a:cxnLst>
              <a:cxn ang="0">
                <a:pos x="107" y="10"/>
              </a:cxn>
              <a:cxn ang="0">
                <a:pos x="67" y="3"/>
              </a:cxn>
              <a:cxn ang="0">
                <a:pos x="33" y="30"/>
              </a:cxn>
              <a:cxn ang="0">
                <a:pos x="0" y="3"/>
              </a:cxn>
            </a:cxnLst>
            <a:rect l="0" t="0" r="r" b="b"/>
            <a:pathLst>
              <a:path w="107" h="30">
                <a:moveTo>
                  <a:pt x="107" y="10"/>
                </a:moveTo>
                <a:cubicBezTo>
                  <a:pt x="93" y="5"/>
                  <a:pt x="79" y="0"/>
                  <a:pt x="67" y="3"/>
                </a:cubicBezTo>
                <a:cubicBezTo>
                  <a:pt x="55" y="6"/>
                  <a:pt x="44" y="30"/>
                  <a:pt x="33" y="30"/>
                </a:cubicBezTo>
                <a:cubicBezTo>
                  <a:pt x="22" y="30"/>
                  <a:pt x="11" y="16"/>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9" name="Freeform 677"/>
          <p:cNvSpPr>
            <a:spLocks/>
          </p:cNvSpPr>
          <p:nvPr/>
        </p:nvSpPr>
        <p:spPr bwMode="auto">
          <a:xfrm flipH="1">
            <a:off x="7643188" y="2395359"/>
            <a:ext cx="296863" cy="96214"/>
          </a:xfrm>
          <a:custGeom>
            <a:avLst/>
            <a:gdLst/>
            <a:ahLst/>
            <a:cxnLst>
              <a:cxn ang="0">
                <a:pos x="187" y="34"/>
              </a:cxn>
              <a:cxn ang="0">
                <a:pos x="141" y="61"/>
              </a:cxn>
              <a:cxn ang="0">
                <a:pos x="94" y="34"/>
              </a:cxn>
              <a:cxn ang="0">
                <a:pos x="47" y="0"/>
              </a:cxn>
              <a:cxn ang="0">
                <a:pos x="0" y="34"/>
              </a:cxn>
            </a:cxnLst>
            <a:rect l="0" t="0" r="r" b="b"/>
            <a:pathLst>
              <a:path w="187" h="61">
                <a:moveTo>
                  <a:pt x="187" y="34"/>
                </a:moveTo>
                <a:cubicBezTo>
                  <a:pt x="171" y="47"/>
                  <a:pt x="156" y="61"/>
                  <a:pt x="141" y="61"/>
                </a:cubicBezTo>
                <a:cubicBezTo>
                  <a:pt x="126" y="61"/>
                  <a:pt x="110" y="44"/>
                  <a:pt x="94" y="34"/>
                </a:cubicBezTo>
                <a:cubicBezTo>
                  <a:pt x="78" y="24"/>
                  <a:pt x="63" y="0"/>
                  <a:pt x="47" y="0"/>
                </a:cubicBezTo>
                <a:cubicBezTo>
                  <a:pt x="31" y="0"/>
                  <a:pt x="15" y="17"/>
                  <a:pt x="0" y="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0" name="Freeform 678"/>
          <p:cNvSpPr>
            <a:spLocks/>
          </p:cNvSpPr>
          <p:nvPr/>
        </p:nvSpPr>
        <p:spPr bwMode="auto">
          <a:xfrm flipH="1">
            <a:off x="7759075" y="2460028"/>
            <a:ext cx="128588" cy="44164"/>
          </a:xfrm>
          <a:custGeom>
            <a:avLst/>
            <a:gdLst/>
            <a:ahLst/>
            <a:cxnLst>
              <a:cxn ang="0">
                <a:pos x="81" y="0"/>
              </a:cxn>
              <a:cxn ang="0">
                <a:pos x="41" y="26"/>
              </a:cxn>
              <a:cxn ang="0">
                <a:pos x="0" y="13"/>
              </a:cxn>
            </a:cxnLst>
            <a:rect l="0" t="0" r="r" b="b"/>
            <a:pathLst>
              <a:path w="81" h="28">
                <a:moveTo>
                  <a:pt x="81" y="0"/>
                </a:moveTo>
                <a:cubicBezTo>
                  <a:pt x="67" y="12"/>
                  <a:pt x="54" y="24"/>
                  <a:pt x="41" y="26"/>
                </a:cubicBezTo>
                <a:cubicBezTo>
                  <a:pt x="28" y="28"/>
                  <a:pt x="14" y="20"/>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1" name="Freeform 679"/>
          <p:cNvSpPr>
            <a:spLocks/>
          </p:cNvSpPr>
          <p:nvPr/>
        </p:nvSpPr>
        <p:spPr bwMode="auto">
          <a:xfrm flipH="1">
            <a:off x="7632075" y="2605138"/>
            <a:ext cx="190500" cy="12618"/>
          </a:xfrm>
          <a:custGeom>
            <a:avLst/>
            <a:gdLst/>
            <a:ahLst/>
            <a:cxnLst>
              <a:cxn ang="0">
                <a:pos x="120" y="1"/>
              </a:cxn>
              <a:cxn ang="0">
                <a:pos x="46" y="1"/>
              </a:cxn>
              <a:cxn ang="0">
                <a:pos x="0" y="8"/>
              </a:cxn>
            </a:cxnLst>
            <a:rect l="0" t="0" r="r" b="b"/>
            <a:pathLst>
              <a:path w="120" h="8">
                <a:moveTo>
                  <a:pt x="120" y="1"/>
                </a:moveTo>
                <a:cubicBezTo>
                  <a:pt x="93" y="0"/>
                  <a:pt x="66" y="0"/>
                  <a:pt x="46" y="1"/>
                </a:cubicBezTo>
                <a:cubicBezTo>
                  <a:pt x="26" y="2"/>
                  <a:pt x="8" y="7"/>
                  <a:pt x="0" y="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2" name="Freeform 680"/>
          <p:cNvSpPr>
            <a:spLocks/>
          </p:cNvSpPr>
          <p:nvPr/>
        </p:nvSpPr>
        <p:spPr bwMode="auto">
          <a:xfrm flipH="1">
            <a:off x="7674938" y="2685579"/>
            <a:ext cx="212725" cy="58360"/>
          </a:xfrm>
          <a:custGeom>
            <a:avLst/>
            <a:gdLst/>
            <a:ahLst/>
            <a:cxnLst>
              <a:cxn ang="0">
                <a:pos x="134" y="31"/>
              </a:cxn>
              <a:cxn ang="0">
                <a:pos x="94" y="11"/>
              </a:cxn>
              <a:cxn ang="0">
                <a:pos x="34" y="4"/>
              </a:cxn>
              <a:cxn ang="0">
                <a:pos x="0" y="37"/>
              </a:cxn>
            </a:cxnLst>
            <a:rect l="0" t="0" r="r" b="b"/>
            <a:pathLst>
              <a:path w="134" h="37">
                <a:moveTo>
                  <a:pt x="134" y="31"/>
                </a:moveTo>
                <a:cubicBezTo>
                  <a:pt x="122" y="23"/>
                  <a:pt x="111" y="15"/>
                  <a:pt x="94" y="11"/>
                </a:cubicBezTo>
                <a:cubicBezTo>
                  <a:pt x="77" y="7"/>
                  <a:pt x="50" y="0"/>
                  <a:pt x="34" y="4"/>
                </a:cubicBezTo>
                <a:cubicBezTo>
                  <a:pt x="18" y="8"/>
                  <a:pt x="9" y="22"/>
                  <a:pt x="0" y="3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3" name="Freeform 681"/>
          <p:cNvSpPr>
            <a:spLocks/>
          </p:cNvSpPr>
          <p:nvPr/>
        </p:nvSpPr>
        <p:spPr bwMode="auto">
          <a:xfrm flipH="1">
            <a:off x="7598738" y="2743939"/>
            <a:ext cx="68263" cy="507886"/>
          </a:xfrm>
          <a:custGeom>
            <a:avLst/>
            <a:gdLst/>
            <a:ahLst/>
            <a:cxnLst>
              <a:cxn ang="0">
                <a:pos x="15" y="0"/>
              </a:cxn>
              <a:cxn ang="0">
                <a:pos x="29" y="54"/>
              </a:cxn>
              <a:cxn ang="0">
                <a:pos x="2" y="114"/>
              </a:cxn>
              <a:cxn ang="0">
                <a:pos x="42" y="134"/>
              </a:cxn>
              <a:cxn ang="0">
                <a:pos x="9" y="195"/>
              </a:cxn>
              <a:cxn ang="0">
                <a:pos x="29" y="255"/>
              </a:cxn>
              <a:cxn ang="0">
                <a:pos x="9" y="288"/>
              </a:cxn>
              <a:cxn ang="0">
                <a:pos x="29" y="322"/>
              </a:cxn>
            </a:cxnLst>
            <a:rect l="0" t="0" r="r" b="b"/>
            <a:pathLst>
              <a:path w="43" h="322">
                <a:moveTo>
                  <a:pt x="15" y="0"/>
                </a:moveTo>
                <a:cubicBezTo>
                  <a:pt x="23" y="17"/>
                  <a:pt x="31" y="35"/>
                  <a:pt x="29" y="54"/>
                </a:cubicBezTo>
                <a:cubicBezTo>
                  <a:pt x="27" y="73"/>
                  <a:pt x="0" y="101"/>
                  <a:pt x="2" y="114"/>
                </a:cubicBezTo>
                <a:cubicBezTo>
                  <a:pt x="4" y="127"/>
                  <a:pt x="41" y="121"/>
                  <a:pt x="42" y="134"/>
                </a:cubicBezTo>
                <a:cubicBezTo>
                  <a:pt x="43" y="147"/>
                  <a:pt x="11" y="175"/>
                  <a:pt x="9" y="195"/>
                </a:cubicBezTo>
                <a:cubicBezTo>
                  <a:pt x="7" y="215"/>
                  <a:pt x="29" y="240"/>
                  <a:pt x="29" y="255"/>
                </a:cubicBezTo>
                <a:cubicBezTo>
                  <a:pt x="29" y="270"/>
                  <a:pt x="9" y="277"/>
                  <a:pt x="9" y="288"/>
                </a:cubicBezTo>
                <a:cubicBezTo>
                  <a:pt x="9" y="299"/>
                  <a:pt x="19" y="310"/>
                  <a:pt x="29" y="32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4" name="Freeform 682"/>
          <p:cNvSpPr>
            <a:spLocks/>
          </p:cNvSpPr>
          <p:nvPr/>
        </p:nvSpPr>
        <p:spPr bwMode="auto">
          <a:xfrm flipH="1">
            <a:off x="7643188" y="3079900"/>
            <a:ext cx="158750" cy="45741"/>
          </a:xfrm>
          <a:custGeom>
            <a:avLst/>
            <a:gdLst/>
            <a:ahLst/>
            <a:cxnLst>
              <a:cxn ang="0">
                <a:pos x="0" y="29"/>
              </a:cxn>
              <a:cxn ang="0">
                <a:pos x="33" y="2"/>
              </a:cxn>
              <a:cxn ang="0">
                <a:pos x="100" y="15"/>
              </a:cxn>
            </a:cxnLst>
            <a:rect l="0" t="0" r="r" b="b"/>
            <a:pathLst>
              <a:path w="100" h="29">
                <a:moveTo>
                  <a:pt x="0" y="29"/>
                </a:moveTo>
                <a:cubicBezTo>
                  <a:pt x="8" y="16"/>
                  <a:pt x="16" y="4"/>
                  <a:pt x="33" y="2"/>
                </a:cubicBezTo>
                <a:cubicBezTo>
                  <a:pt x="50" y="0"/>
                  <a:pt x="75" y="7"/>
                  <a:pt x="100" y="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5" name="Freeform 683"/>
          <p:cNvSpPr>
            <a:spLocks/>
          </p:cNvSpPr>
          <p:nvPr/>
        </p:nvSpPr>
        <p:spPr bwMode="auto">
          <a:xfrm flipH="1">
            <a:off x="7649538" y="2955295"/>
            <a:ext cx="88900" cy="74132"/>
          </a:xfrm>
          <a:custGeom>
            <a:avLst/>
            <a:gdLst/>
            <a:ahLst/>
            <a:cxnLst>
              <a:cxn ang="0">
                <a:pos x="0" y="7"/>
              </a:cxn>
              <a:cxn ang="0">
                <a:pos x="47" y="7"/>
              </a:cxn>
              <a:cxn ang="0">
                <a:pos x="54" y="47"/>
              </a:cxn>
            </a:cxnLst>
            <a:rect l="0" t="0" r="r" b="b"/>
            <a:pathLst>
              <a:path w="56" h="47">
                <a:moveTo>
                  <a:pt x="0" y="7"/>
                </a:moveTo>
                <a:cubicBezTo>
                  <a:pt x="19" y="3"/>
                  <a:pt x="38" y="0"/>
                  <a:pt x="47" y="7"/>
                </a:cubicBezTo>
                <a:cubicBezTo>
                  <a:pt x="56" y="14"/>
                  <a:pt x="55" y="30"/>
                  <a:pt x="54" y="4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6" name="Freeform 684"/>
          <p:cNvSpPr>
            <a:spLocks/>
          </p:cNvSpPr>
          <p:nvPr/>
        </p:nvSpPr>
        <p:spPr bwMode="auto">
          <a:xfrm flipH="1">
            <a:off x="7801938" y="3106714"/>
            <a:ext cx="419100" cy="493690"/>
          </a:xfrm>
          <a:custGeom>
            <a:avLst/>
            <a:gdLst/>
            <a:ahLst/>
            <a:cxnLst>
              <a:cxn ang="0">
                <a:pos x="264" y="5"/>
              </a:cxn>
              <a:cxn ang="0">
                <a:pos x="210" y="12"/>
              </a:cxn>
              <a:cxn ang="0">
                <a:pos x="157" y="79"/>
              </a:cxn>
              <a:cxn ang="0">
                <a:pos x="97" y="38"/>
              </a:cxn>
              <a:cxn ang="0">
                <a:pos x="56" y="186"/>
              </a:cxn>
              <a:cxn ang="0">
                <a:pos x="9" y="239"/>
              </a:cxn>
              <a:cxn ang="0">
                <a:pos x="3" y="313"/>
              </a:cxn>
            </a:cxnLst>
            <a:rect l="0" t="0" r="r" b="b"/>
            <a:pathLst>
              <a:path w="264" h="313">
                <a:moveTo>
                  <a:pt x="264" y="5"/>
                </a:moveTo>
                <a:cubicBezTo>
                  <a:pt x="246" y="2"/>
                  <a:pt x="228" y="0"/>
                  <a:pt x="210" y="12"/>
                </a:cubicBezTo>
                <a:cubicBezTo>
                  <a:pt x="192" y="24"/>
                  <a:pt x="176" y="75"/>
                  <a:pt x="157" y="79"/>
                </a:cubicBezTo>
                <a:cubicBezTo>
                  <a:pt x="138" y="83"/>
                  <a:pt x="114" y="20"/>
                  <a:pt x="97" y="38"/>
                </a:cubicBezTo>
                <a:cubicBezTo>
                  <a:pt x="80" y="56"/>
                  <a:pt x="71" y="153"/>
                  <a:pt x="56" y="186"/>
                </a:cubicBezTo>
                <a:cubicBezTo>
                  <a:pt x="41" y="219"/>
                  <a:pt x="18" y="218"/>
                  <a:pt x="9" y="239"/>
                </a:cubicBezTo>
                <a:cubicBezTo>
                  <a:pt x="0" y="260"/>
                  <a:pt x="1" y="286"/>
                  <a:pt x="3" y="3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7" name="Freeform 685"/>
          <p:cNvSpPr>
            <a:spLocks/>
          </p:cNvSpPr>
          <p:nvPr/>
        </p:nvSpPr>
        <p:spPr bwMode="auto">
          <a:xfrm flipH="1">
            <a:off x="7833688" y="3251825"/>
            <a:ext cx="282575" cy="496845"/>
          </a:xfrm>
          <a:custGeom>
            <a:avLst/>
            <a:gdLst/>
            <a:ahLst/>
            <a:cxnLst>
              <a:cxn ang="0">
                <a:pos x="178" y="0"/>
              </a:cxn>
              <a:cxn ang="0">
                <a:pos x="111" y="27"/>
              </a:cxn>
              <a:cxn ang="0">
                <a:pos x="57" y="107"/>
              </a:cxn>
              <a:cxn ang="0">
                <a:pos x="64" y="167"/>
              </a:cxn>
              <a:cxn ang="0">
                <a:pos x="10" y="228"/>
              </a:cxn>
              <a:cxn ang="0">
                <a:pos x="4" y="315"/>
              </a:cxn>
            </a:cxnLst>
            <a:rect l="0" t="0" r="r" b="b"/>
            <a:pathLst>
              <a:path w="178" h="315">
                <a:moveTo>
                  <a:pt x="178" y="0"/>
                </a:moveTo>
                <a:cubicBezTo>
                  <a:pt x="154" y="4"/>
                  <a:pt x="131" y="9"/>
                  <a:pt x="111" y="27"/>
                </a:cubicBezTo>
                <a:cubicBezTo>
                  <a:pt x="91" y="45"/>
                  <a:pt x="65" y="84"/>
                  <a:pt x="57" y="107"/>
                </a:cubicBezTo>
                <a:cubicBezTo>
                  <a:pt x="49" y="130"/>
                  <a:pt x="72" y="147"/>
                  <a:pt x="64" y="167"/>
                </a:cubicBezTo>
                <a:cubicBezTo>
                  <a:pt x="56" y="187"/>
                  <a:pt x="20" y="203"/>
                  <a:pt x="10" y="228"/>
                </a:cubicBezTo>
                <a:cubicBezTo>
                  <a:pt x="0" y="253"/>
                  <a:pt x="7" y="296"/>
                  <a:pt x="4" y="3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8" name="Freeform 686"/>
          <p:cNvSpPr>
            <a:spLocks/>
          </p:cNvSpPr>
          <p:nvPr/>
        </p:nvSpPr>
        <p:spPr bwMode="auto">
          <a:xfrm flipH="1">
            <a:off x="7632075" y="3240784"/>
            <a:ext cx="127000" cy="305993"/>
          </a:xfrm>
          <a:custGeom>
            <a:avLst/>
            <a:gdLst/>
            <a:ahLst/>
            <a:cxnLst>
              <a:cxn ang="0">
                <a:pos x="80" y="0"/>
              </a:cxn>
              <a:cxn ang="0">
                <a:pos x="40" y="54"/>
              </a:cxn>
              <a:cxn ang="0">
                <a:pos x="67" y="121"/>
              </a:cxn>
              <a:cxn ang="0">
                <a:pos x="27" y="154"/>
              </a:cxn>
              <a:cxn ang="0">
                <a:pos x="0" y="194"/>
              </a:cxn>
            </a:cxnLst>
            <a:rect l="0" t="0" r="r" b="b"/>
            <a:pathLst>
              <a:path w="80" h="194">
                <a:moveTo>
                  <a:pt x="80" y="0"/>
                </a:moveTo>
                <a:cubicBezTo>
                  <a:pt x="61" y="17"/>
                  <a:pt x="42" y="34"/>
                  <a:pt x="40" y="54"/>
                </a:cubicBezTo>
                <a:cubicBezTo>
                  <a:pt x="38" y="74"/>
                  <a:pt x="69" y="104"/>
                  <a:pt x="67" y="121"/>
                </a:cubicBezTo>
                <a:cubicBezTo>
                  <a:pt x="65" y="138"/>
                  <a:pt x="38" y="142"/>
                  <a:pt x="27" y="154"/>
                </a:cubicBezTo>
                <a:cubicBezTo>
                  <a:pt x="16" y="166"/>
                  <a:pt x="8" y="180"/>
                  <a:pt x="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0" name="Oval 688"/>
          <p:cNvSpPr>
            <a:spLocks noChangeArrowheads="1"/>
          </p:cNvSpPr>
          <p:nvPr/>
        </p:nvSpPr>
        <p:spPr bwMode="auto">
          <a:xfrm flipH="1">
            <a:off x="7628900" y="304835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1" name="Oval 689"/>
          <p:cNvSpPr>
            <a:spLocks noChangeArrowheads="1"/>
          </p:cNvSpPr>
          <p:nvPr/>
        </p:nvSpPr>
        <p:spPr bwMode="auto">
          <a:xfrm flipH="1">
            <a:off x="7581275" y="2915863"/>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2" name="Freeform 690"/>
          <p:cNvSpPr>
            <a:spLocks/>
          </p:cNvSpPr>
          <p:nvPr/>
        </p:nvSpPr>
        <p:spPr bwMode="auto">
          <a:xfrm flipH="1">
            <a:off x="7663825" y="3236052"/>
            <a:ext cx="287338" cy="364353"/>
          </a:xfrm>
          <a:custGeom>
            <a:avLst/>
            <a:gdLst/>
            <a:ahLst/>
            <a:cxnLst>
              <a:cxn ang="0">
                <a:pos x="181" y="3"/>
              </a:cxn>
              <a:cxn ang="0">
                <a:pos x="127" y="3"/>
              </a:cxn>
              <a:cxn ang="0">
                <a:pos x="81" y="23"/>
              </a:cxn>
              <a:cxn ang="0">
                <a:pos x="74" y="77"/>
              </a:cxn>
              <a:cxn ang="0">
                <a:pos x="20" y="117"/>
              </a:cxn>
              <a:cxn ang="0">
                <a:pos x="40" y="197"/>
              </a:cxn>
              <a:cxn ang="0">
                <a:pos x="0" y="231"/>
              </a:cxn>
            </a:cxnLst>
            <a:rect l="0" t="0" r="r" b="b"/>
            <a:pathLst>
              <a:path w="181" h="231">
                <a:moveTo>
                  <a:pt x="181" y="3"/>
                </a:moveTo>
                <a:cubicBezTo>
                  <a:pt x="162" y="1"/>
                  <a:pt x="144" y="0"/>
                  <a:pt x="127" y="3"/>
                </a:cubicBezTo>
                <a:cubicBezTo>
                  <a:pt x="110" y="6"/>
                  <a:pt x="90" y="11"/>
                  <a:pt x="81" y="23"/>
                </a:cubicBezTo>
                <a:cubicBezTo>
                  <a:pt x="72" y="35"/>
                  <a:pt x="84" y="61"/>
                  <a:pt x="74" y="77"/>
                </a:cubicBezTo>
                <a:cubicBezTo>
                  <a:pt x="64" y="93"/>
                  <a:pt x="26" y="97"/>
                  <a:pt x="20" y="117"/>
                </a:cubicBezTo>
                <a:cubicBezTo>
                  <a:pt x="14" y="137"/>
                  <a:pt x="43" y="178"/>
                  <a:pt x="40" y="197"/>
                </a:cubicBezTo>
                <a:cubicBezTo>
                  <a:pt x="37" y="216"/>
                  <a:pt x="18" y="223"/>
                  <a:pt x="0" y="23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3" name="Oval 691"/>
          <p:cNvSpPr>
            <a:spLocks noChangeArrowheads="1"/>
          </p:cNvSpPr>
          <p:nvPr/>
        </p:nvSpPr>
        <p:spPr bwMode="auto">
          <a:xfrm flipH="1">
            <a:off x="7855913" y="3341730"/>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4" name="Oval 692"/>
          <p:cNvSpPr>
            <a:spLocks noChangeArrowheads="1"/>
          </p:cNvSpPr>
          <p:nvPr/>
        </p:nvSpPr>
        <p:spPr bwMode="auto">
          <a:xfrm flipH="1">
            <a:off x="7873375" y="3239206"/>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6" name="Freeform 694"/>
          <p:cNvSpPr>
            <a:spLocks/>
          </p:cNvSpPr>
          <p:nvPr/>
        </p:nvSpPr>
        <p:spPr bwMode="auto">
          <a:xfrm flipH="1">
            <a:off x="7706688" y="2825958"/>
            <a:ext cx="296863" cy="97792"/>
          </a:xfrm>
          <a:custGeom>
            <a:avLst/>
            <a:gdLst/>
            <a:ahLst/>
            <a:cxnLst>
              <a:cxn ang="0">
                <a:pos x="187" y="9"/>
              </a:cxn>
              <a:cxn ang="0">
                <a:pos x="147" y="22"/>
              </a:cxn>
              <a:cxn ang="0">
                <a:pos x="114" y="2"/>
              </a:cxn>
              <a:cxn ang="0">
                <a:pos x="67" y="36"/>
              </a:cxn>
              <a:cxn ang="0">
                <a:pos x="0" y="62"/>
              </a:cxn>
            </a:cxnLst>
            <a:rect l="0" t="0" r="r" b="b"/>
            <a:pathLst>
              <a:path w="187" h="62">
                <a:moveTo>
                  <a:pt x="187" y="9"/>
                </a:moveTo>
                <a:cubicBezTo>
                  <a:pt x="173" y="16"/>
                  <a:pt x="159" y="23"/>
                  <a:pt x="147" y="22"/>
                </a:cubicBezTo>
                <a:cubicBezTo>
                  <a:pt x="135" y="21"/>
                  <a:pt x="127" y="0"/>
                  <a:pt x="114" y="2"/>
                </a:cubicBezTo>
                <a:cubicBezTo>
                  <a:pt x="101" y="4"/>
                  <a:pt x="86" y="26"/>
                  <a:pt x="67" y="36"/>
                </a:cubicBezTo>
                <a:cubicBezTo>
                  <a:pt x="48" y="46"/>
                  <a:pt x="24" y="54"/>
                  <a:pt x="0" y="6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7" name="Freeform 695"/>
          <p:cNvSpPr>
            <a:spLocks/>
          </p:cNvSpPr>
          <p:nvPr/>
        </p:nvSpPr>
        <p:spPr bwMode="auto">
          <a:xfrm flipH="1">
            <a:off x="7770188" y="2966336"/>
            <a:ext cx="74613" cy="1577"/>
          </a:xfrm>
          <a:custGeom>
            <a:avLst/>
            <a:gdLst/>
            <a:ahLst/>
            <a:cxnLst>
              <a:cxn ang="0">
                <a:pos x="47" y="0"/>
              </a:cxn>
              <a:cxn ang="0">
                <a:pos x="0" y="0"/>
              </a:cxn>
            </a:cxnLst>
            <a:rect l="0" t="0" r="r" b="b"/>
            <a:pathLst>
              <a:path w="47" h="1">
                <a:moveTo>
                  <a:pt x="47" y="0"/>
                </a:moveTo>
                <a:cubicBezTo>
                  <a:pt x="47" y="0"/>
                  <a:pt x="23" y="0"/>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8" name="Freeform 696"/>
          <p:cNvSpPr>
            <a:spLocks/>
          </p:cNvSpPr>
          <p:nvPr/>
        </p:nvSpPr>
        <p:spPr bwMode="auto">
          <a:xfrm flipH="1">
            <a:off x="7897188" y="2788103"/>
            <a:ext cx="138113" cy="83596"/>
          </a:xfrm>
          <a:custGeom>
            <a:avLst/>
            <a:gdLst/>
            <a:ahLst/>
            <a:cxnLst>
              <a:cxn ang="0">
                <a:pos x="87" y="53"/>
              </a:cxn>
              <a:cxn ang="0">
                <a:pos x="53" y="6"/>
              </a:cxn>
              <a:cxn ang="0">
                <a:pos x="0" y="19"/>
              </a:cxn>
            </a:cxnLst>
            <a:rect l="0" t="0" r="r" b="b"/>
            <a:pathLst>
              <a:path w="87" h="53">
                <a:moveTo>
                  <a:pt x="87" y="53"/>
                </a:moveTo>
                <a:cubicBezTo>
                  <a:pt x="77" y="32"/>
                  <a:pt x="67" y="12"/>
                  <a:pt x="53" y="6"/>
                </a:cubicBezTo>
                <a:cubicBezTo>
                  <a:pt x="39" y="0"/>
                  <a:pt x="19" y="9"/>
                  <a:pt x="0" y="1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9" name="Oval 697"/>
          <p:cNvSpPr>
            <a:spLocks noChangeArrowheads="1"/>
          </p:cNvSpPr>
          <p:nvPr/>
        </p:nvSpPr>
        <p:spPr bwMode="auto">
          <a:xfrm flipH="1">
            <a:off x="7951163" y="3300720"/>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10" name="Oval 698"/>
          <p:cNvSpPr>
            <a:spLocks noChangeArrowheads="1"/>
          </p:cNvSpPr>
          <p:nvPr/>
        </p:nvSpPr>
        <p:spPr bwMode="auto">
          <a:xfrm flipH="1">
            <a:off x="7701925" y="3124064"/>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12" name="Freeform 700"/>
          <p:cNvSpPr>
            <a:spLocks/>
          </p:cNvSpPr>
          <p:nvPr/>
        </p:nvSpPr>
        <p:spPr bwMode="auto">
          <a:xfrm flipH="1">
            <a:off x="7674938" y="3083055"/>
            <a:ext cx="138113" cy="168769"/>
          </a:xfrm>
          <a:custGeom>
            <a:avLst/>
            <a:gdLst/>
            <a:ahLst/>
            <a:cxnLst>
              <a:cxn ang="0">
                <a:pos x="87" y="0"/>
              </a:cxn>
              <a:cxn ang="0">
                <a:pos x="54" y="47"/>
              </a:cxn>
              <a:cxn ang="0">
                <a:pos x="0" y="107"/>
              </a:cxn>
            </a:cxnLst>
            <a:rect l="0" t="0" r="r" b="b"/>
            <a:pathLst>
              <a:path w="87" h="107">
                <a:moveTo>
                  <a:pt x="87" y="0"/>
                </a:moveTo>
                <a:cubicBezTo>
                  <a:pt x="77" y="14"/>
                  <a:pt x="68" y="29"/>
                  <a:pt x="54" y="47"/>
                </a:cubicBezTo>
                <a:cubicBezTo>
                  <a:pt x="40" y="65"/>
                  <a:pt x="20" y="86"/>
                  <a:pt x="0"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3" name="Freeform 701"/>
          <p:cNvSpPr>
            <a:spLocks/>
          </p:cNvSpPr>
          <p:nvPr/>
        </p:nvSpPr>
        <p:spPr bwMode="auto">
          <a:xfrm flipH="1">
            <a:off x="8136053" y="1351375"/>
            <a:ext cx="66675" cy="146687"/>
          </a:xfrm>
          <a:custGeom>
            <a:avLst/>
            <a:gdLst/>
            <a:ahLst/>
            <a:cxnLst>
              <a:cxn ang="0">
                <a:pos x="42" y="93"/>
              </a:cxn>
              <a:cxn ang="0">
                <a:pos x="1" y="53"/>
              </a:cxn>
              <a:cxn ang="0">
                <a:pos x="35" y="0"/>
              </a:cxn>
            </a:cxnLst>
            <a:rect l="0" t="0" r="r" b="b"/>
            <a:pathLst>
              <a:path w="42" h="93">
                <a:moveTo>
                  <a:pt x="42" y="93"/>
                </a:moveTo>
                <a:cubicBezTo>
                  <a:pt x="22" y="80"/>
                  <a:pt x="2" y="68"/>
                  <a:pt x="1" y="53"/>
                </a:cubicBezTo>
                <a:cubicBezTo>
                  <a:pt x="0" y="38"/>
                  <a:pt x="17" y="19"/>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4" name="Freeform 702"/>
          <p:cNvSpPr>
            <a:spLocks/>
          </p:cNvSpPr>
          <p:nvPr/>
        </p:nvSpPr>
        <p:spPr bwMode="auto">
          <a:xfrm flipH="1">
            <a:off x="8141663" y="1519966"/>
            <a:ext cx="160338" cy="126183"/>
          </a:xfrm>
          <a:custGeom>
            <a:avLst/>
            <a:gdLst/>
            <a:ahLst/>
            <a:cxnLst>
              <a:cxn ang="0">
                <a:pos x="101" y="0"/>
              </a:cxn>
              <a:cxn ang="0">
                <a:pos x="67" y="33"/>
              </a:cxn>
              <a:cxn ang="0">
                <a:pos x="0" y="80"/>
              </a:cxn>
            </a:cxnLst>
            <a:rect l="0" t="0" r="r" b="b"/>
            <a:pathLst>
              <a:path w="101" h="80">
                <a:moveTo>
                  <a:pt x="101" y="0"/>
                </a:moveTo>
                <a:cubicBezTo>
                  <a:pt x="92" y="10"/>
                  <a:pt x="84" y="20"/>
                  <a:pt x="67" y="33"/>
                </a:cubicBezTo>
                <a:cubicBezTo>
                  <a:pt x="50" y="46"/>
                  <a:pt x="25" y="63"/>
                  <a:pt x="0"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5" name="Freeform 703"/>
          <p:cNvSpPr>
            <a:spLocks/>
          </p:cNvSpPr>
          <p:nvPr/>
        </p:nvSpPr>
        <p:spPr bwMode="auto">
          <a:xfrm flipH="1">
            <a:off x="8275013" y="2627220"/>
            <a:ext cx="104775" cy="233438"/>
          </a:xfrm>
          <a:custGeom>
            <a:avLst/>
            <a:gdLst/>
            <a:ahLst/>
            <a:cxnLst>
              <a:cxn ang="0">
                <a:pos x="0" y="0"/>
              </a:cxn>
              <a:cxn ang="0">
                <a:pos x="33" y="40"/>
              </a:cxn>
              <a:cxn ang="0">
                <a:pos x="33" y="121"/>
              </a:cxn>
              <a:cxn ang="0">
                <a:pos x="66" y="148"/>
              </a:cxn>
            </a:cxnLst>
            <a:rect l="0" t="0" r="r" b="b"/>
            <a:pathLst>
              <a:path w="66" h="148">
                <a:moveTo>
                  <a:pt x="0" y="0"/>
                </a:moveTo>
                <a:cubicBezTo>
                  <a:pt x="14" y="10"/>
                  <a:pt x="28" y="20"/>
                  <a:pt x="33" y="40"/>
                </a:cubicBezTo>
                <a:cubicBezTo>
                  <a:pt x="38" y="60"/>
                  <a:pt x="28" y="103"/>
                  <a:pt x="33" y="121"/>
                </a:cubicBezTo>
                <a:cubicBezTo>
                  <a:pt x="38" y="139"/>
                  <a:pt x="52" y="143"/>
                  <a:pt x="66" y="14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6" name="Freeform 704"/>
          <p:cNvSpPr>
            <a:spLocks/>
          </p:cNvSpPr>
          <p:nvPr/>
        </p:nvSpPr>
        <p:spPr bwMode="auto">
          <a:xfrm>
            <a:off x="8208338" y="2501037"/>
            <a:ext cx="68263" cy="168769"/>
          </a:xfrm>
          <a:custGeom>
            <a:avLst/>
            <a:gdLst/>
            <a:ahLst/>
            <a:cxnLst>
              <a:cxn ang="0">
                <a:pos x="29" y="0"/>
              </a:cxn>
              <a:cxn ang="0">
                <a:pos x="2" y="47"/>
              </a:cxn>
              <a:cxn ang="0">
                <a:pos x="43" y="107"/>
              </a:cxn>
            </a:cxnLst>
            <a:rect l="0" t="0" r="r" b="b"/>
            <a:pathLst>
              <a:path w="43" h="107">
                <a:moveTo>
                  <a:pt x="29" y="0"/>
                </a:moveTo>
                <a:cubicBezTo>
                  <a:pt x="14" y="14"/>
                  <a:pt x="0" y="29"/>
                  <a:pt x="2" y="47"/>
                </a:cubicBezTo>
                <a:cubicBezTo>
                  <a:pt x="4" y="65"/>
                  <a:pt x="23" y="86"/>
                  <a:pt x="43"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7" name="Freeform 705"/>
          <p:cNvSpPr>
            <a:spLocks/>
          </p:cNvSpPr>
          <p:nvPr/>
        </p:nvSpPr>
        <p:spPr bwMode="auto">
          <a:xfrm flipH="1">
            <a:off x="8176588" y="2269176"/>
            <a:ext cx="180975" cy="179810"/>
          </a:xfrm>
          <a:custGeom>
            <a:avLst/>
            <a:gdLst/>
            <a:ahLst/>
            <a:cxnLst>
              <a:cxn ang="0">
                <a:pos x="114" y="0"/>
              </a:cxn>
              <a:cxn ang="0">
                <a:pos x="73" y="47"/>
              </a:cxn>
              <a:cxn ang="0">
                <a:pos x="67" y="87"/>
              </a:cxn>
              <a:cxn ang="0">
                <a:pos x="0" y="114"/>
              </a:cxn>
            </a:cxnLst>
            <a:rect l="0" t="0" r="r" b="b"/>
            <a:pathLst>
              <a:path w="114" h="114">
                <a:moveTo>
                  <a:pt x="114" y="0"/>
                </a:moveTo>
                <a:cubicBezTo>
                  <a:pt x="97" y="16"/>
                  <a:pt x="81" y="33"/>
                  <a:pt x="73" y="47"/>
                </a:cubicBezTo>
                <a:cubicBezTo>
                  <a:pt x="65" y="61"/>
                  <a:pt x="79" y="76"/>
                  <a:pt x="67" y="87"/>
                </a:cubicBezTo>
                <a:cubicBezTo>
                  <a:pt x="55" y="98"/>
                  <a:pt x="11" y="110"/>
                  <a:pt x="0"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8" name="Freeform 706"/>
          <p:cNvSpPr>
            <a:spLocks/>
          </p:cNvSpPr>
          <p:nvPr/>
        </p:nvSpPr>
        <p:spPr bwMode="auto">
          <a:xfrm flipH="1">
            <a:off x="8143250" y="2373277"/>
            <a:ext cx="46038" cy="201892"/>
          </a:xfrm>
          <a:custGeom>
            <a:avLst/>
            <a:gdLst/>
            <a:ahLst/>
            <a:cxnLst>
              <a:cxn ang="0">
                <a:pos x="0" y="0"/>
              </a:cxn>
              <a:cxn ang="0">
                <a:pos x="27" y="67"/>
              </a:cxn>
              <a:cxn ang="0">
                <a:pos x="14" y="128"/>
              </a:cxn>
            </a:cxnLst>
            <a:rect l="0" t="0" r="r" b="b"/>
            <a:pathLst>
              <a:path w="29" h="128">
                <a:moveTo>
                  <a:pt x="0" y="0"/>
                </a:moveTo>
                <a:cubicBezTo>
                  <a:pt x="12" y="23"/>
                  <a:pt x="25" y="46"/>
                  <a:pt x="27" y="67"/>
                </a:cubicBezTo>
                <a:cubicBezTo>
                  <a:pt x="29" y="88"/>
                  <a:pt x="21" y="108"/>
                  <a:pt x="14" y="12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9" name="Freeform 707"/>
          <p:cNvSpPr>
            <a:spLocks/>
          </p:cNvSpPr>
          <p:nvPr/>
        </p:nvSpPr>
        <p:spPr bwMode="auto">
          <a:xfrm>
            <a:off x="8219450" y="2053088"/>
            <a:ext cx="49213" cy="138801"/>
          </a:xfrm>
          <a:custGeom>
            <a:avLst/>
            <a:gdLst/>
            <a:ahLst/>
            <a:cxnLst>
              <a:cxn ang="0">
                <a:pos x="4" y="0"/>
              </a:cxn>
              <a:cxn ang="0">
                <a:pos x="4" y="54"/>
              </a:cxn>
              <a:cxn ang="0">
                <a:pos x="31" y="88"/>
              </a:cxn>
            </a:cxnLst>
            <a:rect l="0" t="0" r="r" b="b"/>
            <a:pathLst>
              <a:path w="31" h="88">
                <a:moveTo>
                  <a:pt x="4" y="0"/>
                </a:moveTo>
                <a:cubicBezTo>
                  <a:pt x="2" y="19"/>
                  <a:pt x="0" y="39"/>
                  <a:pt x="4" y="54"/>
                </a:cubicBezTo>
                <a:cubicBezTo>
                  <a:pt x="8" y="69"/>
                  <a:pt x="19" y="78"/>
                  <a:pt x="31" y="8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0" name="Freeform 708"/>
          <p:cNvSpPr>
            <a:spLocks/>
          </p:cNvSpPr>
          <p:nvPr/>
        </p:nvSpPr>
        <p:spPr bwMode="auto">
          <a:xfrm flipH="1">
            <a:off x="8135313" y="2089366"/>
            <a:ext cx="87313" cy="211356"/>
          </a:xfrm>
          <a:custGeom>
            <a:avLst/>
            <a:gdLst/>
            <a:ahLst/>
            <a:cxnLst>
              <a:cxn ang="0">
                <a:pos x="0" y="0"/>
              </a:cxn>
              <a:cxn ang="0">
                <a:pos x="47" y="74"/>
              </a:cxn>
              <a:cxn ang="0">
                <a:pos x="47" y="134"/>
              </a:cxn>
            </a:cxnLst>
            <a:rect l="0" t="0" r="r" b="b"/>
            <a:pathLst>
              <a:path w="55" h="134">
                <a:moveTo>
                  <a:pt x="0" y="0"/>
                </a:moveTo>
                <a:cubicBezTo>
                  <a:pt x="19" y="26"/>
                  <a:pt x="39" y="52"/>
                  <a:pt x="47" y="74"/>
                </a:cubicBezTo>
                <a:cubicBezTo>
                  <a:pt x="55" y="96"/>
                  <a:pt x="51" y="115"/>
                  <a:pt x="47" y="1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1" name="Freeform 709"/>
          <p:cNvSpPr>
            <a:spLocks/>
          </p:cNvSpPr>
          <p:nvPr/>
        </p:nvSpPr>
        <p:spPr bwMode="auto">
          <a:xfrm flipH="1">
            <a:off x="8143250" y="1868546"/>
            <a:ext cx="134938" cy="189274"/>
          </a:xfrm>
          <a:custGeom>
            <a:avLst/>
            <a:gdLst/>
            <a:ahLst/>
            <a:cxnLst>
              <a:cxn ang="0">
                <a:pos x="0" y="0"/>
              </a:cxn>
              <a:cxn ang="0">
                <a:pos x="73" y="46"/>
              </a:cxn>
              <a:cxn ang="0">
                <a:pos x="73" y="120"/>
              </a:cxn>
            </a:cxnLst>
            <a:rect l="0" t="0" r="r" b="b"/>
            <a:pathLst>
              <a:path w="85" h="120">
                <a:moveTo>
                  <a:pt x="0" y="0"/>
                </a:moveTo>
                <a:cubicBezTo>
                  <a:pt x="30" y="13"/>
                  <a:pt x="61" y="26"/>
                  <a:pt x="73" y="46"/>
                </a:cubicBezTo>
                <a:cubicBezTo>
                  <a:pt x="85" y="66"/>
                  <a:pt x="79" y="93"/>
                  <a:pt x="73"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2" name="Freeform 710"/>
          <p:cNvSpPr>
            <a:spLocks/>
          </p:cNvSpPr>
          <p:nvPr/>
        </p:nvSpPr>
        <p:spPr bwMode="auto">
          <a:xfrm flipH="1">
            <a:off x="8203575" y="2130375"/>
            <a:ext cx="31750" cy="85173"/>
          </a:xfrm>
          <a:custGeom>
            <a:avLst/>
            <a:gdLst/>
            <a:ahLst/>
            <a:cxnLst>
              <a:cxn ang="0">
                <a:pos x="20" y="0"/>
              </a:cxn>
              <a:cxn ang="0">
                <a:pos x="0" y="54"/>
              </a:cxn>
            </a:cxnLst>
            <a:rect l="0" t="0" r="r" b="b"/>
            <a:pathLst>
              <a:path w="20" h="54">
                <a:moveTo>
                  <a:pt x="20" y="0"/>
                </a:moveTo>
                <a:cubicBezTo>
                  <a:pt x="11" y="20"/>
                  <a:pt x="2" y="40"/>
                  <a:pt x="0"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3" name="Freeform 711"/>
          <p:cNvSpPr>
            <a:spLocks/>
          </p:cNvSpPr>
          <p:nvPr/>
        </p:nvSpPr>
        <p:spPr bwMode="auto">
          <a:xfrm flipH="1">
            <a:off x="8167063" y="1983688"/>
            <a:ext cx="52388" cy="127760"/>
          </a:xfrm>
          <a:custGeom>
            <a:avLst/>
            <a:gdLst/>
            <a:ahLst/>
            <a:cxnLst>
              <a:cxn ang="0">
                <a:pos x="33" y="0"/>
              </a:cxn>
              <a:cxn ang="0">
                <a:pos x="0" y="81"/>
              </a:cxn>
            </a:cxnLst>
            <a:rect l="0" t="0" r="r" b="b"/>
            <a:pathLst>
              <a:path w="33" h="81">
                <a:moveTo>
                  <a:pt x="33" y="0"/>
                </a:moveTo>
                <a:cubicBezTo>
                  <a:pt x="33" y="0"/>
                  <a:pt x="16" y="40"/>
                  <a:pt x="0" y="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4" name="Freeform 712"/>
          <p:cNvSpPr>
            <a:spLocks/>
          </p:cNvSpPr>
          <p:nvPr/>
        </p:nvSpPr>
        <p:spPr bwMode="auto">
          <a:xfrm flipH="1">
            <a:off x="8081338" y="1712395"/>
            <a:ext cx="127000" cy="59937"/>
          </a:xfrm>
          <a:custGeom>
            <a:avLst/>
            <a:gdLst/>
            <a:ahLst/>
            <a:cxnLst>
              <a:cxn ang="0">
                <a:pos x="80" y="11"/>
              </a:cxn>
              <a:cxn ang="0">
                <a:pos x="40" y="5"/>
              </a:cxn>
              <a:cxn ang="0">
                <a:pos x="0" y="38"/>
              </a:cxn>
            </a:cxnLst>
            <a:rect l="0" t="0" r="r" b="b"/>
            <a:pathLst>
              <a:path w="80" h="38">
                <a:moveTo>
                  <a:pt x="80" y="11"/>
                </a:moveTo>
                <a:cubicBezTo>
                  <a:pt x="66" y="5"/>
                  <a:pt x="53" y="0"/>
                  <a:pt x="40" y="5"/>
                </a:cubicBezTo>
                <a:cubicBezTo>
                  <a:pt x="27" y="10"/>
                  <a:pt x="13" y="24"/>
                  <a:pt x="0" y="3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5" name="Freeform 713"/>
          <p:cNvSpPr>
            <a:spLocks/>
          </p:cNvSpPr>
          <p:nvPr/>
        </p:nvSpPr>
        <p:spPr bwMode="auto">
          <a:xfrm>
            <a:off x="8187700" y="1729745"/>
            <a:ext cx="31750" cy="276025"/>
          </a:xfrm>
          <a:custGeom>
            <a:avLst/>
            <a:gdLst/>
            <a:ahLst/>
            <a:cxnLst>
              <a:cxn ang="0">
                <a:pos x="20" y="0"/>
              </a:cxn>
              <a:cxn ang="0">
                <a:pos x="0" y="94"/>
              </a:cxn>
              <a:cxn ang="0">
                <a:pos x="20" y="175"/>
              </a:cxn>
            </a:cxnLst>
            <a:rect l="0" t="0" r="r" b="b"/>
            <a:pathLst>
              <a:path w="20" h="175">
                <a:moveTo>
                  <a:pt x="20" y="0"/>
                </a:moveTo>
                <a:cubicBezTo>
                  <a:pt x="10" y="32"/>
                  <a:pt x="0" y="65"/>
                  <a:pt x="0" y="94"/>
                </a:cubicBezTo>
                <a:cubicBezTo>
                  <a:pt x="0" y="123"/>
                  <a:pt x="10" y="149"/>
                  <a:pt x="20" y="17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6" name="Freeform 714"/>
          <p:cNvSpPr>
            <a:spLocks/>
          </p:cNvSpPr>
          <p:nvPr/>
        </p:nvSpPr>
        <p:spPr bwMode="auto">
          <a:xfrm>
            <a:off x="7635250" y="3546777"/>
            <a:ext cx="476250" cy="2623024"/>
          </a:xfrm>
          <a:custGeom>
            <a:avLst/>
            <a:gdLst/>
            <a:ahLst/>
            <a:cxnLst>
              <a:cxn ang="0">
                <a:pos x="75" y="0"/>
              </a:cxn>
              <a:cxn ang="0">
                <a:pos x="8" y="141"/>
              </a:cxn>
              <a:cxn ang="0">
                <a:pos x="122" y="302"/>
              </a:cxn>
              <a:cxn ang="0">
                <a:pos x="88" y="463"/>
              </a:cxn>
              <a:cxn ang="0">
                <a:pos x="148" y="643"/>
              </a:cxn>
              <a:cxn ang="0">
                <a:pos x="122" y="784"/>
              </a:cxn>
              <a:cxn ang="0">
                <a:pos x="148" y="905"/>
              </a:cxn>
              <a:cxn ang="0">
                <a:pos x="222" y="1059"/>
              </a:cxn>
              <a:cxn ang="0">
                <a:pos x="229" y="1139"/>
              </a:cxn>
              <a:cxn ang="0">
                <a:pos x="188" y="1213"/>
              </a:cxn>
              <a:cxn ang="0">
                <a:pos x="209" y="1333"/>
              </a:cxn>
              <a:cxn ang="0">
                <a:pos x="182" y="1420"/>
              </a:cxn>
              <a:cxn ang="0">
                <a:pos x="240" y="1589"/>
              </a:cxn>
              <a:cxn ang="0">
                <a:pos x="300" y="1663"/>
              </a:cxn>
            </a:cxnLst>
            <a:rect l="0" t="0" r="r" b="b"/>
            <a:pathLst>
              <a:path w="300" h="1663">
                <a:moveTo>
                  <a:pt x="75" y="0"/>
                </a:moveTo>
                <a:cubicBezTo>
                  <a:pt x="38" y="45"/>
                  <a:pt x="0" y="91"/>
                  <a:pt x="8" y="141"/>
                </a:cubicBezTo>
                <a:cubicBezTo>
                  <a:pt x="16" y="191"/>
                  <a:pt x="109" y="248"/>
                  <a:pt x="122" y="302"/>
                </a:cubicBezTo>
                <a:cubicBezTo>
                  <a:pt x="135" y="356"/>
                  <a:pt x="84" y="406"/>
                  <a:pt x="88" y="463"/>
                </a:cubicBezTo>
                <a:cubicBezTo>
                  <a:pt x="92" y="520"/>
                  <a:pt x="142" y="589"/>
                  <a:pt x="148" y="643"/>
                </a:cubicBezTo>
                <a:cubicBezTo>
                  <a:pt x="154" y="697"/>
                  <a:pt x="122" y="740"/>
                  <a:pt x="122" y="784"/>
                </a:cubicBezTo>
                <a:cubicBezTo>
                  <a:pt x="122" y="828"/>
                  <a:pt x="131" y="859"/>
                  <a:pt x="148" y="905"/>
                </a:cubicBezTo>
                <a:cubicBezTo>
                  <a:pt x="165" y="951"/>
                  <a:pt x="209" y="1020"/>
                  <a:pt x="222" y="1059"/>
                </a:cubicBezTo>
                <a:cubicBezTo>
                  <a:pt x="235" y="1098"/>
                  <a:pt x="235" y="1113"/>
                  <a:pt x="229" y="1139"/>
                </a:cubicBezTo>
                <a:cubicBezTo>
                  <a:pt x="223" y="1165"/>
                  <a:pt x="191" y="1181"/>
                  <a:pt x="188" y="1213"/>
                </a:cubicBezTo>
                <a:cubicBezTo>
                  <a:pt x="185" y="1245"/>
                  <a:pt x="210" y="1299"/>
                  <a:pt x="209" y="1333"/>
                </a:cubicBezTo>
                <a:cubicBezTo>
                  <a:pt x="208" y="1367"/>
                  <a:pt x="177" y="1377"/>
                  <a:pt x="182" y="1420"/>
                </a:cubicBezTo>
                <a:cubicBezTo>
                  <a:pt x="187" y="1463"/>
                  <a:pt x="220" y="1548"/>
                  <a:pt x="240" y="1589"/>
                </a:cubicBezTo>
                <a:cubicBezTo>
                  <a:pt x="260" y="1630"/>
                  <a:pt x="288" y="1648"/>
                  <a:pt x="300" y="166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7" name="Freeform 715"/>
          <p:cNvSpPr>
            <a:spLocks/>
          </p:cNvSpPr>
          <p:nvPr/>
        </p:nvSpPr>
        <p:spPr bwMode="auto">
          <a:xfrm flipH="1">
            <a:off x="8324225" y="2786526"/>
            <a:ext cx="76200" cy="411671"/>
          </a:xfrm>
          <a:custGeom>
            <a:avLst/>
            <a:gdLst/>
            <a:ahLst/>
            <a:cxnLst>
              <a:cxn ang="0">
                <a:pos x="20" y="0"/>
              </a:cxn>
              <a:cxn ang="0">
                <a:pos x="7" y="101"/>
              </a:cxn>
              <a:cxn ang="0">
                <a:pos x="47" y="201"/>
              </a:cxn>
              <a:cxn ang="0">
                <a:pos x="0" y="261"/>
              </a:cxn>
            </a:cxnLst>
            <a:rect l="0" t="0" r="r" b="b"/>
            <a:pathLst>
              <a:path w="48" h="261">
                <a:moveTo>
                  <a:pt x="20" y="0"/>
                </a:moveTo>
                <a:cubicBezTo>
                  <a:pt x="11" y="33"/>
                  <a:pt x="3" y="67"/>
                  <a:pt x="7" y="101"/>
                </a:cubicBezTo>
                <a:cubicBezTo>
                  <a:pt x="11" y="135"/>
                  <a:pt x="48" y="174"/>
                  <a:pt x="47" y="201"/>
                </a:cubicBezTo>
                <a:cubicBezTo>
                  <a:pt x="46" y="228"/>
                  <a:pt x="23" y="244"/>
                  <a:pt x="0"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8" name="Freeform 716"/>
          <p:cNvSpPr>
            <a:spLocks/>
          </p:cNvSpPr>
          <p:nvPr/>
        </p:nvSpPr>
        <p:spPr bwMode="auto">
          <a:xfrm flipH="1">
            <a:off x="7736850" y="3526272"/>
            <a:ext cx="341313" cy="1859619"/>
          </a:xfrm>
          <a:custGeom>
            <a:avLst/>
            <a:gdLst/>
            <a:ahLst/>
            <a:cxnLst>
              <a:cxn ang="0">
                <a:pos x="55" y="0"/>
              </a:cxn>
              <a:cxn ang="0">
                <a:pos x="89" y="121"/>
              </a:cxn>
              <a:cxn ang="0">
                <a:pos x="55" y="235"/>
              </a:cxn>
              <a:cxn ang="0">
                <a:pos x="109" y="288"/>
              </a:cxn>
              <a:cxn ang="0">
                <a:pos x="203" y="368"/>
              </a:cxn>
              <a:cxn ang="0">
                <a:pos x="182" y="476"/>
              </a:cxn>
              <a:cxn ang="0">
                <a:pos x="35" y="529"/>
              </a:cxn>
              <a:cxn ang="0">
                <a:pos x="49" y="677"/>
              </a:cxn>
              <a:cxn ang="0">
                <a:pos x="15" y="804"/>
              </a:cxn>
              <a:cxn ang="0">
                <a:pos x="69" y="864"/>
              </a:cxn>
              <a:cxn ang="0">
                <a:pos x="2" y="991"/>
              </a:cxn>
              <a:cxn ang="0">
                <a:pos x="82" y="1092"/>
              </a:cxn>
              <a:cxn ang="0">
                <a:pos x="55" y="1179"/>
              </a:cxn>
            </a:cxnLst>
            <a:rect l="0" t="0" r="r" b="b"/>
            <a:pathLst>
              <a:path w="215" h="1179">
                <a:moveTo>
                  <a:pt x="55" y="0"/>
                </a:moveTo>
                <a:cubicBezTo>
                  <a:pt x="72" y="41"/>
                  <a:pt x="89" y="82"/>
                  <a:pt x="89" y="121"/>
                </a:cubicBezTo>
                <a:cubicBezTo>
                  <a:pt x="89" y="160"/>
                  <a:pt x="52" y="207"/>
                  <a:pt x="55" y="235"/>
                </a:cubicBezTo>
                <a:cubicBezTo>
                  <a:pt x="58" y="263"/>
                  <a:pt x="84" y="266"/>
                  <a:pt x="109" y="288"/>
                </a:cubicBezTo>
                <a:cubicBezTo>
                  <a:pt x="134" y="310"/>
                  <a:pt x="191" y="337"/>
                  <a:pt x="203" y="368"/>
                </a:cubicBezTo>
                <a:cubicBezTo>
                  <a:pt x="215" y="399"/>
                  <a:pt x="210" y="449"/>
                  <a:pt x="182" y="476"/>
                </a:cubicBezTo>
                <a:cubicBezTo>
                  <a:pt x="154" y="503"/>
                  <a:pt x="57" y="496"/>
                  <a:pt x="35" y="529"/>
                </a:cubicBezTo>
                <a:cubicBezTo>
                  <a:pt x="13" y="562"/>
                  <a:pt x="52" y="631"/>
                  <a:pt x="49" y="677"/>
                </a:cubicBezTo>
                <a:cubicBezTo>
                  <a:pt x="46" y="723"/>
                  <a:pt x="12" y="773"/>
                  <a:pt x="15" y="804"/>
                </a:cubicBezTo>
                <a:cubicBezTo>
                  <a:pt x="18" y="835"/>
                  <a:pt x="71" y="833"/>
                  <a:pt x="69" y="864"/>
                </a:cubicBezTo>
                <a:cubicBezTo>
                  <a:pt x="67" y="895"/>
                  <a:pt x="0" y="953"/>
                  <a:pt x="2" y="991"/>
                </a:cubicBezTo>
                <a:cubicBezTo>
                  <a:pt x="4" y="1029"/>
                  <a:pt x="73" y="1061"/>
                  <a:pt x="82" y="1092"/>
                </a:cubicBezTo>
                <a:cubicBezTo>
                  <a:pt x="91" y="1123"/>
                  <a:pt x="73" y="1151"/>
                  <a:pt x="55" y="117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9" name="Freeform 717"/>
          <p:cNvSpPr>
            <a:spLocks/>
          </p:cNvSpPr>
          <p:nvPr/>
        </p:nvSpPr>
        <p:spPr bwMode="auto">
          <a:xfrm>
            <a:off x="7855913" y="3587786"/>
            <a:ext cx="114300" cy="190851"/>
          </a:xfrm>
          <a:custGeom>
            <a:avLst/>
            <a:gdLst/>
            <a:ahLst/>
            <a:cxnLst>
              <a:cxn ang="0">
                <a:pos x="72" y="0"/>
              </a:cxn>
              <a:cxn ang="0">
                <a:pos x="11" y="47"/>
              </a:cxn>
              <a:cxn ang="0">
                <a:pos x="5" y="121"/>
              </a:cxn>
            </a:cxnLst>
            <a:rect l="0" t="0" r="r" b="b"/>
            <a:pathLst>
              <a:path w="72" h="121">
                <a:moveTo>
                  <a:pt x="72" y="0"/>
                </a:moveTo>
                <a:cubicBezTo>
                  <a:pt x="47" y="13"/>
                  <a:pt x="22" y="27"/>
                  <a:pt x="11" y="47"/>
                </a:cubicBezTo>
                <a:cubicBezTo>
                  <a:pt x="0" y="67"/>
                  <a:pt x="2" y="94"/>
                  <a:pt x="5"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0" name="Freeform 718"/>
          <p:cNvSpPr>
            <a:spLocks/>
          </p:cNvSpPr>
          <p:nvPr/>
        </p:nvSpPr>
        <p:spPr bwMode="auto">
          <a:xfrm flipH="1">
            <a:off x="7979738" y="3928480"/>
            <a:ext cx="69850" cy="294952"/>
          </a:xfrm>
          <a:custGeom>
            <a:avLst/>
            <a:gdLst/>
            <a:ahLst/>
            <a:cxnLst>
              <a:cxn ang="0">
                <a:pos x="44" y="0"/>
              </a:cxn>
              <a:cxn ang="0">
                <a:pos x="3" y="67"/>
              </a:cxn>
              <a:cxn ang="0">
                <a:pos x="24" y="147"/>
              </a:cxn>
              <a:cxn ang="0">
                <a:pos x="3" y="187"/>
              </a:cxn>
            </a:cxnLst>
            <a:rect l="0" t="0" r="r" b="b"/>
            <a:pathLst>
              <a:path w="44" h="187">
                <a:moveTo>
                  <a:pt x="44" y="0"/>
                </a:moveTo>
                <a:cubicBezTo>
                  <a:pt x="25" y="21"/>
                  <a:pt x="6" y="43"/>
                  <a:pt x="3" y="67"/>
                </a:cubicBezTo>
                <a:cubicBezTo>
                  <a:pt x="0" y="91"/>
                  <a:pt x="24" y="127"/>
                  <a:pt x="24" y="147"/>
                </a:cubicBezTo>
                <a:cubicBezTo>
                  <a:pt x="24" y="167"/>
                  <a:pt x="13" y="177"/>
                  <a:pt x="3" y="1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1" name="Freeform 719"/>
          <p:cNvSpPr>
            <a:spLocks/>
          </p:cNvSpPr>
          <p:nvPr/>
        </p:nvSpPr>
        <p:spPr bwMode="auto">
          <a:xfrm flipH="1">
            <a:off x="8100388" y="3239206"/>
            <a:ext cx="179388" cy="86751"/>
          </a:xfrm>
          <a:custGeom>
            <a:avLst/>
            <a:gdLst/>
            <a:ahLst/>
            <a:cxnLst>
              <a:cxn ang="0">
                <a:pos x="113" y="8"/>
              </a:cxn>
              <a:cxn ang="0">
                <a:pos x="40" y="8"/>
              </a:cxn>
              <a:cxn ang="0">
                <a:pos x="0" y="55"/>
              </a:cxn>
            </a:cxnLst>
            <a:rect l="0" t="0" r="r" b="b"/>
            <a:pathLst>
              <a:path w="113" h="55">
                <a:moveTo>
                  <a:pt x="113" y="8"/>
                </a:moveTo>
                <a:cubicBezTo>
                  <a:pt x="86" y="4"/>
                  <a:pt x="59" y="0"/>
                  <a:pt x="40" y="8"/>
                </a:cubicBezTo>
                <a:cubicBezTo>
                  <a:pt x="21" y="16"/>
                  <a:pt x="10" y="35"/>
                  <a:pt x="0" y="5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2" name="Freeform 720"/>
          <p:cNvSpPr>
            <a:spLocks/>
          </p:cNvSpPr>
          <p:nvPr/>
        </p:nvSpPr>
        <p:spPr bwMode="auto">
          <a:xfrm rot="16200000">
            <a:off x="7879909" y="3768694"/>
            <a:ext cx="56782" cy="149225"/>
          </a:xfrm>
          <a:custGeom>
            <a:avLst/>
            <a:gdLst/>
            <a:ahLst/>
            <a:cxnLst>
              <a:cxn ang="0">
                <a:pos x="0" y="0"/>
              </a:cxn>
              <a:cxn ang="0">
                <a:pos x="33" y="47"/>
              </a:cxn>
              <a:cxn ang="0">
                <a:pos x="20" y="94"/>
              </a:cxn>
            </a:cxnLst>
            <a:rect l="0" t="0" r="r" b="b"/>
            <a:pathLst>
              <a:path w="36" h="94">
                <a:moveTo>
                  <a:pt x="0" y="0"/>
                </a:moveTo>
                <a:cubicBezTo>
                  <a:pt x="15" y="15"/>
                  <a:pt x="30" y="31"/>
                  <a:pt x="33" y="47"/>
                </a:cubicBezTo>
                <a:cubicBezTo>
                  <a:pt x="36" y="63"/>
                  <a:pt x="28" y="78"/>
                  <a:pt x="20" y="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3" name="Freeform 721"/>
          <p:cNvSpPr>
            <a:spLocks/>
          </p:cNvSpPr>
          <p:nvPr/>
        </p:nvSpPr>
        <p:spPr bwMode="auto">
          <a:xfrm flipH="1" flipV="1">
            <a:off x="7865438" y="3977375"/>
            <a:ext cx="144463" cy="179810"/>
          </a:xfrm>
          <a:custGeom>
            <a:avLst/>
            <a:gdLst/>
            <a:ahLst/>
            <a:cxnLst>
              <a:cxn ang="0">
                <a:pos x="0" y="0"/>
              </a:cxn>
              <a:cxn ang="0">
                <a:pos x="80" y="54"/>
              </a:cxn>
              <a:cxn ang="0">
                <a:pos x="67" y="114"/>
              </a:cxn>
            </a:cxnLst>
            <a:rect l="0" t="0" r="r" b="b"/>
            <a:pathLst>
              <a:path w="91" h="114">
                <a:moveTo>
                  <a:pt x="0" y="0"/>
                </a:moveTo>
                <a:cubicBezTo>
                  <a:pt x="34" y="17"/>
                  <a:pt x="69" y="35"/>
                  <a:pt x="80" y="54"/>
                </a:cubicBezTo>
                <a:cubicBezTo>
                  <a:pt x="91" y="73"/>
                  <a:pt x="71" y="98"/>
                  <a:pt x="67"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4" name="Freeform 722"/>
          <p:cNvSpPr>
            <a:spLocks/>
          </p:cNvSpPr>
          <p:nvPr/>
        </p:nvSpPr>
        <p:spPr bwMode="auto">
          <a:xfrm flipH="1">
            <a:off x="7768600" y="3368544"/>
            <a:ext cx="53975" cy="157728"/>
          </a:xfrm>
          <a:custGeom>
            <a:avLst/>
            <a:gdLst/>
            <a:ahLst/>
            <a:cxnLst>
              <a:cxn ang="0">
                <a:pos x="6" y="0"/>
              </a:cxn>
              <a:cxn ang="0">
                <a:pos x="33" y="60"/>
              </a:cxn>
              <a:cxn ang="0">
                <a:pos x="0" y="100"/>
              </a:cxn>
            </a:cxnLst>
            <a:rect l="0" t="0" r="r" b="b"/>
            <a:pathLst>
              <a:path w="34" h="100">
                <a:moveTo>
                  <a:pt x="6" y="0"/>
                </a:moveTo>
                <a:cubicBezTo>
                  <a:pt x="20" y="21"/>
                  <a:pt x="34" y="43"/>
                  <a:pt x="33" y="60"/>
                </a:cubicBezTo>
                <a:cubicBezTo>
                  <a:pt x="32" y="77"/>
                  <a:pt x="16" y="88"/>
                  <a:pt x="0" y="10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5" name="Freeform 723"/>
          <p:cNvSpPr>
            <a:spLocks/>
          </p:cNvSpPr>
          <p:nvPr/>
        </p:nvSpPr>
        <p:spPr bwMode="auto">
          <a:xfrm flipH="1">
            <a:off x="7678113" y="3474222"/>
            <a:ext cx="63500" cy="358044"/>
          </a:xfrm>
          <a:custGeom>
            <a:avLst/>
            <a:gdLst/>
            <a:ahLst/>
            <a:cxnLst>
              <a:cxn ang="0">
                <a:pos x="29" y="0"/>
              </a:cxn>
              <a:cxn ang="0">
                <a:pos x="36" y="80"/>
              </a:cxn>
              <a:cxn ang="0">
                <a:pos x="2" y="154"/>
              </a:cxn>
              <a:cxn ang="0">
                <a:pos x="22" y="227"/>
              </a:cxn>
            </a:cxnLst>
            <a:rect l="0" t="0" r="r" b="b"/>
            <a:pathLst>
              <a:path w="40" h="227">
                <a:moveTo>
                  <a:pt x="29" y="0"/>
                </a:moveTo>
                <a:cubicBezTo>
                  <a:pt x="34" y="27"/>
                  <a:pt x="40" y="54"/>
                  <a:pt x="36" y="80"/>
                </a:cubicBezTo>
                <a:cubicBezTo>
                  <a:pt x="32" y="106"/>
                  <a:pt x="4" y="130"/>
                  <a:pt x="2" y="154"/>
                </a:cubicBezTo>
                <a:cubicBezTo>
                  <a:pt x="0" y="178"/>
                  <a:pt x="11" y="202"/>
                  <a:pt x="22" y="2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6" name="Freeform 724"/>
          <p:cNvSpPr>
            <a:spLocks/>
          </p:cNvSpPr>
          <p:nvPr/>
        </p:nvSpPr>
        <p:spPr bwMode="auto">
          <a:xfrm flipH="1">
            <a:off x="7703513" y="3878007"/>
            <a:ext cx="34925" cy="242902"/>
          </a:xfrm>
          <a:custGeom>
            <a:avLst/>
            <a:gdLst/>
            <a:ahLst/>
            <a:cxnLst>
              <a:cxn ang="0">
                <a:pos x="9" y="0"/>
              </a:cxn>
              <a:cxn ang="0">
                <a:pos x="2" y="100"/>
              </a:cxn>
              <a:cxn ang="0">
                <a:pos x="22" y="154"/>
              </a:cxn>
            </a:cxnLst>
            <a:rect l="0" t="0" r="r" b="b"/>
            <a:pathLst>
              <a:path w="22" h="154">
                <a:moveTo>
                  <a:pt x="9" y="0"/>
                </a:moveTo>
                <a:cubicBezTo>
                  <a:pt x="4" y="37"/>
                  <a:pt x="0" y="74"/>
                  <a:pt x="2" y="100"/>
                </a:cubicBezTo>
                <a:cubicBezTo>
                  <a:pt x="4" y="126"/>
                  <a:pt x="13" y="140"/>
                  <a:pt x="22"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7" name="Freeform 725"/>
          <p:cNvSpPr>
            <a:spLocks/>
          </p:cNvSpPr>
          <p:nvPr/>
        </p:nvSpPr>
        <p:spPr bwMode="auto">
          <a:xfrm flipH="1">
            <a:off x="7671763" y="4266019"/>
            <a:ext cx="60325" cy="263407"/>
          </a:xfrm>
          <a:custGeom>
            <a:avLst/>
            <a:gdLst/>
            <a:ahLst/>
            <a:cxnLst>
              <a:cxn ang="0">
                <a:pos x="0" y="0"/>
              </a:cxn>
              <a:cxn ang="0">
                <a:pos x="33" y="80"/>
              </a:cxn>
              <a:cxn ang="0">
                <a:pos x="33" y="167"/>
              </a:cxn>
            </a:cxnLst>
            <a:rect l="0" t="0" r="r" b="b"/>
            <a:pathLst>
              <a:path w="38" h="167">
                <a:moveTo>
                  <a:pt x="0" y="0"/>
                </a:moveTo>
                <a:cubicBezTo>
                  <a:pt x="14" y="26"/>
                  <a:pt x="28" y="52"/>
                  <a:pt x="33" y="80"/>
                </a:cubicBezTo>
                <a:cubicBezTo>
                  <a:pt x="38" y="108"/>
                  <a:pt x="35" y="137"/>
                  <a:pt x="33"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8" name="Freeform 726"/>
          <p:cNvSpPr>
            <a:spLocks/>
          </p:cNvSpPr>
          <p:nvPr/>
        </p:nvSpPr>
        <p:spPr bwMode="auto">
          <a:xfrm flipH="1">
            <a:off x="7689225" y="4371697"/>
            <a:ext cx="109538" cy="263407"/>
          </a:xfrm>
          <a:custGeom>
            <a:avLst/>
            <a:gdLst/>
            <a:ahLst/>
            <a:cxnLst>
              <a:cxn ang="0">
                <a:pos x="69" y="0"/>
              </a:cxn>
              <a:cxn ang="0">
                <a:pos x="8" y="40"/>
              </a:cxn>
              <a:cxn ang="0">
                <a:pos x="22" y="167"/>
              </a:cxn>
            </a:cxnLst>
            <a:rect l="0" t="0" r="r" b="b"/>
            <a:pathLst>
              <a:path w="69" h="167">
                <a:moveTo>
                  <a:pt x="69" y="0"/>
                </a:moveTo>
                <a:cubicBezTo>
                  <a:pt x="42" y="6"/>
                  <a:pt x="16" y="12"/>
                  <a:pt x="8" y="40"/>
                </a:cubicBezTo>
                <a:cubicBezTo>
                  <a:pt x="0" y="68"/>
                  <a:pt x="20" y="146"/>
                  <a:pt x="22"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9" name="Freeform 727"/>
          <p:cNvSpPr>
            <a:spLocks/>
          </p:cNvSpPr>
          <p:nvPr/>
        </p:nvSpPr>
        <p:spPr bwMode="auto">
          <a:xfrm flipH="1">
            <a:off x="7877815" y="4597589"/>
            <a:ext cx="136525" cy="283911"/>
          </a:xfrm>
          <a:custGeom>
            <a:avLst/>
            <a:gdLst/>
            <a:ahLst/>
            <a:cxnLst>
              <a:cxn ang="0">
                <a:pos x="86" y="0"/>
              </a:cxn>
              <a:cxn ang="0">
                <a:pos x="13" y="67"/>
              </a:cxn>
              <a:cxn ang="0">
                <a:pos x="6" y="180"/>
              </a:cxn>
            </a:cxnLst>
            <a:rect l="0" t="0" r="r" b="b"/>
            <a:pathLst>
              <a:path w="86" h="180">
                <a:moveTo>
                  <a:pt x="86" y="0"/>
                </a:moveTo>
                <a:cubicBezTo>
                  <a:pt x="56" y="18"/>
                  <a:pt x="26" y="37"/>
                  <a:pt x="13" y="67"/>
                </a:cubicBezTo>
                <a:cubicBezTo>
                  <a:pt x="0" y="97"/>
                  <a:pt x="3" y="138"/>
                  <a:pt x="6" y="1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dirty="0"/>
          </a:p>
        </p:txBody>
      </p:sp>
      <p:sp>
        <p:nvSpPr>
          <p:cNvPr id="1440" name="Freeform 728"/>
          <p:cNvSpPr>
            <a:spLocks/>
          </p:cNvSpPr>
          <p:nvPr/>
        </p:nvSpPr>
        <p:spPr bwMode="auto">
          <a:xfrm flipH="1">
            <a:off x="7822575" y="4802295"/>
            <a:ext cx="138113" cy="222397"/>
          </a:xfrm>
          <a:custGeom>
            <a:avLst/>
            <a:gdLst/>
            <a:ahLst/>
            <a:cxnLst>
              <a:cxn ang="0">
                <a:pos x="87" y="0"/>
              </a:cxn>
              <a:cxn ang="0">
                <a:pos x="34" y="67"/>
              </a:cxn>
              <a:cxn ang="0">
                <a:pos x="0" y="141"/>
              </a:cxn>
            </a:cxnLst>
            <a:rect l="0" t="0" r="r" b="b"/>
            <a:pathLst>
              <a:path w="87" h="141">
                <a:moveTo>
                  <a:pt x="87" y="0"/>
                </a:moveTo>
                <a:cubicBezTo>
                  <a:pt x="67" y="22"/>
                  <a:pt x="48" y="44"/>
                  <a:pt x="34" y="67"/>
                </a:cubicBezTo>
                <a:cubicBezTo>
                  <a:pt x="20" y="90"/>
                  <a:pt x="10" y="115"/>
                  <a:pt x="0" y="14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1" name="Freeform 729"/>
          <p:cNvSpPr>
            <a:spLocks/>
          </p:cNvSpPr>
          <p:nvPr/>
        </p:nvSpPr>
        <p:spPr bwMode="auto">
          <a:xfrm flipH="1">
            <a:off x="7881313" y="4086208"/>
            <a:ext cx="117475" cy="242902"/>
          </a:xfrm>
          <a:custGeom>
            <a:avLst/>
            <a:gdLst/>
            <a:ahLst/>
            <a:cxnLst>
              <a:cxn ang="0">
                <a:pos x="74" y="0"/>
              </a:cxn>
              <a:cxn ang="0">
                <a:pos x="54" y="74"/>
              </a:cxn>
              <a:cxn ang="0">
                <a:pos x="34" y="107"/>
              </a:cxn>
              <a:cxn ang="0">
                <a:pos x="0" y="154"/>
              </a:cxn>
            </a:cxnLst>
            <a:rect l="0" t="0" r="r" b="b"/>
            <a:pathLst>
              <a:path w="74" h="154">
                <a:moveTo>
                  <a:pt x="74" y="0"/>
                </a:moveTo>
                <a:cubicBezTo>
                  <a:pt x="67" y="28"/>
                  <a:pt x="61" y="56"/>
                  <a:pt x="54" y="74"/>
                </a:cubicBezTo>
                <a:cubicBezTo>
                  <a:pt x="47" y="92"/>
                  <a:pt x="43" y="94"/>
                  <a:pt x="34" y="107"/>
                </a:cubicBezTo>
                <a:cubicBezTo>
                  <a:pt x="25" y="120"/>
                  <a:pt x="12" y="137"/>
                  <a:pt x="0"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2" name="Freeform 730"/>
          <p:cNvSpPr>
            <a:spLocks/>
          </p:cNvSpPr>
          <p:nvPr/>
        </p:nvSpPr>
        <p:spPr bwMode="auto">
          <a:xfrm flipH="1">
            <a:off x="7752725" y="4889046"/>
            <a:ext cx="79375" cy="305993"/>
          </a:xfrm>
          <a:custGeom>
            <a:avLst/>
            <a:gdLst/>
            <a:ahLst/>
            <a:cxnLst>
              <a:cxn ang="0">
                <a:pos x="3" y="0"/>
              </a:cxn>
              <a:cxn ang="0">
                <a:pos x="30" y="87"/>
              </a:cxn>
              <a:cxn ang="0">
                <a:pos x="3" y="154"/>
              </a:cxn>
              <a:cxn ang="0">
                <a:pos x="50" y="194"/>
              </a:cxn>
            </a:cxnLst>
            <a:rect l="0" t="0" r="r" b="b"/>
            <a:pathLst>
              <a:path w="50" h="194">
                <a:moveTo>
                  <a:pt x="3" y="0"/>
                </a:moveTo>
                <a:cubicBezTo>
                  <a:pt x="16" y="30"/>
                  <a:pt x="30" y="61"/>
                  <a:pt x="30" y="87"/>
                </a:cubicBezTo>
                <a:cubicBezTo>
                  <a:pt x="30" y="113"/>
                  <a:pt x="0" y="136"/>
                  <a:pt x="3" y="154"/>
                </a:cubicBezTo>
                <a:cubicBezTo>
                  <a:pt x="6" y="172"/>
                  <a:pt x="28" y="183"/>
                  <a:pt x="5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3" name="Freeform 731"/>
          <p:cNvSpPr>
            <a:spLocks/>
          </p:cNvSpPr>
          <p:nvPr/>
        </p:nvSpPr>
        <p:spPr bwMode="auto">
          <a:xfrm>
            <a:off x="7798763" y="5217121"/>
            <a:ext cx="100013" cy="381703"/>
          </a:xfrm>
          <a:custGeom>
            <a:avLst/>
            <a:gdLst/>
            <a:ahLst/>
            <a:cxnLst>
              <a:cxn ang="0">
                <a:pos x="63" y="0"/>
              </a:cxn>
              <a:cxn ang="0">
                <a:pos x="8" y="61"/>
              </a:cxn>
              <a:cxn ang="0">
                <a:pos x="15" y="122"/>
              </a:cxn>
              <a:cxn ang="0">
                <a:pos x="22" y="242"/>
              </a:cxn>
            </a:cxnLst>
            <a:rect l="0" t="0" r="r" b="b"/>
            <a:pathLst>
              <a:path w="63" h="242">
                <a:moveTo>
                  <a:pt x="63" y="0"/>
                </a:moveTo>
                <a:cubicBezTo>
                  <a:pt x="54" y="10"/>
                  <a:pt x="16" y="41"/>
                  <a:pt x="8" y="61"/>
                </a:cubicBezTo>
                <a:cubicBezTo>
                  <a:pt x="0" y="81"/>
                  <a:pt x="13" y="92"/>
                  <a:pt x="15" y="122"/>
                </a:cubicBezTo>
                <a:cubicBezTo>
                  <a:pt x="17" y="152"/>
                  <a:pt x="21" y="217"/>
                  <a:pt x="22" y="24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4" name="Freeform 732"/>
          <p:cNvSpPr>
            <a:spLocks/>
          </p:cNvSpPr>
          <p:nvPr/>
        </p:nvSpPr>
        <p:spPr bwMode="auto">
          <a:xfrm>
            <a:off x="7855913" y="5649297"/>
            <a:ext cx="115888" cy="190851"/>
          </a:xfrm>
          <a:custGeom>
            <a:avLst/>
            <a:gdLst/>
            <a:ahLst/>
            <a:cxnLst>
              <a:cxn ang="0">
                <a:pos x="73" y="0"/>
              </a:cxn>
              <a:cxn ang="0">
                <a:pos x="27" y="41"/>
              </a:cxn>
              <a:cxn ang="0">
                <a:pos x="0" y="121"/>
              </a:cxn>
            </a:cxnLst>
            <a:rect l="0" t="0" r="r" b="b"/>
            <a:pathLst>
              <a:path w="73" h="121">
                <a:moveTo>
                  <a:pt x="73" y="0"/>
                </a:moveTo>
                <a:cubicBezTo>
                  <a:pt x="56" y="10"/>
                  <a:pt x="39" y="21"/>
                  <a:pt x="27" y="41"/>
                </a:cubicBezTo>
                <a:cubicBezTo>
                  <a:pt x="15" y="61"/>
                  <a:pt x="7" y="91"/>
                  <a:pt x="0"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5" name="Freeform 733"/>
          <p:cNvSpPr>
            <a:spLocks/>
          </p:cNvSpPr>
          <p:nvPr/>
        </p:nvSpPr>
        <p:spPr bwMode="auto">
          <a:xfrm flipH="1">
            <a:off x="7876550" y="5049929"/>
            <a:ext cx="61913" cy="411671"/>
          </a:xfrm>
          <a:custGeom>
            <a:avLst/>
            <a:gdLst/>
            <a:ahLst/>
            <a:cxnLst>
              <a:cxn ang="0">
                <a:pos x="22" y="0"/>
              </a:cxn>
              <a:cxn ang="0">
                <a:pos x="36" y="100"/>
              </a:cxn>
              <a:cxn ang="0">
                <a:pos x="2" y="180"/>
              </a:cxn>
              <a:cxn ang="0">
                <a:pos x="22" y="261"/>
              </a:cxn>
            </a:cxnLst>
            <a:rect l="0" t="0" r="r" b="b"/>
            <a:pathLst>
              <a:path w="39" h="261">
                <a:moveTo>
                  <a:pt x="22" y="0"/>
                </a:moveTo>
                <a:cubicBezTo>
                  <a:pt x="30" y="35"/>
                  <a:pt x="39" y="70"/>
                  <a:pt x="36" y="100"/>
                </a:cubicBezTo>
                <a:cubicBezTo>
                  <a:pt x="33" y="130"/>
                  <a:pt x="4" y="153"/>
                  <a:pt x="2" y="180"/>
                </a:cubicBezTo>
                <a:cubicBezTo>
                  <a:pt x="0" y="207"/>
                  <a:pt x="11" y="234"/>
                  <a:pt x="22"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6" name="Freeform 734"/>
          <p:cNvSpPr>
            <a:spLocks/>
          </p:cNvSpPr>
          <p:nvPr/>
        </p:nvSpPr>
        <p:spPr bwMode="auto">
          <a:xfrm>
            <a:off x="7876550" y="5863808"/>
            <a:ext cx="85725" cy="304416"/>
          </a:xfrm>
          <a:custGeom>
            <a:avLst/>
            <a:gdLst/>
            <a:ahLst/>
            <a:cxnLst>
              <a:cxn ang="0">
                <a:pos x="54" y="0"/>
              </a:cxn>
              <a:cxn ang="0">
                <a:pos x="7" y="85"/>
              </a:cxn>
              <a:cxn ang="0">
                <a:pos x="13" y="152"/>
              </a:cxn>
              <a:cxn ang="0">
                <a:pos x="47" y="193"/>
              </a:cxn>
            </a:cxnLst>
            <a:rect l="0" t="0" r="r" b="b"/>
            <a:pathLst>
              <a:path w="54" h="193">
                <a:moveTo>
                  <a:pt x="54" y="0"/>
                </a:moveTo>
                <a:cubicBezTo>
                  <a:pt x="47" y="14"/>
                  <a:pt x="14" y="60"/>
                  <a:pt x="7" y="85"/>
                </a:cubicBezTo>
                <a:cubicBezTo>
                  <a:pt x="0" y="110"/>
                  <a:pt x="6" y="134"/>
                  <a:pt x="13" y="152"/>
                </a:cubicBezTo>
                <a:cubicBezTo>
                  <a:pt x="20" y="170"/>
                  <a:pt x="34" y="181"/>
                  <a:pt x="47" y="19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1" name="Freeform 739"/>
          <p:cNvSpPr>
            <a:spLocks/>
          </p:cNvSpPr>
          <p:nvPr/>
        </p:nvSpPr>
        <p:spPr bwMode="auto">
          <a:xfrm flipH="1">
            <a:off x="7892425" y="4340151"/>
            <a:ext cx="41275" cy="52050"/>
          </a:xfrm>
          <a:custGeom>
            <a:avLst/>
            <a:gdLst/>
            <a:ahLst/>
            <a:cxnLst>
              <a:cxn ang="0">
                <a:pos x="0" y="0"/>
              </a:cxn>
              <a:cxn ang="0">
                <a:pos x="26" y="33"/>
              </a:cxn>
            </a:cxnLst>
            <a:rect l="0" t="0" r="r" b="b"/>
            <a:pathLst>
              <a:path w="26" h="33">
                <a:moveTo>
                  <a:pt x="0" y="0"/>
                </a:moveTo>
                <a:cubicBezTo>
                  <a:pt x="0" y="0"/>
                  <a:pt x="13" y="16"/>
                  <a:pt x="26" y="3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2" name="Freeform 740"/>
          <p:cNvSpPr>
            <a:spLocks/>
          </p:cNvSpPr>
          <p:nvPr/>
        </p:nvSpPr>
        <p:spPr bwMode="auto">
          <a:xfrm flipH="1">
            <a:off x="7822575" y="389053"/>
            <a:ext cx="77788" cy="126183"/>
          </a:xfrm>
          <a:custGeom>
            <a:avLst/>
            <a:gdLst/>
            <a:ahLst/>
            <a:cxnLst>
              <a:cxn ang="0">
                <a:pos x="49" y="80"/>
              </a:cxn>
              <a:cxn ang="0">
                <a:pos x="2" y="40"/>
              </a:cxn>
              <a:cxn ang="0">
                <a:pos x="35" y="0"/>
              </a:cxn>
            </a:cxnLst>
            <a:rect l="0" t="0" r="r" b="b"/>
            <a:pathLst>
              <a:path w="49" h="80">
                <a:moveTo>
                  <a:pt x="49" y="80"/>
                </a:moveTo>
                <a:cubicBezTo>
                  <a:pt x="26" y="66"/>
                  <a:pt x="4" y="53"/>
                  <a:pt x="2" y="40"/>
                </a:cubicBezTo>
                <a:cubicBezTo>
                  <a:pt x="0" y="27"/>
                  <a:pt x="17" y="13"/>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3" name="Freeform 741"/>
          <p:cNvSpPr>
            <a:spLocks/>
          </p:cNvSpPr>
          <p:nvPr/>
        </p:nvSpPr>
        <p:spPr bwMode="auto">
          <a:xfrm flipH="1">
            <a:off x="7844800" y="600409"/>
            <a:ext cx="74613" cy="20505"/>
          </a:xfrm>
          <a:custGeom>
            <a:avLst/>
            <a:gdLst/>
            <a:ahLst/>
            <a:cxnLst>
              <a:cxn ang="0">
                <a:pos x="47" y="0"/>
              </a:cxn>
              <a:cxn ang="0">
                <a:pos x="0" y="13"/>
              </a:cxn>
            </a:cxnLst>
            <a:rect l="0" t="0" r="r" b="b"/>
            <a:pathLst>
              <a:path w="47" h="13">
                <a:moveTo>
                  <a:pt x="47" y="0"/>
                </a:moveTo>
                <a:cubicBezTo>
                  <a:pt x="47" y="0"/>
                  <a:pt x="23" y="6"/>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4" name="Freeform 742"/>
          <p:cNvSpPr>
            <a:spLocks/>
          </p:cNvSpPr>
          <p:nvPr/>
        </p:nvSpPr>
        <p:spPr bwMode="auto">
          <a:xfrm flipH="1">
            <a:off x="7770188" y="717128"/>
            <a:ext cx="138113" cy="66246"/>
          </a:xfrm>
          <a:custGeom>
            <a:avLst/>
            <a:gdLst/>
            <a:ahLst/>
            <a:cxnLst>
              <a:cxn ang="0">
                <a:pos x="87" y="13"/>
              </a:cxn>
              <a:cxn ang="0">
                <a:pos x="47" y="40"/>
              </a:cxn>
              <a:cxn ang="0">
                <a:pos x="0" y="0"/>
              </a:cxn>
            </a:cxnLst>
            <a:rect l="0" t="0" r="r" b="b"/>
            <a:pathLst>
              <a:path w="87" h="42">
                <a:moveTo>
                  <a:pt x="87" y="13"/>
                </a:moveTo>
                <a:cubicBezTo>
                  <a:pt x="74" y="27"/>
                  <a:pt x="61" y="42"/>
                  <a:pt x="47" y="40"/>
                </a:cubicBezTo>
                <a:cubicBezTo>
                  <a:pt x="33" y="38"/>
                  <a:pt x="16" y="19"/>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5" name="Freeform 743"/>
          <p:cNvSpPr>
            <a:spLocks/>
          </p:cNvSpPr>
          <p:nvPr/>
        </p:nvSpPr>
        <p:spPr bwMode="auto">
          <a:xfrm flipH="1">
            <a:off x="7695575" y="1344887"/>
            <a:ext cx="85725" cy="15773"/>
          </a:xfrm>
          <a:custGeom>
            <a:avLst/>
            <a:gdLst/>
            <a:ahLst/>
            <a:cxnLst>
              <a:cxn ang="0">
                <a:pos x="54" y="10"/>
              </a:cxn>
              <a:cxn ang="0">
                <a:pos x="0" y="3"/>
              </a:cxn>
            </a:cxnLst>
            <a:rect l="0" t="0" r="r" b="b"/>
            <a:pathLst>
              <a:path w="54" h="10">
                <a:moveTo>
                  <a:pt x="54" y="10"/>
                </a:moveTo>
                <a:cubicBezTo>
                  <a:pt x="33" y="5"/>
                  <a:pt x="12" y="0"/>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6" name="Freeform 744"/>
          <p:cNvSpPr>
            <a:spLocks/>
          </p:cNvSpPr>
          <p:nvPr/>
        </p:nvSpPr>
        <p:spPr bwMode="auto">
          <a:xfrm flipH="1">
            <a:off x="7695575" y="1097254"/>
            <a:ext cx="74613" cy="83596"/>
          </a:xfrm>
          <a:custGeom>
            <a:avLst/>
            <a:gdLst/>
            <a:ahLst/>
            <a:cxnLst>
              <a:cxn ang="0">
                <a:pos x="47" y="0"/>
              </a:cxn>
              <a:cxn ang="0">
                <a:pos x="0" y="53"/>
              </a:cxn>
            </a:cxnLst>
            <a:rect l="0" t="0" r="r" b="b"/>
            <a:pathLst>
              <a:path w="47" h="53">
                <a:moveTo>
                  <a:pt x="47" y="0"/>
                </a:moveTo>
                <a:cubicBezTo>
                  <a:pt x="30" y="22"/>
                  <a:pt x="13" y="44"/>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9" name="Freeform 747"/>
          <p:cNvSpPr>
            <a:spLocks/>
          </p:cNvSpPr>
          <p:nvPr/>
        </p:nvSpPr>
        <p:spPr bwMode="auto">
          <a:xfrm>
            <a:off x="7540000" y="1254982"/>
            <a:ext cx="184150" cy="1593058"/>
          </a:xfrm>
          <a:custGeom>
            <a:avLst/>
            <a:gdLst/>
            <a:ahLst/>
            <a:cxnLst>
              <a:cxn ang="0">
                <a:pos x="112" y="1"/>
              </a:cxn>
              <a:cxn ang="0">
                <a:pos x="16" y="75"/>
              </a:cxn>
              <a:cxn ang="0">
                <a:pos x="16" y="229"/>
              </a:cxn>
              <a:cxn ang="0">
                <a:pos x="12" y="477"/>
              </a:cxn>
              <a:cxn ang="0">
                <a:pos x="16" y="738"/>
              </a:cxn>
              <a:cxn ang="0">
                <a:pos x="12" y="945"/>
              </a:cxn>
              <a:cxn ang="0">
                <a:pos x="26" y="1006"/>
              </a:cxn>
              <a:cxn ang="0">
                <a:pos x="35" y="952"/>
              </a:cxn>
              <a:cxn ang="0">
                <a:pos x="35" y="657"/>
              </a:cxn>
              <a:cxn ang="0">
                <a:pos x="35" y="349"/>
              </a:cxn>
              <a:cxn ang="0">
                <a:pos x="39" y="81"/>
              </a:cxn>
              <a:cxn ang="0">
                <a:pos x="112" y="1"/>
              </a:cxn>
            </a:cxnLst>
            <a:rect l="0" t="0" r="r" b="b"/>
            <a:pathLst>
              <a:path w="116" h="1010">
                <a:moveTo>
                  <a:pt x="112" y="1"/>
                </a:moveTo>
                <a:cubicBezTo>
                  <a:pt x="108" y="0"/>
                  <a:pt x="32" y="37"/>
                  <a:pt x="16" y="75"/>
                </a:cubicBezTo>
                <a:cubicBezTo>
                  <a:pt x="0" y="113"/>
                  <a:pt x="17" y="162"/>
                  <a:pt x="16" y="229"/>
                </a:cubicBezTo>
                <a:cubicBezTo>
                  <a:pt x="15" y="296"/>
                  <a:pt x="12" y="392"/>
                  <a:pt x="12" y="477"/>
                </a:cubicBezTo>
                <a:cubicBezTo>
                  <a:pt x="12" y="562"/>
                  <a:pt x="16" y="660"/>
                  <a:pt x="16" y="738"/>
                </a:cubicBezTo>
                <a:cubicBezTo>
                  <a:pt x="16" y="816"/>
                  <a:pt x="11" y="900"/>
                  <a:pt x="12" y="945"/>
                </a:cubicBezTo>
                <a:cubicBezTo>
                  <a:pt x="13" y="990"/>
                  <a:pt x="22" y="1005"/>
                  <a:pt x="26" y="1006"/>
                </a:cubicBezTo>
                <a:cubicBezTo>
                  <a:pt x="29" y="1007"/>
                  <a:pt x="33" y="1010"/>
                  <a:pt x="35" y="952"/>
                </a:cubicBezTo>
                <a:cubicBezTo>
                  <a:pt x="36" y="894"/>
                  <a:pt x="35" y="757"/>
                  <a:pt x="35" y="657"/>
                </a:cubicBezTo>
                <a:cubicBezTo>
                  <a:pt x="35" y="557"/>
                  <a:pt x="34" y="445"/>
                  <a:pt x="35" y="349"/>
                </a:cubicBezTo>
                <a:cubicBezTo>
                  <a:pt x="35" y="253"/>
                  <a:pt x="26" y="139"/>
                  <a:pt x="39" y="81"/>
                </a:cubicBezTo>
                <a:cubicBezTo>
                  <a:pt x="52" y="23"/>
                  <a:pt x="116" y="2"/>
                  <a:pt x="112" y="1"/>
                </a:cubicBezTo>
                <a:close/>
              </a:path>
            </a:pathLst>
          </a:custGeom>
          <a:solidFill>
            <a:srgbClr val="FFFF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0" name="Freeform 748"/>
          <p:cNvSpPr>
            <a:spLocks/>
          </p:cNvSpPr>
          <p:nvPr/>
        </p:nvSpPr>
        <p:spPr bwMode="auto">
          <a:xfrm>
            <a:off x="7536825" y="1319651"/>
            <a:ext cx="49213" cy="228706"/>
          </a:xfrm>
          <a:custGeom>
            <a:avLst/>
            <a:gdLst/>
            <a:ahLst/>
            <a:cxnLst>
              <a:cxn ang="0">
                <a:pos x="13" y="1"/>
              </a:cxn>
              <a:cxn ang="0">
                <a:pos x="33" y="61"/>
              </a:cxn>
              <a:cxn ang="0">
                <a:pos x="40" y="155"/>
              </a:cxn>
              <a:cxn ang="0">
                <a:pos x="6" y="175"/>
              </a:cxn>
              <a:cxn ang="0">
                <a:pos x="6" y="55"/>
              </a:cxn>
              <a:cxn ang="0">
                <a:pos x="13" y="1"/>
              </a:cxn>
            </a:cxnLst>
            <a:rect l="0" t="0" r="r" b="b"/>
            <a:pathLst>
              <a:path w="44" h="192">
                <a:moveTo>
                  <a:pt x="13" y="1"/>
                </a:moveTo>
                <a:cubicBezTo>
                  <a:pt x="17" y="2"/>
                  <a:pt x="29" y="35"/>
                  <a:pt x="33" y="61"/>
                </a:cubicBezTo>
                <a:cubicBezTo>
                  <a:pt x="37" y="87"/>
                  <a:pt x="44" y="136"/>
                  <a:pt x="40" y="155"/>
                </a:cubicBezTo>
                <a:cubicBezTo>
                  <a:pt x="36" y="174"/>
                  <a:pt x="12" y="192"/>
                  <a:pt x="6" y="175"/>
                </a:cubicBezTo>
                <a:cubicBezTo>
                  <a:pt x="0" y="158"/>
                  <a:pt x="5" y="84"/>
                  <a:pt x="6" y="55"/>
                </a:cubicBezTo>
                <a:cubicBezTo>
                  <a:pt x="7" y="26"/>
                  <a:pt x="9" y="0"/>
                  <a:pt x="13" y="1"/>
                </a:cubicBezTo>
                <a:close/>
              </a:path>
            </a:pathLst>
          </a:custGeom>
          <a:solidFill>
            <a:srgbClr val="FF00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1" name="Freeform 749"/>
          <p:cNvSpPr>
            <a:spLocks/>
          </p:cNvSpPr>
          <p:nvPr/>
        </p:nvSpPr>
        <p:spPr bwMode="auto">
          <a:xfrm flipH="1">
            <a:off x="7581275" y="1319651"/>
            <a:ext cx="49213" cy="228706"/>
          </a:xfrm>
          <a:custGeom>
            <a:avLst/>
            <a:gdLst/>
            <a:ahLst/>
            <a:cxnLst>
              <a:cxn ang="0">
                <a:pos x="13" y="1"/>
              </a:cxn>
              <a:cxn ang="0">
                <a:pos x="33" y="61"/>
              </a:cxn>
              <a:cxn ang="0">
                <a:pos x="40" y="155"/>
              </a:cxn>
              <a:cxn ang="0">
                <a:pos x="6" y="175"/>
              </a:cxn>
              <a:cxn ang="0">
                <a:pos x="6" y="55"/>
              </a:cxn>
              <a:cxn ang="0">
                <a:pos x="13" y="1"/>
              </a:cxn>
            </a:cxnLst>
            <a:rect l="0" t="0" r="r" b="b"/>
            <a:pathLst>
              <a:path w="44" h="192">
                <a:moveTo>
                  <a:pt x="13" y="1"/>
                </a:moveTo>
                <a:cubicBezTo>
                  <a:pt x="17" y="2"/>
                  <a:pt x="29" y="35"/>
                  <a:pt x="33" y="61"/>
                </a:cubicBezTo>
                <a:cubicBezTo>
                  <a:pt x="37" y="87"/>
                  <a:pt x="44" y="136"/>
                  <a:pt x="40" y="155"/>
                </a:cubicBezTo>
                <a:cubicBezTo>
                  <a:pt x="36" y="174"/>
                  <a:pt x="12" y="192"/>
                  <a:pt x="6" y="175"/>
                </a:cubicBezTo>
                <a:cubicBezTo>
                  <a:pt x="0" y="158"/>
                  <a:pt x="5" y="84"/>
                  <a:pt x="6" y="55"/>
                </a:cubicBezTo>
                <a:cubicBezTo>
                  <a:pt x="7" y="26"/>
                  <a:pt x="9" y="0"/>
                  <a:pt x="13" y="1"/>
                </a:cubicBezTo>
                <a:close/>
              </a:path>
            </a:pathLst>
          </a:custGeom>
          <a:solidFill>
            <a:srgbClr val="FF00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2" name="Freeform 750"/>
          <p:cNvSpPr>
            <a:spLocks noChangeAspect="1"/>
          </p:cNvSpPr>
          <p:nvPr/>
        </p:nvSpPr>
        <p:spPr bwMode="auto">
          <a:xfrm>
            <a:off x="7817813" y="1945833"/>
            <a:ext cx="173038" cy="165615"/>
          </a:xfrm>
          <a:custGeom>
            <a:avLst/>
            <a:gdLst/>
            <a:ahLst/>
            <a:cxnLst>
              <a:cxn ang="0">
                <a:pos x="114" y="0"/>
              </a:cxn>
              <a:cxn ang="0">
                <a:pos x="175" y="87"/>
              </a:cxn>
              <a:cxn ang="0">
                <a:pos x="114" y="167"/>
              </a:cxn>
              <a:cxn ang="0">
                <a:pos x="41" y="100"/>
              </a:cxn>
              <a:cxn ang="0">
                <a:pos x="0" y="87"/>
              </a:cxn>
              <a:cxn ang="0">
                <a:pos x="41" y="67"/>
              </a:cxn>
              <a:cxn ang="0">
                <a:pos x="114" y="0"/>
              </a:cxn>
            </a:cxnLst>
            <a:rect l="0" t="0" r="r" b="b"/>
            <a:pathLst>
              <a:path w="175" h="169">
                <a:moveTo>
                  <a:pt x="114" y="0"/>
                </a:moveTo>
                <a:cubicBezTo>
                  <a:pt x="131" y="2"/>
                  <a:pt x="175" y="59"/>
                  <a:pt x="175" y="87"/>
                </a:cubicBezTo>
                <a:cubicBezTo>
                  <a:pt x="175" y="115"/>
                  <a:pt x="136" y="165"/>
                  <a:pt x="114" y="167"/>
                </a:cubicBezTo>
                <a:cubicBezTo>
                  <a:pt x="92" y="169"/>
                  <a:pt x="60" y="113"/>
                  <a:pt x="41" y="100"/>
                </a:cubicBezTo>
                <a:cubicBezTo>
                  <a:pt x="22" y="87"/>
                  <a:pt x="0" y="92"/>
                  <a:pt x="0" y="87"/>
                </a:cubicBezTo>
                <a:cubicBezTo>
                  <a:pt x="0" y="82"/>
                  <a:pt x="22" y="81"/>
                  <a:pt x="41" y="67"/>
                </a:cubicBezTo>
                <a:cubicBezTo>
                  <a:pt x="60" y="53"/>
                  <a:pt x="99" y="14"/>
                  <a:pt x="114" y="0"/>
                </a:cubicBezTo>
                <a:close/>
              </a:path>
            </a:pathLst>
          </a:custGeom>
          <a:solidFill>
            <a:srgbClr val="FF00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3" name="Freeform 751"/>
          <p:cNvSpPr>
            <a:spLocks/>
          </p:cNvSpPr>
          <p:nvPr/>
        </p:nvSpPr>
        <p:spPr bwMode="auto">
          <a:xfrm>
            <a:off x="7835275" y="2027852"/>
            <a:ext cx="93663" cy="339116"/>
          </a:xfrm>
          <a:custGeom>
            <a:avLst/>
            <a:gdLst/>
            <a:ahLst/>
            <a:cxnLst>
              <a:cxn ang="0">
                <a:pos x="0" y="0"/>
              </a:cxn>
              <a:cxn ang="0">
                <a:pos x="33" y="67"/>
              </a:cxn>
              <a:cxn ang="0">
                <a:pos x="13" y="108"/>
              </a:cxn>
              <a:cxn ang="0">
                <a:pos x="53" y="161"/>
              </a:cxn>
              <a:cxn ang="0">
                <a:pos x="47" y="215"/>
              </a:cxn>
            </a:cxnLst>
            <a:rect l="0" t="0" r="r" b="b"/>
            <a:pathLst>
              <a:path w="59" h="215">
                <a:moveTo>
                  <a:pt x="0" y="0"/>
                </a:moveTo>
                <a:cubicBezTo>
                  <a:pt x="15" y="24"/>
                  <a:pt x="31" y="49"/>
                  <a:pt x="33" y="67"/>
                </a:cubicBezTo>
                <a:cubicBezTo>
                  <a:pt x="35" y="85"/>
                  <a:pt x="10" y="92"/>
                  <a:pt x="13" y="108"/>
                </a:cubicBezTo>
                <a:cubicBezTo>
                  <a:pt x="16" y="124"/>
                  <a:pt x="47" y="143"/>
                  <a:pt x="53" y="161"/>
                </a:cubicBezTo>
                <a:cubicBezTo>
                  <a:pt x="59" y="179"/>
                  <a:pt x="53" y="197"/>
                  <a:pt x="47" y="2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4" name="Freeform 752"/>
          <p:cNvSpPr>
            <a:spLocks/>
          </p:cNvSpPr>
          <p:nvPr/>
        </p:nvSpPr>
        <p:spPr bwMode="auto">
          <a:xfrm>
            <a:off x="7760663" y="1944256"/>
            <a:ext cx="63500" cy="74132"/>
          </a:xfrm>
          <a:custGeom>
            <a:avLst/>
            <a:gdLst/>
            <a:ahLst/>
            <a:cxnLst>
              <a:cxn ang="0">
                <a:pos x="40" y="47"/>
              </a:cxn>
              <a:cxn ang="0">
                <a:pos x="0" y="0"/>
              </a:cxn>
            </a:cxnLst>
            <a:rect l="0" t="0" r="r" b="b"/>
            <a:pathLst>
              <a:path w="40" h="47">
                <a:moveTo>
                  <a:pt x="40" y="47"/>
                </a:moveTo>
                <a:cubicBezTo>
                  <a:pt x="26" y="28"/>
                  <a:pt x="12" y="9"/>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5" name="Freeform 753"/>
          <p:cNvSpPr>
            <a:spLocks/>
          </p:cNvSpPr>
          <p:nvPr/>
        </p:nvSpPr>
        <p:spPr bwMode="auto">
          <a:xfrm>
            <a:off x="7940050" y="2101984"/>
            <a:ext cx="1588" cy="85173"/>
          </a:xfrm>
          <a:custGeom>
            <a:avLst/>
            <a:gdLst/>
            <a:ahLst/>
            <a:cxnLst>
              <a:cxn ang="0">
                <a:pos x="1" y="0"/>
              </a:cxn>
              <a:cxn ang="0">
                <a:pos x="1" y="54"/>
              </a:cxn>
            </a:cxnLst>
            <a:rect l="0" t="0" r="r" b="b"/>
            <a:pathLst>
              <a:path w="1" h="54">
                <a:moveTo>
                  <a:pt x="1" y="0"/>
                </a:moveTo>
                <a:cubicBezTo>
                  <a:pt x="0" y="20"/>
                  <a:pt x="0" y="41"/>
                  <a:pt x="1"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6" name="Freeform 754"/>
          <p:cNvSpPr>
            <a:spLocks/>
          </p:cNvSpPr>
          <p:nvPr/>
        </p:nvSpPr>
        <p:spPr bwMode="auto">
          <a:xfrm>
            <a:off x="7717800" y="2060975"/>
            <a:ext cx="138113" cy="59937"/>
          </a:xfrm>
          <a:custGeom>
            <a:avLst/>
            <a:gdLst/>
            <a:ahLst/>
            <a:cxnLst>
              <a:cxn ang="0">
                <a:pos x="87" y="0"/>
              </a:cxn>
              <a:cxn ang="0">
                <a:pos x="54" y="33"/>
              </a:cxn>
              <a:cxn ang="0">
                <a:pos x="0" y="33"/>
              </a:cxn>
            </a:cxnLst>
            <a:rect l="0" t="0" r="r" b="b"/>
            <a:pathLst>
              <a:path w="87" h="38">
                <a:moveTo>
                  <a:pt x="87" y="0"/>
                </a:moveTo>
                <a:cubicBezTo>
                  <a:pt x="77" y="14"/>
                  <a:pt x="68" y="28"/>
                  <a:pt x="54" y="33"/>
                </a:cubicBezTo>
                <a:cubicBezTo>
                  <a:pt x="40" y="38"/>
                  <a:pt x="10" y="29"/>
                  <a:pt x="0" y="3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8" name="Oval 756"/>
          <p:cNvSpPr>
            <a:spLocks noChangeArrowheads="1"/>
          </p:cNvSpPr>
          <p:nvPr/>
        </p:nvSpPr>
        <p:spPr bwMode="auto">
          <a:xfrm flipH="1">
            <a:off x="7873375" y="233384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70" name="Freeform 758"/>
          <p:cNvSpPr>
            <a:spLocks/>
          </p:cNvSpPr>
          <p:nvPr/>
        </p:nvSpPr>
        <p:spPr bwMode="auto">
          <a:xfrm>
            <a:off x="7898775" y="2430059"/>
            <a:ext cx="106363" cy="200315"/>
          </a:xfrm>
          <a:custGeom>
            <a:avLst/>
            <a:gdLst/>
            <a:ahLst/>
            <a:cxnLst>
              <a:cxn ang="0">
                <a:pos x="27" y="0"/>
              </a:cxn>
              <a:cxn ang="0">
                <a:pos x="7" y="67"/>
              </a:cxn>
              <a:cxn ang="0">
                <a:pos x="67" y="127"/>
              </a:cxn>
            </a:cxnLst>
            <a:rect l="0" t="0" r="r" b="b"/>
            <a:pathLst>
              <a:path w="67" h="127">
                <a:moveTo>
                  <a:pt x="27" y="0"/>
                </a:moveTo>
                <a:cubicBezTo>
                  <a:pt x="13" y="23"/>
                  <a:pt x="0" y="46"/>
                  <a:pt x="7" y="67"/>
                </a:cubicBezTo>
                <a:cubicBezTo>
                  <a:pt x="14" y="88"/>
                  <a:pt x="40" y="107"/>
                  <a:pt x="67" y="1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grpSp>
        <p:nvGrpSpPr>
          <p:cNvPr id="34" name="Group 5"/>
          <p:cNvGrpSpPr>
            <a:grpSpLocks/>
          </p:cNvGrpSpPr>
          <p:nvPr/>
        </p:nvGrpSpPr>
        <p:grpSpPr bwMode="auto">
          <a:xfrm>
            <a:off x="7201256" y="2580857"/>
            <a:ext cx="711200" cy="744538"/>
            <a:chOff x="3609" y="1804"/>
            <a:chExt cx="448" cy="517"/>
          </a:xfrm>
        </p:grpSpPr>
        <p:sp>
          <p:nvSpPr>
            <p:cNvPr id="1473" name="Freeform 6"/>
            <p:cNvSpPr>
              <a:spLocks noChangeAspect="1"/>
            </p:cNvSpPr>
            <p:nvPr/>
          </p:nvSpPr>
          <p:spPr bwMode="auto">
            <a:xfrm>
              <a:off x="3636" y="1845"/>
              <a:ext cx="376" cy="316"/>
            </a:xfrm>
            <a:custGeom>
              <a:avLst/>
              <a:gdLst/>
              <a:ahLst/>
              <a:cxnLst>
                <a:cxn ang="0">
                  <a:pos x="3244" y="211"/>
                </a:cxn>
                <a:cxn ang="0">
                  <a:pos x="3284" y="1451"/>
                </a:cxn>
                <a:cxn ang="0">
                  <a:pos x="3116" y="2651"/>
                </a:cxn>
                <a:cxn ang="0">
                  <a:pos x="1724" y="2475"/>
                </a:cxn>
                <a:cxn ang="0">
                  <a:pos x="1428" y="2555"/>
                </a:cxn>
                <a:cxn ang="0">
                  <a:pos x="1132" y="2683"/>
                </a:cxn>
                <a:cxn ang="0">
                  <a:pos x="692" y="2715"/>
                </a:cxn>
                <a:cxn ang="0">
                  <a:pos x="404" y="2619"/>
                </a:cxn>
                <a:cxn ang="0">
                  <a:pos x="172" y="1427"/>
                </a:cxn>
                <a:cxn ang="0">
                  <a:pos x="260" y="523"/>
                </a:cxn>
                <a:cxn ang="0">
                  <a:pos x="1732" y="523"/>
                </a:cxn>
                <a:cxn ang="0">
                  <a:pos x="2924" y="187"/>
                </a:cxn>
                <a:cxn ang="0">
                  <a:pos x="3244" y="211"/>
                </a:cxn>
              </a:cxnLst>
              <a:rect l="0" t="0" r="r" b="b"/>
              <a:pathLst>
                <a:path w="3376" h="2834">
                  <a:moveTo>
                    <a:pt x="3244" y="211"/>
                  </a:moveTo>
                  <a:cubicBezTo>
                    <a:pt x="3304" y="422"/>
                    <a:pt x="3305" y="1044"/>
                    <a:pt x="3284" y="1451"/>
                  </a:cubicBezTo>
                  <a:cubicBezTo>
                    <a:pt x="3263" y="1858"/>
                    <a:pt x="3376" y="2480"/>
                    <a:pt x="3116" y="2651"/>
                  </a:cubicBezTo>
                  <a:cubicBezTo>
                    <a:pt x="2856" y="2822"/>
                    <a:pt x="2005" y="2491"/>
                    <a:pt x="1724" y="2475"/>
                  </a:cubicBezTo>
                  <a:cubicBezTo>
                    <a:pt x="1443" y="2459"/>
                    <a:pt x="1527" y="2520"/>
                    <a:pt x="1428" y="2555"/>
                  </a:cubicBezTo>
                  <a:cubicBezTo>
                    <a:pt x="1329" y="2590"/>
                    <a:pt x="1255" y="2656"/>
                    <a:pt x="1132" y="2683"/>
                  </a:cubicBezTo>
                  <a:cubicBezTo>
                    <a:pt x="1009" y="2710"/>
                    <a:pt x="813" y="2726"/>
                    <a:pt x="692" y="2715"/>
                  </a:cubicBezTo>
                  <a:cubicBezTo>
                    <a:pt x="571" y="2704"/>
                    <a:pt x="491" y="2834"/>
                    <a:pt x="404" y="2619"/>
                  </a:cubicBezTo>
                  <a:cubicBezTo>
                    <a:pt x="317" y="2404"/>
                    <a:pt x="196" y="1776"/>
                    <a:pt x="172" y="1427"/>
                  </a:cubicBezTo>
                  <a:cubicBezTo>
                    <a:pt x="148" y="1078"/>
                    <a:pt x="0" y="674"/>
                    <a:pt x="260" y="523"/>
                  </a:cubicBezTo>
                  <a:cubicBezTo>
                    <a:pt x="520" y="372"/>
                    <a:pt x="1288" y="579"/>
                    <a:pt x="1732" y="523"/>
                  </a:cubicBezTo>
                  <a:cubicBezTo>
                    <a:pt x="2176" y="467"/>
                    <a:pt x="2671" y="234"/>
                    <a:pt x="2924" y="187"/>
                  </a:cubicBezTo>
                  <a:cubicBezTo>
                    <a:pt x="3177" y="140"/>
                    <a:pt x="3184" y="0"/>
                    <a:pt x="3244" y="211"/>
                  </a:cubicBezTo>
                  <a:close/>
                </a:path>
              </a:pathLst>
            </a:custGeom>
            <a:solidFill>
              <a:srgbClr val="FFED91"/>
            </a:solidFill>
            <a:ln w="19050" cap="flat" cmpd="sng">
              <a:solidFill>
                <a:srgbClr val="FF9933"/>
              </a:solidFill>
              <a:prstDash val="solid"/>
              <a:round/>
              <a:headEnd type="none" w="med" len="med"/>
              <a:tailEnd type="none" w="med" len="med"/>
            </a:ln>
            <a:effectLst/>
          </p:spPr>
          <p:txBody>
            <a:bodyPr wrap="none" anchor="ctr"/>
            <a:lstStyle/>
            <a:p>
              <a:endParaRPr lang="sv-SE"/>
            </a:p>
          </p:txBody>
        </p:sp>
        <p:sp>
          <p:nvSpPr>
            <p:cNvPr id="1474" name="Freeform 7"/>
            <p:cNvSpPr>
              <a:spLocks noChangeAspect="1"/>
            </p:cNvSpPr>
            <p:nvPr/>
          </p:nvSpPr>
          <p:spPr bwMode="auto">
            <a:xfrm>
              <a:off x="3667" y="1875"/>
              <a:ext cx="329" cy="273"/>
            </a:xfrm>
            <a:custGeom>
              <a:avLst/>
              <a:gdLst/>
              <a:ahLst/>
              <a:cxnLst>
                <a:cxn ang="0">
                  <a:pos x="2753" y="1763"/>
                </a:cxn>
                <a:cxn ang="0">
                  <a:pos x="2809" y="1344"/>
                </a:cxn>
                <a:cxn ang="0">
                  <a:pos x="2905" y="848"/>
                </a:cxn>
                <a:cxn ang="0">
                  <a:pos x="2817" y="1344"/>
                </a:cxn>
                <a:cxn ang="0">
                  <a:pos x="2793" y="1916"/>
                </a:cxn>
                <a:cxn ang="0">
                  <a:pos x="2553" y="2190"/>
                </a:cxn>
                <a:cxn ang="0">
                  <a:pos x="1585" y="2112"/>
                </a:cxn>
                <a:cxn ang="0">
                  <a:pos x="961" y="2380"/>
                </a:cxn>
                <a:cxn ang="0">
                  <a:pos x="329" y="2281"/>
                </a:cxn>
                <a:cxn ang="0">
                  <a:pos x="833" y="2091"/>
                </a:cxn>
                <a:cxn ang="0">
                  <a:pos x="177" y="1984"/>
                </a:cxn>
                <a:cxn ang="0">
                  <a:pos x="145" y="1520"/>
                </a:cxn>
                <a:cxn ang="0">
                  <a:pos x="1" y="968"/>
                </a:cxn>
                <a:cxn ang="0">
                  <a:pos x="57" y="512"/>
                </a:cxn>
                <a:cxn ang="0">
                  <a:pos x="369" y="400"/>
                </a:cxn>
                <a:cxn ang="0">
                  <a:pos x="905" y="552"/>
                </a:cxn>
                <a:cxn ang="0">
                  <a:pos x="265" y="728"/>
                </a:cxn>
                <a:cxn ang="0">
                  <a:pos x="817" y="1112"/>
                </a:cxn>
                <a:cxn ang="0">
                  <a:pos x="1041" y="512"/>
                </a:cxn>
                <a:cxn ang="0">
                  <a:pos x="1649" y="400"/>
                </a:cxn>
                <a:cxn ang="0">
                  <a:pos x="1497" y="841"/>
                </a:cxn>
                <a:cxn ang="0">
                  <a:pos x="1790" y="630"/>
                </a:cxn>
                <a:cxn ang="0">
                  <a:pos x="2033" y="288"/>
                </a:cxn>
                <a:cxn ang="0">
                  <a:pos x="2465" y="88"/>
                </a:cxn>
                <a:cxn ang="0">
                  <a:pos x="2441" y="584"/>
                </a:cxn>
                <a:cxn ang="0">
                  <a:pos x="2329" y="328"/>
                </a:cxn>
                <a:cxn ang="0">
                  <a:pos x="2889" y="24"/>
                </a:cxn>
                <a:cxn ang="0">
                  <a:pos x="2913" y="512"/>
                </a:cxn>
                <a:cxn ang="0">
                  <a:pos x="2849" y="656"/>
                </a:cxn>
                <a:cxn ang="0">
                  <a:pos x="2421" y="915"/>
                </a:cxn>
                <a:cxn ang="0">
                  <a:pos x="2201" y="508"/>
                </a:cxn>
                <a:cxn ang="0">
                  <a:pos x="2185" y="873"/>
                </a:cxn>
                <a:cxn ang="0">
                  <a:pos x="1633" y="949"/>
                </a:cxn>
                <a:cxn ang="0">
                  <a:pos x="1196" y="738"/>
                </a:cxn>
                <a:cxn ang="0">
                  <a:pos x="1327" y="624"/>
                </a:cxn>
                <a:cxn ang="0">
                  <a:pos x="1393" y="1104"/>
                </a:cxn>
                <a:cxn ang="0">
                  <a:pos x="785" y="1128"/>
                </a:cxn>
                <a:cxn ang="0">
                  <a:pos x="361" y="1511"/>
                </a:cxn>
                <a:cxn ang="0">
                  <a:pos x="489" y="1946"/>
                </a:cxn>
                <a:cxn ang="0">
                  <a:pos x="961" y="1870"/>
                </a:cxn>
                <a:cxn ang="0">
                  <a:pos x="1494" y="1805"/>
                </a:cxn>
                <a:cxn ang="0">
                  <a:pos x="1977" y="1634"/>
                </a:cxn>
                <a:cxn ang="0">
                  <a:pos x="2369" y="1592"/>
                </a:cxn>
                <a:cxn ang="0">
                  <a:pos x="2085" y="1499"/>
                </a:cxn>
              </a:cxnLst>
              <a:rect l="0" t="0" r="r" b="b"/>
              <a:pathLst>
                <a:path w="2958" h="2447">
                  <a:moveTo>
                    <a:pt x="2161" y="1824"/>
                  </a:moveTo>
                  <a:cubicBezTo>
                    <a:pt x="2220" y="1916"/>
                    <a:pt x="2262" y="1954"/>
                    <a:pt x="2361" y="1944"/>
                  </a:cubicBezTo>
                  <a:cubicBezTo>
                    <a:pt x="2460" y="1934"/>
                    <a:pt x="2677" y="1815"/>
                    <a:pt x="2753" y="1763"/>
                  </a:cubicBezTo>
                  <a:cubicBezTo>
                    <a:pt x="2829" y="1711"/>
                    <a:pt x="2800" y="1670"/>
                    <a:pt x="2817" y="1632"/>
                  </a:cubicBezTo>
                  <a:cubicBezTo>
                    <a:pt x="2834" y="1594"/>
                    <a:pt x="2858" y="1584"/>
                    <a:pt x="2857" y="1536"/>
                  </a:cubicBezTo>
                  <a:cubicBezTo>
                    <a:pt x="2856" y="1488"/>
                    <a:pt x="2809" y="1403"/>
                    <a:pt x="2809" y="1344"/>
                  </a:cubicBezTo>
                  <a:cubicBezTo>
                    <a:pt x="2809" y="1285"/>
                    <a:pt x="2849" y="1245"/>
                    <a:pt x="2857" y="1184"/>
                  </a:cubicBezTo>
                  <a:cubicBezTo>
                    <a:pt x="2865" y="1123"/>
                    <a:pt x="2849" y="1032"/>
                    <a:pt x="2857" y="976"/>
                  </a:cubicBezTo>
                  <a:cubicBezTo>
                    <a:pt x="2865" y="920"/>
                    <a:pt x="2904" y="848"/>
                    <a:pt x="2905" y="848"/>
                  </a:cubicBezTo>
                  <a:cubicBezTo>
                    <a:pt x="2906" y="848"/>
                    <a:pt x="2857" y="920"/>
                    <a:pt x="2849" y="976"/>
                  </a:cubicBezTo>
                  <a:cubicBezTo>
                    <a:pt x="2841" y="1032"/>
                    <a:pt x="2862" y="1123"/>
                    <a:pt x="2857" y="1184"/>
                  </a:cubicBezTo>
                  <a:cubicBezTo>
                    <a:pt x="2852" y="1245"/>
                    <a:pt x="2818" y="1285"/>
                    <a:pt x="2817" y="1344"/>
                  </a:cubicBezTo>
                  <a:cubicBezTo>
                    <a:pt x="2816" y="1403"/>
                    <a:pt x="2848" y="1488"/>
                    <a:pt x="2849" y="1536"/>
                  </a:cubicBezTo>
                  <a:cubicBezTo>
                    <a:pt x="2850" y="1584"/>
                    <a:pt x="2834" y="1569"/>
                    <a:pt x="2825" y="1632"/>
                  </a:cubicBezTo>
                  <a:cubicBezTo>
                    <a:pt x="2816" y="1695"/>
                    <a:pt x="2813" y="1852"/>
                    <a:pt x="2793" y="1916"/>
                  </a:cubicBezTo>
                  <a:cubicBezTo>
                    <a:pt x="2773" y="1980"/>
                    <a:pt x="2718" y="1978"/>
                    <a:pt x="2705" y="2016"/>
                  </a:cubicBezTo>
                  <a:cubicBezTo>
                    <a:pt x="2692" y="2054"/>
                    <a:pt x="2738" y="2115"/>
                    <a:pt x="2713" y="2144"/>
                  </a:cubicBezTo>
                  <a:cubicBezTo>
                    <a:pt x="2688" y="2173"/>
                    <a:pt x="2608" y="2155"/>
                    <a:pt x="2553" y="2190"/>
                  </a:cubicBezTo>
                  <a:cubicBezTo>
                    <a:pt x="2498" y="2224"/>
                    <a:pt x="2501" y="2355"/>
                    <a:pt x="2385" y="2349"/>
                  </a:cubicBezTo>
                  <a:cubicBezTo>
                    <a:pt x="2269" y="2343"/>
                    <a:pt x="1990" y="2191"/>
                    <a:pt x="1857" y="2152"/>
                  </a:cubicBezTo>
                  <a:cubicBezTo>
                    <a:pt x="1724" y="2113"/>
                    <a:pt x="1672" y="2101"/>
                    <a:pt x="1585" y="2112"/>
                  </a:cubicBezTo>
                  <a:cubicBezTo>
                    <a:pt x="1498" y="2123"/>
                    <a:pt x="1404" y="2189"/>
                    <a:pt x="1337" y="2216"/>
                  </a:cubicBezTo>
                  <a:cubicBezTo>
                    <a:pt x="1270" y="2243"/>
                    <a:pt x="1248" y="2246"/>
                    <a:pt x="1185" y="2273"/>
                  </a:cubicBezTo>
                  <a:cubicBezTo>
                    <a:pt x="1122" y="2300"/>
                    <a:pt x="1058" y="2352"/>
                    <a:pt x="961" y="2380"/>
                  </a:cubicBezTo>
                  <a:cubicBezTo>
                    <a:pt x="864" y="2407"/>
                    <a:pt x="718" y="2435"/>
                    <a:pt x="601" y="2441"/>
                  </a:cubicBezTo>
                  <a:cubicBezTo>
                    <a:pt x="484" y="2447"/>
                    <a:pt x="302" y="2443"/>
                    <a:pt x="257" y="2416"/>
                  </a:cubicBezTo>
                  <a:cubicBezTo>
                    <a:pt x="212" y="2389"/>
                    <a:pt x="322" y="2330"/>
                    <a:pt x="329" y="2281"/>
                  </a:cubicBezTo>
                  <a:cubicBezTo>
                    <a:pt x="336" y="2232"/>
                    <a:pt x="252" y="2140"/>
                    <a:pt x="297" y="2120"/>
                  </a:cubicBezTo>
                  <a:cubicBezTo>
                    <a:pt x="342" y="2100"/>
                    <a:pt x="512" y="2164"/>
                    <a:pt x="601" y="2159"/>
                  </a:cubicBezTo>
                  <a:cubicBezTo>
                    <a:pt x="690" y="2154"/>
                    <a:pt x="833" y="2091"/>
                    <a:pt x="833" y="2091"/>
                  </a:cubicBezTo>
                  <a:cubicBezTo>
                    <a:pt x="833" y="2091"/>
                    <a:pt x="686" y="2155"/>
                    <a:pt x="601" y="2159"/>
                  </a:cubicBezTo>
                  <a:cubicBezTo>
                    <a:pt x="516" y="2163"/>
                    <a:pt x="392" y="2142"/>
                    <a:pt x="321" y="2113"/>
                  </a:cubicBezTo>
                  <a:cubicBezTo>
                    <a:pt x="250" y="2084"/>
                    <a:pt x="196" y="2032"/>
                    <a:pt x="177" y="1984"/>
                  </a:cubicBezTo>
                  <a:cubicBezTo>
                    <a:pt x="158" y="1936"/>
                    <a:pt x="217" y="1873"/>
                    <a:pt x="209" y="1824"/>
                  </a:cubicBezTo>
                  <a:cubicBezTo>
                    <a:pt x="201" y="1775"/>
                    <a:pt x="140" y="1739"/>
                    <a:pt x="129" y="1688"/>
                  </a:cubicBezTo>
                  <a:cubicBezTo>
                    <a:pt x="118" y="1637"/>
                    <a:pt x="153" y="1575"/>
                    <a:pt x="145" y="1520"/>
                  </a:cubicBezTo>
                  <a:cubicBezTo>
                    <a:pt x="137" y="1465"/>
                    <a:pt x="89" y="1425"/>
                    <a:pt x="81" y="1360"/>
                  </a:cubicBezTo>
                  <a:cubicBezTo>
                    <a:pt x="73" y="1295"/>
                    <a:pt x="110" y="1193"/>
                    <a:pt x="97" y="1128"/>
                  </a:cubicBezTo>
                  <a:cubicBezTo>
                    <a:pt x="84" y="1063"/>
                    <a:pt x="2" y="1021"/>
                    <a:pt x="1" y="968"/>
                  </a:cubicBezTo>
                  <a:cubicBezTo>
                    <a:pt x="0" y="915"/>
                    <a:pt x="72" y="864"/>
                    <a:pt x="89" y="808"/>
                  </a:cubicBezTo>
                  <a:cubicBezTo>
                    <a:pt x="106" y="752"/>
                    <a:pt x="110" y="679"/>
                    <a:pt x="105" y="630"/>
                  </a:cubicBezTo>
                  <a:cubicBezTo>
                    <a:pt x="100" y="581"/>
                    <a:pt x="64" y="564"/>
                    <a:pt x="57" y="512"/>
                  </a:cubicBezTo>
                  <a:cubicBezTo>
                    <a:pt x="50" y="460"/>
                    <a:pt x="37" y="337"/>
                    <a:pt x="65" y="320"/>
                  </a:cubicBezTo>
                  <a:cubicBezTo>
                    <a:pt x="93" y="303"/>
                    <a:pt x="174" y="395"/>
                    <a:pt x="225" y="408"/>
                  </a:cubicBezTo>
                  <a:cubicBezTo>
                    <a:pt x="276" y="421"/>
                    <a:pt x="317" y="389"/>
                    <a:pt x="369" y="400"/>
                  </a:cubicBezTo>
                  <a:cubicBezTo>
                    <a:pt x="421" y="411"/>
                    <a:pt x="474" y="467"/>
                    <a:pt x="537" y="472"/>
                  </a:cubicBezTo>
                  <a:cubicBezTo>
                    <a:pt x="600" y="477"/>
                    <a:pt x="684" y="419"/>
                    <a:pt x="745" y="432"/>
                  </a:cubicBezTo>
                  <a:cubicBezTo>
                    <a:pt x="806" y="445"/>
                    <a:pt x="876" y="493"/>
                    <a:pt x="905" y="552"/>
                  </a:cubicBezTo>
                  <a:cubicBezTo>
                    <a:pt x="934" y="611"/>
                    <a:pt x="972" y="733"/>
                    <a:pt x="921" y="784"/>
                  </a:cubicBezTo>
                  <a:cubicBezTo>
                    <a:pt x="870" y="835"/>
                    <a:pt x="710" y="865"/>
                    <a:pt x="601" y="856"/>
                  </a:cubicBezTo>
                  <a:cubicBezTo>
                    <a:pt x="492" y="847"/>
                    <a:pt x="273" y="731"/>
                    <a:pt x="265" y="728"/>
                  </a:cubicBezTo>
                  <a:cubicBezTo>
                    <a:pt x="257" y="725"/>
                    <a:pt x="436" y="824"/>
                    <a:pt x="553" y="840"/>
                  </a:cubicBezTo>
                  <a:cubicBezTo>
                    <a:pt x="670" y="856"/>
                    <a:pt x="925" y="779"/>
                    <a:pt x="969" y="824"/>
                  </a:cubicBezTo>
                  <a:cubicBezTo>
                    <a:pt x="1013" y="869"/>
                    <a:pt x="816" y="1112"/>
                    <a:pt x="817" y="1112"/>
                  </a:cubicBezTo>
                  <a:cubicBezTo>
                    <a:pt x="818" y="1112"/>
                    <a:pt x="944" y="916"/>
                    <a:pt x="961" y="824"/>
                  </a:cubicBezTo>
                  <a:cubicBezTo>
                    <a:pt x="978" y="732"/>
                    <a:pt x="908" y="612"/>
                    <a:pt x="921" y="560"/>
                  </a:cubicBezTo>
                  <a:cubicBezTo>
                    <a:pt x="934" y="508"/>
                    <a:pt x="997" y="531"/>
                    <a:pt x="1041" y="512"/>
                  </a:cubicBezTo>
                  <a:cubicBezTo>
                    <a:pt x="1085" y="493"/>
                    <a:pt x="1112" y="448"/>
                    <a:pt x="1185" y="448"/>
                  </a:cubicBezTo>
                  <a:cubicBezTo>
                    <a:pt x="1258" y="448"/>
                    <a:pt x="1404" y="520"/>
                    <a:pt x="1481" y="512"/>
                  </a:cubicBezTo>
                  <a:cubicBezTo>
                    <a:pt x="1558" y="504"/>
                    <a:pt x="1596" y="407"/>
                    <a:pt x="1649" y="400"/>
                  </a:cubicBezTo>
                  <a:cubicBezTo>
                    <a:pt x="1702" y="393"/>
                    <a:pt x="1782" y="427"/>
                    <a:pt x="1801" y="472"/>
                  </a:cubicBezTo>
                  <a:cubicBezTo>
                    <a:pt x="1820" y="517"/>
                    <a:pt x="1817" y="607"/>
                    <a:pt x="1766" y="668"/>
                  </a:cubicBezTo>
                  <a:cubicBezTo>
                    <a:pt x="1715" y="729"/>
                    <a:pt x="1491" y="845"/>
                    <a:pt x="1497" y="841"/>
                  </a:cubicBezTo>
                  <a:cubicBezTo>
                    <a:pt x="1502" y="836"/>
                    <a:pt x="1741" y="671"/>
                    <a:pt x="1802" y="646"/>
                  </a:cubicBezTo>
                  <a:cubicBezTo>
                    <a:pt x="1863" y="622"/>
                    <a:pt x="1867" y="696"/>
                    <a:pt x="1865" y="695"/>
                  </a:cubicBezTo>
                  <a:cubicBezTo>
                    <a:pt x="1864" y="691"/>
                    <a:pt x="1799" y="670"/>
                    <a:pt x="1790" y="630"/>
                  </a:cubicBezTo>
                  <a:cubicBezTo>
                    <a:pt x="1781" y="590"/>
                    <a:pt x="1779" y="496"/>
                    <a:pt x="1809" y="456"/>
                  </a:cubicBezTo>
                  <a:cubicBezTo>
                    <a:pt x="1839" y="416"/>
                    <a:pt x="1932" y="420"/>
                    <a:pt x="1969" y="392"/>
                  </a:cubicBezTo>
                  <a:cubicBezTo>
                    <a:pt x="2006" y="364"/>
                    <a:pt x="1986" y="305"/>
                    <a:pt x="2033" y="288"/>
                  </a:cubicBezTo>
                  <a:cubicBezTo>
                    <a:pt x="2080" y="271"/>
                    <a:pt x="2201" y="295"/>
                    <a:pt x="2249" y="288"/>
                  </a:cubicBezTo>
                  <a:cubicBezTo>
                    <a:pt x="2297" y="281"/>
                    <a:pt x="2285" y="281"/>
                    <a:pt x="2321" y="248"/>
                  </a:cubicBezTo>
                  <a:cubicBezTo>
                    <a:pt x="2357" y="215"/>
                    <a:pt x="2458" y="88"/>
                    <a:pt x="2465" y="88"/>
                  </a:cubicBezTo>
                  <a:cubicBezTo>
                    <a:pt x="2472" y="88"/>
                    <a:pt x="2382" y="205"/>
                    <a:pt x="2361" y="248"/>
                  </a:cubicBezTo>
                  <a:cubicBezTo>
                    <a:pt x="2340" y="291"/>
                    <a:pt x="2324" y="288"/>
                    <a:pt x="2337" y="344"/>
                  </a:cubicBezTo>
                  <a:cubicBezTo>
                    <a:pt x="2350" y="400"/>
                    <a:pt x="2388" y="537"/>
                    <a:pt x="2441" y="584"/>
                  </a:cubicBezTo>
                  <a:cubicBezTo>
                    <a:pt x="2494" y="631"/>
                    <a:pt x="2657" y="623"/>
                    <a:pt x="2657" y="624"/>
                  </a:cubicBezTo>
                  <a:cubicBezTo>
                    <a:pt x="2657" y="625"/>
                    <a:pt x="2496" y="625"/>
                    <a:pt x="2441" y="576"/>
                  </a:cubicBezTo>
                  <a:cubicBezTo>
                    <a:pt x="2386" y="527"/>
                    <a:pt x="2333" y="401"/>
                    <a:pt x="2329" y="328"/>
                  </a:cubicBezTo>
                  <a:cubicBezTo>
                    <a:pt x="2325" y="255"/>
                    <a:pt x="2353" y="183"/>
                    <a:pt x="2417" y="136"/>
                  </a:cubicBezTo>
                  <a:cubicBezTo>
                    <a:pt x="2481" y="89"/>
                    <a:pt x="2634" y="67"/>
                    <a:pt x="2713" y="48"/>
                  </a:cubicBezTo>
                  <a:cubicBezTo>
                    <a:pt x="2792" y="29"/>
                    <a:pt x="2872" y="0"/>
                    <a:pt x="2889" y="24"/>
                  </a:cubicBezTo>
                  <a:cubicBezTo>
                    <a:pt x="2906" y="48"/>
                    <a:pt x="2814" y="139"/>
                    <a:pt x="2817" y="192"/>
                  </a:cubicBezTo>
                  <a:cubicBezTo>
                    <a:pt x="2820" y="245"/>
                    <a:pt x="2889" y="291"/>
                    <a:pt x="2905" y="344"/>
                  </a:cubicBezTo>
                  <a:cubicBezTo>
                    <a:pt x="2921" y="397"/>
                    <a:pt x="2958" y="509"/>
                    <a:pt x="2913" y="512"/>
                  </a:cubicBezTo>
                  <a:cubicBezTo>
                    <a:pt x="2868" y="515"/>
                    <a:pt x="2634" y="363"/>
                    <a:pt x="2633" y="360"/>
                  </a:cubicBezTo>
                  <a:cubicBezTo>
                    <a:pt x="2632" y="357"/>
                    <a:pt x="2869" y="447"/>
                    <a:pt x="2905" y="496"/>
                  </a:cubicBezTo>
                  <a:cubicBezTo>
                    <a:pt x="2941" y="545"/>
                    <a:pt x="2849" y="595"/>
                    <a:pt x="2849" y="656"/>
                  </a:cubicBezTo>
                  <a:cubicBezTo>
                    <a:pt x="2849" y="717"/>
                    <a:pt x="2947" y="842"/>
                    <a:pt x="2905" y="864"/>
                  </a:cubicBezTo>
                  <a:cubicBezTo>
                    <a:pt x="2863" y="886"/>
                    <a:pt x="2680" y="780"/>
                    <a:pt x="2599" y="788"/>
                  </a:cubicBezTo>
                  <a:cubicBezTo>
                    <a:pt x="2518" y="796"/>
                    <a:pt x="2474" y="901"/>
                    <a:pt x="2421" y="915"/>
                  </a:cubicBezTo>
                  <a:cubicBezTo>
                    <a:pt x="2368" y="928"/>
                    <a:pt x="2329" y="916"/>
                    <a:pt x="2281" y="867"/>
                  </a:cubicBezTo>
                  <a:cubicBezTo>
                    <a:pt x="2232" y="816"/>
                    <a:pt x="2148" y="671"/>
                    <a:pt x="2135" y="611"/>
                  </a:cubicBezTo>
                  <a:cubicBezTo>
                    <a:pt x="2122" y="551"/>
                    <a:pt x="2222" y="507"/>
                    <a:pt x="2201" y="508"/>
                  </a:cubicBezTo>
                  <a:cubicBezTo>
                    <a:pt x="2180" y="509"/>
                    <a:pt x="2019" y="600"/>
                    <a:pt x="2009" y="615"/>
                  </a:cubicBezTo>
                  <a:cubicBezTo>
                    <a:pt x="1999" y="629"/>
                    <a:pt x="2114" y="550"/>
                    <a:pt x="2143" y="593"/>
                  </a:cubicBezTo>
                  <a:cubicBezTo>
                    <a:pt x="2172" y="636"/>
                    <a:pt x="2203" y="824"/>
                    <a:pt x="2185" y="873"/>
                  </a:cubicBezTo>
                  <a:cubicBezTo>
                    <a:pt x="2167" y="923"/>
                    <a:pt x="2092" y="888"/>
                    <a:pt x="2033" y="889"/>
                  </a:cubicBezTo>
                  <a:cubicBezTo>
                    <a:pt x="1974" y="890"/>
                    <a:pt x="1900" y="871"/>
                    <a:pt x="1833" y="881"/>
                  </a:cubicBezTo>
                  <a:cubicBezTo>
                    <a:pt x="1766" y="891"/>
                    <a:pt x="1700" y="911"/>
                    <a:pt x="1633" y="949"/>
                  </a:cubicBezTo>
                  <a:cubicBezTo>
                    <a:pt x="1566" y="987"/>
                    <a:pt x="1490" y="1113"/>
                    <a:pt x="1432" y="1109"/>
                  </a:cubicBezTo>
                  <a:cubicBezTo>
                    <a:pt x="1374" y="1105"/>
                    <a:pt x="1325" y="988"/>
                    <a:pt x="1285" y="927"/>
                  </a:cubicBezTo>
                  <a:cubicBezTo>
                    <a:pt x="1245" y="864"/>
                    <a:pt x="1192" y="789"/>
                    <a:pt x="1196" y="738"/>
                  </a:cubicBezTo>
                  <a:cubicBezTo>
                    <a:pt x="1199" y="687"/>
                    <a:pt x="1258" y="650"/>
                    <a:pt x="1307" y="619"/>
                  </a:cubicBezTo>
                  <a:cubicBezTo>
                    <a:pt x="1356" y="586"/>
                    <a:pt x="1487" y="543"/>
                    <a:pt x="1491" y="544"/>
                  </a:cubicBezTo>
                  <a:cubicBezTo>
                    <a:pt x="1494" y="544"/>
                    <a:pt x="1377" y="599"/>
                    <a:pt x="1327" y="624"/>
                  </a:cubicBezTo>
                  <a:cubicBezTo>
                    <a:pt x="1277" y="651"/>
                    <a:pt x="1201" y="650"/>
                    <a:pt x="1192" y="702"/>
                  </a:cubicBezTo>
                  <a:cubicBezTo>
                    <a:pt x="1182" y="754"/>
                    <a:pt x="1234" y="870"/>
                    <a:pt x="1268" y="937"/>
                  </a:cubicBezTo>
                  <a:cubicBezTo>
                    <a:pt x="1301" y="1005"/>
                    <a:pt x="1393" y="1059"/>
                    <a:pt x="1393" y="1104"/>
                  </a:cubicBezTo>
                  <a:cubicBezTo>
                    <a:pt x="1393" y="1149"/>
                    <a:pt x="1326" y="1184"/>
                    <a:pt x="1265" y="1208"/>
                  </a:cubicBezTo>
                  <a:cubicBezTo>
                    <a:pt x="1204" y="1232"/>
                    <a:pt x="1104" y="1264"/>
                    <a:pt x="1024" y="1251"/>
                  </a:cubicBezTo>
                  <a:cubicBezTo>
                    <a:pt x="944" y="1238"/>
                    <a:pt x="891" y="1156"/>
                    <a:pt x="785" y="1128"/>
                  </a:cubicBezTo>
                  <a:cubicBezTo>
                    <a:pt x="679" y="1100"/>
                    <a:pt x="461" y="1052"/>
                    <a:pt x="385" y="1080"/>
                  </a:cubicBezTo>
                  <a:cubicBezTo>
                    <a:pt x="309" y="1108"/>
                    <a:pt x="333" y="1224"/>
                    <a:pt x="329" y="1296"/>
                  </a:cubicBezTo>
                  <a:cubicBezTo>
                    <a:pt x="325" y="1368"/>
                    <a:pt x="331" y="1439"/>
                    <a:pt x="361" y="1511"/>
                  </a:cubicBezTo>
                  <a:cubicBezTo>
                    <a:pt x="391" y="1583"/>
                    <a:pt x="472" y="1680"/>
                    <a:pt x="511" y="1729"/>
                  </a:cubicBezTo>
                  <a:cubicBezTo>
                    <a:pt x="551" y="1777"/>
                    <a:pt x="601" y="1764"/>
                    <a:pt x="597" y="1801"/>
                  </a:cubicBezTo>
                  <a:cubicBezTo>
                    <a:pt x="593" y="1837"/>
                    <a:pt x="486" y="1948"/>
                    <a:pt x="489" y="1946"/>
                  </a:cubicBezTo>
                  <a:cubicBezTo>
                    <a:pt x="492" y="1944"/>
                    <a:pt x="569" y="1813"/>
                    <a:pt x="614" y="1789"/>
                  </a:cubicBezTo>
                  <a:cubicBezTo>
                    <a:pt x="659" y="1765"/>
                    <a:pt x="703" y="1787"/>
                    <a:pt x="761" y="1801"/>
                  </a:cubicBezTo>
                  <a:cubicBezTo>
                    <a:pt x="819" y="1814"/>
                    <a:pt x="895" y="1856"/>
                    <a:pt x="961" y="1870"/>
                  </a:cubicBezTo>
                  <a:cubicBezTo>
                    <a:pt x="1027" y="1884"/>
                    <a:pt x="1089" y="1890"/>
                    <a:pt x="1156" y="1885"/>
                  </a:cubicBezTo>
                  <a:cubicBezTo>
                    <a:pt x="1223" y="1880"/>
                    <a:pt x="1305" y="1853"/>
                    <a:pt x="1361" y="1840"/>
                  </a:cubicBezTo>
                  <a:cubicBezTo>
                    <a:pt x="1417" y="1826"/>
                    <a:pt x="1437" y="1810"/>
                    <a:pt x="1494" y="1805"/>
                  </a:cubicBezTo>
                  <a:cubicBezTo>
                    <a:pt x="1551" y="1801"/>
                    <a:pt x="1637" y="1823"/>
                    <a:pt x="1705" y="1809"/>
                  </a:cubicBezTo>
                  <a:cubicBezTo>
                    <a:pt x="1773" y="1795"/>
                    <a:pt x="1860" y="1747"/>
                    <a:pt x="1905" y="1718"/>
                  </a:cubicBezTo>
                  <a:cubicBezTo>
                    <a:pt x="1950" y="1688"/>
                    <a:pt x="1958" y="1665"/>
                    <a:pt x="1977" y="1634"/>
                  </a:cubicBezTo>
                  <a:cubicBezTo>
                    <a:pt x="1996" y="1604"/>
                    <a:pt x="2007" y="1558"/>
                    <a:pt x="2021" y="1533"/>
                  </a:cubicBezTo>
                  <a:cubicBezTo>
                    <a:pt x="2035" y="1509"/>
                    <a:pt x="2006" y="1474"/>
                    <a:pt x="2064" y="1484"/>
                  </a:cubicBezTo>
                  <a:cubicBezTo>
                    <a:pt x="2122" y="1494"/>
                    <a:pt x="2272" y="1599"/>
                    <a:pt x="2369" y="1592"/>
                  </a:cubicBezTo>
                  <a:cubicBezTo>
                    <a:pt x="2466" y="1585"/>
                    <a:pt x="2649" y="1439"/>
                    <a:pt x="2649" y="1440"/>
                  </a:cubicBezTo>
                  <a:cubicBezTo>
                    <a:pt x="2649" y="1441"/>
                    <a:pt x="2463" y="1590"/>
                    <a:pt x="2369" y="1600"/>
                  </a:cubicBezTo>
                  <a:cubicBezTo>
                    <a:pt x="2275" y="1610"/>
                    <a:pt x="2145" y="1534"/>
                    <a:pt x="2085" y="1499"/>
                  </a:cubicBezTo>
                  <a:cubicBezTo>
                    <a:pt x="2025" y="1464"/>
                    <a:pt x="1996" y="1338"/>
                    <a:pt x="2009" y="1392"/>
                  </a:cubicBezTo>
                  <a:cubicBezTo>
                    <a:pt x="2022" y="1446"/>
                    <a:pt x="2102" y="1732"/>
                    <a:pt x="2161" y="1824"/>
                  </a:cubicBezTo>
                  <a:close/>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5" name="Freeform 8"/>
            <p:cNvSpPr>
              <a:spLocks noChangeAspect="1"/>
            </p:cNvSpPr>
            <p:nvPr/>
          </p:nvSpPr>
          <p:spPr bwMode="auto">
            <a:xfrm>
              <a:off x="3736" y="1969"/>
              <a:ext cx="255" cy="91"/>
            </a:xfrm>
            <a:custGeom>
              <a:avLst/>
              <a:gdLst/>
              <a:ahLst/>
              <a:cxnLst>
                <a:cxn ang="0">
                  <a:pos x="2288" y="0"/>
                </a:cxn>
                <a:cxn ang="0">
                  <a:pos x="2216" y="152"/>
                </a:cxn>
                <a:cxn ang="0">
                  <a:pos x="2198" y="301"/>
                </a:cxn>
                <a:cxn ang="0">
                  <a:pos x="1960" y="296"/>
                </a:cxn>
                <a:cxn ang="0">
                  <a:pos x="1672" y="344"/>
                </a:cxn>
                <a:cxn ang="0">
                  <a:pos x="1424" y="320"/>
                </a:cxn>
                <a:cxn ang="0">
                  <a:pos x="1152" y="368"/>
                </a:cxn>
                <a:cxn ang="0">
                  <a:pos x="912" y="504"/>
                </a:cxn>
                <a:cxn ang="0">
                  <a:pos x="1032" y="672"/>
                </a:cxn>
                <a:cxn ang="0">
                  <a:pos x="1146" y="644"/>
                </a:cxn>
                <a:cxn ang="0">
                  <a:pos x="1032" y="664"/>
                </a:cxn>
                <a:cxn ang="0">
                  <a:pos x="969" y="788"/>
                </a:cxn>
                <a:cxn ang="0">
                  <a:pos x="1025" y="687"/>
                </a:cxn>
                <a:cxn ang="0">
                  <a:pos x="848" y="528"/>
                </a:cxn>
                <a:cxn ang="0">
                  <a:pos x="568" y="592"/>
                </a:cxn>
                <a:cxn ang="0">
                  <a:pos x="432" y="656"/>
                </a:cxn>
                <a:cxn ang="0">
                  <a:pos x="490" y="813"/>
                </a:cxn>
                <a:cxn ang="0">
                  <a:pos x="407" y="670"/>
                </a:cxn>
                <a:cxn ang="0">
                  <a:pos x="156" y="575"/>
                </a:cxn>
                <a:cxn ang="0">
                  <a:pos x="24" y="440"/>
                </a:cxn>
                <a:cxn ang="0">
                  <a:pos x="105" y="551"/>
                </a:cxn>
                <a:cxn ang="0">
                  <a:pos x="0" y="632"/>
                </a:cxn>
              </a:cxnLst>
              <a:rect l="0" t="0" r="r" b="b"/>
              <a:pathLst>
                <a:path w="2288" h="815">
                  <a:moveTo>
                    <a:pt x="2288" y="0"/>
                  </a:moveTo>
                  <a:cubicBezTo>
                    <a:pt x="2276" y="25"/>
                    <a:pt x="2231" y="102"/>
                    <a:pt x="2216" y="152"/>
                  </a:cubicBezTo>
                  <a:cubicBezTo>
                    <a:pt x="2201" y="202"/>
                    <a:pt x="2241" y="277"/>
                    <a:pt x="2198" y="301"/>
                  </a:cubicBezTo>
                  <a:cubicBezTo>
                    <a:pt x="2155" y="325"/>
                    <a:pt x="2048" y="289"/>
                    <a:pt x="1960" y="296"/>
                  </a:cubicBezTo>
                  <a:cubicBezTo>
                    <a:pt x="1872" y="303"/>
                    <a:pt x="1761" y="340"/>
                    <a:pt x="1672" y="344"/>
                  </a:cubicBezTo>
                  <a:cubicBezTo>
                    <a:pt x="1583" y="348"/>
                    <a:pt x="1511" y="316"/>
                    <a:pt x="1424" y="320"/>
                  </a:cubicBezTo>
                  <a:cubicBezTo>
                    <a:pt x="1337" y="324"/>
                    <a:pt x="1237" y="337"/>
                    <a:pt x="1152" y="368"/>
                  </a:cubicBezTo>
                  <a:cubicBezTo>
                    <a:pt x="1067" y="399"/>
                    <a:pt x="932" y="453"/>
                    <a:pt x="912" y="504"/>
                  </a:cubicBezTo>
                  <a:cubicBezTo>
                    <a:pt x="892" y="555"/>
                    <a:pt x="993" y="649"/>
                    <a:pt x="1032" y="672"/>
                  </a:cubicBezTo>
                  <a:cubicBezTo>
                    <a:pt x="1071" y="695"/>
                    <a:pt x="1146" y="643"/>
                    <a:pt x="1146" y="644"/>
                  </a:cubicBezTo>
                  <a:cubicBezTo>
                    <a:pt x="1146" y="645"/>
                    <a:pt x="1062" y="640"/>
                    <a:pt x="1032" y="664"/>
                  </a:cubicBezTo>
                  <a:cubicBezTo>
                    <a:pt x="1002" y="688"/>
                    <a:pt x="970" y="784"/>
                    <a:pt x="969" y="788"/>
                  </a:cubicBezTo>
                  <a:cubicBezTo>
                    <a:pt x="968" y="792"/>
                    <a:pt x="1045" y="730"/>
                    <a:pt x="1025" y="687"/>
                  </a:cubicBezTo>
                  <a:cubicBezTo>
                    <a:pt x="1005" y="644"/>
                    <a:pt x="924" y="544"/>
                    <a:pt x="848" y="528"/>
                  </a:cubicBezTo>
                  <a:cubicBezTo>
                    <a:pt x="772" y="512"/>
                    <a:pt x="637" y="571"/>
                    <a:pt x="568" y="592"/>
                  </a:cubicBezTo>
                  <a:cubicBezTo>
                    <a:pt x="499" y="613"/>
                    <a:pt x="445" y="619"/>
                    <a:pt x="432" y="656"/>
                  </a:cubicBezTo>
                  <a:cubicBezTo>
                    <a:pt x="419" y="693"/>
                    <a:pt x="486" y="815"/>
                    <a:pt x="490" y="813"/>
                  </a:cubicBezTo>
                  <a:cubicBezTo>
                    <a:pt x="494" y="811"/>
                    <a:pt x="463" y="710"/>
                    <a:pt x="407" y="670"/>
                  </a:cubicBezTo>
                  <a:cubicBezTo>
                    <a:pt x="351" y="630"/>
                    <a:pt x="220" y="613"/>
                    <a:pt x="156" y="575"/>
                  </a:cubicBezTo>
                  <a:cubicBezTo>
                    <a:pt x="92" y="537"/>
                    <a:pt x="32" y="444"/>
                    <a:pt x="24" y="440"/>
                  </a:cubicBezTo>
                  <a:cubicBezTo>
                    <a:pt x="16" y="436"/>
                    <a:pt x="109" y="519"/>
                    <a:pt x="105" y="551"/>
                  </a:cubicBezTo>
                  <a:cubicBezTo>
                    <a:pt x="101" y="583"/>
                    <a:pt x="22" y="615"/>
                    <a:pt x="0" y="632"/>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6" name="Freeform 9"/>
            <p:cNvSpPr>
              <a:spLocks noChangeAspect="1"/>
            </p:cNvSpPr>
            <p:nvPr/>
          </p:nvSpPr>
          <p:spPr bwMode="auto">
            <a:xfrm>
              <a:off x="3766" y="2080"/>
              <a:ext cx="49" cy="57"/>
            </a:xfrm>
            <a:custGeom>
              <a:avLst/>
              <a:gdLst/>
              <a:ahLst/>
              <a:cxnLst>
                <a:cxn ang="0">
                  <a:pos x="0" y="0"/>
                </a:cxn>
                <a:cxn ang="0">
                  <a:pos x="104" y="32"/>
                </a:cxn>
                <a:cxn ang="0">
                  <a:pos x="376" y="152"/>
                </a:cxn>
                <a:cxn ang="0">
                  <a:pos x="400" y="320"/>
                </a:cxn>
                <a:cxn ang="0">
                  <a:pos x="160" y="504"/>
                </a:cxn>
              </a:cxnLst>
              <a:rect l="0" t="0" r="r" b="b"/>
              <a:pathLst>
                <a:path w="436" h="504">
                  <a:moveTo>
                    <a:pt x="0" y="0"/>
                  </a:moveTo>
                  <a:cubicBezTo>
                    <a:pt x="17" y="5"/>
                    <a:pt x="41" y="7"/>
                    <a:pt x="104" y="32"/>
                  </a:cubicBezTo>
                  <a:cubicBezTo>
                    <a:pt x="167" y="57"/>
                    <a:pt x="327" y="104"/>
                    <a:pt x="376" y="152"/>
                  </a:cubicBezTo>
                  <a:cubicBezTo>
                    <a:pt x="425" y="200"/>
                    <a:pt x="436" y="261"/>
                    <a:pt x="400" y="320"/>
                  </a:cubicBezTo>
                  <a:cubicBezTo>
                    <a:pt x="364" y="379"/>
                    <a:pt x="210" y="466"/>
                    <a:pt x="160" y="504"/>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7" name="Freeform 10"/>
            <p:cNvSpPr>
              <a:spLocks noChangeAspect="1"/>
            </p:cNvSpPr>
            <p:nvPr/>
          </p:nvSpPr>
          <p:spPr bwMode="auto">
            <a:xfrm>
              <a:off x="3926" y="2028"/>
              <a:ext cx="8" cy="24"/>
            </a:xfrm>
            <a:custGeom>
              <a:avLst/>
              <a:gdLst/>
              <a:ahLst/>
              <a:cxnLst>
                <a:cxn ang="0">
                  <a:pos x="24" y="216"/>
                </a:cxn>
                <a:cxn ang="0">
                  <a:pos x="64" y="136"/>
                </a:cxn>
                <a:cxn ang="0">
                  <a:pos x="0" y="0"/>
                </a:cxn>
              </a:cxnLst>
              <a:rect l="0" t="0" r="r" b="b"/>
              <a:pathLst>
                <a:path w="68" h="216">
                  <a:moveTo>
                    <a:pt x="24" y="216"/>
                  </a:moveTo>
                  <a:cubicBezTo>
                    <a:pt x="46" y="194"/>
                    <a:pt x="68" y="172"/>
                    <a:pt x="64" y="136"/>
                  </a:cubicBezTo>
                  <a:cubicBezTo>
                    <a:pt x="60" y="100"/>
                    <a:pt x="30" y="50"/>
                    <a:pt x="0" y="0"/>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8" name="Freeform 11"/>
            <p:cNvSpPr>
              <a:spLocks noChangeAspect="1"/>
            </p:cNvSpPr>
            <p:nvPr/>
          </p:nvSpPr>
          <p:spPr bwMode="auto">
            <a:xfrm>
              <a:off x="3883" y="2088"/>
              <a:ext cx="32" cy="7"/>
            </a:xfrm>
            <a:custGeom>
              <a:avLst/>
              <a:gdLst/>
              <a:ahLst/>
              <a:cxnLst>
                <a:cxn ang="0">
                  <a:pos x="288" y="0"/>
                </a:cxn>
                <a:cxn ang="0">
                  <a:pos x="200" y="56"/>
                </a:cxn>
                <a:cxn ang="0">
                  <a:pos x="0" y="24"/>
                </a:cxn>
              </a:cxnLst>
              <a:rect l="0" t="0" r="r" b="b"/>
              <a:pathLst>
                <a:path w="288" h="60">
                  <a:moveTo>
                    <a:pt x="288" y="0"/>
                  </a:moveTo>
                  <a:cubicBezTo>
                    <a:pt x="268" y="26"/>
                    <a:pt x="248" y="52"/>
                    <a:pt x="200" y="56"/>
                  </a:cubicBezTo>
                  <a:cubicBezTo>
                    <a:pt x="152" y="60"/>
                    <a:pt x="76" y="42"/>
                    <a:pt x="0" y="24"/>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9" name="Freeform 12"/>
            <p:cNvSpPr>
              <a:spLocks noChangeAspect="1"/>
            </p:cNvSpPr>
            <p:nvPr/>
          </p:nvSpPr>
          <p:spPr bwMode="auto">
            <a:xfrm>
              <a:off x="3609" y="1804"/>
              <a:ext cx="448" cy="517"/>
            </a:xfrm>
            <a:custGeom>
              <a:avLst/>
              <a:gdLst/>
              <a:ahLst/>
              <a:cxnLst>
                <a:cxn ang="0">
                  <a:pos x="193" y="1167"/>
                </a:cxn>
                <a:cxn ang="0">
                  <a:pos x="117" y="1149"/>
                </a:cxn>
                <a:cxn ang="0">
                  <a:pos x="117" y="1038"/>
                </a:cxn>
                <a:cxn ang="0">
                  <a:pos x="212" y="872"/>
                </a:cxn>
                <a:cxn ang="0">
                  <a:pos x="60" y="767"/>
                </a:cxn>
                <a:cxn ang="0">
                  <a:pos x="22" y="725"/>
                </a:cxn>
                <a:cxn ang="0">
                  <a:pos x="98" y="669"/>
                </a:cxn>
                <a:cxn ang="0">
                  <a:pos x="98" y="540"/>
                </a:cxn>
                <a:cxn ang="0">
                  <a:pos x="4" y="411"/>
                </a:cxn>
                <a:cxn ang="0">
                  <a:pos x="22" y="375"/>
                </a:cxn>
                <a:cxn ang="0">
                  <a:pos x="60" y="245"/>
                </a:cxn>
                <a:cxn ang="0">
                  <a:pos x="260" y="145"/>
                </a:cxn>
                <a:cxn ang="0">
                  <a:pos x="212" y="209"/>
                </a:cxn>
                <a:cxn ang="0">
                  <a:pos x="318" y="256"/>
                </a:cxn>
                <a:cxn ang="0">
                  <a:pos x="476" y="190"/>
                </a:cxn>
                <a:cxn ang="0">
                  <a:pos x="495" y="190"/>
                </a:cxn>
                <a:cxn ang="0">
                  <a:pos x="590" y="190"/>
                </a:cxn>
                <a:cxn ang="0">
                  <a:pos x="685" y="209"/>
                </a:cxn>
                <a:cxn ang="0">
                  <a:pos x="851" y="241"/>
                </a:cxn>
                <a:cxn ang="0">
                  <a:pos x="931" y="98"/>
                </a:cxn>
                <a:cxn ang="0">
                  <a:pos x="963" y="30"/>
                </a:cxn>
                <a:cxn ang="0">
                  <a:pos x="1098" y="3"/>
                </a:cxn>
                <a:cxn ang="0">
                  <a:pos x="1276" y="166"/>
                </a:cxn>
                <a:cxn ang="0">
                  <a:pos x="1287" y="335"/>
                </a:cxn>
                <a:cxn ang="0">
                  <a:pos x="1256" y="475"/>
                </a:cxn>
                <a:cxn ang="0">
                  <a:pos x="1253" y="588"/>
                </a:cxn>
                <a:cxn ang="0">
                  <a:pos x="1214" y="706"/>
                </a:cxn>
                <a:cxn ang="0">
                  <a:pos x="1228" y="835"/>
                </a:cxn>
                <a:cxn ang="0">
                  <a:pos x="1082" y="927"/>
                </a:cxn>
                <a:cxn ang="0">
                  <a:pos x="1127" y="1091"/>
                </a:cxn>
                <a:cxn ang="0">
                  <a:pos x="949" y="1001"/>
                </a:cxn>
                <a:cxn ang="0">
                  <a:pos x="893" y="1001"/>
                </a:cxn>
                <a:cxn ang="0">
                  <a:pos x="836" y="964"/>
                </a:cxn>
                <a:cxn ang="0">
                  <a:pos x="760" y="927"/>
                </a:cxn>
                <a:cxn ang="0">
                  <a:pos x="628" y="1241"/>
                </a:cxn>
                <a:cxn ang="0">
                  <a:pos x="625" y="1449"/>
                </a:cxn>
                <a:cxn ang="0">
                  <a:pos x="666" y="890"/>
                </a:cxn>
                <a:cxn ang="0">
                  <a:pos x="893" y="946"/>
                </a:cxn>
                <a:cxn ang="0">
                  <a:pos x="1063" y="909"/>
                </a:cxn>
                <a:cxn ang="0">
                  <a:pos x="1073" y="734"/>
                </a:cxn>
                <a:cxn ang="0">
                  <a:pos x="1087" y="557"/>
                </a:cxn>
                <a:cxn ang="0">
                  <a:pos x="1119" y="375"/>
                </a:cxn>
                <a:cxn ang="0">
                  <a:pos x="1119" y="209"/>
                </a:cxn>
                <a:cxn ang="0">
                  <a:pos x="968" y="245"/>
                </a:cxn>
                <a:cxn ang="0">
                  <a:pos x="703" y="337"/>
                </a:cxn>
                <a:cxn ang="0">
                  <a:pos x="438" y="377"/>
                </a:cxn>
                <a:cxn ang="0">
                  <a:pos x="287" y="337"/>
                </a:cxn>
                <a:cxn ang="0">
                  <a:pos x="193" y="375"/>
                </a:cxn>
                <a:cxn ang="0">
                  <a:pos x="206" y="609"/>
                </a:cxn>
                <a:cxn ang="0">
                  <a:pos x="236" y="777"/>
                </a:cxn>
                <a:cxn ang="0">
                  <a:pos x="255" y="988"/>
                </a:cxn>
                <a:cxn ang="0">
                  <a:pos x="325" y="1204"/>
                </a:cxn>
              </a:cxnLst>
              <a:rect l="0" t="0" r="r" b="b"/>
              <a:pathLst>
                <a:path w="1307" h="1508">
                  <a:moveTo>
                    <a:pt x="325" y="1204"/>
                  </a:moveTo>
                  <a:cubicBezTo>
                    <a:pt x="332" y="1210"/>
                    <a:pt x="329" y="1217"/>
                    <a:pt x="320" y="1217"/>
                  </a:cubicBezTo>
                  <a:cubicBezTo>
                    <a:pt x="310" y="1217"/>
                    <a:pt x="282" y="1214"/>
                    <a:pt x="268" y="1204"/>
                  </a:cubicBezTo>
                  <a:cubicBezTo>
                    <a:pt x="255" y="1194"/>
                    <a:pt x="251" y="1163"/>
                    <a:pt x="239" y="1157"/>
                  </a:cubicBezTo>
                  <a:cubicBezTo>
                    <a:pt x="226" y="1151"/>
                    <a:pt x="214" y="1171"/>
                    <a:pt x="193" y="1167"/>
                  </a:cubicBezTo>
                  <a:cubicBezTo>
                    <a:pt x="172" y="1163"/>
                    <a:pt x="130" y="1145"/>
                    <a:pt x="114" y="1133"/>
                  </a:cubicBezTo>
                  <a:cubicBezTo>
                    <a:pt x="98" y="1121"/>
                    <a:pt x="98" y="1106"/>
                    <a:pt x="98" y="1093"/>
                  </a:cubicBezTo>
                  <a:cubicBezTo>
                    <a:pt x="98" y="1081"/>
                    <a:pt x="117" y="1057"/>
                    <a:pt x="117" y="1057"/>
                  </a:cubicBezTo>
                  <a:cubicBezTo>
                    <a:pt x="117" y="1057"/>
                    <a:pt x="98" y="1078"/>
                    <a:pt x="98" y="1093"/>
                  </a:cubicBezTo>
                  <a:cubicBezTo>
                    <a:pt x="98" y="1109"/>
                    <a:pt x="123" y="1145"/>
                    <a:pt x="117" y="1149"/>
                  </a:cubicBezTo>
                  <a:cubicBezTo>
                    <a:pt x="111" y="1152"/>
                    <a:pt x="71" y="1130"/>
                    <a:pt x="60" y="1112"/>
                  </a:cubicBezTo>
                  <a:cubicBezTo>
                    <a:pt x="49" y="1093"/>
                    <a:pt x="40" y="1050"/>
                    <a:pt x="50" y="1038"/>
                  </a:cubicBezTo>
                  <a:cubicBezTo>
                    <a:pt x="59" y="1026"/>
                    <a:pt x="90" y="1041"/>
                    <a:pt x="117" y="1038"/>
                  </a:cubicBezTo>
                  <a:cubicBezTo>
                    <a:pt x="144" y="1035"/>
                    <a:pt x="212" y="1020"/>
                    <a:pt x="212" y="1020"/>
                  </a:cubicBezTo>
                  <a:cubicBezTo>
                    <a:pt x="212" y="1020"/>
                    <a:pt x="145" y="1038"/>
                    <a:pt x="117" y="1038"/>
                  </a:cubicBezTo>
                  <a:cubicBezTo>
                    <a:pt x="89" y="1038"/>
                    <a:pt x="57" y="1038"/>
                    <a:pt x="44" y="1020"/>
                  </a:cubicBezTo>
                  <a:cubicBezTo>
                    <a:pt x="32" y="1001"/>
                    <a:pt x="39" y="947"/>
                    <a:pt x="41" y="927"/>
                  </a:cubicBezTo>
                  <a:cubicBezTo>
                    <a:pt x="44" y="908"/>
                    <a:pt x="44" y="906"/>
                    <a:pt x="60" y="904"/>
                  </a:cubicBezTo>
                  <a:cubicBezTo>
                    <a:pt x="76" y="900"/>
                    <a:pt x="111" y="914"/>
                    <a:pt x="136" y="909"/>
                  </a:cubicBezTo>
                  <a:cubicBezTo>
                    <a:pt x="161" y="904"/>
                    <a:pt x="212" y="872"/>
                    <a:pt x="212" y="872"/>
                  </a:cubicBezTo>
                  <a:cubicBezTo>
                    <a:pt x="212" y="872"/>
                    <a:pt x="164" y="906"/>
                    <a:pt x="136" y="909"/>
                  </a:cubicBezTo>
                  <a:cubicBezTo>
                    <a:pt x="108" y="912"/>
                    <a:pt x="60" y="902"/>
                    <a:pt x="41" y="890"/>
                  </a:cubicBezTo>
                  <a:cubicBezTo>
                    <a:pt x="23" y="879"/>
                    <a:pt x="27" y="857"/>
                    <a:pt x="25" y="840"/>
                  </a:cubicBezTo>
                  <a:cubicBezTo>
                    <a:pt x="24" y="824"/>
                    <a:pt x="25" y="805"/>
                    <a:pt x="31" y="793"/>
                  </a:cubicBezTo>
                  <a:cubicBezTo>
                    <a:pt x="37" y="781"/>
                    <a:pt x="46" y="769"/>
                    <a:pt x="60" y="767"/>
                  </a:cubicBezTo>
                  <a:cubicBezTo>
                    <a:pt x="74" y="764"/>
                    <a:pt x="92" y="784"/>
                    <a:pt x="117" y="780"/>
                  </a:cubicBezTo>
                  <a:cubicBezTo>
                    <a:pt x="142" y="776"/>
                    <a:pt x="212" y="743"/>
                    <a:pt x="212" y="743"/>
                  </a:cubicBezTo>
                  <a:cubicBezTo>
                    <a:pt x="212" y="743"/>
                    <a:pt x="142" y="777"/>
                    <a:pt x="117" y="780"/>
                  </a:cubicBezTo>
                  <a:cubicBezTo>
                    <a:pt x="92" y="783"/>
                    <a:pt x="76" y="771"/>
                    <a:pt x="60" y="762"/>
                  </a:cubicBezTo>
                  <a:cubicBezTo>
                    <a:pt x="44" y="752"/>
                    <a:pt x="30" y="741"/>
                    <a:pt x="22" y="725"/>
                  </a:cubicBezTo>
                  <a:cubicBezTo>
                    <a:pt x="15" y="708"/>
                    <a:pt x="14" y="676"/>
                    <a:pt x="17" y="664"/>
                  </a:cubicBezTo>
                  <a:cubicBezTo>
                    <a:pt x="20" y="652"/>
                    <a:pt x="28" y="650"/>
                    <a:pt x="41" y="651"/>
                  </a:cubicBezTo>
                  <a:cubicBezTo>
                    <a:pt x="55" y="652"/>
                    <a:pt x="76" y="669"/>
                    <a:pt x="98" y="669"/>
                  </a:cubicBezTo>
                  <a:cubicBezTo>
                    <a:pt x="120" y="669"/>
                    <a:pt x="174" y="651"/>
                    <a:pt x="174" y="651"/>
                  </a:cubicBezTo>
                  <a:cubicBezTo>
                    <a:pt x="174" y="651"/>
                    <a:pt x="123" y="672"/>
                    <a:pt x="98" y="669"/>
                  </a:cubicBezTo>
                  <a:cubicBezTo>
                    <a:pt x="73" y="666"/>
                    <a:pt x="38" y="645"/>
                    <a:pt x="22" y="632"/>
                  </a:cubicBezTo>
                  <a:cubicBezTo>
                    <a:pt x="7" y="620"/>
                    <a:pt x="6" y="611"/>
                    <a:pt x="4" y="596"/>
                  </a:cubicBezTo>
                  <a:cubicBezTo>
                    <a:pt x="1" y="581"/>
                    <a:pt x="0" y="555"/>
                    <a:pt x="6" y="543"/>
                  </a:cubicBezTo>
                  <a:cubicBezTo>
                    <a:pt x="12" y="531"/>
                    <a:pt x="23" y="525"/>
                    <a:pt x="39" y="525"/>
                  </a:cubicBezTo>
                  <a:cubicBezTo>
                    <a:pt x="54" y="524"/>
                    <a:pt x="76" y="541"/>
                    <a:pt x="98" y="540"/>
                  </a:cubicBezTo>
                  <a:cubicBezTo>
                    <a:pt x="120" y="540"/>
                    <a:pt x="174" y="522"/>
                    <a:pt x="174" y="522"/>
                  </a:cubicBezTo>
                  <a:cubicBezTo>
                    <a:pt x="174" y="522"/>
                    <a:pt x="120" y="540"/>
                    <a:pt x="98" y="540"/>
                  </a:cubicBezTo>
                  <a:cubicBezTo>
                    <a:pt x="76" y="540"/>
                    <a:pt x="57" y="531"/>
                    <a:pt x="41" y="522"/>
                  </a:cubicBezTo>
                  <a:cubicBezTo>
                    <a:pt x="26" y="513"/>
                    <a:pt x="13" y="503"/>
                    <a:pt x="6" y="485"/>
                  </a:cubicBezTo>
                  <a:cubicBezTo>
                    <a:pt x="0" y="467"/>
                    <a:pt x="1" y="430"/>
                    <a:pt x="4" y="411"/>
                  </a:cubicBezTo>
                  <a:cubicBezTo>
                    <a:pt x="6" y="393"/>
                    <a:pt x="10" y="375"/>
                    <a:pt x="22" y="375"/>
                  </a:cubicBezTo>
                  <a:cubicBezTo>
                    <a:pt x="35" y="375"/>
                    <a:pt x="55" y="411"/>
                    <a:pt x="79" y="411"/>
                  </a:cubicBezTo>
                  <a:cubicBezTo>
                    <a:pt x="104" y="412"/>
                    <a:pt x="166" y="380"/>
                    <a:pt x="168" y="380"/>
                  </a:cubicBezTo>
                  <a:cubicBezTo>
                    <a:pt x="171" y="379"/>
                    <a:pt x="120" y="409"/>
                    <a:pt x="96" y="408"/>
                  </a:cubicBezTo>
                  <a:cubicBezTo>
                    <a:pt x="71" y="407"/>
                    <a:pt x="38" y="389"/>
                    <a:pt x="22" y="375"/>
                  </a:cubicBezTo>
                  <a:cubicBezTo>
                    <a:pt x="7" y="360"/>
                    <a:pt x="2" y="337"/>
                    <a:pt x="4" y="319"/>
                  </a:cubicBezTo>
                  <a:cubicBezTo>
                    <a:pt x="5" y="301"/>
                    <a:pt x="20" y="273"/>
                    <a:pt x="33" y="264"/>
                  </a:cubicBezTo>
                  <a:cubicBezTo>
                    <a:pt x="46" y="255"/>
                    <a:pt x="56" y="255"/>
                    <a:pt x="79" y="264"/>
                  </a:cubicBezTo>
                  <a:cubicBezTo>
                    <a:pt x="102" y="273"/>
                    <a:pt x="177" y="322"/>
                    <a:pt x="174" y="319"/>
                  </a:cubicBezTo>
                  <a:cubicBezTo>
                    <a:pt x="171" y="316"/>
                    <a:pt x="79" y="266"/>
                    <a:pt x="60" y="245"/>
                  </a:cubicBezTo>
                  <a:cubicBezTo>
                    <a:pt x="41" y="225"/>
                    <a:pt x="54" y="208"/>
                    <a:pt x="60" y="195"/>
                  </a:cubicBezTo>
                  <a:cubicBezTo>
                    <a:pt x="66" y="183"/>
                    <a:pt x="83" y="178"/>
                    <a:pt x="98" y="172"/>
                  </a:cubicBezTo>
                  <a:cubicBezTo>
                    <a:pt x="113" y="166"/>
                    <a:pt x="134" y="165"/>
                    <a:pt x="149" y="158"/>
                  </a:cubicBezTo>
                  <a:cubicBezTo>
                    <a:pt x="165" y="152"/>
                    <a:pt x="174" y="137"/>
                    <a:pt x="193" y="135"/>
                  </a:cubicBezTo>
                  <a:cubicBezTo>
                    <a:pt x="211" y="132"/>
                    <a:pt x="257" y="133"/>
                    <a:pt x="260" y="145"/>
                  </a:cubicBezTo>
                  <a:cubicBezTo>
                    <a:pt x="263" y="157"/>
                    <a:pt x="226" y="189"/>
                    <a:pt x="212" y="209"/>
                  </a:cubicBezTo>
                  <a:cubicBezTo>
                    <a:pt x="198" y="228"/>
                    <a:pt x="180" y="249"/>
                    <a:pt x="174" y="264"/>
                  </a:cubicBezTo>
                  <a:cubicBezTo>
                    <a:pt x="168" y="279"/>
                    <a:pt x="174" y="301"/>
                    <a:pt x="174" y="301"/>
                  </a:cubicBezTo>
                  <a:cubicBezTo>
                    <a:pt x="174" y="301"/>
                    <a:pt x="168" y="279"/>
                    <a:pt x="174" y="264"/>
                  </a:cubicBezTo>
                  <a:cubicBezTo>
                    <a:pt x="180" y="249"/>
                    <a:pt x="196" y="227"/>
                    <a:pt x="212" y="209"/>
                  </a:cubicBezTo>
                  <a:cubicBezTo>
                    <a:pt x="227" y="190"/>
                    <a:pt x="250" y="161"/>
                    <a:pt x="268" y="153"/>
                  </a:cubicBezTo>
                  <a:cubicBezTo>
                    <a:pt x="287" y="146"/>
                    <a:pt x="310" y="155"/>
                    <a:pt x="322" y="161"/>
                  </a:cubicBezTo>
                  <a:cubicBezTo>
                    <a:pt x="335" y="167"/>
                    <a:pt x="343" y="179"/>
                    <a:pt x="344" y="190"/>
                  </a:cubicBezTo>
                  <a:cubicBezTo>
                    <a:pt x="345" y="201"/>
                    <a:pt x="333" y="215"/>
                    <a:pt x="329" y="225"/>
                  </a:cubicBezTo>
                  <a:cubicBezTo>
                    <a:pt x="324" y="236"/>
                    <a:pt x="323" y="241"/>
                    <a:pt x="318" y="256"/>
                  </a:cubicBezTo>
                  <a:cubicBezTo>
                    <a:pt x="312" y="271"/>
                    <a:pt x="294" y="325"/>
                    <a:pt x="298" y="317"/>
                  </a:cubicBezTo>
                  <a:cubicBezTo>
                    <a:pt x="302" y="309"/>
                    <a:pt x="330" y="233"/>
                    <a:pt x="344" y="209"/>
                  </a:cubicBezTo>
                  <a:cubicBezTo>
                    <a:pt x="358" y="184"/>
                    <a:pt x="366" y="178"/>
                    <a:pt x="382" y="172"/>
                  </a:cubicBezTo>
                  <a:cubicBezTo>
                    <a:pt x="398" y="166"/>
                    <a:pt x="423" y="168"/>
                    <a:pt x="438" y="172"/>
                  </a:cubicBezTo>
                  <a:cubicBezTo>
                    <a:pt x="454" y="175"/>
                    <a:pt x="480" y="178"/>
                    <a:pt x="476" y="190"/>
                  </a:cubicBezTo>
                  <a:cubicBezTo>
                    <a:pt x="473" y="203"/>
                    <a:pt x="432" y="224"/>
                    <a:pt x="420" y="245"/>
                  </a:cubicBezTo>
                  <a:cubicBezTo>
                    <a:pt x="407" y="267"/>
                    <a:pt x="402" y="318"/>
                    <a:pt x="401" y="319"/>
                  </a:cubicBezTo>
                  <a:cubicBezTo>
                    <a:pt x="400" y="321"/>
                    <a:pt x="404" y="273"/>
                    <a:pt x="411" y="256"/>
                  </a:cubicBezTo>
                  <a:cubicBezTo>
                    <a:pt x="419" y="238"/>
                    <a:pt x="433" y="225"/>
                    <a:pt x="447" y="214"/>
                  </a:cubicBezTo>
                  <a:cubicBezTo>
                    <a:pt x="461" y="203"/>
                    <a:pt x="475" y="194"/>
                    <a:pt x="495" y="190"/>
                  </a:cubicBezTo>
                  <a:cubicBezTo>
                    <a:pt x="516" y="186"/>
                    <a:pt x="562" y="181"/>
                    <a:pt x="571" y="190"/>
                  </a:cubicBezTo>
                  <a:cubicBezTo>
                    <a:pt x="580" y="199"/>
                    <a:pt x="555" y="224"/>
                    <a:pt x="552" y="245"/>
                  </a:cubicBezTo>
                  <a:cubicBezTo>
                    <a:pt x="549" y="267"/>
                    <a:pt x="552" y="319"/>
                    <a:pt x="552" y="319"/>
                  </a:cubicBezTo>
                  <a:cubicBezTo>
                    <a:pt x="552" y="319"/>
                    <a:pt x="546" y="267"/>
                    <a:pt x="552" y="245"/>
                  </a:cubicBezTo>
                  <a:cubicBezTo>
                    <a:pt x="558" y="224"/>
                    <a:pt x="571" y="203"/>
                    <a:pt x="590" y="190"/>
                  </a:cubicBezTo>
                  <a:cubicBezTo>
                    <a:pt x="609" y="178"/>
                    <a:pt x="650" y="168"/>
                    <a:pt x="666" y="172"/>
                  </a:cubicBezTo>
                  <a:cubicBezTo>
                    <a:pt x="681" y="175"/>
                    <a:pt x="680" y="189"/>
                    <a:pt x="685" y="209"/>
                  </a:cubicBezTo>
                  <a:cubicBezTo>
                    <a:pt x="689" y="228"/>
                    <a:pt x="690" y="269"/>
                    <a:pt x="693" y="288"/>
                  </a:cubicBezTo>
                  <a:cubicBezTo>
                    <a:pt x="696" y="306"/>
                    <a:pt x="705" y="332"/>
                    <a:pt x="703" y="319"/>
                  </a:cubicBezTo>
                  <a:cubicBezTo>
                    <a:pt x="702" y="306"/>
                    <a:pt x="685" y="236"/>
                    <a:pt x="685" y="209"/>
                  </a:cubicBezTo>
                  <a:cubicBezTo>
                    <a:pt x="685" y="181"/>
                    <a:pt x="685" y="166"/>
                    <a:pt x="703" y="153"/>
                  </a:cubicBezTo>
                  <a:cubicBezTo>
                    <a:pt x="723" y="141"/>
                    <a:pt x="774" y="125"/>
                    <a:pt x="798" y="135"/>
                  </a:cubicBezTo>
                  <a:cubicBezTo>
                    <a:pt x="822" y="144"/>
                    <a:pt x="843" y="184"/>
                    <a:pt x="849" y="211"/>
                  </a:cubicBezTo>
                  <a:cubicBezTo>
                    <a:pt x="856" y="239"/>
                    <a:pt x="835" y="296"/>
                    <a:pt x="836" y="301"/>
                  </a:cubicBezTo>
                  <a:cubicBezTo>
                    <a:pt x="836" y="305"/>
                    <a:pt x="848" y="254"/>
                    <a:pt x="851" y="241"/>
                  </a:cubicBezTo>
                  <a:cubicBezTo>
                    <a:pt x="855" y="229"/>
                    <a:pt x="859" y="242"/>
                    <a:pt x="855" y="227"/>
                  </a:cubicBezTo>
                  <a:cubicBezTo>
                    <a:pt x="851" y="212"/>
                    <a:pt x="836" y="163"/>
                    <a:pt x="830" y="150"/>
                  </a:cubicBezTo>
                  <a:cubicBezTo>
                    <a:pt x="825" y="138"/>
                    <a:pt x="817" y="161"/>
                    <a:pt x="823" y="150"/>
                  </a:cubicBezTo>
                  <a:cubicBezTo>
                    <a:pt x="828" y="140"/>
                    <a:pt x="842" y="96"/>
                    <a:pt x="860" y="88"/>
                  </a:cubicBezTo>
                  <a:cubicBezTo>
                    <a:pt x="879" y="79"/>
                    <a:pt x="913" y="84"/>
                    <a:pt x="931" y="98"/>
                  </a:cubicBezTo>
                  <a:cubicBezTo>
                    <a:pt x="947" y="112"/>
                    <a:pt x="957" y="147"/>
                    <a:pt x="963" y="172"/>
                  </a:cubicBezTo>
                  <a:cubicBezTo>
                    <a:pt x="969" y="196"/>
                    <a:pt x="969" y="251"/>
                    <a:pt x="968" y="245"/>
                  </a:cubicBezTo>
                  <a:cubicBezTo>
                    <a:pt x="967" y="239"/>
                    <a:pt x="967" y="162"/>
                    <a:pt x="958" y="135"/>
                  </a:cubicBezTo>
                  <a:cubicBezTo>
                    <a:pt x="948" y="107"/>
                    <a:pt x="911" y="97"/>
                    <a:pt x="911" y="80"/>
                  </a:cubicBezTo>
                  <a:cubicBezTo>
                    <a:pt x="912" y="62"/>
                    <a:pt x="941" y="40"/>
                    <a:pt x="963" y="30"/>
                  </a:cubicBezTo>
                  <a:cubicBezTo>
                    <a:pt x="985" y="19"/>
                    <a:pt x="1024" y="11"/>
                    <a:pt x="1044" y="16"/>
                  </a:cubicBezTo>
                  <a:cubicBezTo>
                    <a:pt x="1064" y="22"/>
                    <a:pt x="1074" y="38"/>
                    <a:pt x="1082" y="61"/>
                  </a:cubicBezTo>
                  <a:cubicBezTo>
                    <a:pt x="1089" y="84"/>
                    <a:pt x="1090" y="156"/>
                    <a:pt x="1090" y="153"/>
                  </a:cubicBezTo>
                  <a:cubicBezTo>
                    <a:pt x="1090" y="150"/>
                    <a:pt x="1081" y="68"/>
                    <a:pt x="1082" y="43"/>
                  </a:cubicBezTo>
                  <a:cubicBezTo>
                    <a:pt x="1083" y="18"/>
                    <a:pt x="1079" y="6"/>
                    <a:pt x="1098" y="3"/>
                  </a:cubicBezTo>
                  <a:cubicBezTo>
                    <a:pt x="1117" y="0"/>
                    <a:pt x="1170" y="2"/>
                    <a:pt x="1195" y="24"/>
                  </a:cubicBezTo>
                  <a:cubicBezTo>
                    <a:pt x="1221" y="46"/>
                    <a:pt x="1261" y="104"/>
                    <a:pt x="1252" y="135"/>
                  </a:cubicBezTo>
                  <a:cubicBezTo>
                    <a:pt x="1243" y="166"/>
                    <a:pt x="1140" y="205"/>
                    <a:pt x="1139" y="209"/>
                  </a:cubicBezTo>
                  <a:cubicBezTo>
                    <a:pt x="1137" y="213"/>
                    <a:pt x="1221" y="166"/>
                    <a:pt x="1244" y="158"/>
                  </a:cubicBezTo>
                  <a:cubicBezTo>
                    <a:pt x="1267" y="151"/>
                    <a:pt x="1268" y="156"/>
                    <a:pt x="1276" y="166"/>
                  </a:cubicBezTo>
                  <a:cubicBezTo>
                    <a:pt x="1283" y="177"/>
                    <a:pt x="1297" y="207"/>
                    <a:pt x="1290" y="223"/>
                  </a:cubicBezTo>
                  <a:cubicBezTo>
                    <a:pt x="1283" y="239"/>
                    <a:pt x="1258" y="251"/>
                    <a:pt x="1233" y="264"/>
                  </a:cubicBezTo>
                  <a:cubicBezTo>
                    <a:pt x="1208" y="277"/>
                    <a:pt x="1131" y="302"/>
                    <a:pt x="1139" y="301"/>
                  </a:cubicBezTo>
                  <a:cubicBezTo>
                    <a:pt x="1146" y="299"/>
                    <a:pt x="1254" y="248"/>
                    <a:pt x="1279" y="253"/>
                  </a:cubicBezTo>
                  <a:cubicBezTo>
                    <a:pt x="1303" y="259"/>
                    <a:pt x="1307" y="315"/>
                    <a:pt x="1287" y="335"/>
                  </a:cubicBezTo>
                  <a:cubicBezTo>
                    <a:pt x="1267" y="355"/>
                    <a:pt x="1163" y="371"/>
                    <a:pt x="1157" y="375"/>
                  </a:cubicBezTo>
                  <a:cubicBezTo>
                    <a:pt x="1151" y="378"/>
                    <a:pt x="1229" y="358"/>
                    <a:pt x="1252" y="356"/>
                  </a:cubicBezTo>
                  <a:cubicBezTo>
                    <a:pt x="1274" y="353"/>
                    <a:pt x="1285" y="343"/>
                    <a:pt x="1293" y="360"/>
                  </a:cubicBezTo>
                  <a:cubicBezTo>
                    <a:pt x="1300" y="378"/>
                    <a:pt x="1301" y="442"/>
                    <a:pt x="1295" y="461"/>
                  </a:cubicBezTo>
                  <a:cubicBezTo>
                    <a:pt x="1289" y="481"/>
                    <a:pt x="1285" y="471"/>
                    <a:pt x="1256" y="475"/>
                  </a:cubicBezTo>
                  <a:cubicBezTo>
                    <a:pt x="1227" y="479"/>
                    <a:pt x="1120" y="483"/>
                    <a:pt x="1119" y="485"/>
                  </a:cubicBezTo>
                  <a:cubicBezTo>
                    <a:pt x="1119" y="487"/>
                    <a:pt x="1223" y="482"/>
                    <a:pt x="1252" y="485"/>
                  </a:cubicBezTo>
                  <a:cubicBezTo>
                    <a:pt x="1281" y="488"/>
                    <a:pt x="1290" y="490"/>
                    <a:pt x="1296" y="504"/>
                  </a:cubicBezTo>
                  <a:cubicBezTo>
                    <a:pt x="1302" y="518"/>
                    <a:pt x="1294" y="556"/>
                    <a:pt x="1287" y="570"/>
                  </a:cubicBezTo>
                  <a:cubicBezTo>
                    <a:pt x="1280" y="584"/>
                    <a:pt x="1281" y="584"/>
                    <a:pt x="1253" y="588"/>
                  </a:cubicBezTo>
                  <a:cubicBezTo>
                    <a:pt x="1225" y="592"/>
                    <a:pt x="1123" y="594"/>
                    <a:pt x="1119" y="596"/>
                  </a:cubicBezTo>
                  <a:cubicBezTo>
                    <a:pt x="1116" y="597"/>
                    <a:pt x="1206" y="593"/>
                    <a:pt x="1233" y="596"/>
                  </a:cubicBezTo>
                  <a:cubicBezTo>
                    <a:pt x="1260" y="599"/>
                    <a:pt x="1277" y="600"/>
                    <a:pt x="1284" y="615"/>
                  </a:cubicBezTo>
                  <a:cubicBezTo>
                    <a:pt x="1291" y="630"/>
                    <a:pt x="1287" y="672"/>
                    <a:pt x="1275" y="687"/>
                  </a:cubicBezTo>
                  <a:cubicBezTo>
                    <a:pt x="1263" y="702"/>
                    <a:pt x="1240" y="703"/>
                    <a:pt x="1214" y="706"/>
                  </a:cubicBezTo>
                  <a:cubicBezTo>
                    <a:pt x="1188" y="709"/>
                    <a:pt x="1115" y="705"/>
                    <a:pt x="1119" y="706"/>
                  </a:cubicBezTo>
                  <a:cubicBezTo>
                    <a:pt x="1124" y="707"/>
                    <a:pt x="1216" y="709"/>
                    <a:pt x="1241" y="714"/>
                  </a:cubicBezTo>
                  <a:cubicBezTo>
                    <a:pt x="1266" y="719"/>
                    <a:pt x="1264" y="721"/>
                    <a:pt x="1269" y="738"/>
                  </a:cubicBezTo>
                  <a:cubicBezTo>
                    <a:pt x="1274" y="755"/>
                    <a:pt x="1276" y="800"/>
                    <a:pt x="1269" y="816"/>
                  </a:cubicBezTo>
                  <a:cubicBezTo>
                    <a:pt x="1262" y="832"/>
                    <a:pt x="1256" y="835"/>
                    <a:pt x="1228" y="835"/>
                  </a:cubicBezTo>
                  <a:cubicBezTo>
                    <a:pt x="1200" y="835"/>
                    <a:pt x="1106" y="817"/>
                    <a:pt x="1101" y="817"/>
                  </a:cubicBezTo>
                  <a:cubicBezTo>
                    <a:pt x="1095" y="817"/>
                    <a:pt x="1170" y="828"/>
                    <a:pt x="1195" y="835"/>
                  </a:cubicBezTo>
                  <a:cubicBezTo>
                    <a:pt x="1221" y="843"/>
                    <a:pt x="1248" y="844"/>
                    <a:pt x="1253" y="864"/>
                  </a:cubicBezTo>
                  <a:cubicBezTo>
                    <a:pt x="1259" y="883"/>
                    <a:pt x="1259" y="941"/>
                    <a:pt x="1230" y="951"/>
                  </a:cubicBezTo>
                  <a:cubicBezTo>
                    <a:pt x="1202" y="962"/>
                    <a:pt x="1085" y="925"/>
                    <a:pt x="1082" y="927"/>
                  </a:cubicBezTo>
                  <a:cubicBezTo>
                    <a:pt x="1079" y="930"/>
                    <a:pt x="1195" y="943"/>
                    <a:pt x="1214" y="964"/>
                  </a:cubicBezTo>
                  <a:cubicBezTo>
                    <a:pt x="1233" y="986"/>
                    <a:pt x="1208" y="1035"/>
                    <a:pt x="1195" y="1057"/>
                  </a:cubicBezTo>
                  <a:cubicBezTo>
                    <a:pt x="1183" y="1078"/>
                    <a:pt x="1170" y="1103"/>
                    <a:pt x="1139" y="1093"/>
                  </a:cubicBezTo>
                  <a:cubicBezTo>
                    <a:pt x="1107" y="1084"/>
                    <a:pt x="1008" y="1001"/>
                    <a:pt x="1006" y="1001"/>
                  </a:cubicBezTo>
                  <a:cubicBezTo>
                    <a:pt x="1004" y="1001"/>
                    <a:pt x="1108" y="1070"/>
                    <a:pt x="1127" y="1091"/>
                  </a:cubicBezTo>
                  <a:cubicBezTo>
                    <a:pt x="1146" y="1113"/>
                    <a:pt x="1130" y="1118"/>
                    <a:pt x="1119" y="1130"/>
                  </a:cubicBezTo>
                  <a:cubicBezTo>
                    <a:pt x="1109" y="1143"/>
                    <a:pt x="1079" y="1161"/>
                    <a:pt x="1063" y="1167"/>
                  </a:cubicBezTo>
                  <a:cubicBezTo>
                    <a:pt x="1047" y="1173"/>
                    <a:pt x="1040" y="1187"/>
                    <a:pt x="1025" y="1170"/>
                  </a:cubicBezTo>
                  <a:cubicBezTo>
                    <a:pt x="1010" y="1153"/>
                    <a:pt x="987" y="1093"/>
                    <a:pt x="974" y="1065"/>
                  </a:cubicBezTo>
                  <a:cubicBezTo>
                    <a:pt x="961" y="1037"/>
                    <a:pt x="943" y="983"/>
                    <a:pt x="949" y="1001"/>
                  </a:cubicBezTo>
                  <a:cubicBezTo>
                    <a:pt x="956" y="1019"/>
                    <a:pt x="1012" y="1138"/>
                    <a:pt x="1014" y="1172"/>
                  </a:cubicBezTo>
                  <a:cubicBezTo>
                    <a:pt x="1017" y="1207"/>
                    <a:pt x="981" y="1205"/>
                    <a:pt x="963" y="1209"/>
                  </a:cubicBezTo>
                  <a:cubicBezTo>
                    <a:pt x="945" y="1213"/>
                    <a:pt x="921" y="1221"/>
                    <a:pt x="906" y="1199"/>
                  </a:cubicBezTo>
                  <a:cubicBezTo>
                    <a:pt x="891" y="1176"/>
                    <a:pt x="876" y="1108"/>
                    <a:pt x="874" y="1075"/>
                  </a:cubicBezTo>
                  <a:cubicBezTo>
                    <a:pt x="871" y="1042"/>
                    <a:pt x="893" y="1001"/>
                    <a:pt x="893" y="1001"/>
                  </a:cubicBezTo>
                  <a:cubicBezTo>
                    <a:pt x="893" y="1001"/>
                    <a:pt x="874" y="1044"/>
                    <a:pt x="874" y="1075"/>
                  </a:cubicBezTo>
                  <a:cubicBezTo>
                    <a:pt x="874" y="1105"/>
                    <a:pt x="902" y="1169"/>
                    <a:pt x="893" y="1185"/>
                  </a:cubicBezTo>
                  <a:cubicBezTo>
                    <a:pt x="883" y="1202"/>
                    <a:pt x="831" y="1197"/>
                    <a:pt x="817" y="1177"/>
                  </a:cubicBezTo>
                  <a:cubicBezTo>
                    <a:pt x="803" y="1157"/>
                    <a:pt x="803" y="1100"/>
                    <a:pt x="806" y="1065"/>
                  </a:cubicBezTo>
                  <a:cubicBezTo>
                    <a:pt x="809" y="1029"/>
                    <a:pt x="835" y="970"/>
                    <a:pt x="836" y="964"/>
                  </a:cubicBezTo>
                  <a:cubicBezTo>
                    <a:pt x="836" y="959"/>
                    <a:pt x="815" y="999"/>
                    <a:pt x="809" y="1033"/>
                  </a:cubicBezTo>
                  <a:cubicBezTo>
                    <a:pt x="803" y="1067"/>
                    <a:pt x="812" y="1154"/>
                    <a:pt x="798" y="1167"/>
                  </a:cubicBezTo>
                  <a:cubicBezTo>
                    <a:pt x="784" y="1180"/>
                    <a:pt x="741" y="1139"/>
                    <a:pt x="723" y="1112"/>
                  </a:cubicBezTo>
                  <a:cubicBezTo>
                    <a:pt x="703" y="1084"/>
                    <a:pt x="678" y="1032"/>
                    <a:pt x="685" y="1001"/>
                  </a:cubicBezTo>
                  <a:cubicBezTo>
                    <a:pt x="691" y="971"/>
                    <a:pt x="760" y="929"/>
                    <a:pt x="760" y="927"/>
                  </a:cubicBezTo>
                  <a:cubicBezTo>
                    <a:pt x="761" y="926"/>
                    <a:pt x="696" y="963"/>
                    <a:pt x="687" y="991"/>
                  </a:cubicBezTo>
                  <a:cubicBezTo>
                    <a:pt x="679" y="1019"/>
                    <a:pt x="693" y="1062"/>
                    <a:pt x="709" y="1093"/>
                  </a:cubicBezTo>
                  <a:cubicBezTo>
                    <a:pt x="725" y="1125"/>
                    <a:pt x="773" y="1150"/>
                    <a:pt x="782" y="1180"/>
                  </a:cubicBezTo>
                  <a:cubicBezTo>
                    <a:pt x="791" y="1210"/>
                    <a:pt x="789" y="1262"/>
                    <a:pt x="763" y="1272"/>
                  </a:cubicBezTo>
                  <a:cubicBezTo>
                    <a:pt x="737" y="1282"/>
                    <a:pt x="637" y="1241"/>
                    <a:pt x="628" y="1241"/>
                  </a:cubicBezTo>
                  <a:cubicBezTo>
                    <a:pt x="619" y="1240"/>
                    <a:pt x="686" y="1262"/>
                    <a:pt x="709" y="1269"/>
                  </a:cubicBezTo>
                  <a:cubicBezTo>
                    <a:pt x="732" y="1277"/>
                    <a:pt x="753" y="1265"/>
                    <a:pt x="769" y="1288"/>
                  </a:cubicBezTo>
                  <a:cubicBezTo>
                    <a:pt x="784" y="1311"/>
                    <a:pt x="804" y="1374"/>
                    <a:pt x="803" y="1409"/>
                  </a:cubicBezTo>
                  <a:cubicBezTo>
                    <a:pt x="803" y="1445"/>
                    <a:pt x="793" y="1495"/>
                    <a:pt x="763" y="1502"/>
                  </a:cubicBezTo>
                  <a:cubicBezTo>
                    <a:pt x="733" y="1508"/>
                    <a:pt x="657" y="1475"/>
                    <a:pt x="625" y="1449"/>
                  </a:cubicBezTo>
                  <a:cubicBezTo>
                    <a:pt x="592" y="1423"/>
                    <a:pt x="577" y="1384"/>
                    <a:pt x="568" y="1346"/>
                  </a:cubicBezTo>
                  <a:cubicBezTo>
                    <a:pt x="559" y="1308"/>
                    <a:pt x="576" y="1264"/>
                    <a:pt x="571" y="1222"/>
                  </a:cubicBezTo>
                  <a:cubicBezTo>
                    <a:pt x="566" y="1181"/>
                    <a:pt x="536" y="1142"/>
                    <a:pt x="536" y="1096"/>
                  </a:cubicBezTo>
                  <a:cubicBezTo>
                    <a:pt x="536" y="1050"/>
                    <a:pt x="549" y="980"/>
                    <a:pt x="571" y="946"/>
                  </a:cubicBezTo>
                  <a:cubicBezTo>
                    <a:pt x="592" y="912"/>
                    <a:pt x="637" y="900"/>
                    <a:pt x="666" y="890"/>
                  </a:cubicBezTo>
                  <a:cubicBezTo>
                    <a:pt x="694" y="881"/>
                    <a:pt x="723" y="887"/>
                    <a:pt x="741" y="890"/>
                  </a:cubicBezTo>
                  <a:cubicBezTo>
                    <a:pt x="760" y="894"/>
                    <a:pt x="763" y="903"/>
                    <a:pt x="779" y="909"/>
                  </a:cubicBezTo>
                  <a:cubicBezTo>
                    <a:pt x="795" y="915"/>
                    <a:pt x="823" y="924"/>
                    <a:pt x="836" y="927"/>
                  </a:cubicBezTo>
                  <a:cubicBezTo>
                    <a:pt x="849" y="930"/>
                    <a:pt x="845" y="924"/>
                    <a:pt x="855" y="927"/>
                  </a:cubicBezTo>
                  <a:cubicBezTo>
                    <a:pt x="864" y="930"/>
                    <a:pt x="883" y="940"/>
                    <a:pt x="893" y="946"/>
                  </a:cubicBezTo>
                  <a:cubicBezTo>
                    <a:pt x="902" y="952"/>
                    <a:pt x="899" y="961"/>
                    <a:pt x="911" y="964"/>
                  </a:cubicBezTo>
                  <a:cubicBezTo>
                    <a:pt x="924" y="967"/>
                    <a:pt x="957" y="970"/>
                    <a:pt x="968" y="964"/>
                  </a:cubicBezTo>
                  <a:cubicBezTo>
                    <a:pt x="980" y="958"/>
                    <a:pt x="973" y="938"/>
                    <a:pt x="981" y="928"/>
                  </a:cubicBezTo>
                  <a:cubicBezTo>
                    <a:pt x="989" y="918"/>
                    <a:pt x="1004" y="909"/>
                    <a:pt x="1017" y="906"/>
                  </a:cubicBezTo>
                  <a:cubicBezTo>
                    <a:pt x="1031" y="902"/>
                    <a:pt x="1058" y="912"/>
                    <a:pt x="1063" y="909"/>
                  </a:cubicBezTo>
                  <a:cubicBezTo>
                    <a:pt x="1068" y="906"/>
                    <a:pt x="1046" y="896"/>
                    <a:pt x="1045" y="886"/>
                  </a:cubicBezTo>
                  <a:cubicBezTo>
                    <a:pt x="1045" y="876"/>
                    <a:pt x="1053" y="858"/>
                    <a:pt x="1059" y="847"/>
                  </a:cubicBezTo>
                  <a:cubicBezTo>
                    <a:pt x="1065" y="835"/>
                    <a:pt x="1080" y="828"/>
                    <a:pt x="1082" y="817"/>
                  </a:cubicBezTo>
                  <a:cubicBezTo>
                    <a:pt x="1084" y="806"/>
                    <a:pt x="1072" y="796"/>
                    <a:pt x="1071" y="782"/>
                  </a:cubicBezTo>
                  <a:cubicBezTo>
                    <a:pt x="1069" y="768"/>
                    <a:pt x="1068" y="747"/>
                    <a:pt x="1073" y="734"/>
                  </a:cubicBezTo>
                  <a:cubicBezTo>
                    <a:pt x="1079" y="722"/>
                    <a:pt x="1100" y="715"/>
                    <a:pt x="1101" y="706"/>
                  </a:cubicBezTo>
                  <a:cubicBezTo>
                    <a:pt x="1101" y="698"/>
                    <a:pt x="1083" y="694"/>
                    <a:pt x="1079" y="681"/>
                  </a:cubicBezTo>
                  <a:cubicBezTo>
                    <a:pt x="1075" y="667"/>
                    <a:pt x="1073" y="639"/>
                    <a:pt x="1076" y="625"/>
                  </a:cubicBezTo>
                  <a:cubicBezTo>
                    <a:pt x="1080" y="611"/>
                    <a:pt x="1099" y="607"/>
                    <a:pt x="1101" y="596"/>
                  </a:cubicBezTo>
                  <a:cubicBezTo>
                    <a:pt x="1103" y="584"/>
                    <a:pt x="1088" y="570"/>
                    <a:pt x="1087" y="557"/>
                  </a:cubicBezTo>
                  <a:cubicBezTo>
                    <a:pt x="1087" y="544"/>
                    <a:pt x="1091" y="530"/>
                    <a:pt x="1096" y="518"/>
                  </a:cubicBezTo>
                  <a:cubicBezTo>
                    <a:pt x="1101" y="506"/>
                    <a:pt x="1119" y="496"/>
                    <a:pt x="1119" y="485"/>
                  </a:cubicBezTo>
                  <a:cubicBezTo>
                    <a:pt x="1119" y="474"/>
                    <a:pt x="1099" y="463"/>
                    <a:pt x="1096" y="450"/>
                  </a:cubicBezTo>
                  <a:cubicBezTo>
                    <a:pt x="1093" y="437"/>
                    <a:pt x="1095" y="418"/>
                    <a:pt x="1099" y="405"/>
                  </a:cubicBezTo>
                  <a:cubicBezTo>
                    <a:pt x="1103" y="393"/>
                    <a:pt x="1117" y="383"/>
                    <a:pt x="1119" y="375"/>
                  </a:cubicBezTo>
                  <a:cubicBezTo>
                    <a:pt x="1122" y="367"/>
                    <a:pt x="1115" y="363"/>
                    <a:pt x="1113" y="357"/>
                  </a:cubicBezTo>
                  <a:cubicBezTo>
                    <a:pt x="1111" y="352"/>
                    <a:pt x="1106" y="347"/>
                    <a:pt x="1107" y="341"/>
                  </a:cubicBezTo>
                  <a:cubicBezTo>
                    <a:pt x="1109" y="334"/>
                    <a:pt x="1124" y="332"/>
                    <a:pt x="1119" y="319"/>
                  </a:cubicBezTo>
                  <a:cubicBezTo>
                    <a:pt x="1115" y="306"/>
                    <a:pt x="1082" y="282"/>
                    <a:pt x="1082" y="264"/>
                  </a:cubicBezTo>
                  <a:cubicBezTo>
                    <a:pt x="1082" y="245"/>
                    <a:pt x="1119" y="215"/>
                    <a:pt x="1119" y="209"/>
                  </a:cubicBezTo>
                  <a:cubicBezTo>
                    <a:pt x="1119" y="203"/>
                    <a:pt x="1091" y="224"/>
                    <a:pt x="1082" y="227"/>
                  </a:cubicBezTo>
                  <a:cubicBezTo>
                    <a:pt x="1072" y="230"/>
                    <a:pt x="1071" y="224"/>
                    <a:pt x="1063" y="227"/>
                  </a:cubicBezTo>
                  <a:cubicBezTo>
                    <a:pt x="1055" y="230"/>
                    <a:pt x="1044" y="241"/>
                    <a:pt x="1034" y="245"/>
                  </a:cubicBezTo>
                  <a:cubicBezTo>
                    <a:pt x="1024" y="249"/>
                    <a:pt x="1014" y="251"/>
                    <a:pt x="1003" y="251"/>
                  </a:cubicBezTo>
                  <a:cubicBezTo>
                    <a:pt x="993" y="251"/>
                    <a:pt x="983" y="237"/>
                    <a:pt x="968" y="245"/>
                  </a:cubicBezTo>
                  <a:cubicBezTo>
                    <a:pt x="953" y="254"/>
                    <a:pt x="934" y="291"/>
                    <a:pt x="911" y="301"/>
                  </a:cubicBezTo>
                  <a:cubicBezTo>
                    <a:pt x="889" y="310"/>
                    <a:pt x="853" y="295"/>
                    <a:pt x="836" y="301"/>
                  </a:cubicBezTo>
                  <a:cubicBezTo>
                    <a:pt x="819" y="307"/>
                    <a:pt x="825" y="327"/>
                    <a:pt x="811" y="335"/>
                  </a:cubicBezTo>
                  <a:cubicBezTo>
                    <a:pt x="798" y="343"/>
                    <a:pt x="770" y="350"/>
                    <a:pt x="752" y="351"/>
                  </a:cubicBezTo>
                  <a:cubicBezTo>
                    <a:pt x="734" y="351"/>
                    <a:pt x="717" y="335"/>
                    <a:pt x="703" y="337"/>
                  </a:cubicBezTo>
                  <a:cubicBezTo>
                    <a:pt x="690" y="340"/>
                    <a:pt x="687" y="361"/>
                    <a:pt x="669" y="366"/>
                  </a:cubicBezTo>
                  <a:cubicBezTo>
                    <a:pt x="650" y="372"/>
                    <a:pt x="612" y="373"/>
                    <a:pt x="592" y="372"/>
                  </a:cubicBezTo>
                  <a:cubicBezTo>
                    <a:pt x="574" y="371"/>
                    <a:pt x="568" y="357"/>
                    <a:pt x="555" y="359"/>
                  </a:cubicBezTo>
                  <a:cubicBezTo>
                    <a:pt x="542" y="360"/>
                    <a:pt x="534" y="377"/>
                    <a:pt x="514" y="380"/>
                  </a:cubicBezTo>
                  <a:cubicBezTo>
                    <a:pt x="495" y="383"/>
                    <a:pt x="457" y="383"/>
                    <a:pt x="438" y="377"/>
                  </a:cubicBezTo>
                  <a:cubicBezTo>
                    <a:pt x="420" y="371"/>
                    <a:pt x="412" y="347"/>
                    <a:pt x="404" y="346"/>
                  </a:cubicBezTo>
                  <a:cubicBezTo>
                    <a:pt x="395" y="345"/>
                    <a:pt x="398" y="365"/>
                    <a:pt x="387" y="369"/>
                  </a:cubicBezTo>
                  <a:cubicBezTo>
                    <a:pt x="377" y="373"/>
                    <a:pt x="352" y="371"/>
                    <a:pt x="338" y="369"/>
                  </a:cubicBezTo>
                  <a:cubicBezTo>
                    <a:pt x="325" y="367"/>
                    <a:pt x="315" y="361"/>
                    <a:pt x="306" y="356"/>
                  </a:cubicBezTo>
                  <a:cubicBezTo>
                    <a:pt x="298" y="351"/>
                    <a:pt x="294" y="338"/>
                    <a:pt x="287" y="337"/>
                  </a:cubicBezTo>
                  <a:cubicBezTo>
                    <a:pt x="280" y="337"/>
                    <a:pt x="276" y="351"/>
                    <a:pt x="266" y="351"/>
                  </a:cubicBezTo>
                  <a:cubicBezTo>
                    <a:pt x="255" y="351"/>
                    <a:pt x="234" y="343"/>
                    <a:pt x="222" y="337"/>
                  </a:cubicBezTo>
                  <a:cubicBezTo>
                    <a:pt x="210" y="332"/>
                    <a:pt x="198" y="316"/>
                    <a:pt x="193" y="319"/>
                  </a:cubicBezTo>
                  <a:cubicBezTo>
                    <a:pt x="188" y="322"/>
                    <a:pt x="193" y="347"/>
                    <a:pt x="193" y="356"/>
                  </a:cubicBezTo>
                  <a:cubicBezTo>
                    <a:pt x="193" y="365"/>
                    <a:pt x="190" y="363"/>
                    <a:pt x="193" y="375"/>
                  </a:cubicBezTo>
                  <a:cubicBezTo>
                    <a:pt x="196" y="386"/>
                    <a:pt x="211" y="405"/>
                    <a:pt x="212" y="424"/>
                  </a:cubicBezTo>
                  <a:cubicBezTo>
                    <a:pt x="212" y="443"/>
                    <a:pt x="202" y="471"/>
                    <a:pt x="196" y="488"/>
                  </a:cubicBezTo>
                  <a:cubicBezTo>
                    <a:pt x="189" y="504"/>
                    <a:pt x="173" y="511"/>
                    <a:pt x="174" y="522"/>
                  </a:cubicBezTo>
                  <a:cubicBezTo>
                    <a:pt x="174" y="533"/>
                    <a:pt x="196" y="539"/>
                    <a:pt x="201" y="553"/>
                  </a:cubicBezTo>
                  <a:cubicBezTo>
                    <a:pt x="206" y="568"/>
                    <a:pt x="208" y="593"/>
                    <a:pt x="206" y="609"/>
                  </a:cubicBezTo>
                  <a:cubicBezTo>
                    <a:pt x="204" y="625"/>
                    <a:pt x="193" y="641"/>
                    <a:pt x="193" y="651"/>
                  </a:cubicBezTo>
                  <a:cubicBezTo>
                    <a:pt x="193" y="661"/>
                    <a:pt x="201" y="660"/>
                    <a:pt x="206" y="669"/>
                  </a:cubicBezTo>
                  <a:cubicBezTo>
                    <a:pt x="211" y="678"/>
                    <a:pt x="219" y="691"/>
                    <a:pt x="220" y="706"/>
                  </a:cubicBezTo>
                  <a:cubicBezTo>
                    <a:pt x="221" y="722"/>
                    <a:pt x="209" y="750"/>
                    <a:pt x="212" y="762"/>
                  </a:cubicBezTo>
                  <a:cubicBezTo>
                    <a:pt x="214" y="773"/>
                    <a:pt x="232" y="768"/>
                    <a:pt x="236" y="777"/>
                  </a:cubicBezTo>
                  <a:cubicBezTo>
                    <a:pt x="240" y="787"/>
                    <a:pt x="240" y="807"/>
                    <a:pt x="239" y="820"/>
                  </a:cubicBezTo>
                  <a:cubicBezTo>
                    <a:pt x="238" y="832"/>
                    <a:pt x="226" y="842"/>
                    <a:pt x="230" y="854"/>
                  </a:cubicBezTo>
                  <a:cubicBezTo>
                    <a:pt x="234" y="865"/>
                    <a:pt x="257" y="870"/>
                    <a:pt x="264" y="886"/>
                  </a:cubicBezTo>
                  <a:cubicBezTo>
                    <a:pt x="271" y="902"/>
                    <a:pt x="273" y="934"/>
                    <a:pt x="271" y="951"/>
                  </a:cubicBezTo>
                  <a:cubicBezTo>
                    <a:pt x="270" y="968"/>
                    <a:pt x="252" y="978"/>
                    <a:pt x="255" y="988"/>
                  </a:cubicBezTo>
                  <a:cubicBezTo>
                    <a:pt x="257" y="999"/>
                    <a:pt x="277" y="1001"/>
                    <a:pt x="284" y="1014"/>
                  </a:cubicBezTo>
                  <a:cubicBezTo>
                    <a:pt x="292" y="1028"/>
                    <a:pt x="301" y="1053"/>
                    <a:pt x="298" y="1072"/>
                  </a:cubicBezTo>
                  <a:cubicBezTo>
                    <a:pt x="295" y="1091"/>
                    <a:pt x="272" y="1112"/>
                    <a:pt x="268" y="1130"/>
                  </a:cubicBezTo>
                  <a:cubicBezTo>
                    <a:pt x="265" y="1148"/>
                    <a:pt x="267" y="1168"/>
                    <a:pt x="276" y="1180"/>
                  </a:cubicBezTo>
                  <a:cubicBezTo>
                    <a:pt x="286" y="1192"/>
                    <a:pt x="321" y="1200"/>
                    <a:pt x="325" y="1204"/>
                  </a:cubicBezTo>
                  <a:close/>
                </a:path>
              </a:pathLst>
            </a:custGeom>
            <a:solidFill>
              <a:srgbClr val="FFCC66"/>
            </a:solidFill>
            <a:ln w="9525">
              <a:solidFill>
                <a:schemeClr val="tx1"/>
              </a:solidFill>
              <a:round/>
              <a:headEnd/>
              <a:tailEnd/>
            </a:ln>
            <a:effectLst/>
          </p:spPr>
          <p:txBody>
            <a:bodyPr/>
            <a:lstStyle/>
            <a:p>
              <a:endParaRPr lang="sv-SE"/>
            </a:p>
          </p:txBody>
        </p:sp>
      </p:grpSp>
      <p:grpSp>
        <p:nvGrpSpPr>
          <p:cNvPr id="35" name="Group 173"/>
          <p:cNvGrpSpPr>
            <a:grpSpLocks/>
          </p:cNvGrpSpPr>
          <p:nvPr/>
        </p:nvGrpSpPr>
        <p:grpSpPr bwMode="auto">
          <a:xfrm>
            <a:off x="7253643" y="2215732"/>
            <a:ext cx="720725" cy="430213"/>
            <a:chOff x="2679" y="2028"/>
            <a:chExt cx="1157" cy="764"/>
          </a:xfrm>
        </p:grpSpPr>
        <p:sp>
          <p:nvSpPr>
            <p:cNvPr id="1492" name="Freeform 174"/>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sv-SE"/>
            </a:p>
          </p:txBody>
        </p:sp>
        <p:grpSp>
          <p:nvGrpSpPr>
            <p:cNvPr id="36" name="Group 175"/>
            <p:cNvGrpSpPr>
              <a:grpSpLocks noChangeAspect="1"/>
            </p:cNvGrpSpPr>
            <p:nvPr/>
          </p:nvGrpSpPr>
          <p:grpSpPr bwMode="auto">
            <a:xfrm>
              <a:off x="2992" y="2553"/>
              <a:ext cx="328" cy="113"/>
              <a:chOff x="1683" y="3211"/>
              <a:chExt cx="825" cy="284"/>
            </a:xfrm>
          </p:grpSpPr>
          <p:sp>
            <p:nvSpPr>
              <p:cNvPr id="1507" name="Freeform 176"/>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sv-SE"/>
              </a:p>
            </p:txBody>
          </p:sp>
          <p:sp>
            <p:nvSpPr>
              <p:cNvPr id="1508" name="Oval 177"/>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sv-SE"/>
              </a:p>
            </p:txBody>
          </p:sp>
        </p:grpSp>
        <p:sp>
          <p:nvSpPr>
            <p:cNvPr id="1494" name="Freeform 178"/>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sv-SE"/>
            </a:p>
          </p:txBody>
        </p:sp>
        <p:sp>
          <p:nvSpPr>
            <p:cNvPr id="1495" name="Freeform 179"/>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2700" cap="flat" cmpd="sng">
              <a:solidFill>
                <a:srgbClr val="F3EE8D"/>
              </a:solidFill>
              <a:prstDash val="solid"/>
              <a:round/>
              <a:headEnd type="none" w="med" len="med"/>
              <a:tailEnd type="none" w="med" len="med"/>
            </a:ln>
            <a:effectLst/>
          </p:spPr>
          <p:txBody>
            <a:bodyPr/>
            <a:lstStyle/>
            <a:p>
              <a:endParaRPr lang="sv-SE"/>
            </a:p>
          </p:txBody>
        </p:sp>
        <p:sp>
          <p:nvSpPr>
            <p:cNvPr id="1496" name="Freeform 180"/>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sv-SE"/>
            </a:p>
          </p:txBody>
        </p:sp>
        <p:sp>
          <p:nvSpPr>
            <p:cNvPr id="1497" name="Freeform 181"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a:alphaModFix amt="30000"/>
              </a:blip>
              <a:srcRect/>
              <a:tile tx="0" ty="0" sx="100000" sy="100000" flip="none" algn="tl"/>
            </a:blipFill>
            <a:ln w="9525">
              <a:noFill/>
              <a:round/>
              <a:headEnd/>
              <a:tailEnd/>
            </a:ln>
            <a:effectLst/>
          </p:spPr>
          <p:txBody>
            <a:bodyPr/>
            <a:lstStyle/>
            <a:p>
              <a:endParaRPr lang="sv-SE"/>
            </a:p>
          </p:txBody>
        </p:sp>
        <p:sp>
          <p:nvSpPr>
            <p:cNvPr id="1498" name="Freeform 182"/>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sv-SE"/>
            </a:p>
          </p:txBody>
        </p:sp>
        <p:grpSp>
          <p:nvGrpSpPr>
            <p:cNvPr id="37" name="Group 183"/>
            <p:cNvGrpSpPr>
              <a:grpSpLocks noChangeAspect="1"/>
            </p:cNvGrpSpPr>
            <p:nvPr/>
          </p:nvGrpSpPr>
          <p:grpSpPr bwMode="auto">
            <a:xfrm>
              <a:off x="2679" y="2033"/>
              <a:ext cx="701" cy="759"/>
              <a:chOff x="279" y="215"/>
              <a:chExt cx="1764" cy="1907"/>
            </a:xfrm>
          </p:grpSpPr>
          <p:sp>
            <p:nvSpPr>
              <p:cNvPr id="1504" name="Freeform 184"/>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sv-SE"/>
              </a:p>
            </p:txBody>
          </p:sp>
          <p:sp>
            <p:nvSpPr>
              <p:cNvPr id="1505" name="Freeform 185"/>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sv-SE"/>
              </a:p>
            </p:txBody>
          </p:sp>
          <p:sp>
            <p:nvSpPr>
              <p:cNvPr id="1506" name="Freeform 186"/>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sv-SE"/>
              </a:p>
            </p:txBody>
          </p:sp>
        </p:grpSp>
        <p:sp>
          <p:nvSpPr>
            <p:cNvPr id="1500" name="Freeform 187"/>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2700" cap="flat" cmpd="sng">
              <a:solidFill>
                <a:srgbClr val="F3EE8D"/>
              </a:solidFill>
              <a:prstDash val="solid"/>
              <a:round/>
              <a:headEnd type="none" w="med" len="med"/>
              <a:tailEnd type="none" w="med" len="med"/>
            </a:ln>
            <a:effectLst/>
          </p:spPr>
          <p:txBody>
            <a:bodyPr/>
            <a:lstStyle/>
            <a:p>
              <a:endParaRPr lang="sv-SE"/>
            </a:p>
          </p:txBody>
        </p:sp>
        <p:sp>
          <p:nvSpPr>
            <p:cNvPr id="1501" name="AutoShape 188"/>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sv-SE"/>
            </a:p>
          </p:txBody>
        </p:sp>
        <p:sp>
          <p:nvSpPr>
            <p:cNvPr id="1502" name="AutoShape 189"/>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sv-SE"/>
            </a:p>
          </p:txBody>
        </p:sp>
        <p:sp>
          <p:nvSpPr>
            <p:cNvPr id="1503" name="Freeform 190"/>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sv-SE"/>
            </a:p>
          </p:txBody>
        </p:sp>
      </p:grpSp>
      <p:grpSp>
        <p:nvGrpSpPr>
          <p:cNvPr id="38" name="Group 191"/>
          <p:cNvGrpSpPr>
            <a:grpSpLocks/>
          </p:cNvGrpSpPr>
          <p:nvPr/>
        </p:nvGrpSpPr>
        <p:grpSpPr bwMode="auto">
          <a:xfrm rot="-660000" flipH="1">
            <a:off x="7006238" y="3277095"/>
            <a:ext cx="363768" cy="1231900"/>
            <a:chOff x="4958" y="583"/>
            <a:chExt cx="271" cy="1360"/>
          </a:xfrm>
        </p:grpSpPr>
        <p:sp>
          <p:nvSpPr>
            <p:cNvPr id="1536" name="Freeform 192"/>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sv-SE"/>
            </a:p>
          </p:txBody>
        </p:sp>
        <p:sp>
          <p:nvSpPr>
            <p:cNvPr id="1537" name="Freeform 193"/>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1538" name="Freeform 194"/>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1539" name="Freeform 195"/>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0" name="Freeform 196"/>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1" name="Freeform 197"/>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2" name="Freeform 198"/>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3" name="Freeform 199"/>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1544" name="Freeform 200"/>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5" name="Freeform 201"/>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sv-SE"/>
            </a:p>
          </p:txBody>
        </p:sp>
        <p:sp>
          <p:nvSpPr>
            <p:cNvPr id="1546" name="Freeform 202"/>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1547" name="Freeform 203"/>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1548" name="Freeform 204"/>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sv-SE"/>
            </a:p>
          </p:txBody>
        </p:sp>
        <p:sp>
          <p:nvSpPr>
            <p:cNvPr id="1549" name="Freeform 205"/>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0" name="Freeform 206"/>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sv-SE"/>
            </a:p>
          </p:txBody>
        </p:sp>
        <p:sp>
          <p:nvSpPr>
            <p:cNvPr id="1551" name="Freeform 207"/>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1552" name="Freeform 208"/>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3" name="Freeform 209"/>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4" name="Freeform 210"/>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5" name="Freeform 211"/>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6" name="Freeform 212"/>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7" name="Freeform 213"/>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8" name="Freeform 214"/>
            <p:cNvSpPr>
              <a:spLocks noChangeAspect="1"/>
            </p:cNvSpPr>
            <p:nvPr/>
          </p:nvSpPr>
          <p:spPr bwMode="auto">
            <a:xfrm>
              <a:off x="5022" y="641"/>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9" name="Freeform 215"/>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sv-SE"/>
            </a:p>
          </p:txBody>
        </p:sp>
        <p:sp>
          <p:nvSpPr>
            <p:cNvPr id="1560" name="Freeform 216"/>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sv-SE"/>
            </a:p>
          </p:txBody>
        </p:sp>
      </p:grpSp>
      <p:grpSp>
        <p:nvGrpSpPr>
          <p:cNvPr id="39" name="Group 556"/>
          <p:cNvGrpSpPr>
            <a:grpSpLocks noChangeAspect="1"/>
          </p:cNvGrpSpPr>
          <p:nvPr/>
        </p:nvGrpSpPr>
        <p:grpSpPr bwMode="auto">
          <a:xfrm>
            <a:off x="7259334" y="125515"/>
            <a:ext cx="648000" cy="418542"/>
            <a:chOff x="984" y="61"/>
            <a:chExt cx="3726" cy="2107"/>
          </a:xfrm>
        </p:grpSpPr>
        <p:grpSp>
          <p:nvGrpSpPr>
            <p:cNvPr id="40" name="Group 557"/>
            <p:cNvGrpSpPr>
              <a:grpSpLocks noChangeAspect="1"/>
            </p:cNvGrpSpPr>
            <p:nvPr/>
          </p:nvGrpSpPr>
          <p:grpSpPr bwMode="auto">
            <a:xfrm>
              <a:off x="984" y="61"/>
              <a:ext cx="1863" cy="2099"/>
              <a:chOff x="984" y="61"/>
              <a:chExt cx="1863" cy="2099"/>
            </a:xfrm>
          </p:grpSpPr>
          <p:sp>
            <p:nvSpPr>
              <p:cNvPr id="1567" name="Freeform 558"/>
              <p:cNvSpPr>
                <a:spLocks noChangeAspect="1"/>
              </p:cNvSpPr>
              <p:nvPr/>
            </p:nvSpPr>
            <p:spPr bwMode="auto">
              <a:xfrm>
                <a:off x="1392" y="119"/>
                <a:ext cx="1455" cy="1801"/>
              </a:xfrm>
              <a:custGeom>
                <a:avLst/>
                <a:gdLst/>
                <a:ahLst/>
                <a:cxnLst>
                  <a:cxn ang="0">
                    <a:pos x="1401" y="16"/>
                  </a:cxn>
                  <a:cxn ang="0">
                    <a:pos x="1415" y="98"/>
                  </a:cxn>
                  <a:cxn ang="0">
                    <a:pos x="1161" y="112"/>
                  </a:cxn>
                  <a:cxn ang="0">
                    <a:pos x="1401" y="112"/>
                  </a:cxn>
                  <a:cxn ang="0">
                    <a:pos x="1401" y="229"/>
                  </a:cxn>
                  <a:cxn ang="0">
                    <a:pos x="1161" y="256"/>
                  </a:cxn>
                  <a:cxn ang="0">
                    <a:pos x="873" y="352"/>
                  </a:cxn>
                  <a:cxn ang="0">
                    <a:pos x="1111" y="265"/>
                  </a:cxn>
                  <a:cxn ang="0">
                    <a:pos x="1401" y="256"/>
                  </a:cxn>
                  <a:cxn ang="0">
                    <a:pos x="1401" y="448"/>
                  </a:cxn>
                  <a:cxn ang="0">
                    <a:pos x="1401" y="640"/>
                  </a:cxn>
                  <a:cxn ang="0">
                    <a:pos x="1113" y="736"/>
                  </a:cxn>
                  <a:cxn ang="0">
                    <a:pos x="887" y="736"/>
                  </a:cxn>
                  <a:cxn ang="0">
                    <a:pos x="681" y="880"/>
                  </a:cxn>
                  <a:cxn ang="0">
                    <a:pos x="832" y="757"/>
                  </a:cxn>
                  <a:cxn ang="0">
                    <a:pos x="1065" y="736"/>
                  </a:cxn>
                  <a:cxn ang="0">
                    <a:pos x="1367" y="695"/>
                  </a:cxn>
                  <a:cxn ang="0">
                    <a:pos x="1401" y="880"/>
                  </a:cxn>
                  <a:cxn ang="0">
                    <a:pos x="1374" y="1086"/>
                  </a:cxn>
                  <a:cxn ang="0">
                    <a:pos x="1113" y="1120"/>
                  </a:cxn>
                  <a:cxn ang="0">
                    <a:pos x="1367" y="1120"/>
                  </a:cxn>
                  <a:cxn ang="0">
                    <a:pos x="1367" y="1326"/>
                  </a:cxn>
                  <a:cxn ang="0">
                    <a:pos x="1065" y="1360"/>
                  </a:cxn>
                  <a:cxn ang="0">
                    <a:pos x="777" y="1312"/>
                  </a:cxn>
                  <a:cxn ang="0">
                    <a:pos x="1017" y="1360"/>
                  </a:cxn>
                  <a:cxn ang="0">
                    <a:pos x="1339" y="1381"/>
                  </a:cxn>
                  <a:cxn ang="0">
                    <a:pos x="1401" y="1600"/>
                  </a:cxn>
                  <a:cxn ang="0">
                    <a:pos x="1031" y="1634"/>
                  </a:cxn>
                  <a:cxn ang="0">
                    <a:pos x="962" y="1799"/>
                  </a:cxn>
                  <a:cxn ang="0">
                    <a:pos x="969" y="1648"/>
                  </a:cxn>
                  <a:cxn ang="0">
                    <a:pos x="681" y="1552"/>
                  </a:cxn>
                  <a:cxn ang="0">
                    <a:pos x="537" y="1648"/>
                  </a:cxn>
                  <a:cxn ang="0">
                    <a:pos x="633" y="1518"/>
                  </a:cxn>
                  <a:cxn ang="0">
                    <a:pos x="537" y="1360"/>
                  </a:cxn>
                  <a:cxn ang="0">
                    <a:pos x="249" y="1360"/>
                  </a:cxn>
                  <a:cxn ang="0">
                    <a:pos x="448" y="1333"/>
                  </a:cxn>
                  <a:cxn ang="0">
                    <a:pos x="434" y="1161"/>
                  </a:cxn>
                  <a:cxn ang="0">
                    <a:pos x="681" y="1120"/>
                  </a:cxn>
                  <a:cxn ang="0">
                    <a:pos x="969" y="1072"/>
                  </a:cxn>
                  <a:cxn ang="0">
                    <a:pos x="633" y="1120"/>
                  </a:cxn>
                  <a:cxn ang="0">
                    <a:pos x="441" y="1120"/>
                  </a:cxn>
                  <a:cxn ang="0">
                    <a:pos x="414" y="942"/>
                  </a:cxn>
                  <a:cxn ang="0">
                    <a:pos x="194" y="853"/>
                  </a:cxn>
                  <a:cxn ang="0">
                    <a:pos x="9" y="736"/>
                  </a:cxn>
                  <a:cxn ang="0">
                    <a:pos x="249" y="880"/>
                  </a:cxn>
                  <a:cxn ang="0">
                    <a:pos x="379" y="887"/>
                  </a:cxn>
                  <a:cxn ang="0">
                    <a:pos x="372" y="667"/>
                  </a:cxn>
                  <a:cxn ang="0">
                    <a:pos x="729" y="544"/>
                  </a:cxn>
                  <a:cxn ang="0">
                    <a:pos x="1017" y="544"/>
                  </a:cxn>
                  <a:cxn ang="0">
                    <a:pos x="640" y="551"/>
                  </a:cxn>
                  <a:cxn ang="0">
                    <a:pos x="393" y="640"/>
                  </a:cxn>
                  <a:cxn ang="0">
                    <a:pos x="441" y="421"/>
                  </a:cxn>
                  <a:cxn ang="0">
                    <a:pos x="249" y="448"/>
                  </a:cxn>
                  <a:cxn ang="0">
                    <a:pos x="441" y="400"/>
                  </a:cxn>
                  <a:cxn ang="0">
                    <a:pos x="585" y="222"/>
                  </a:cxn>
                  <a:cxn ang="0">
                    <a:pos x="441" y="208"/>
                  </a:cxn>
                  <a:cxn ang="0">
                    <a:pos x="585" y="208"/>
                  </a:cxn>
                  <a:cxn ang="0">
                    <a:pos x="859" y="57"/>
                  </a:cxn>
                  <a:cxn ang="0">
                    <a:pos x="1017" y="160"/>
                  </a:cxn>
                  <a:cxn ang="0">
                    <a:pos x="948" y="50"/>
                  </a:cxn>
                  <a:cxn ang="0">
                    <a:pos x="1209" y="16"/>
                  </a:cxn>
                  <a:cxn ang="0">
                    <a:pos x="1401" y="16"/>
                  </a:cxn>
                </a:cxnLst>
                <a:rect l="0" t="0" r="r" b="b"/>
                <a:pathLst>
                  <a:path w="1455" h="1801">
                    <a:moveTo>
                      <a:pt x="1401" y="16"/>
                    </a:moveTo>
                    <a:cubicBezTo>
                      <a:pt x="1435" y="30"/>
                      <a:pt x="1455" y="82"/>
                      <a:pt x="1415" y="98"/>
                    </a:cubicBezTo>
                    <a:cubicBezTo>
                      <a:pt x="1375" y="114"/>
                      <a:pt x="1163" y="110"/>
                      <a:pt x="1161" y="112"/>
                    </a:cubicBezTo>
                    <a:cubicBezTo>
                      <a:pt x="1159" y="114"/>
                      <a:pt x="1361" y="93"/>
                      <a:pt x="1401" y="112"/>
                    </a:cubicBezTo>
                    <a:cubicBezTo>
                      <a:pt x="1441" y="131"/>
                      <a:pt x="1441" y="205"/>
                      <a:pt x="1401" y="229"/>
                    </a:cubicBezTo>
                    <a:cubicBezTo>
                      <a:pt x="1361" y="253"/>
                      <a:pt x="1249" y="236"/>
                      <a:pt x="1161" y="256"/>
                    </a:cubicBezTo>
                    <a:cubicBezTo>
                      <a:pt x="1073" y="276"/>
                      <a:pt x="881" y="351"/>
                      <a:pt x="873" y="352"/>
                    </a:cubicBezTo>
                    <a:cubicBezTo>
                      <a:pt x="865" y="353"/>
                      <a:pt x="1023" y="281"/>
                      <a:pt x="1111" y="265"/>
                    </a:cubicBezTo>
                    <a:cubicBezTo>
                      <a:pt x="1199" y="249"/>
                      <a:pt x="1353" y="226"/>
                      <a:pt x="1401" y="256"/>
                    </a:cubicBezTo>
                    <a:cubicBezTo>
                      <a:pt x="1449" y="286"/>
                      <a:pt x="1401" y="384"/>
                      <a:pt x="1401" y="448"/>
                    </a:cubicBezTo>
                    <a:cubicBezTo>
                      <a:pt x="1401" y="512"/>
                      <a:pt x="1449" y="592"/>
                      <a:pt x="1401" y="640"/>
                    </a:cubicBezTo>
                    <a:cubicBezTo>
                      <a:pt x="1353" y="688"/>
                      <a:pt x="1199" y="720"/>
                      <a:pt x="1113" y="736"/>
                    </a:cubicBezTo>
                    <a:cubicBezTo>
                      <a:pt x="1027" y="752"/>
                      <a:pt x="959" y="712"/>
                      <a:pt x="887" y="736"/>
                    </a:cubicBezTo>
                    <a:cubicBezTo>
                      <a:pt x="815" y="760"/>
                      <a:pt x="690" y="877"/>
                      <a:pt x="681" y="880"/>
                    </a:cubicBezTo>
                    <a:cubicBezTo>
                      <a:pt x="672" y="883"/>
                      <a:pt x="768" y="781"/>
                      <a:pt x="832" y="757"/>
                    </a:cubicBezTo>
                    <a:cubicBezTo>
                      <a:pt x="896" y="733"/>
                      <a:pt x="976" y="746"/>
                      <a:pt x="1065" y="736"/>
                    </a:cubicBezTo>
                    <a:cubicBezTo>
                      <a:pt x="1154" y="726"/>
                      <a:pt x="1311" y="671"/>
                      <a:pt x="1367" y="695"/>
                    </a:cubicBezTo>
                    <a:cubicBezTo>
                      <a:pt x="1423" y="719"/>
                      <a:pt x="1400" y="815"/>
                      <a:pt x="1401" y="880"/>
                    </a:cubicBezTo>
                    <a:cubicBezTo>
                      <a:pt x="1402" y="945"/>
                      <a:pt x="1422" y="1046"/>
                      <a:pt x="1374" y="1086"/>
                    </a:cubicBezTo>
                    <a:cubicBezTo>
                      <a:pt x="1326" y="1126"/>
                      <a:pt x="1114" y="1114"/>
                      <a:pt x="1113" y="1120"/>
                    </a:cubicBezTo>
                    <a:cubicBezTo>
                      <a:pt x="1112" y="1126"/>
                      <a:pt x="1325" y="1086"/>
                      <a:pt x="1367" y="1120"/>
                    </a:cubicBezTo>
                    <a:cubicBezTo>
                      <a:pt x="1409" y="1154"/>
                      <a:pt x="1417" y="1286"/>
                      <a:pt x="1367" y="1326"/>
                    </a:cubicBezTo>
                    <a:cubicBezTo>
                      <a:pt x="1317" y="1366"/>
                      <a:pt x="1163" y="1362"/>
                      <a:pt x="1065" y="1360"/>
                    </a:cubicBezTo>
                    <a:cubicBezTo>
                      <a:pt x="967" y="1358"/>
                      <a:pt x="785" y="1312"/>
                      <a:pt x="777" y="1312"/>
                    </a:cubicBezTo>
                    <a:cubicBezTo>
                      <a:pt x="769" y="1312"/>
                      <a:pt x="923" y="1348"/>
                      <a:pt x="1017" y="1360"/>
                    </a:cubicBezTo>
                    <a:cubicBezTo>
                      <a:pt x="1111" y="1372"/>
                      <a:pt x="1275" y="1341"/>
                      <a:pt x="1339" y="1381"/>
                    </a:cubicBezTo>
                    <a:cubicBezTo>
                      <a:pt x="1403" y="1421"/>
                      <a:pt x="1452" y="1558"/>
                      <a:pt x="1401" y="1600"/>
                    </a:cubicBezTo>
                    <a:cubicBezTo>
                      <a:pt x="1350" y="1642"/>
                      <a:pt x="1104" y="1601"/>
                      <a:pt x="1031" y="1634"/>
                    </a:cubicBezTo>
                    <a:cubicBezTo>
                      <a:pt x="958" y="1667"/>
                      <a:pt x="972" y="1797"/>
                      <a:pt x="962" y="1799"/>
                    </a:cubicBezTo>
                    <a:cubicBezTo>
                      <a:pt x="952" y="1801"/>
                      <a:pt x="1016" y="1689"/>
                      <a:pt x="969" y="1648"/>
                    </a:cubicBezTo>
                    <a:cubicBezTo>
                      <a:pt x="922" y="1607"/>
                      <a:pt x="753" y="1552"/>
                      <a:pt x="681" y="1552"/>
                    </a:cubicBezTo>
                    <a:cubicBezTo>
                      <a:pt x="609" y="1552"/>
                      <a:pt x="545" y="1654"/>
                      <a:pt x="537" y="1648"/>
                    </a:cubicBezTo>
                    <a:cubicBezTo>
                      <a:pt x="529" y="1642"/>
                      <a:pt x="633" y="1566"/>
                      <a:pt x="633" y="1518"/>
                    </a:cubicBezTo>
                    <a:cubicBezTo>
                      <a:pt x="633" y="1470"/>
                      <a:pt x="601" y="1386"/>
                      <a:pt x="537" y="1360"/>
                    </a:cubicBezTo>
                    <a:cubicBezTo>
                      <a:pt x="473" y="1334"/>
                      <a:pt x="264" y="1364"/>
                      <a:pt x="249" y="1360"/>
                    </a:cubicBezTo>
                    <a:cubicBezTo>
                      <a:pt x="234" y="1356"/>
                      <a:pt x="417" y="1366"/>
                      <a:pt x="448" y="1333"/>
                    </a:cubicBezTo>
                    <a:cubicBezTo>
                      <a:pt x="479" y="1300"/>
                      <a:pt x="395" y="1196"/>
                      <a:pt x="434" y="1161"/>
                    </a:cubicBezTo>
                    <a:cubicBezTo>
                      <a:pt x="473" y="1126"/>
                      <a:pt x="592" y="1135"/>
                      <a:pt x="681" y="1120"/>
                    </a:cubicBezTo>
                    <a:cubicBezTo>
                      <a:pt x="770" y="1105"/>
                      <a:pt x="977" y="1072"/>
                      <a:pt x="969" y="1072"/>
                    </a:cubicBezTo>
                    <a:cubicBezTo>
                      <a:pt x="961" y="1072"/>
                      <a:pt x="721" y="1112"/>
                      <a:pt x="633" y="1120"/>
                    </a:cubicBezTo>
                    <a:cubicBezTo>
                      <a:pt x="545" y="1128"/>
                      <a:pt x="477" y="1150"/>
                      <a:pt x="441" y="1120"/>
                    </a:cubicBezTo>
                    <a:cubicBezTo>
                      <a:pt x="405" y="1090"/>
                      <a:pt x="455" y="986"/>
                      <a:pt x="414" y="942"/>
                    </a:cubicBezTo>
                    <a:cubicBezTo>
                      <a:pt x="373" y="898"/>
                      <a:pt x="261" y="887"/>
                      <a:pt x="194" y="853"/>
                    </a:cubicBezTo>
                    <a:cubicBezTo>
                      <a:pt x="127" y="819"/>
                      <a:pt x="0" y="732"/>
                      <a:pt x="9" y="736"/>
                    </a:cubicBezTo>
                    <a:cubicBezTo>
                      <a:pt x="18" y="740"/>
                      <a:pt x="188" y="855"/>
                      <a:pt x="249" y="880"/>
                    </a:cubicBezTo>
                    <a:cubicBezTo>
                      <a:pt x="310" y="905"/>
                      <a:pt x="359" y="922"/>
                      <a:pt x="379" y="887"/>
                    </a:cubicBezTo>
                    <a:cubicBezTo>
                      <a:pt x="399" y="852"/>
                      <a:pt x="314" y="724"/>
                      <a:pt x="372" y="667"/>
                    </a:cubicBezTo>
                    <a:cubicBezTo>
                      <a:pt x="430" y="610"/>
                      <a:pt x="622" y="564"/>
                      <a:pt x="729" y="544"/>
                    </a:cubicBezTo>
                    <a:cubicBezTo>
                      <a:pt x="836" y="524"/>
                      <a:pt x="1032" y="543"/>
                      <a:pt x="1017" y="544"/>
                    </a:cubicBezTo>
                    <a:cubicBezTo>
                      <a:pt x="1002" y="545"/>
                      <a:pt x="744" y="535"/>
                      <a:pt x="640" y="551"/>
                    </a:cubicBezTo>
                    <a:cubicBezTo>
                      <a:pt x="536" y="567"/>
                      <a:pt x="426" y="662"/>
                      <a:pt x="393" y="640"/>
                    </a:cubicBezTo>
                    <a:cubicBezTo>
                      <a:pt x="360" y="618"/>
                      <a:pt x="465" y="453"/>
                      <a:pt x="441" y="421"/>
                    </a:cubicBezTo>
                    <a:cubicBezTo>
                      <a:pt x="417" y="389"/>
                      <a:pt x="249" y="451"/>
                      <a:pt x="249" y="448"/>
                    </a:cubicBezTo>
                    <a:cubicBezTo>
                      <a:pt x="249" y="445"/>
                      <a:pt x="385" y="438"/>
                      <a:pt x="441" y="400"/>
                    </a:cubicBezTo>
                    <a:cubicBezTo>
                      <a:pt x="497" y="362"/>
                      <a:pt x="585" y="254"/>
                      <a:pt x="585" y="222"/>
                    </a:cubicBezTo>
                    <a:cubicBezTo>
                      <a:pt x="585" y="190"/>
                      <a:pt x="441" y="206"/>
                      <a:pt x="441" y="208"/>
                    </a:cubicBezTo>
                    <a:cubicBezTo>
                      <a:pt x="441" y="210"/>
                      <a:pt x="515" y="233"/>
                      <a:pt x="585" y="208"/>
                    </a:cubicBezTo>
                    <a:cubicBezTo>
                      <a:pt x="655" y="183"/>
                      <a:pt x="787" y="65"/>
                      <a:pt x="859" y="57"/>
                    </a:cubicBezTo>
                    <a:cubicBezTo>
                      <a:pt x="931" y="49"/>
                      <a:pt x="1002" y="161"/>
                      <a:pt x="1017" y="160"/>
                    </a:cubicBezTo>
                    <a:cubicBezTo>
                      <a:pt x="1032" y="159"/>
                      <a:pt x="916" y="74"/>
                      <a:pt x="948" y="50"/>
                    </a:cubicBezTo>
                    <a:cubicBezTo>
                      <a:pt x="980" y="26"/>
                      <a:pt x="1134" y="22"/>
                      <a:pt x="1209" y="16"/>
                    </a:cubicBezTo>
                    <a:cubicBezTo>
                      <a:pt x="1284" y="10"/>
                      <a:pt x="1369" y="0"/>
                      <a:pt x="1401" y="16"/>
                    </a:cubicBezTo>
                    <a:close/>
                  </a:path>
                </a:pathLst>
              </a:custGeom>
              <a:noFill/>
              <a:ln w="9525" cmpd="sng">
                <a:solidFill>
                  <a:schemeClr val="accent6">
                    <a:lumMod val="75000"/>
                  </a:schemeClr>
                </a:solidFill>
                <a:round/>
                <a:headEnd/>
                <a:tailEnd/>
              </a:ln>
              <a:effectLst/>
            </p:spPr>
            <p:txBody>
              <a:bodyPr/>
              <a:lstStyle/>
              <a:p>
                <a:endParaRPr lang="sv-SE"/>
              </a:p>
            </p:txBody>
          </p:sp>
          <p:sp>
            <p:nvSpPr>
              <p:cNvPr id="1568" name="Freeform 559"/>
              <p:cNvSpPr>
                <a:spLocks noChangeAspect="1"/>
              </p:cNvSpPr>
              <p:nvPr/>
            </p:nvSpPr>
            <p:spPr bwMode="auto">
              <a:xfrm>
                <a:off x="984" y="472"/>
                <a:ext cx="1816" cy="1688"/>
              </a:xfrm>
              <a:custGeom>
                <a:avLst/>
                <a:gdLst/>
                <a:ahLst/>
                <a:cxnLst>
                  <a:cxn ang="0">
                    <a:pos x="1752" y="1263"/>
                  </a:cxn>
                  <a:cxn ang="0">
                    <a:pos x="1814" y="1331"/>
                  </a:cxn>
                  <a:cxn ang="0">
                    <a:pos x="1766" y="1613"/>
                  </a:cxn>
                  <a:cxn ang="0">
                    <a:pos x="1512" y="1626"/>
                  </a:cxn>
                  <a:cxn ang="0">
                    <a:pos x="1224" y="1558"/>
                  </a:cxn>
                  <a:cxn ang="0">
                    <a:pos x="1094" y="1496"/>
                  </a:cxn>
                  <a:cxn ang="0">
                    <a:pos x="1169" y="1393"/>
                  </a:cxn>
                  <a:cxn ang="0">
                    <a:pos x="1087" y="1469"/>
                  </a:cxn>
                  <a:cxn ang="0">
                    <a:pos x="833" y="1434"/>
                  </a:cxn>
                  <a:cxn ang="0">
                    <a:pos x="675" y="1270"/>
                  </a:cxn>
                  <a:cxn ang="0">
                    <a:pos x="792" y="1174"/>
                  </a:cxn>
                  <a:cxn ang="0">
                    <a:pos x="669" y="1235"/>
                  </a:cxn>
                  <a:cxn ang="0">
                    <a:pos x="422" y="1126"/>
                  </a:cxn>
                  <a:cxn ang="0">
                    <a:pos x="333" y="920"/>
                  </a:cxn>
                  <a:cxn ang="0">
                    <a:pos x="319" y="858"/>
                  </a:cxn>
                  <a:cxn ang="0">
                    <a:pos x="518" y="776"/>
                  </a:cxn>
                  <a:cxn ang="0">
                    <a:pos x="717" y="803"/>
                  </a:cxn>
                  <a:cxn ang="0">
                    <a:pos x="525" y="769"/>
                  </a:cxn>
                  <a:cxn ang="0">
                    <a:pos x="333" y="824"/>
                  </a:cxn>
                  <a:cxn ang="0">
                    <a:pos x="285" y="605"/>
                  </a:cxn>
                  <a:cxn ang="0">
                    <a:pos x="141" y="605"/>
                  </a:cxn>
                  <a:cxn ang="0">
                    <a:pos x="278" y="563"/>
                  </a:cxn>
                  <a:cxn ang="0">
                    <a:pos x="250" y="399"/>
                  </a:cxn>
                  <a:cxn ang="0">
                    <a:pos x="374" y="166"/>
                  </a:cxn>
                  <a:cxn ang="0">
                    <a:pos x="566" y="303"/>
                  </a:cxn>
                  <a:cxn ang="0">
                    <a:pos x="415" y="131"/>
                  </a:cxn>
                  <a:cxn ang="0">
                    <a:pos x="566" y="15"/>
                  </a:cxn>
                  <a:cxn ang="0">
                    <a:pos x="312" y="221"/>
                  </a:cxn>
                  <a:cxn ang="0">
                    <a:pos x="175" y="454"/>
                  </a:cxn>
                  <a:cxn ang="0">
                    <a:pos x="65" y="728"/>
                  </a:cxn>
                  <a:cxn ang="0">
                    <a:pos x="17" y="1078"/>
                  </a:cxn>
                  <a:cxn ang="0">
                    <a:pos x="45" y="1187"/>
                  </a:cxn>
                  <a:cxn ang="0">
                    <a:pos x="285" y="1126"/>
                  </a:cxn>
                  <a:cxn ang="0">
                    <a:pos x="45" y="1222"/>
                  </a:cxn>
                  <a:cxn ang="0">
                    <a:pos x="134" y="1421"/>
                  </a:cxn>
                  <a:cxn ang="0">
                    <a:pos x="298" y="1537"/>
                  </a:cxn>
                  <a:cxn ang="0">
                    <a:pos x="559" y="1379"/>
                  </a:cxn>
                  <a:cxn ang="0">
                    <a:pos x="360" y="1544"/>
                  </a:cxn>
                  <a:cxn ang="0">
                    <a:pos x="723" y="1640"/>
                  </a:cxn>
                  <a:cxn ang="0">
                    <a:pos x="867" y="1578"/>
                  </a:cxn>
                  <a:cxn ang="0">
                    <a:pos x="806" y="1647"/>
                  </a:cxn>
                  <a:cxn ang="0">
                    <a:pos x="1149" y="1674"/>
                  </a:cxn>
                  <a:cxn ang="0">
                    <a:pos x="1162" y="1565"/>
                  </a:cxn>
                  <a:cxn ang="0">
                    <a:pos x="1053" y="1489"/>
                  </a:cxn>
                  <a:cxn ang="0">
                    <a:pos x="826" y="1427"/>
                  </a:cxn>
                </a:cxnLst>
                <a:rect l="0" t="0" r="r" b="b"/>
                <a:pathLst>
                  <a:path w="1816" h="1688">
                    <a:moveTo>
                      <a:pt x="1752" y="1263"/>
                    </a:moveTo>
                    <a:cubicBezTo>
                      <a:pt x="1762" y="1274"/>
                      <a:pt x="1812" y="1273"/>
                      <a:pt x="1814" y="1331"/>
                    </a:cubicBezTo>
                    <a:cubicBezTo>
                      <a:pt x="1816" y="1389"/>
                      <a:pt x="1816" y="1564"/>
                      <a:pt x="1766" y="1613"/>
                    </a:cubicBezTo>
                    <a:cubicBezTo>
                      <a:pt x="1716" y="1662"/>
                      <a:pt x="1602" y="1635"/>
                      <a:pt x="1512" y="1626"/>
                    </a:cubicBezTo>
                    <a:cubicBezTo>
                      <a:pt x="1422" y="1617"/>
                      <a:pt x="1294" y="1580"/>
                      <a:pt x="1224" y="1558"/>
                    </a:cubicBezTo>
                    <a:cubicBezTo>
                      <a:pt x="1154" y="1536"/>
                      <a:pt x="1103" y="1523"/>
                      <a:pt x="1094" y="1496"/>
                    </a:cubicBezTo>
                    <a:cubicBezTo>
                      <a:pt x="1085" y="1469"/>
                      <a:pt x="1170" y="1397"/>
                      <a:pt x="1169" y="1393"/>
                    </a:cubicBezTo>
                    <a:cubicBezTo>
                      <a:pt x="1168" y="1389"/>
                      <a:pt x="1143" y="1462"/>
                      <a:pt x="1087" y="1469"/>
                    </a:cubicBezTo>
                    <a:cubicBezTo>
                      <a:pt x="1031" y="1476"/>
                      <a:pt x="902" y="1467"/>
                      <a:pt x="833" y="1434"/>
                    </a:cubicBezTo>
                    <a:cubicBezTo>
                      <a:pt x="764" y="1401"/>
                      <a:pt x="682" y="1313"/>
                      <a:pt x="675" y="1270"/>
                    </a:cubicBezTo>
                    <a:cubicBezTo>
                      <a:pt x="668" y="1227"/>
                      <a:pt x="793" y="1180"/>
                      <a:pt x="792" y="1174"/>
                    </a:cubicBezTo>
                    <a:cubicBezTo>
                      <a:pt x="791" y="1168"/>
                      <a:pt x="731" y="1243"/>
                      <a:pt x="669" y="1235"/>
                    </a:cubicBezTo>
                    <a:cubicBezTo>
                      <a:pt x="607" y="1227"/>
                      <a:pt x="478" y="1178"/>
                      <a:pt x="422" y="1126"/>
                    </a:cubicBezTo>
                    <a:cubicBezTo>
                      <a:pt x="366" y="1074"/>
                      <a:pt x="350" y="965"/>
                      <a:pt x="333" y="920"/>
                    </a:cubicBezTo>
                    <a:cubicBezTo>
                      <a:pt x="316" y="875"/>
                      <a:pt x="288" y="882"/>
                      <a:pt x="319" y="858"/>
                    </a:cubicBezTo>
                    <a:cubicBezTo>
                      <a:pt x="350" y="834"/>
                      <a:pt x="452" y="785"/>
                      <a:pt x="518" y="776"/>
                    </a:cubicBezTo>
                    <a:cubicBezTo>
                      <a:pt x="584" y="767"/>
                      <a:pt x="718" y="802"/>
                      <a:pt x="717" y="803"/>
                    </a:cubicBezTo>
                    <a:cubicBezTo>
                      <a:pt x="716" y="804"/>
                      <a:pt x="589" y="766"/>
                      <a:pt x="525" y="769"/>
                    </a:cubicBezTo>
                    <a:cubicBezTo>
                      <a:pt x="461" y="772"/>
                      <a:pt x="373" y="851"/>
                      <a:pt x="333" y="824"/>
                    </a:cubicBezTo>
                    <a:cubicBezTo>
                      <a:pt x="293" y="797"/>
                      <a:pt x="317" y="642"/>
                      <a:pt x="285" y="605"/>
                    </a:cubicBezTo>
                    <a:cubicBezTo>
                      <a:pt x="253" y="568"/>
                      <a:pt x="142" y="612"/>
                      <a:pt x="141" y="605"/>
                    </a:cubicBezTo>
                    <a:cubicBezTo>
                      <a:pt x="140" y="598"/>
                      <a:pt x="260" y="597"/>
                      <a:pt x="278" y="563"/>
                    </a:cubicBezTo>
                    <a:cubicBezTo>
                      <a:pt x="296" y="529"/>
                      <a:pt x="234" y="465"/>
                      <a:pt x="250" y="399"/>
                    </a:cubicBezTo>
                    <a:cubicBezTo>
                      <a:pt x="266" y="333"/>
                      <a:pt x="321" y="182"/>
                      <a:pt x="374" y="166"/>
                    </a:cubicBezTo>
                    <a:cubicBezTo>
                      <a:pt x="427" y="150"/>
                      <a:pt x="559" y="309"/>
                      <a:pt x="566" y="303"/>
                    </a:cubicBezTo>
                    <a:cubicBezTo>
                      <a:pt x="573" y="297"/>
                      <a:pt x="415" y="179"/>
                      <a:pt x="415" y="131"/>
                    </a:cubicBezTo>
                    <a:cubicBezTo>
                      <a:pt x="415" y="83"/>
                      <a:pt x="583" y="0"/>
                      <a:pt x="566" y="15"/>
                    </a:cubicBezTo>
                    <a:cubicBezTo>
                      <a:pt x="549" y="30"/>
                      <a:pt x="377" y="148"/>
                      <a:pt x="312" y="221"/>
                    </a:cubicBezTo>
                    <a:cubicBezTo>
                      <a:pt x="247" y="294"/>
                      <a:pt x="216" y="369"/>
                      <a:pt x="175" y="454"/>
                    </a:cubicBezTo>
                    <a:cubicBezTo>
                      <a:pt x="134" y="539"/>
                      <a:pt x="91" y="624"/>
                      <a:pt x="65" y="728"/>
                    </a:cubicBezTo>
                    <a:cubicBezTo>
                      <a:pt x="39" y="832"/>
                      <a:pt x="20" y="1002"/>
                      <a:pt x="17" y="1078"/>
                    </a:cubicBezTo>
                    <a:cubicBezTo>
                      <a:pt x="14" y="1154"/>
                      <a:pt x="0" y="1179"/>
                      <a:pt x="45" y="1187"/>
                    </a:cubicBezTo>
                    <a:cubicBezTo>
                      <a:pt x="90" y="1195"/>
                      <a:pt x="285" y="1120"/>
                      <a:pt x="285" y="1126"/>
                    </a:cubicBezTo>
                    <a:cubicBezTo>
                      <a:pt x="285" y="1132"/>
                      <a:pt x="70" y="1173"/>
                      <a:pt x="45" y="1222"/>
                    </a:cubicBezTo>
                    <a:cubicBezTo>
                      <a:pt x="20" y="1271"/>
                      <a:pt x="92" y="1369"/>
                      <a:pt x="134" y="1421"/>
                    </a:cubicBezTo>
                    <a:cubicBezTo>
                      <a:pt x="176" y="1473"/>
                      <a:pt x="227" y="1544"/>
                      <a:pt x="298" y="1537"/>
                    </a:cubicBezTo>
                    <a:cubicBezTo>
                      <a:pt x="369" y="1530"/>
                      <a:pt x="549" y="1378"/>
                      <a:pt x="559" y="1379"/>
                    </a:cubicBezTo>
                    <a:cubicBezTo>
                      <a:pt x="569" y="1380"/>
                      <a:pt x="333" y="1501"/>
                      <a:pt x="360" y="1544"/>
                    </a:cubicBezTo>
                    <a:cubicBezTo>
                      <a:pt x="387" y="1587"/>
                      <a:pt x="639" y="1634"/>
                      <a:pt x="723" y="1640"/>
                    </a:cubicBezTo>
                    <a:cubicBezTo>
                      <a:pt x="807" y="1646"/>
                      <a:pt x="853" y="1577"/>
                      <a:pt x="867" y="1578"/>
                    </a:cubicBezTo>
                    <a:cubicBezTo>
                      <a:pt x="881" y="1579"/>
                      <a:pt x="759" y="1631"/>
                      <a:pt x="806" y="1647"/>
                    </a:cubicBezTo>
                    <a:cubicBezTo>
                      <a:pt x="853" y="1663"/>
                      <a:pt x="1090" y="1688"/>
                      <a:pt x="1149" y="1674"/>
                    </a:cubicBezTo>
                    <a:cubicBezTo>
                      <a:pt x="1208" y="1660"/>
                      <a:pt x="1178" y="1596"/>
                      <a:pt x="1162" y="1565"/>
                    </a:cubicBezTo>
                    <a:cubicBezTo>
                      <a:pt x="1146" y="1534"/>
                      <a:pt x="1109" y="1512"/>
                      <a:pt x="1053" y="1489"/>
                    </a:cubicBezTo>
                    <a:cubicBezTo>
                      <a:pt x="997" y="1466"/>
                      <a:pt x="873" y="1440"/>
                      <a:pt x="826" y="1427"/>
                    </a:cubicBezTo>
                  </a:path>
                </a:pathLst>
              </a:custGeom>
              <a:noFill/>
              <a:ln w="9525" cmpd="sng">
                <a:solidFill>
                  <a:schemeClr val="accent6">
                    <a:lumMod val="75000"/>
                  </a:schemeClr>
                </a:solidFill>
                <a:round/>
                <a:headEnd/>
                <a:tailEnd/>
              </a:ln>
              <a:effectLst/>
            </p:spPr>
            <p:txBody>
              <a:bodyPr/>
              <a:lstStyle/>
              <a:p>
                <a:endParaRPr lang="sv-SE"/>
              </a:p>
            </p:txBody>
          </p:sp>
          <p:sp>
            <p:nvSpPr>
              <p:cNvPr id="1569" name="Freeform 560"/>
              <p:cNvSpPr>
                <a:spLocks noChangeAspect="1"/>
              </p:cNvSpPr>
              <p:nvPr/>
            </p:nvSpPr>
            <p:spPr bwMode="auto">
              <a:xfrm>
                <a:off x="1550" y="61"/>
                <a:ext cx="1293" cy="419"/>
              </a:xfrm>
              <a:custGeom>
                <a:avLst/>
                <a:gdLst/>
                <a:ahLst/>
                <a:cxnLst>
                  <a:cxn ang="0">
                    <a:pos x="0" y="419"/>
                  </a:cxn>
                  <a:cxn ang="0">
                    <a:pos x="260" y="261"/>
                  </a:cxn>
                  <a:cxn ang="0">
                    <a:pos x="583" y="131"/>
                  </a:cxn>
                  <a:cxn ang="0">
                    <a:pos x="960" y="28"/>
                  </a:cxn>
                  <a:cxn ang="0">
                    <a:pos x="1241" y="1"/>
                  </a:cxn>
                  <a:cxn ang="0">
                    <a:pos x="1275" y="35"/>
                  </a:cxn>
                  <a:cxn ang="0">
                    <a:pos x="1234" y="69"/>
                  </a:cxn>
                </a:cxnLst>
                <a:rect l="0" t="0" r="r" b="b"/>
                <a:pathLst>
                  <a:path w="1293" h="419">
                    <a:moveTo>
                      <a:pt x="0" y="419"/>
                    </a:moveTo>
                    <a:cubicBezTo>
                      <a:pt x="81" y="364"/>
                      <a:pt x="163" y="309"/>
                      <a:pt x="260" y="261"/>
                    </a:cubicBezTo>
                    <a:cubicBezTo>
                      <a:pt x="357" y="213"/>
                      <a:pt x="466" y="170"/>
                      <a:pt x="583" y="131"/>
                    </a:cubicBezTo>
                    <a:cubicBezTo>
                      <a:pt x="700" y="92"/>
                      <a:pt x="850" y="50"/>
                      <a:pt x="960" y="28"/>
                    </a:cubicBezTo>
                    <a:cubicBezTo>
                      <a:pt x="1070" y="6"/>
                      <a:pt x="1189" y="0"/>
                      <a:pt x="1241" y="1"/>
                    </a:cubicBezTo>
                    <a:cubicBezTo>
                      <a:pt x="1293" y="2"/>
                      <a:pt x="1276" y="24"/>
                      <a:pt x="1275" y="35"/>
                    </a:cubicBezTo>
                    <a:cubicBezTo>
                      <a:pt x="1274" y="46"/>
                      <a:pt x="1254" y="57"/>
                      <a:pt x="1234" y="69"/>
                    </a:cubicBezTo>
                  </a:path>
                </a:pathLst>
              </a:custGeom>
              <a:noFill/>
              <a:ln w="9525" cmpd="sng">
                <a:solidFill>
                  <a:schemeClr val="accent6">
                    <a:lumMod val="75000"/>
                  </a:schemeClr>
                </a:solidFill>
                <a:round/>
                <a:headEnd/>
                <a:tailEnd/>
              </a:ln>
              <a:effectLst/>
            </p:spPr>
            <p:txBody>
              <a:bodyPr/>
              <a:lstStyle/>
              <a:p>
                <a:endParaRPr lang="sv-SE"/>
              </a:p>
            </p:txBody>
          </p:sp>
        </p:grpSp>
        <p:grpSp>
          <p:nvGrpSpPr>
            <p:cNvPr id="41" name="Group 561"/>
            <p:cNvGrpSpPr>
              <a:grpSpLocks noChangeAspect="1"/>
            </p:cNvGrpSpPr>
            <p:nvPr/>
          </p:nvGrpSpPr>
          <p:grpSpPr bwMode="auto">
            <a:xfrm flipH="1">
              <a:off x="2847" y="69"/>
              <a:ext cx="1863" cy="2099"/>
              <a:chOff x="984" y="61"/>
              <a:chExt cx="1863" cy="2099"/>
            </a:xfrm>
          </p:grpSpPr>
          <p:sp>
            <p:nvSpPr>
              <p:cNvPr id="1564" name="Freeform 562"/>
              <p:cNvSpPr>
                <a:spLocks noChangeAspect="1"/>
              </p:cNvSpPr>
              <p:nvPr/>
            </p:nvSpPr>
            <p:spPr bwMode="auto">
              <a:xfrm>
                <a:off x="1392" y="119"/>
                <a:ext cx="1455" cy="1801"/>
              </a:xfrm>
              <a:custGeom>
                <a:avLst/>
                <a:gdLst/>
                <a:ahLst/>
                <a:cxnLst>
                  <a:cxn ang="0">
                    <a:pos x="1401" y="16"/>
                  </a:cxn>
                  <a:cxn ang="0">
                    <a:pos x="1415" y="98"/>
                  </a:cxn>
                  <a:cxn ang="0">
                    <a:pos x="1161" y="112"/>
                  </a:cxn>
                  <a:cxn ang="0">
                    <a:pos x="1401" y="112"/>
                  </a:cxn>
                  <a:cxn ang="0">
                    <a:pos x="1401" y="229"/>
                  </a:cxn>
                  <a:cxn ang="0">
                    <a:pos x="1161" y="256"/>
                  </a:cxn>
                  <a:cxn ang="0">
                    <a:pos x="873" y="352"/>
                  </a:cxn>
                  <a:cxn ang="0">
                    <a:pos x="1111" y="265"/>
                  </a:cxn>
                  <a:cxn ang="0">
                    <a:pos x="1401" y="256"/>
                  </a:cxn>
                  <a:cxn ang="0">
                    <a:pos x="1401" y="448"/>
                  </a:cxn>
                  <a:cxn ang="0">
                    <a:pos x="1401" y="640"/>
                  </a:cxn>
                  <a:cxn ang="0">
                    <a:pos x="1113" y="736"/>
                  </a:cxn>
                  <a:cxn ang="0">
                    <a:pos x="887" y="736"/>
                  </a:cxn>
                  <a:cxn ang="0">
                    <a:pos x="681" y="880"/>
                  </a:cxn>
                  <a:cxn ang="0">
                    <a:pos x="832" y="757"/>
                  </a:cxn>
                  <a:cxn ang="0">
                    <a:pos x="1065" y="736"/>
                  </a:cxn>
                  <a:cxn ang="0">
                    <a:pos x="1367" y="695"/>
                  </a:cxn>
                  <a:cxn ang="0">
                    <a:pos x="1401" y="880"/>
                  </a:cxn>
                  <a:cxn ang="0">
                    <a:pos x="1374" y="1086"/>
                  </a:cxn>
                  <a:cxn ang="0">
                    <a:pos x="1113" y="1120"/>
                  </a:cxn>
                  <a:cxn ang="0">
                    <a:pos x="1367" y="1120"/>
                  </a:cxn>
                  <a:cxn ang="0">
                    <a:pos x="1367" y="1326"/>
                  </a:cxn>
                  <a:cxn ang="0">
                    <a:pos x="1065" y="1360"/>
                  </a:cxn>
                  <a:cxn ang="0">
                    <a:pos x="777" y="1312"/>
                  </a:cxn>
                  <a:cxn ang="0">
                    <a:pos x="1017" y="1360"/>
                  </a:cxn>
                  <a:cxn ang="0">
                    <a:pos x="1339" y="1381"/>
                  </a:cxn>
                  <a:cxn ang="0">
                    <a:pos x="1401" y="1600"/>
                  </a:cxn>
                  <a:cxn ang="0">
                    <a:pos x="1031" y="1634"/>
                  </a:cxn>
                  <a:cxn ang="0">
                    <a:pos x="962" y="1799"/>
                  </a:cxn>
                  <a:cxn ang="0">
                    <a:pos x="969" y="1648"/>
                  </a:cxn>
                  <a:cxn ang="0">
                    <a:pos x="681" y="1552"/>
                  </a:cxn>
                  <a:cxn ang="0">
                    <a:pos x="537" y="1648"/>
                  </a:cxn>
                  <a:cxn ang="0">
                    <a:pos x="633" y="1518"/>
                  </a:cxn>
                  <a:cxn ang="0">
                    <a:pos x="537" y="1360"/>
                  </a:cxn>
                  <a:cxn ang="0">
                    <a:pos x="249" y="1360"/>
                  </a:cxn>
                  <a:cxn ang="0">
                    <a:pos x="448" y="1333"/>
                  </a:cxn>
                  <a:cxn ang="0">
                    <a:pos x="434" y="1161"/>
                  </a:cxn>
                  <a:cxn ang="0">
                    <a:pos x="681" y="1120"/>
                  </a:cxn>
                  <a:cxn ang="0">
                    <a:pos x="969" y="1072"/>
                  </a:cxn>
                  <a:cxn ang="0">
                    <a:pos x="633" y="1120"/>
                  </a:cxn>
                  <a:cxn ang="0">
                    <a:pos x="441" y="1120"/>
                  </a:cxn>
                  <a:cxn ang="0">
                    <a:pos x="414" y="942"/>
                  </a:cxn>
                  <a:cxn ang="0">
                    <a:pos x="194" y="853"/>
                  </a:cxn>
                  <a:cxn ang="0">
                    <a:pos x="9" y="736"/>
                  </a:cxn>
                  <a:cxn ang="0">
                    <a:pos x="249" y="880"/>
                  </a:cxn>
                  <a:cxn ang="0">
                    <a:pos x="379" y="887"/>
                  </a:cxn>
                  <a:cxn ang="0">
                    <a:pos x="372" y="667"/>
                  </a:cxn>
                  <a:cxn ang="0">
                    <a:pos x="729" y="544"/>
                  </a:cxn>
                  <a:cxn ang="0">
                    <a:pos x="1017" y="544"/>
                  </a:cxn>
                  <a:cxn ang="0">
                    <a:pos x="640" y="551"/>
                  </a:cxn>
                  <a:cxn ang="0">
                    <a:pos x="393" y="640"/>
                  </a:cxn>
                  <a:cxn ang="0">
                    <a:pos x="441" y="421"/>
                  </a:cxn>
                  <a:cxn ang="0">
                    <a:pos x="249" y="448"/>
                  </a:cxn>
                  <a:cxn ang="0">
                    <a:pos x="441" y="400"/>
                  </a:cxn>
                  <a:cxn ang="0">
                    <a:pos x="585" y="222"/>
                  </a:cxn>
                  <a:cxn ang="0">
                    <a:pos x="441" y="208"/>
                  </a:cxn>
                  <a:cxn ang="0">
                    <a:pos x="585" y="208"/>
                  </a:cxn>
                  <a:cxn ang="0">
                    <a:pos x="859" y="57"/>
                  </a:cxn>
                  <a:cxn ang="0">
                    <a:pos x="1017" y="160"/>
                  </a:cxn>
                  <a:cxn ang="0">
                    <a:pos x="948" y="50"/>
                  </a:cxn>
                  <a:cxn ang="0">
                    <a:pos x="1209" y="16"/>
                  </a:cxn>
                  <a:cxn ang="0">
                    <a:pos x="1401" y="16"/>
                  </a:cxn>
                </a:cxnLst>
                <a:rect l="0" t="0" r="r" b="b"/>
                <a:pathLst>
                  <a:path w="1455" h="1801">
                    <a:moveTo>
                      <a:pt x="1401" y="16"/>
                    </a:moveTo>
                    <a:cubicBezTo>
                      <a:pt x="1435" y="30"/>
                      <a:pt x="1455" y="82"/>
                      <a:pt x="1415" y="98"/>
                    </a:cubicBezTo>
                    <a:cubicBezTo>
                      <a:pt x="1375" y="114"/>
                      <a:pt x="1163" y="110"/>
                      <a:pt x="1161" y="112"/>
                    </a:cubicBezTo>
                    <a:cubicBezTo>
                      <a:pt x="1159" y="114"/>
                      <a:pt x="1361" y="93"/>
                      <a:pt x="1401" y="112"/>
                    </a:cubicBezTo>
                    <a:cubicBezTo>
                      <a:pt x="1441" y="131"/>
                      <a:pt x="1441" y="205"/>
                      <a:pt x="1401" y="229"/>
                    </a:cubicBezTo>
                    <a:cubicBezTo>
                      <a:pt x="1361" y="253"/>
                      <a:pt x="1249" y="236"/>
                      <a:pt x="1161" y="256"/>
                    </a:cubicBezTo>
                    <a:cubicBezTo>
                      <a:pt x="1073" y="276"/>
                      <a:pt x="881" y="351"/>
                      <a:pt x="873" y="352"/>
                    </a:cubicBezTo>
                    <a:cubicBezTo>
                      <a:pt x="865" y="353"/>
                      <a:pt x="1023" y="281"/>
                      <a:pt x="1111" y="265"/>
                    </a:cubicBezTo>
                    <a:cubicBezTo>
                      <a:pt x="1199" y="249"/>
                      <a:pt x="1353" y="226"/>
                      <a:pt x="1401" y="256"/>
                    </a:cubicBezTo>
                    <a:cubicBezTo>
                      <a:pt x="1449" y="286"/>
                      <a:pt x="1401" y="384"/>
                      <a:pt x="1401" y="448"/>
                    </a:cubicBezTo>
                    <a:cubicBezTo>
                      <a:pt x="1401" y="512"/>
                      <a:pt x="1449" y="592"/>
                      <a:pt x="1401" y="640"/>
                    </a:cubicBezTo>
                    <a:cubicBezTo>
                      <a:pt x="1353" y="688"/>
                      <a:pt x="1199" y="720"/>
                      <a:pt x="1113" y="736"/>
                    </a:cubicBezTo>
                    <a:cubicBezTo>
                      <a:pt x="1027" y="752"/>
                      <a:pt x="959" y="712"/>
                      <a:pt x="887" y="736"/>
                    </a:cubicBezTo>
                    <a:cubicBezTo>
                      <a:pt x="815" y="760"/>
                      <a:pt x="690" y="877"/>
                      <a:pt x="681" y="880"/>
                    </a:cubicBezTo>
                    <a:cubicBezTo>
                      <a:pt x="672" y="883"/>
                      <a:pt x="768" y="781"/>
                      <a:pt x="832" y="757"/>
                    </a:cubicBezTo>
                    <a:cubicBezTo>
                      <a:pt x="896" y="733"/>
                      <a:pt x="976" y="746"/>
                      <a:pt x="1065" y="736"/>
                    </a:cubicBezTo>
                    <a:cubicBezTo>
                      <a:pt x="1154" y="726"/>
                      <a:pt x="1311" y="671"/>
                      <a:pt x="1367" y="695"/>
                    </a:cubicBezTo>
                    <a:cubicBezTo>
                      <a:pt x="1423" y="719"/>
                      <a:pt x="1400" y="815"/>
                      <a:pt x="1401" y="880"/>
                    </a:cubicBezTo>
                    <a:cubicBezTo>
                      <a:pt x="1402" y="945"/>
                      <a:pt x="1422" y="1046"/>
                      <a:pt x="1374" y="1086"/>
                    </a:cubicBezTo>
                    <a:cubicBezTo>
                      <a:pt x="1326" y="1126"/>
                      <a:pt x="1114" y="1114"/>
                      <a:pt x="1113" y="1120"/>
                    </a:cubicBezTo>
                    <a:cubicBezTo>
                      <a:pt x="1112" y="1126"/>
                      <a:pt x="1325" y="1086"/>
                      <a:pt x="1367" y="1120"/>
                    </a:cubicBezTo>
                    <a:cubicBezTo>
                      <a:pt x="1409" y="1154"/>
                      <a:pt x="1417" y="1286"/>
                      <a:pt x="1367" y="1326"/>
                    </a:cubicBezTo>
                    <a:cubicBezTo>
                      <a:pt x="1317" y="1366"/>
                      <a:pt x="1163" y="1362"/>
                      <a:pt x="1065" y="1360"/>
                    </a:cubicBezTo>
                    <a:cubicBezTo>
                      <a:pt x="967" y="1358"/>
                      <a:pt x="785" y="1312"/>
                      <a:pt x="777" y="1312"/>
                    </a:cubicBezTo>
                    <a:cubicBezTo>
                      <a:pt x="769" y="1312"/>
                      <a:pt x="923" y="1348"/>
                      <a:pt x="1017" y="1360"/>
                    </a:cubicBezTo>
                    <a:cubicBezTo>
                      <a:pt x="1111" y="1372"/>
                      <a:pt x="1275" y="1341"/>
                      <a:pt x="1339" y="1381"/>
                    </a:cubicBezTo>
                    <a:cubicBezTo>
                      <a:pt x="1403" y="1421"/>
                      <a:pt x="1452" y="1558"/>
                      <a:pt x="1401" y="1600"/>
                    </a:cubicBezTo>
                    <a:cubicBezTo>
                      <a:pt x="1350" y="1642"/>
                      <a:pt x="1104" y="1601"/>
                      <a:pt x="1031" y="1634"/>
                    </a:cubicBezTo>
                    <a:cubicBezTo>
                      <a:pt x="958" y="1667"/>
                      <a:pt x="972" y="1797"/>
                      <a:pt x="962" y="1799"/>
                    </a:cubicBezTo>
                    <a:cubicBezTo>
                      <a:pt x="952" y="1801"/>
                      <a:pt x="1016" y="1689"/>
                      <a:pt x="969" y="1648"/>
                    </a:cubicBezTo>
                    <a:cubicBezTo>
                      <a:pt x="922" y="1607"/>
                      <a:pt x="753" y="1552"/>
                      <a:pt x="681" y="1552"/>
                    </a:cubicBezTo>
                    <a:cubicBezTo>
                      <a:pt x="609" y="1552"/>
                      <a:pt x="545" y="1654"/>
                      <a:pt x="537" y="1648"/>
                    </a:cubicBezTo>
                    <a:cubicBezTo>
                      <a:pt x="529" y="1642"/>
                      <a:pt x="633" y="1566"/>
                      <a:pt x="633" y="1518"/>
                    </a:cubicBezTo>
                    <a:cubicBezTo>
                      <a:pt x="633" y="1470"/>
                      <a:pt x="601" y="1386"/>
                      <a:pt x="537" y="1360"/>
                    </a:cubicBezTo>
                    <a:cubicBezTo>
                      <a:pt x="473" y="1334"/>
                      <a:pt x="264" y="1364"/>
                      <a:pt x="249" y="1360"/>
                    </a:cubicBezTo>
                    <a:cubicBezTo>
                      <a:pt x="234" y="1356"/>
                      <a:pt x="417" y="1366"/>
                      <a:pt x="448" y="1333"/>
                    </a:cubicBezTo>
                    <a:cubicBezTo>
                      <a:pt x="479" y="1300"/>
                      <a:pt x="395" y="1196"/>
                      <a:pt x="434" y="1161"/>
                    </a:cubicBezTo>
                    <a:cubicBezTo>
                      <a:pt x="473" y="1126"/>
                      <a:pt x="592" y="1135"/>
                      <a:pt x="681" y="1120"/>
                    </a:cubicBezTo>
                    <a:cubicBezTo>
                      <a:pt x="770" y="1105"/>
                      <a:pt x="977" y="1072"/>
                      <a:pt x="969" y="1072"/>
                    </a:cubicBezTo>
                    <a:cubicBezTo>
                      <a:pt x="961" y="1072"/>
                      <a:pt x="721" y="1112"/>
                      <a:pt x="633" y="1120"/>
                    </a:cubicBezTo>
                    <a:cubicBezTo>
                      <a:pt x="545" y="1128"/>
                      <a:pt x="477" y="1150"/>
                      <a:pt x="441" y="1120"/>
                    </a:cubicBezTo>
                    <a:cubicBezTo>
                      <a:pt x="405" y="1090"/>
                      <a:pt x="455" y="986"/>
                      <a:pt x="414" y="942"/>
                    </a:cubicBezTo>
                    <a:cubicBezTo>
                      <a:pt x="373" y="898"/>
                      <a:pt x="261" y="887"/>
                      <a:pt x="194" y="853"/>
                    </a:cubicBezTo>
                    <a:cubicBezTo>
                      <a:pt x="127" y="819"/>
                      <a:pt x="0" y="732"/>
                      <a:pt x="9" y="736"/>
                    </a:cubicBezTo>
                    <a:cubicBezTo>
                      <a:pt x="18" y="740"/>
                      <a:pt x="188" y="855"/>
                      <a:pt x="249" y="880"/>
                    </a:cubicBezTo>
                    <a:cubicBezTo>
                      <a:pt x="310" y="905"/>
                      <a:pt x="359" y="922"/>
                      <a:pt x="379" y="887"/>
                    </a:cubicBezTo>
                    <a:cubicBezTo>
                      <a:pt x="399" y="852"/>
                      <a:pt x="314" y="724"/>
                      <a:pt x="372" y="667"/>
                    </a:cubicBezTo>
                    <a:cubicBezTo>
                      <a:pt x="430" y="610"/>
                      <a:pt x="622" y="564"/>
                      <a:pt x="729" y="544"/>
                    </a:cubicBezTo>
                    <a:cubicBezTo>
                      <a:pt x="836" y="524"/>
                      <a:pt x="1032" y="543"/>
                      <a:pt x="1017" y="544"/>
                    </a:cubicBezTo>
                    <a:cubicBezTo>
                      <a:pt x="1002" y="545"/>
                      <a:pt x="744" y="535"/>
                      <a:pt x="640" y="551"/>
                    </a:cubicBezTo>
                    <a:cubicBezTo>
                      <a:pt x="536" y="567"/>
                      <a:pt x="426" y="662"/>
                      <a:pt x="393" y="640"/>
                    </a:cubicBezTo>
                    <a:cubicBezTo>
                      <a:pt x="360" y="618"/>
                      <a:pt x="465" y="453"/>
                      <a:pt x="441" y="421"/>
                    </a:cubicBezTo>
                    <a:cubicBezTo>
                      <a:pt x="417" y="389"/>
                      <a:pt x="249" y="451"/>
                      <a:pt x="249" y="448"/>
                    </a:cubicBezTo>
                    <a:cubicBezTo>
                      <a:pt x="249" y="445"/>
                      <a:pt x="385" y="438"/>
                      <a:pt x="441" y="400"/>
                    </a:cubicBezTo>
                    <a:cubicBezTo>
                      <a:pt x="497" y="362"/>
                      <a:pt x="585" y="254"/>
                      <a:pt x="585" y="222"/>
                    </a:cubicBezTo>
                    <a:cubicBezTo>
                      <a:pt x="585" y="190"/>
                      <a:pt x="441" y="206"/>
                      <a:pt x="441" y="208"/>
                    </a:cubicBezTo>
                    <a:cubicBezTo>
                      <a:pt x="441" y="210"/>
                      <a:pt x="515" y="233"/>
                      <a:pt x="585" y="208"/>
                    </a:cubicBezTo>
                    <a:cubicBezTo>
                      <a:pt x="655" y="183"/>
                      <a:pt x="787" y="65"/>
                      <a:pt x="859" y="57"/>
                    </a:cubicBezTo>
                    <a:cubicBezTo>
                      <a:pt x="931" y="49"/>
                      <a:pt x="1002" y="161"/>
                      <a:pt x="1017" y="160"/>
                    </a:cubicBezTo>
                    <a:cubicBezTo>
                      <a:pt x="1032" y="159"/>
                      <a:pt x="916" y="74"/>
                      <a:pt x="948" y="50"/>
                    </a:cubicBezTo>
                    <a:cubicBezTo>
                      <a:pt x="980" y="26"/>
                      <a:pt x="1134" y="22"/>
                      <a:pt x="1209" y="16"/>
                    </a:cubicBezTo>
                    <a:cubicBezTo>
                      <a:pt x="1284" y="10"/>
                      <a:pt x="1369" y="0"/>
                      <a:pt x="1401" y="16"/>
                    </a:cubicBezTo>
                    <a:close/>
                  </a:path>
                </a:pathLst>
              </a:custGeom>
              <a:noFill/>
              <a:ln w="9525" cmpd="sng">
                <a:solidFill>
                  <a:schemeClr val="accent6">
                    <a:lumMod val="75000"/>
                  </a:schemeClr>
                </a:solidFill>
                <a:round/>
                <a:headEnd/>
                <a:tailEnd/>
              </a:ln>
              <a:effectLst/>
            </p:spPr>
            <p:txBody>
              <a:bodyPr/>
              <a:lstStyle/>
              <a:p>
                <a:endParaRPr lang="sv-SE"/>
              </a:p>
            </p:txBody>
          </p:sp>
          <p:sp>
            <p:nvSpPr>
              <p:cNvPr id="1565" name="Freeform 563"/>
              <p:cNvSpPr>
                <a:spLocks noChangeAspect="1"/>
              </p:cNvSpPr>
              <p:nvPr/>
            </p:nvSpPr>
            <p:spPr bwMode="auto">
              <a:xfrm>
                <a:off x="984" y="472"/>
                <a:ext cx="1816" cy="1688"/>
              </a:xfrm>
              <a:custGeom>
                <a:avLst/>
                <a:gdLst/>
                <a:ahLst/>
                <a:cxnLst>
                  <a:cxn ang="0">
                    <a:pos x="1752" y="1263"/>
                  </a:cxn>
                  <a:cxn ang="0">
                    <a:pos x="1814" y="1331"/>
                  </a:cxn>
                  <a:cxn ang="0">
                    <a:pos x="1766" y="1613"/>
                  </a:cxn>
                  <a:cxn ang="0">
                    <a:pos x="1512" y="1626"/>
                  </a:cxn>
                  <a:cxn ang="0">
                    <a:pos x="1224" y="1558"/>
                  </a:cxn>
                  <a:cxn ang="0">
                    <a:pos x="1094" y="1496"/>
                  </a:cxn>
                  <a:cxn ang="0">
                    <a:pos x="1169" y="1393"/>
                  </a:cxn>
                  <a:cxn ang="0">
                    <a:pos x="1087" y="1469"/>
                  </a:cxn>
                  <a:cxn ang="0">
                    <a:pos x="833" y="1434"/>
                  </a:cxn>
                  <a:cxn ang="0">
                    <a:pos x="675" y="1270"/>
                  </a:cxn>
                  <a:cxn ang="0">
                    <a:pos x="792" y="1174"/>
                  </a:cxn>
                  <a:cxn ang="0">
                    <a:pos x="669" y="1235"/>
                  </a:cxn>
                  <a:cxn ang="0">
                    <a:pos x="422" y="1126"/>
                  </a:cxn>
                  <a:cxn ang="0">
                    <a:pos x="333" y="920"/>
                  </a:cxn>
                  <a:cxn ang="0">
                    <a:pos x="319" y="858"/>
                  </a:cxn>
                  <a:cxn ang="0">
                    <a:pos x="518" y="776"/>
                  </a:cxn>
                  <a:cxn ang="0">
                    <a:pos x="717" y="803"/>
                  </a:cxn>
                  <a:cxn ang="0">
                    <a:pos x="525" y="769"/>
                  </a:cxn>
                  <a:cxn ang="0">
                    <a:pos x="333" y="824"/>
                  </a:cxn>
                  <a:cxn ang="0">
                    <a:pos x="285" y="605"/>
                  </a:cxn>
                  <a:cxn ang="0">
                    <a:pos x="141" y="605"/>
                  </a:cxn>
                  <a:cxn ang="0">
                    <a:pos x="278" y="563"/>
                  </a:cxn>
                  <a:cxn ang="0">
                    <a:pos x="250" y="399"/>
                  </a:cxn>
                  <a:cxn ang="0">
                    <a:pos x="374" y="166"/>
                  </a:cxn>
                  <a:cxn ang="0">
                    <a:pos x="566" y="303"/>
                  </a:cxn>
                  <a:cxn ang="0">
                    <a:pos x="415" y="131"/>
                  </a:cxn>
                  <a:cxn ang="0">
                    <a:pos x="566" y="15"/>
                  </a:cxn>
                  <a:cxn ang="0">
                    <a:pos x="312" y="221"/>
                  </a:cxn>
                  <a:cxn ang="0">
                    <a:pos x="175" y="454"/>
                  </a:cxn>
                  <a:cxn ang="0">
                    <a:pos x="65" y="728"/>
                  </a:cxn>
                  <a:cxn ang="0">
                    <a:pos x="17" y="1078"/>
                  </a:cxn>
                  <a:cxn ang="0">
                    <a:pos x="45" y="1187"/>
                  </a:cxn>
                  <a:cxn ang="0">
                    <a:pos x="285" y="1126"/>
                  </a:cxn>
                  <a:cxn ang="0">
                    <a:pos x="45" y="1222"/>
                  </a:cxn>
                  <a:cxn ang="0">
                    <a:pos x="134" y="1421"/>
                  </a:cxn>
                  <a:cxn ang="0">
                    <a:pos x="298" y="1537"/>
                  </a:cxn>
                  <a:cxn ang="0">
                    <a:pos x="559" y="1379"/>
                  </a:cxn>
                  <a:cxn ang="0">
                    <a:pos x="360" y="1544"/>
                  </a:cxn>
                  <a:cxn ang="0">
                    <a:pos x="723" y="1640"/>
                  </a:cxn>
                  <a:cxn ang="0">
                    <a:pos x="867" y="1578"/>
                  </a:cxn>
                  <a:cxn ang="0">
                    <a:pos x="806" y="1647"/>
                  </a:cxn>
                  <a:cxn ang="0">
                    <a:pos x="1149" y="1674"/>
                  </a:cxn>
                  <a:cxn ang="0">
                    <a:pos x="1162" y="1565"/>
                  </a:cxn>
                  <a:cxn ang="0">
                    <a:pos x="1053" y="1489"/>
                  </a:cxn>
                  <a:cxn ang="0">
                    <a:pos x="826" y="1427"/>
                  </a:cxn>
                </a:cxnLst>
                <a:rect l="0" t="0" r="r" b="b"/>
                <a:pathLst>
                  <a:path w="1816" h="1688">
                    <a:moveTo>
                      <a:pt x="1752" y="1263"/>
                    </a:moveTo>
                    <a:cubicBezTo>
                      <a:pt x="1762" y="1274"/>
                      <a:pt x="1812" y="1273"/>
                      <a:pt x="1814" y="1331"/>
                    </a:cubicBezTo>
                    <a:cubicBezTo>
                      <a:pt x="1816" y="1389"/>
                      <a:pt x="1816" y="1564"/>
                      <a:pt x="1766" y="1613"/>
                    </a:cubicBezTo>
                    <a:cubicBezTo>
                      <a:pt x="1716" y="1662"/>
                      <a:pt x="1602" y="1635"/>
                      <a:pt x="1512" y="1626"/>
                    </a:cubicBezTo>
                    <a:cubicBezTo>
                      <a:pt x="1422" y="1617"/>
                      <a:pt x="1294" y="1580"/>
                      <a:pt x="1224" y="1558"/>
                    </a:cubicBezTo>
                    <a:cubicBezTo>
                      <a:pt x="1154" y="1536"/>
                      <a:pt x="1103" y="1523"/>
                      <a:pt x="1094" y="1496"/>
                    </a:cubicBezTo>
                    <a:cubicBezTo>
                      <a:pt x="1085" y="1469"/>
                      <a:pt x="1170" y="1397"/>
                      <a:pt x="1169" y="1393"/>
                    </a:cubicBezTo>
                    <a:cubicBezTo>
                      <a:pt x="1168" y="1389"/>
                      <a:pt x="1143" y="1462"/>
                      <a:pt x="1087" y="1469"/>
                    </a:cubicBezTo>
                    <a:cubicBezTo>
                      <a:pt x="1031" y="1476"/>
                      <a:pt x="902" y="1467"/>
                      <a:pt x="833" y="1434"/>
                    </a:cubicBezTo>
                    <a:cubicBezTo>
                      <a:pt x="764" y="1401"/>
                      <a:pt x="682" y="1313"/>
                      <a:pt x="675" y="1270"/>
                    </a:cubicBezTo>
                    <a:cubicBezTo>
                      <a:pt x="668" y="1227"/>
                      <a:pt x="793" y="1180"/>
                      <a:pt x="792" y="1174"/>
                    </a:cubicBezTo>
                    <a:cubicBezTo>
                      <a:pt x="791" y="1168"/>
                      <a:pt x="731" y="1243"/>
                      <a:pt x="669" y="1235"/>
                    </a:cubicBezTo>
                    <a:cubicBezTo>
                      <a:pt x="607" y="1227"/>
                      <a:pt x="478" y="1178"/>
                      <a:pt x="422" y="1126"/>
                    </a:cubicBezTo>
                    <a:cubicBezTo>
                      <a:pt x="366" y="1074"/>
                      <a:pt x="350" y="965"/>
                      <a:pt x="333" y="920"/>
                    </a:cubicBezTo>
                    <a:cubicBezTo>
                      <a:pt x="316" y="875"/>
                      <a:pt x="288" y="882"/>
                      <a:pt x="319" y="858"/>
                    </a:cubicBezTo>
                    <a:cubicBezTo>
                      <a:pt x="350" y="834"/>
                      <a:pt x="452" y="785"/>
                      <a:pt x="518" y="776"/>
                    </a:cubicBezTo>
                    <a:cubicBezTo>
                      <a:pt x="584" y="767"/>
                      <a:pt x="718" y="802"/>
                      <a:pt x="717" y="803"/>
                    </a:cubicBezTo>
                    <a:cubicBezTo>
                      <a:pt x="716" y="804"/>
                      <a:pt x="589" y="766"/>
                      <a:pt x="525" y="769"/>
                    </a:cubicBezTo>
                    <a:cubicBezTo>
                      <a:pt x="461" y="772"/>
                      <a:pt x="373" y="851"/>
                      <a:pt x="333" y="824"/>
                    </a:cubicBezTo>
                    <a:cubicBezTo>
                      <a:pt x="293" y="797"/>
                      <a:pt x="317" y="642"/>
                      <a:pt x="285" y="605"/>
                    </a:cubicBezTo>
                    <a:cubicBezTo>
                      <a:pt x="253" y="568"/>
                      <a:pt x="142" y="612"/>
                      <a:pt x="141" y="605"/>
                    </a:cubicBezTo>
                    <a:cubicBezTo>
                      <a:pt x="140" y="598"/>
                      <a:pt x="260" y="597"/>
                      <a:pt x="278" y="563"/>
                    </a:cubicBezTo>
                    <a:cubicBezTo>
                      <a:pt x="296" y="529"/>
                      <a:pt x="234" y="465"/>
                      <a:pt x="250" y="399"/>
                    </a:cubicBezTo>
                    <a:cubicBezTo>
                      <a:pt x="266" y="333"/>
                      <a:pt x="321" y="182"/>
                      <a:pt x="374" y="166"/>
                    </a:cubicBezTo>
                    <a:cubicBezTo>
                      <a:pt x="427" y="150"/>
                      <a:pt x="559" y="309"/>
                      <a:pt x="566" y="303"/>
                    </a:cubicBezTo>
                    <a:cubicBezTo>
                      <a:pt x="573" y="297"/>
                      <a:pt x="415" y="179"/>
                      <a:pt x="415" y="131"/>
                    </a:cubicBezTo>
                    <a:cubicBezTo>
                      <a:pt x="415" y="83"/>
                      <a:pt x="583" y="0"/>
                      <a:pt x="566" y="15"/>
                    </a:cubicBezTo>
                    <a:cubicBezTo>
                      <a:pt x="549" y="30"/>
                      <a:pt x="377" y="148"/>
                      <a:pt x="312" y="221"/>
                    </a:cubicBezTo>
                    <a:cubicBezTo>
                      <a:pt x="247" y="294"/>
                      <a:pt x="216" y="369"/>
                      <a:pt x="175" y="454"/>
                    </a:cubicBezTo>
                    <a:cubicBezTo>
                      <a:pt x="134" y="539"/>
                      <a:pt x="91" y="624"/>
                      <a:pt x="65" y="728"/>
                    </a:cubicBezTo>
                    <a:cubicBezTo>
                      <a:pt x="39" y="832"/>
                      <a:pt x="20" y="1002"/>
                      <a:pt x="17" y="1078"/>
                    </a:cubicBezTo>
                    <a:cubicBezTo>
                      <a:pt x="14" y="1154"/>
                      <a:pt x="0" y="1179"/>
                      <a:pt x="45" y="1187"/>
                    </a:cubicBezTo>
                    <a:cubicBezTo>
                      <a:pt x="90" y="1195"/>
                      <a:pt x="285" y="1120"/>
                      <a:pt x="285" y="1126"/>
                    </a:cubicBezTo>
                    <a:cubicBezTo>
                      <a:pt x="285" y="1132"/>
                      <a:pt x="70" y="1173"/>
                      <a:pt x="45" y="1222"/>
                    </a:cubicBezTo>
                    <a:cubicBezTo>
                      <a:pt x="20" y="1271"/>
                      <a:pt x="92" y="1369"/>
                      <a:pt x="134" y="1421"/>
                    </a:cubicBezTo>
                    <a:cubicBezTo>
                      <a:pt x="176" y="1473"/>
                      <a:pt x="227" y="1544"/>
                      <a:pt x="298" y="1537"/>
                    </a:cubicBezTo>
                    <a:cubicBezTo>
                      <a:pt x="369" y="1530"/>
                      <a:pt x="549" y="1378"/>
                      <a:pt x="559" y="1379"/>
                    </a:cubicBezTo>
                    <a:cubicBezTo>
                      <a:pt x="569" y="1380"/>
                      <a:pt x="333" y="1501"/>
                      <a:pt x="360" y="1544"/>
                    </a:cubicBezTo>
                    <a:cubicBezTo>
                      <a:pt x="387" y="1587"/>
                      <a:pt x="639" y="1634"/>
                      <a:pt x="723" y="1640"/>
                    </a:cubicBezTo>
                    <a:cubicBezTo>
                      <a:pt x="807" y="1646"/>
                      <a:pt x="853" y="1577"/>
                      <a:pt x="867" y="1578"/>
                    </a:cubicBezTo>
                    <a:cubicBezTo>
                      <a:pt x="881" y="1579"/>
                      <a:pt x="759" y="1631"/>
                      <a:pt x="806" y="1647"/>
                    </a:cubicBezTo>
                    <a:cubicBezTo>
                      <a:pt x="853" y="1663"/>
                      <a:pt x="1090" y="1688"/>
                      <a:pt x="1149" y="1674"/>
                    </a:cubicBezTo>
                    <a:cubicBezTo>
                      <a:pt x="1208" y="1660"/>
                      <a:pt x="1178" y="1596"/>
                      <a:pt x="1162" y="1565"/>
                    </a:cubicBezTo>
                    <a:cubicBezTo>
                      <a:pt x="1146" y="1534"/>
                      <a:pt x="1109" y="1512"/>
                      <a:pt x="1053" y="1489"/>
                    </a:cubicBezTo>
                    <a:cubicBezTo>
                      <a:pt x="997" y="1466"/>
                      <a:pt x="873" y="1440"/>
                      <a:pt x="826" y="1427"/>
                    </a:cubicBezTo>
                  </a:path>
                </a:pathLst>
              </a:custGeom>
              <a:noFill/>
              <a:ln w="9525" cmpd="sng">
                <a:solidFill>
                  <a:schemeClr val="accent6">
                    <a:lumMod val="75000"/>
                  </a:schemeClr>
                </a:solidFill>
                <a:round/>
                <a:headEnd/>
                <a:tailEnd/>
              </a:ln>
              <a:effectLst/>
            </p:spPr>
            <p:txBody>
              <a:bodyPr/>
              <a:lstStyle/>
              <a:p>
                <a:endParaRPr lang="sv-SE"/>
              </a:p>
            </p:txBody>
          </p:sp>
          <p:sp>
            <p:nvSpPr>
              <p:cNvPr id="1566" name="Freeform 564"/>
              <p:cNvSpPr>
                <a:spLocks noChangeAspect="1"/>
              </p:cNvSpPr>
              <p:nvPr/>
            </p:nvSpPr>
            <p:spPr bwMode="auto">
              <a:xfrm>
                <a:off x="1550" y="61"/>
                <a:ext cx="1293" cy="419"/>
              </a:xfrm>
              <a:custGeom>
                <a:avLst/>
                <a:gdLst/>
                <a:ahLst/>
                <a:cxnLst>
                  <a:cxn ang="0">
                    <a:pos x="0" y="419"/>
                  </a:cxn>
                  <a:cxn ang="0">
                    <a:pos x="260" y="261"/>
                  </a:cxn>
                  <a:cxn ang="0">
                    <a:pos x="583" y="131"/>
                  </a:cxn>
                  <a:cxn ang="0">
                    <a:pos x="960" y="28"/>
                  </a:cxn>
                  <a:cxn ang="0">
                    <a:pos x="1241" y="1"/>
                  </a:cxn>
                  <a:cxn ang="0">
                    <a:pos x="1275" y="35"/>
                  </a:cxn>
                  <a:cxn ang="0">
                    <a:pos x="1234" y="69"/>
                  </a:cxn>
                </a:cxnLst>
                <a:rect l="0" t="0" r="r" b="b"/>
                <a:pathLst>
                  <a:path w="1293" h="419">
                    <a:moveTo>
                      <a:pt x="0" y="419"/>
                    </a:moveTo>
                    <a:cubicBezTo>
                      <a:pt x="81" y="364"/>
                      <a:pt x="163" y="309"/>
                      <a:pt x="260" y="261"/>
                    </a:cubicBezTo>
                    <a:cubicBezTo>
                      <a:pt x="357" y="213"/>
                      <a:pt x="466" y="170"/>
                      <a:pt x="583" y="131"/>
                    </a:cubicBezTo>
                    <a:cubicBezTo>
                      <a:pt x="700" y="92"/>
                      <a:pt x="850" y="50"/>
                      <a:pt x="960" y="28"/>
                    </a:cubicBezTo>
                    <a:cubicBezTo>
                      <a:pt x="1070" y="6"/>
                      <a:pt x="1189" y="0"/>
                      <a:pt x="1241" y="1"/>
                    </a:cubicBezTo>
                    <a:cubicBezTo>
                      <a:pt x="1293" y="2"/>
                      <a:pt x="1276" y="24"/>
                      <a:pt x="1275" y="35"/>
                    </a:cubicBezTo>
                    <a:cubicBezTo>
                      <a:pt x="1274" y="46"/>
                      <a:pt x="1254" y="57"/>
                      <a:pt x="1234" y="69"/>
                    </a:cubicBezTo>
                  </a:path>
                </a:pathLst>
              </a:custGeom>
              <a:noFill/>
              <a:ln w="9525" cmpd="sng">
                <a:solidFill>
                  <a:schemeClr val="accent6">
                    <a:lumMod val="75000"/>
                  </a:schemeClr>
                </a:solidFill>
                <a:round/>
                <a:headEnd/>
                <a:tailEnd/>
              </a:ln>
              <a:effectLst/>
            </p:spPr>
            <p:txBody>
              <a:bodyPr/>
              <a:lstStyle/>
              <a:p>
                <a:endParaRPr lang="sv-SE"/>
              </a:p>
            </p:txBody>
          </p:sp>
        </p:grpSp>
      </p:grpSp>
      <p:grpSp>
        <p:nvGrpSpPr>
          <p:cNvPr id="42" name="Group 5044"/>
          <p:cNvGrpSpPr>
            <a:grpSpLocks noChangeAspect="1"/>
          </p:cNvGrpSpPr>
          <p:nvPr/>
        </p:nvGrpSpPr>
        <p:grpSpPr bwMode="auto">
          <a:xfrm>
            <a:off x="944082" y="5445253"/>
            <a:ext cx="2054837" cy="528197"/>
            <a:chOff x="0" y="1200"/>
            <a:chExt cx="6575" cy="1297"/>
          </a:xfrm>
        </p:grpSpPr>
        <p:grpSp>
          <p:nvGrpSpPr>
            <p:cNvPr id="43" name="Group 5045"/>
            <p:cNvGrpSpPr>
              <a:grpSpLocks noChangeAspect="1"/>
            </p:cNvGrpSpPr>
            <p:nvPr/>
          </p:nvGrpSpPr>
          <p:grpSpPr bwMode="auto">
            <a:xfrm rot="81505">
              <a:off x="0" y="1458"/>
              <a:ext cx="3017" cy="512"/>
              <a:chOff x="0" y="1427"/>
              <a:chExt cx="4031" cy="684"/>
            </a:xfrm>
          </p:grpSpPr>
          <p:sp>
            <p:nvSpPr>
              <p:cNvPr id="1580" name="Freeform 5046"/>
              <p:cNvSpPr>
                <a:spLocks noChangeAspect="1"/>
              </p:cNvSpPr>
              <p:nvPr/>
            </p:nvSpPr>
            <p:spPr bwMode="auto">
              <a:xfrm>
                <a:off x="0" y="1427"/>
                <a:ext cx="4031" cy="684"/>
              </a:xfrm>
              <a:custGeom>
                <a:avLst/>
                <a:gdLst/>
                <a:ahLst/>
                <a:cxnLst>
                  <a:cxn ang="0">
                    <a:pos x="141" y="376"/>
                  </a:cxn>
                  <a:cxn ang="0">
                    <a:pos x="135" y="463"/>
                  </a:cxn>
                  <a:cxn ang="0">
                    <a:pos x="953" y="543"/>
                  </a:cxn>
                  <a:cxn ang="0">
                    <a:pos x="1978" y="676"/>
                  </a:cxn>
                  <a:cxn ang="0">
                    <a:pos x="2986" y="497"/>
                  </a:cxn>
                  <a:cxn ang="0">
                    <a:pos x="3879" y="342"/>
                  </a:cxn>
                  <a:cxn ang="0">
                    <a:pos x="3879" y="244"/>
                  </a:cxn>
                  <a:cxn ang="0">
                    <a:pos x="2969" y="175"/>
                  </a:cxn>
                  <a:cxn ang="0">
                    <a:pos x="1921" y="7"/>
                  </a:cxn>
                  <a:cxn ang="0">
                    <a:pos x="959" y="215"/>
                  </a:cxn>
                  <a:cxn ang="0">
                    <a:pos x="141" y="376"/>
                  </a:cxn>
                </a:cxnLst>
                <a:rect l="0" t="0" r="r" b="b"/>
                <a:pathLst>
                  <a:path w="4031" h="684">
                    <a:moveTo>
                      <a:pt x="141" y="376"/>
                    </a:moveTo>
                    <a:cubicBezTo>
                      <a:pt x="4" y="417"/>
                      <a:pt x="0" y="435"/>
                      <a:pt x="135" y="463"/>
                    </a:cubicBezTo>
                    <a:cubicBezTo>
                      <a:pt x="270" y="491"/>
                      <a:pt x="646" y="508"/>
                      <a:pt x="953" y="543"/>
                    </a:cubicBezTo>
                    <a:cubicBezTo>
                      <a:pt x="1260" y="578"/>
                      <a:pt x="1639" y="684"/>
                      <a:pt x="1978" y="676"/>
                    </a:cubicBezTo>
                    <a:cubicBezTo>
                      <a:pt x="2317" y="668"/>
                      <a:pt x="2669" y="553"/>
                      <a:pt x="2986" y="497"/>
                    </a:cubicBezTo>
                    <a:cubicBezTo>
                      <a:pt x="3303" y="441"/>
                      <a:pt x="3730" y="384"/>
                      <a:pt x="3879" y="342"/>
                    </a:cubicBezTo>
                    <a:cubicBezTo>
                      <a:pt x="4028" y="300"/>
                      <a:pt x="4031" y="272"/>
                      <a:pt x="3879" y="244"/>
                    </a:cubicBezTo>
                    <a:cubicBezTo>
                      <a:pt x="3727" y="216"/>
                      <a:pt x="3295" y="215"/>
                      <a:pt x="2969" y="175"/>
                    </a:cubicBezTo>
                    <a:cubicBezTo>
                      <a:pt x="2643" y="135"/>
                      <a:pt x="2256" y="0"/>
                      <a:pt x="1921" y="7"/>
                    </a:cubicBezTo>
                    <a:cubicBezTo>
                      <a:pt x="1586" y="14"/>
                      <a:pt x="1256" y="154"/>
                      <a:pt x="959" y="215"/>
                    </a:cubicBezTo>
                    <a:cubicBezTo>
                      <a:pt x="662" y="276"/>
                      <a:pt x="278" y="335"/>
                      <a:pt x="141" y="376"/>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81" name="Oval 5047"/>
              <p:cNvSpPr>
                <a:spLocks noChangeAspect="1" noChangeArrowheads="1"/>
              </p:cNvSpPr>
              <p:nvPr/>
            </p:nvSpPr>
            <p:spPr bwMode="auto">
              <a:xfrm>
                <a:off x="1545" y="1586"/>
                <a:ext cx="836" cy="362"/>
              </a:xfrm>
              <a:prstGeom prst="ellipse">
                <a:avLst/>
              </a:prstGeom>
              <a:solidFill>
                <a:srgbClr val="CFA89D"/>
              </a:solidFill>
              <a:ln w="9525">
                <a:solidFill>
                  <a:srgbClr val="E9D6D1"/>
                </a:solidFill>
                <a:round/>
                <a:headEnd/>
                <a:tailEnd/>
              </a:ln>
              <a:effectLst/>
            </p:spPr>
            <p:txBody>
              <a:bodyPr wrap="none" anchor="ctr"/>
              <a:lstStyle/>
              <a:p>
                <a:endParaRPr lang="sv-SE"/>
              </a:p>
            </p:txBody>
          </p:sp>
        </p:grpSp>
        <p:sp>
          <p:nvSpPr>
            <p:cNvPr id="1572" name="Freeform 5048"/>
            <p:cNvSpPr>
              <a:spLocks noChangeAspect="1"/>
            </p:cNvSpPr>
            <p:nvPr/>
          </p:nvSpPr>
          <p:spPr bwMode="auto">
            <a:xfrm rot="212101">
              <a:off x="1678" y="1722"/>
              <a:ext cx="3117" cy="512"/>
            </a:xfrm>
            <a:custGeom>
              <a:avLst/>
              <a:gdLst/>
              <a:ahLst/>
              <a:cxnLst>
                <a:cxn ang="0">
                  <a:pos x="160" y="413"/>
                </a:cxn>
                <a:cxn ang="0">
                  <a:pos x="154" y="482"/>
                </a:cxn>
                <a:cxn ang="0">
                  <a:pos x="1086" y="543"/>
                </a:cxn>
                <a:cxn ang="0">
                  <a:pos x="2111" y="676"/>
                </a:cxn>
                <a:cxn ang="0">
                  <a:pos x="3119" y="497"/>
                </a:cxn>
                <a:cxn ang="0">
                  <a:pos x="4012" y="342"/>
                </a:cxn>
                <a:cxn ang="0">
                  <a:pos x="4012" y="244"/>
                </a:cxn>
                <a:cxn ang="0">
                  <a:pos x="3102" y="175"/>
                </a:cxn>
                <a:cxn ang="0">
                  <a:pos x="2054" y="7"/>
                </a:cxn>
                <a:cxn ang="0">
                  <a:pos x="1092" y="215"/>
                </a:cxn>
                <a:cxn ang="0">
                  <a:pos x="160" y="413"/>
                </a:cxn>
              </a:cxnLst>
              <a:rect l="0" t="0" r="r" b="b"/>
              <a:pathLst>
                <a:path w="4164" h="684">
                  <a:moveTo>
                    <a:pt x="160" y="413"/>
                  </a:moveTo>
                  <a:cubicBezTo>
                    <a:pt x="4" y="457"/>
                    <a:pt x="0" y="460"/>
                    <a:pt x="154" y="482"/>
                  </a:cubicBezTo>
                  <a:cubicBezTo>
                    <a:pt x="308" y="504"/>
                    <a:pt x="760" y="511"/>
                    <a:pt x="1086" y="543"/>
                  </a:cubicBezTo>
                  <a:cubicBezTo>
                    <a:pt x="1412" y="575"/>
                    <a:pt x="1772" y="684"/>
                    <a:pt x="2111" y="676"/>
                  </a:cubicBezTo>
                  <a:cubicBezTo>
                    <a:pt x="2450" y="668"/>
                    <a:pt x="2802" y="553"/>
                    <a:pt x="3119" y="497"/>
                  </a:cubicBezTo>
                  <a:cubicBezTo>
                    <a:pt x="3436" y="441"/>
                    <a:pt x="3863" y="384"/>
                    <a:pt x="4012" y="342"/>
                  </a:cubicBezTo>
                  <a:cubicBezTo>
                    <a:pt x="4161" y="300"/>
                    <a:pt x="4164" y="272"/>
                    <a:pt x="4012" y="244"/>
                  </a:cubicBezTo>
                  <a:cubicBezTo>
                    <a:pt x="3860" y="216"/>
                    <a:pt x="3428" y="215"/>
                    <a:pt x="3102" y="175"/>
                  </a:cubicBezTo>
                  <a:cubicBezTo>
                    <a:pt x="2776" y="135"/>
                    <a:pt x="2389" y="0"/>
                    <a:pt x="2054" y="7"/>
                  </a:cubicBezTo>
                  <a:cubicBezTo>
                    <a:pt x="1719" y="14"/>
                    <a:pt x="1408" y="147"/>
                    <a:pt x="1092" y="215"/>
                  </a:cubicBezTo>
                  <a:cubicBezTo>
                    <a:pt x="776" y="283"/>
                    <a:pt x="316" y="369"/>
                    <a:pt x="160" y="413"/>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3" name="Oval 5049"/>
            <p:cNvSpPr>
              <a:spLocks noChangeAspect="1" noChangeArrowheads="1"/>
            </p:cNvSpPr>
            <p:nvPr/>
          </p:nvSpPr>
          <p:spPr bwMode="auto">
            <a:xfrm rot="212101">
              <a:off x="2934" y="1841"/>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sp>
          <p:nvSpPr>
            <p:cNvPr id="1574" name="Freeform 5050"/>
            <p:cNvSpPr>
              <a:spLocks noChangeAspect="1"/>
            </p:cNvSpPr>
            <p:nvPr/>
          </p:nvSpPr>
          <p:spPr bwMode="auto">
            <a:xfrm rot="212101">
              <a:off x="29" y="1962"/>
              <a:ext cx="3009" cy="535"/>
            </a:xfrm>
            <a:custGeom>
              <a:avLst/>
              <a:gdLst/>
              <a:ahLst/>
              <a:cxnLst>
                <a:cxn ang="0">
                  <a:pos x="138" y="468"/>
                </a:cxn>
                <a:cxn ang="0">
                  <a:pos x="136" y="555"/>
                </a:cxn>
                <a:cxn ang="0">
                  <a:pos x="957" y="602"/>
                </a:cxn>
                <a:cxn ang="0">
                  <a:pos x="1986" y="693"/>
                </a:cxn>
                <a:cxn ang="0">
                  <a:pos x="2986" y="473"/>
                </a:cxn>
                <a:cxn ang="0">
                  <a:pos x="3872" y="281"/>
                </a:cxn>
                <a:cxn ang="0">
                  <a:pos x="3871" y="201"/>
                </a:cxn>
                <a:cxn ang="0">
                  <a:pos x="2979" y="109"/>
                </a:cxn>
                <a:cxn ang="0">
                  <a:pos x="1902" y="27"/>
                </a:cxn>
                <a:cxn ang="0">
                  <a:pos x="949" y="274"/>
                </a:cxn>
                <a:cxn ang="0">
                  <a:pos x="138" y="468"/>
                </a:cxn>
              </a:cxnLst>
              <a:rect l="0" t="0" r="r" b="b"/>
              <a:pathLst>
                <a:path w="4020" h="715">
                  <a:moveTo>
                    <a:pt x="138" y="468"/>
                  </a:moveTo>
                  <a:cubicBezTo>
                    <a:pt x="3" y="515"/>
                    <a:pt x="0" y="533"/>
                    <a:pt x="136" y="555"/>
                  </a:cubicBezTo>
                  <a:cubicBezTo>
                    <a:pt x="272" y="578"/>
                    <a:pt x="648" y="579"/>
                    <a:pt x="957" y="602"/>
                  </a:cubicBezTo>
                  <a:cubicBezTo>
                    <a:pt x="1265" y="624"/>
                    <a:pt x="1648" y="715"/>
                    <a:pt x="1986" y="693"/>
                  </a:cubicBezTo>
                  <a:cubicBezTo>
                    <a:pt x="2325" y="671"/>
                    <a:pt x="2672" y="542"/>
                    <a:pt x="2986" y="473"/>
                  </a:cubicBezTo>
                  <a:cubicBezTo>
                    <a:pt x="3300" y="404"/>
                    <a:pt x="3724" y="326"/>
                    <a:pt x="3872" y="281"/>
                  </a:cubicBezTo>
                  <a:cubicBezTo>
                    <a:pt x="4020" y="236"/>
                    <a:pt x="4020" y="230"/>
                    <a:pt x="3871" y="201"/>
                  </a:cubicBezTo>
                  <a:cubicBezTo>
                    <a:pt x="3722" y="172"/>
                    <a:pt x="3307" y="138"/>
                    <a:pt x="2979" y="109"/>
                  </a:cubicBezTo>
                  <a:cubicBezTo>
                    <a:pt x="2651" y="80"/>
                    <a:pt x="2240" y="0"/>
                    <a:pt x="1902" y="27"/>
                  </a:cubicBezTo>
                  <a:cubicBezTo>
                    <a:pt x="1564" y="54"/>
                    <a:pt x="1243" y="201"/>
                    <a:pt x="949" y="274"/>
                  </a:cubicBezTo>
                  <a:cubicBezTo>
                    <a:pt x="655" y="347"/>
                    <a:pt x="274" y="421"/>
                    <a:pt x="138" y="468"/>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5" name="Oval 5051"/>
            <p:cNvSpPr>
              <a:spLocks noChangeAspect="1" noChangeArrowheads="1"/>
            </p:cNvSpPr>
            <p:nvPr/>
          </p:nvSpPr>
          <p:spPr bwMode="auto">
            <a:xfrm rot="71712">
              <a:off x="1181" y="2092"/>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sp>
          <p:nvSpPr>
            <p:cNvPr id="1576" name="Freeform 5052"/>
            <p:cNvSpPr>
              <a:spLocks noChangeAspect="1"/>
            </p:cNvSpPr>
            <p:nvPr/>
          </p:nvSpPr>
          <p:spPr bwMode="auto">
            <a:xfrm>
              <a:off x="1710" y="1200"/>
              <a:ext cx="3117" cy="495"/>
            </a:xfrm>
            <a:custGeom>
              <a:avLst/>
              <a:gdLst/>
              <a:ahLst/>
              <a:cxnLst>
                <a:cxn ang="0">
                  <a:pos x="119" y="227"/>
                </a:cxn>
                <a:cxn ang="0">
                  <a:pos x="111" y="278"/>
                </a:cxn>
                <a:cxn ang="0">
                  <a:pos x="693" y="378"/>
                </a:cxn>
                <a:cxn ang="0">
                  <a:pos x="1516" y="487"/>
                </a:cxn>
                <a:cxn ang="0">
                  <a:pos x="2326" y="426"/>
                </a:cxn>
                <a:cxn ang="0">
                  <a:pos x="3000" y="352"/>
                </a:cxn>
                <a:cxn ang="0">
                  <a:pos x="3004" y="279"/>
                </a:cxn>
                <a:cxn ang="0">
                  <a:pos x="2328" y="185"/>
                </a:cxn>
                <a:cxn ang="0">
                  <a:pos x="1553" y="11"/>
                </a:cxn>
                <a:cxn ang="0">
                  <a:pos x="824" y="122"/>
                </a:cxn>
                <a:cxn ang="0">
                  <a:pos x="119" y="227"/>
                </a:cxn>
              </a:cxnLst>
              <a:rect l="0" t="0" r="r" b="b"/>
              <a:pathLst>
                <a:path w="3117" h="495">
                  <a:moveTo>
                    <a:pt x="119" y="227"/>
                  </a:moveTo>
                  <a:cubicBezTo>
                    <a:pt x="0" y="252"/>
                    <a:pt x="15" y="253"/>
                    <a:pt x="111" y="278"/>
                  </a:cubicBezTo>
                  <a:cubicBezTo>
                    <a:pt x="207" y="303"/>
                    <a:pt x="459" y="343"/>
                    <a:pt x="693" y="378"/>
                  </a:cubicBezTo>
                  <a:cubicBezTo>
                    <a:pt x="927" y="413"/>
                    <a:pt x="1244" y="479"/>
                    <a:pt x="1516" y="487"/>
                  </a:cubicBezTo>
                  <a:cubicBezTo>
                    <a:pt x="1788" y="495"/>
                    <a:pt x="2079" y="449"/>
                    <a:pt x="2326" y="426"/>
                  </a:cubicBezTo>
                  <a:cubicBezTo>
                    <a:pt x="2573" y="403"/>
                    <a:pt x="2887" y="376"/>
                    <a:pt x="3000" y="352"/>
                  </a:cubicBezTo>
                  <a:cubicBezTo>
                    <a:pt x="3113" y="327"/>
                    <a:pt x="3117" y="307"/>
                    <a:pt x="3004" y="279"/>
                  </a:cubicBezTo>
                  <a:cubicBezTo>
                    <a:pt x="2892" y="251"/>
                    <a:pt x="2569" y="230"/>
                    <a:pt x="2328" y="185"/>
                  </a:cubicBezTo>
                  <a:cubicBezTo>
                    <a:pt x="2086" y="140"/>
                    <a:pt x="1803" y="21"/>
                    <a:pt x="1553" y="11"/>
                  </a:cubicBezTo>
                  <a:cubicBezTo>
                    <a:pt x="1302" y="0"/>
                    <a:pt x="1063" y="86"/>
                    <a:pt x="824" y="122"/>
                  </a:cubicBezTo>
                  <a:cubicBezTo>
                    <a:pt x="585" y="158"/>
                    <a:pt x="238" y="201"/>
                    <a:pt x="119" y="227"/>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7" name="Oval 5053"/>
            <p:cNvSpPr>
              <a:spLocks noChangeAspect="1" noChangeArrowheads="1"/>
            </p:cNvSpPr>
            <p:nvPr/>
          </p:nvSpPr>
          <p:spPr bwMode="auto">
            <a:xfrm rot="212101">
              <a:off x="2966" y="1326"/>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sp>
          <p:nvSpPr>
            <p:cNvPr id="1578" name="Freeform 5054"/>
            <p:cNvSpPr>
              <a:spLocks noChangeAspect="1"/>
            </p:cNvSpPr>
            <p:nvPr/>
          </p:nvSpPr>
          <p:spPr bwMode="auto">
            <a:xfrm>
              <a:off x="3441" y="1526"/>
              <a:ext cx="3134" cy="522"/>
            </a:xfrm>
            <a:custGeom>
              <a:avLst/>
              <a:gdLst/>
              <a:ahLst/>
              <a:cxnLst>
                <a:cxn ang="0">
                  <a:pos x="130" y="173"/>
                </a:cxn>
                <a:cxn ang="0">
                  <a:pos x="113" y="237"/>
                </a:cxn>
                <a:cxn ang="0">
                  <a:pos x="810" y="369"/>
                </a:cxn>
                <a:cxn ang="0">
                  <a:pos x="1581" y="513"/>
                </a:cxn>
                <a:cxn ang="0">
                  <a:pos x="2343" y="426"/>
                </a:cxn>
                <a:cxn ang="0">
                  <a:pos x="3017" y="352"/>
                </a:cxn>
                <a:cxn ang="0">
                  <a:pos x="3021" y="279"/>
                </a:cxn>
                <a:cxn ang="0">
                  <a:pos x="2345" y="185"/>
                </a:cxn>
                <a:cxn ang="0">
                  <a:pos x="1570" y="11"/>
                </a:cxn>
                <a:cxn ang="0">
                  <a:pos x="810" y="116"/>
                </a:cxn>
                <a:cxn ang="0">
                  <a:pos x="130" y="173"/>
                </a:cxn>
              </a:cxnLst>
              <a:rect l="0" t="0" r="r" b="b"/>
              <a:pathLst>
                <a:path w="3134" h="522">
                  <a:moveTo>
                    <a:pt x="130" y="173"/>
                  </a:moveTo>
                  <a:cubicBezTo>
                    <a:pt x="9" y="192"/>
                    <a:pt x="0" y="204"/>
                    <a:pt x="113" y="237"/>
                  </a:cubicBezTo>
                  <a:cubicBezTo>
                    <a:pt x="226" y="270"/>
                    <a:pt x="565" y="323"/>
                    <a:pt x="810" y="369"/>
                  </a:cubicBezTo>
                  <a:cubicBezTo>
                    <a:pt x="1055" y="415"/>
                    <a:pt x="1326" y="504"/>
                    <a:pt x="1581" y="513"/>
                  </a:cubicBezTo>
                  <a:cubicBezTo>
                    <a:pt x="1836" y="522"/>
                    <a:pt x="2103" y="453"/>
                    <a:pt x="2343" y="426"/>
                  </a:cubicBezTo>
                  <a:cubicBezTo>
                    <a:pt x="2582" y="399"/>
                    <a:pt x="2904" y="376"/>
                    <a:pt x="3017" y="352"/>
                  </a:cubicBezTo>
                  <a:cubicBezTo>
                    <a:pt x="3130" y="327"/>
                    <a:pt x="3134" y="307"/>
                    <a:pt x="3021" y="279"/>
                  </a:cubicBezTo>
                  <a:cubicBezTo>
                    <a:pt x="2909" y="251"/>
                    <a:pt x="2586" y="230"/>
                    <a:pt x="2345" y="185"/>
                  </a:cubicBezTo>
                  <a:cubicBezTo>
                    <a:pt x="2103" y="140"/>
                    <a:pt x="1826" y="22"/>
                    <a:pt x="1570" y="11"/>
                  </a:cubicBezTo>
                  <a:cubicBezTo>
                    <a:pt x="1314" y="0"/>
                    <a:pt x="1050" y="89"/>
                    <a:pt x="810" y="116"/>
                  </a:cubicBezTo>
                  <a:cubicBezTo>
                    <a:pt x="570" y="143"/>
                    <a:pt x="272" y="161"/>
                    <a:pt x="130" y="173"/>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9" name="Oval 5055"/>
            <p:cNvSpPr>
              <a:spLocks noChangeAspect="1" noChangeArrowheads="1"/>
            </p:cNvSpPr>
            <p:nvPr/>
          </p:nvSpPr>
          <p:spPr bwMode="auto">
            <a:xfrm rot="212101">
              <a:off x="4714" y="1652"/>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grpSp>
      <p:sp>
        <p:nvSpPr>
          <p:cNvPr id="1585" name="TextBox 1584"/>
          <p:cNvSpPr txBox="1"/>
          <p:nvPr/>
        </p:nvSpPr>
        <p:spPr>
          <a:xfrm>
            <a:off x="7065555" y="6313518"/>
            <a:ext cx="792088" cy="307777"/>
          </a:xfrm>
          <a:prstGeom prst="rect">
            <a:avLst/>
          </a:prstGeom>
          <a:noFill/>
          <a:ln w="19050">
            <a:noFill/>
          </a:ln>
        </p:spPr>
        <p:txBody>
          <a:bodyPr wrap="square" rtlCol="0">
            <a:spAutoFit/>
          </a:bodyPr>
          <a:lstStyle/>
          <a:p>
            <a:r>
              <a:rPr lang="en-GB" sz="1400" b="1" dirty="0">
                <a:solidFill>
                  <a:schemeClr val="bg1"/>
                </a:solidFill>
                <a:latin typeface="Arial" pitchFamily="34" charset="0"/>
                <a:cs typeface="Arial" pitchFamily="34" charset="0"/>
              </a:rPr>
              <a:t>Human</a:t>
            </a:r>
            <a:endParaRPr lang="sv-SE" sz="1400" b="1" dirty="0">
              <a:solidFill>
                <a:schemeClr val="bg1"/>
              </a:solidFill>
              <a:latin typeface="Arial" pitchFamily="34" charset="0"/>
              <a:cs typeface="Arial" pitchFamily="34" charset="0"/>
            </a:endParaRPr>
          </a:p>
        </p:txBody>
      </p:sp>
      <p:sp>
        <p:nvSpPr>
          <p:cNvPr id="1586" name="TextBox 1585"/>
          <p:cNvSpPr txBox="1"/>
          <p:nvPr/>
        </p:nvSpPr>
        <p:spPr>
          <a:xfrm>
            <a:off x="4507038" y="6313518"/>
            <a:ext cx="864096" cy="307777"/>
          </a:xfrm>
          <a:prstGeom prst="rect">
            <a:avLst/>
          </a:prstGeom>
          <a:noFill/>
          <a:ln w="19050">
            <a:noFill/>
          </a:ln>
        </p:spPr>
        <p:txBody>
          <a:bodyPr wrap="square" rtlCol="0">
            <a:spAutoFit/>
          </a:bodyPr>
          <a:lstStyle/>
          <a:p>
            <a:r>
              <a:rPr lang="en-GB" sz="1400" b="1" dirty="0">
                <a:solidFill>
                  <a:schemeClr val="bg1"/>
                </a:solidFill>
                <a:latin typeface="Arial" pitchFamily="34" charset="0"/>
                <a:cs typeface="Arial" pitchFamily="34" charset="0"/>
              </a:rPr>
              <a:t>Tissues</a:t>
            </a:r>
            <a:endParaRPr lang="sv-SE" sz="1400" b="1" dirty="0">
              <a:solidFill>
                <a:schemeClr val="bg1"/>
              </a:solidFill>
              <a:latin typeface="Arial" pitchFamily="34" charset="0"/>
              <a:cs typeface="Arial" pitchFamily="34" charset="0"/>
            </a:endParaRPr>
          </a:p>
        </p:txBody>
      </p:sp>
      <p:sp>
        <p:nvSpPr>
          <p:cNvPr id="1587" name="TextBox 1586"/>
          <p:cNvSpPr txBox="1"/>
          <p:nvPr/>
        </p:nvSpPr>
        <p:spPr>
          <a:xfrm>
            <a:off x="1309864" y="6313518"/>
            <a:ext cx="1046651" cy="307777"/>
          </a:xfrm>
          <a:prstGeom prst="rect">
            <a:avLst/>
          </a:prstGeom>
          <a:noFill/>
          <a:ln w="19050">
            <a:noFill/>
          </a:ln>
        </p:spPr>
        <p:txBody>
          <a:bodyPr wrap="square" rtlCol="0">
            <a:spAutoFit/>
          </a:bodyPr>
          <a:lstStyle/>
          <a:p>
            <a:r>
              <a:rPr lang="en-GB" sz="1400" b="1" dirty="0">
                <a:solidFill>
                  <a:schemeClr val="bg1"/>
                </a:solidFill>
                <a:latin typeface="Arial" pitchFamily="34" charset="0"/>
                <a:cs typeface="Arial" pitchFamily="34" charset="0"/>
              </a:rPr>
              <a:t>Cell types</a:t>
            </a:r>
            <a:endParaRPr lang="sv-SE" sz="1400" b="1" dirty="0">
              <a:solidFill>
                <a:schemeClr val="bg1"/>
              </a:solidFill>
              <a:latin typeface="Arial" pitchFamily="34" charset="0"/>
              <a:cs typeface="Arial" pitchFamily="34" charset="0"/>
            </a:endParaRPr>
          </a:p>
        </p:txBody>
      </p:sp>
      <p:grpSp>
        <p:nvGrpSpPr>
          <p:cNvPr id="44" name="Group 89"/>
          <p:cNvGrpSpPr>
            <a:grpSpLocks noChangeAspect="1"/>
          </p:cNvGrpSpPr>
          <p:nvPr/>
        </p:nvGrpSpPr>
        <p:grpSpPr bwMode="auto">
          <a:xfrm>
            <a:off x="7627658" y="3184779"/>
            <a:ext cx="550924" cy="365319"/>
            <a:chOff x="604" y="1942"/>
            <a:chExt cx="1706" cy="1132"/>
          </a:xfrm>
        </p:grpSpPr>
        <p:sp>
          <p:nvSpPr>
            <p:cNvPr id="1618"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19" name="Oval 91"/>
            <p:cNvSpPr>
              <a:spLocks noChangeAspect="1" noChangeArrowheads="1"/>
            </p:cNvSpPr>
            <p:nvPr/>
          </p:nvSpPr>
          <p:spPr bwMode="auto">
            <a:xfrm>
              <a:off x="1112" y="1976"/>
              <a:ext cx="456" cy="43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0"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21" name="Oval 93"/>
            <p:cNvSpPr>
              <a:spLocks noChangeAspect="1" noChangeArrowheads="1"/>
            </p:cNvSpPr>
            <p:nvPr/>
          </p:nvSpPr>
          <p:spPr bwMode="auto">
            <a:xfrm>
              <a:off x="1708" y="1949"/>
              <a:ext cx="441" cy="41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2"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23" name="Oval 95"/>
            <p:cNvSpPr>
              <a:spLocks noChangeAspect="1" noChangeArrowheads="1"/>
            </p:cNvSpPr>
            <p:nvPr/>
          </p:nvSpPr>
          <p:spPr bwMode="auto">
            <a:xfrm>
              <a:off x="1574" y="2524"/>
              <a:ext cx="516" cy="416"/>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4" name="Oval 96"/>
            <p:cNvSpPr>
              <a:spLocks noChangeAspect="1" noChangeArrowheads="1"/>
            </p:cNvSpPr>
            <p:nvPr/>
          </p:nvSpPr>
          <p:spPr bwMode="auto">
            <a:xfrm>
              <a:off x="1841" y="2269"/>
              <a:ext cx="469" cy="44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5"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26"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27" name="Oval 99"/>
            <p:cNvSpPr>
              <a:spLocks noChangeAspect="1" noChangeArrowheads="1"/>
            </p:cNvSpPr>
            <p:nvPr/>
          </p:nvSpPr>
          <p:spPr bwMode="auto">
            <a:xfrm>
              <a:off x="643" y="2560"/>
              <a:ext cx="347" cy="30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8"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a:p>
          </p:txBody>
        </p:sp>
        <p:sp>
          <p:nvSpPr>
            <p:cNvPr id="1629"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0"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1" name="Oval 103"/>
            <p:cNvSpPr>
              <a:spLocks noChangeAspect="1" noChangeArrowheads="1"/>
            </p:cNvSpPr>
            <p:nvPr/>
          </p:nvSpPr>
          <p:spPr bwMode="auto">
            <a:xfrm>
              <a:off x="1158" y="2363"/>
              <a:ext cx="503" cy="448"/>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32"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a:p>
          </p:txBody>
        </p:sp>
      </p:grpSp>
      <p:grpSp>
        <p:nvGrpSpPr>
          <p:cNvPr id="45" name="Group 89"/>
          <p:cNvGrpSpPr>
            <a:grpSpLocks noChangeAspect="1"/>
          </p:cNvGrpSpPr>
          <p:nvPr/>
        </p:nvGrpSpPr>
        <p:grpSpPr bwMode="auto">
          <a:xfrm>
            <a:off x="7000755" y="1669440"/>
            <a:ext cx="487100" cy="322997"/>
            <a:chOff x="604" y="1942"/>
            <a:chExt cx="1706" cy="1132"/>
          </a:xfrm>
        </p:grpSpPr>
        <p:sp>
          <p:nvSpPr>
            <p:cNvPr id="1634"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35" name="Oval 91"/>
            <p:cNvSpPr>
              <a:spLocks noChangeAspect="1" noChangeArrowheads="1"/>
            </p:cNvSpPr>
            <p:nvPr/>
          </p:nvSpPr>
          <p:spPr bwMode="auto">
            <a:xfrm>
              <a:off x="1112" y="1976"/>
              <a:ext cx="456" cy="43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36"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7" name="Oval 93"/>
            <p:cNvSpPr>
              <a:spLocks noChangeAspect="1" noChangeArrowheads="1"/>
            </p:cNvSpPr>
            <p:nvPr/>
          </p:nvSpPr>
          <p:spPr bwMode="auto">
            <a:xfrm>
              <a:off x="1708" y="1949"/>
              <a:ext cx="441" cy="41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38"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9" name="Oval 95"/>
            <p:cNvSpPr>
              <a:spLocks noChangeAspect="1" noChangeArrowheads="1"/>
            </p:cNvSpPr>
            <p:nvPr/>
          </p:nvSpPr>
          <p:spPr bwMode="auto">
            <a:xfrm>
              <a:off x="1574" y="2524"/>
              <a:ext cx="516" cy="416"/>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0" name="Oval 96"/>
            <p:cNvSpPr>
              <a:spLocks noChangeAspect="1" noChangeArrowheads="1"/>
            </p:cNvSpPr>
            <p:nvPr/>
          </p:nvSpPr>
          <p:spPr bwMode="auto">
            <a:xfrm>
              <a:off x="1841" y="2269"/>
              <a:ext cx="469" cy="44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1"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42"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43" name="Oval 99"/>
            <p:cNvSpPr>
              <a:spLocks noChangeAspect="1" noChangeArrowheads="1"/>
            </p:cNvSpPr>
            <p:nvPr/>
          </p:nvSpPr>
          <p:spPr bwMode="auto">
            <a:xfrm>
              <a:off x="643" y="2560"/>
              <a:ext cx="347" cy="30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4"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a:p>
          </p:txBody>
        </p:sp>
        <p:sp>
          <p:nvSpPr>
            <p:cNvPr id="1645"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46"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47" name="Oval 103"/>
            <p:cNvSpPr>
              <a:spLocks noChangeAspect="1" noChangeArrowheads="1"/>
            </p:cNvSpPr>
            <p:nvPr/>
          </p:nvSpPr>
          <p:spPr bwMode="auto">
            <a:xfrm>
              <a:off x="1158" y="2363"/>
              <a:ext cx="503" cy="448"/>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8"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a:p>
          </p:txBody>
        </p:sp>
      </p:grpSp>
      <p:sp>
        <p:nvSpPr>
          <p:cNvPr id="1653" name="Left Brace 1652"/>
          <p:cNvSpPr/>
          <p:nvPr/>
        </p:nvSpPr>
        <p:spPr>
          <a:xfrm rot="10800000">
            <a:off x="5764762" y="581481"/>
            <a:ext cx="600399" cy="5640367"/>
          </a:xfrm>
          <a:prstGeom prst="leftBrace">
            <a:avLst>
              <a:gd name="adj1" fmla="val 6315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54" name="Oval 103"/>
          <p:cNvSpPr>
            <a:spLocks noChangeAspect="1" noChangeArrowheads="1"/>
          </p:cNvSpPr>
          <p:nvPr/>
        </p:nvSpPr>
        <p:spPr bwMode="auto">
          <a:xfrm rot="248337">
            <a:off x="4358391" y="3382245"/>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6" name="Oval 103"/>
          <p:cNvSpPr>
            <a:spLocks noChangeAspect="1" noChangeArrowheads="1"/>
          </p:cNvSpPr>
          <p:nvPr/>
        </p:nvSpPr>
        <p:spPr bwMode="auto">
          <a:xfrm rot="248337">
            <a:off x="4942872" y="3413214"/>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7" name="Oval 103"/>
          <p:cNvSpPr>
            <a:spLocks noChangeAspect="1" noChangeArrowheads="1"/>
          </p:cNvSpPr>
          <p:nvPr/>
        </p:nvSpPr>
        <p:spPr bwMode="auto">
          <a:xfrm rot="248337">
            <a:off x="4274862" y="3774925"/>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8" name="Oval 103"/>
          <p:cNvSpPr>
            <a:spLocks noChangeAspect="1" noChangeArrowheads="1"/>
          </p:cNvSpPr>
          <p:nvPr/>
        </p:nvSpPr>
        <p:spPr bwMode="auto">
          <a:xfrm rot="248337">
            <a:off x="4781300" y="3805572"/>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9" name="Oval 103"/>
          <p:cNvSpPr>
            <a:spLocks noChangeAspect="1" noChangeArrowheads="1"/>
          </p:cNvSpPr>
          <p:nvPr/>
        </p:nvSpPr>
        <p:spPr bwMode="auto">
          <a:xfrm rot="248337">
            <a:off x="4535968" y="3993432"/>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60" name="Oval 103"/>
          <p:cNvSpPr>
            <a:spLocks noChangeAspect="1" noChangeArrowheads="1"/>
          </p:cNvSpPr>
          <p:nvPr/>
        </p:nvSpPr>
        <p:spPr bwMode="auto">
          <a:xfrm rot="248337">
            <a:off x="4678391" y="3181867"/>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grpSp>
        <p:nvGrpSpPr>
          <p:cNvPr id="46" name="Group 5142"/>
          <p:cNvGrpSpPr>
            <a:grpSpLocks noChangeAspect="1"/>
          </p:cNvGrpSpPr>
          <p:nvPr/>
        </p:nvGrpSpPr>
        <p:grpSpPr bwMode="auto">
          <a:xfrm rot="2922001">
            <a:off x="4610081" y="3851959"/>
            <a:ext cx="338345" cy="316976"/>
            <a:chOff x="393" y="205"/>
            <a:chExt cx="3811" cy="3572"/>
          </a:xfrm>
        </p:grpSpPr>
        <p:sp>
          <p:nvSpPr>
            <p:cNvPr id="1162" name="Freeform 5143"/>
            <p:cNvSpPr>
              <a:spLocks noChangeAspect="1"/>
            </p:cNvSpPr>
            <p:nvPr/>
          </p:nvSpPr>
          <p:spPr bwMode="auto">
            <a:xfrm>
              <a:off x="393" y="205"/>
              <a:ext cx="3811" cy="3572"/>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a:p>
          </p:txBody>
        </p:sp>
        <p:sp>
          <p:nvSpPr>
            <p:cNvPr id="1163" name="Freeform 5144"/>
            <p:cNvSpPr>
              <a:spLocks noChangeAspect="1"/>
            </p:cNvSpPr>
            <p:nvPr/>
          </p:nvSpPr>
          <p:spPr bwMode="auto">
            <a:xfrm rot="1588548">
              <a:off x="2287" y="94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4" name="Freeform 5145"/>
            <p:cNvSpPr>
              <a:spLocks noChangeAspect="1"/>
            </p:cNvSpPr>
            <p:nvPr/>
          </p:nvSpPr>
          <p:spPr bwMode="auto">
            <a:xfrm rot="20011452" flipV="1">
              <a:off x="2078" y="174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a:p>
          </p:txBody>
        </p:sp>
        <p:sp>
          <p:nvSpPr>
            <p:cNvPr id="1165" name="Freeform 5146"/>
            <p:cNvSpPr>
              <a:spLocks noChangeAspect="1"/>
            </p:cNvSpPr>
            <p:nvPr/>
          </p:nvSpPr>
          <p:spPr bwMode="auto">
            <a:xfrm rot="20011452" flipV="1">
              <a:off x="1953" y="906"/>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6" name="Freeform 5147"/>
            <p:cNvSpPr>
              <a:spLocks noChangeAspect="1"/>
            </p:cNvSpPr>
            <p:nvPr/>
          </p:nvSpPr>
          <p:spPr bwMode="auto">
            <a:xfrm flipH="1">
              <a:off x="2533" y="129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7" name="Freeform 5148"/>
            <p:cNvSpPr>
              <a:spLocks noChangeAspect="1"/>
            </p:cNvSpPr>
            <p:nvPr/>
          </p:nvSpPr>
          <p:spPr bwMode="auto">
            <a:xfrm rot="4687844" flipH="1">
              <a:off x="2363" y="125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8" name="Freeform 5149"/>
            <p:cNvSpPr>
              <a:spLocks noChangeAspect="1"/>
            </p:cNvSpPr>
            <p:nvPr/>
          </p:nvSpPr>
          <p:spPr bwMode="auto">
            <a:xfrm rot="-2250469">
              <a:off x="2360" y="1569"/>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9" name="Freeform 5150"/>
            <p:cNvSpPr>
              <a:spLocks noChangeAspect="1"/>
            </p:cNvSpPr>
            <p:nvPr/>
          </p:nvSpPr>
          <p:spPr bwMode="auto">
            <a:xfrm>
              <a:off x="2134" y="137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0" name="Freeform 5151"/>
            <p:cNvSpPr>
              <a:spLocks noChangeAspect="1"/>
            </p:cNvSpPr>
            <p:nvPr/>
          </p:nvSpPr>
          <p:spPr bwMode="auto">
            <a:xfrm rot="17541503" flipV="1">
              <a:off x="1629" y="91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1" name="Freeform 5152"/>
            <p:cNvSpPr>
              <a:spLocks noChangeAspect="1"/>
            </p:cNvSpPr>
            <p:nvPr/>
          </p:nvSpPr>
          <p:spPr bwMode="auto">
            <a:xfrm flipH="1">
              <a:off x="1390" y="115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2" name="Freeform 5153"/>
            <p:cNvSpPr>
              <a:spLocks noChangeAspect="1"/>
            </p:cNvSpPr>
            <p:nvPr/>
          </p:nvSpPr>
          <p:spPr bwMode="auto">
            <a:xfrm rot="13389691" flipH="1">
              <a:off x="1184" y="134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3" name="Freeform 5154"/>
            <p:cNvSpPr>
              <a:spLocks noChangeAspect="1"/>
            </p:cNvSpPr>
            <p:nvPr/>
          </p:nvSpPr>
          <p:spPr bwMode="auto">
            <a:xfrm rot="14686208">
              <a:off x="1597" y="145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4" name="Freeform 5155"/>
            <p:cNvSpPr>
              <a:spLocks noChangeAspect="1"/>
            </p:cNvSpPr>
            <p:nvPr/>
          </p:nvSpPr>
          <p:spPr bwMode="auto">
            <a:xfrm rot="1588548">
              <a:off x="1415" y="1371"/>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5" name="Freeform 5156"/>
            <p:cNvSpPr>
              <a:spLocks noChangeAspect="1"/>
            </p:cNvSpPr>
            <p:nvPr/>
          </p:nvSpPr>
          <p:spPr bwMode="auto">
            <a:xfrm rot="16008547">
              <a:off x="1889" y="1444"/>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6" name="Freeform 5157"/>
            <p:cNvSpPr>
              <a:spLocks noChangeAspect="1"/>
            </p:cNvSpPr>
            <p:nvPr/>
          </p:nvSpPr>
          <p:spPr bwMode="auto">
            <a:xfrm>
              <a:off x="2794" y="1391"/>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177" name="Freeform 5158"/>
            <p:cNvSpPr>
              <a:spLocks noChangeAspect="1"/>
            </p:cNvSpPr>
            <p:nvPr/>
          </p:nvSpPr>
          <p:spPr bwMode="auto">
            <a:xfrm>
              <a:off x="1288" y="17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78" name="Freeform 5159"/>
            <p:cNvSpPr>
              <a:spLocks noChangeAspect="1"/>
            </p:cNvSpPr>
            <p:nvPr/>
          </p:nvSpPr>
          <p:spPr bwMode="auto">
            <a:xfrm>
              <a:off x="2462" y="2945"/>
              <a:ext cx="60" cy="61"/>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79" name="Freeform 5160"/>
            <p:cNvSpPr>
              <a:spLocks noChangeAspect="1"/>
            </p:cNvSpPr>
            <p:nvPr/>
          </p:nvSpPr>
          <p:spPr bwMode="auto">
            <a:xfrm>
              <a:off x="1608" y="2839"/>
              <a:ext cx="84"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0" name="Freeform 5161"/>
            <p:cNvSpPr>
              <a:spLocks noChangeAspect="1"/>
            </p:cNvSpPr>
            <p:nvPr/>
          </p:nvSpPr>
          <p:spPr bwMode="auto">
            <a:xfrm>
              <a:off x="1319" y="15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1" name="Freeform 5162"/>
            <p:cNvSpPr>
              <a:spLocks noChangeAspect="1"/>
            </p:cNvSpPr>
            <p:nvPr/>
          </p:nvSpPr>
          <p:spPr bwMode="auto">
            <a:xfrm>
              <a:off x="1911"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2" name="Freeform 5163"/>
            <p:cNvSpPr>
              <a:spLocks noChangeAspect="1"/>
            </p:cNvSpPr>
            <p:nvPr/>
          </p:nvSpPr>
          <p:spPr bwMode="auto">
            <a:xfrm>
              <a:off x="2027" y="161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3" name="Freeform 5164"/>
            <p:cNvSpPr>
              <a:spLocks noChangeAspect="1"/>
            </p:cNvSpPr>
            <p:nvPr/>
          </p:nvSpPr>
          <p:spPr bwMode="auto">
            <a:xfrm>
              <a:off x="2075" y="2241"/>
              <a:ext cx="95" cy="96"/>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4" name="Freeform 5165"/>
            <p:cNvSpPr>
              <a:spLocks noChangeAspect="1"/>
            </p:cNvSpPr>
            <p:nvPr/>
          </p:nvSpPr>
          <p:spPr bwMode="auto">
            <a:xfrm>
              <a:off x="2053" y="282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5" name="Freeform 5166"/>
            <p:cNvSpPr>
              <a:spLocks noChangeAspect="1"/>
            </p:cNvSpPr>
            <p:nvPr/>
          </p:nvSpPr>
          <p:spPr bwMode="auto">
            <a:xfrm>
              <a:off x="1671" y="168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6" name="Freeform 5167"/>
            <p:cNvSpPr>
              <a:spLocks noChangeAspect="1"/>
            </p:cNvSpPr>
            <p:nvPr/>
          </p:nvSpPr>
          <p:spPr bwMode="auto">
            <a:xfrm>
              <a:off x="1700" y="191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7" name="Freeform 5168"/>
            <p:cNvSpPr>
              <a:spLocks noChangeAspect="1"/>
            </p:cNvSpPr>
            <p:nvPr/>
          </p:nvSpPr>
          <p:spPr bwMode="auto">
            <a:xfrm>
              <a:off x="1610" y="1905"/>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8" name="Freeform 5169"/>
            <p:cNvSpPr>
              <a:spLocks noChangeAspect="1"/>
            </p:cNvSpPr>
            <p:nvPr/>
          </p:nvSpPr>
          <p:spPr bwMode="auto">
            <a:xfrm>
              <a:off x="1722" y="208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9" name="Freeform 5170"/>
            <p:cNvSpPr>
              <a:spLocks noChangeAspect="1"/>
            </p:cNvSpPr>
            <p:nvPr/>
          </p:nvSpPr>
          <p:spPr bwMode="auto">
            <a:xfrm>
              <a:off x="2903" y="29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0" name="Freeform 5171"/>
            <p:cNvSpPr>
              <a:spLocks noChangeAspect="1"/>
            </p:cNvSpPr>
            <p:nvPr/>
          </p:nvSpPr>
          <p:spPr bwMode="auto">
            <a:xfrm>
              <a:off x="1892" y="208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1" name="Freeform 5172"/>
            <p:cNvSpPr>
              <a:spLocks noChangeAspect="1"/>
            </p:cNvSpPr>
            <p:nvPr/>
          </p:nvSpPr>
          <p:spPr bwMode="auto">
            <a:xfrm>
              <a:off x="1860" y="1538"/>
              <a:ext cx="83"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2" name="Freeform 5173"/>
            <p:cNvSpPr>
              <a:spLocks noChangeAspect="1"/>
            </p:cNvSpPr>
            <p:nvPr/>
          </p:nvSpPr>
          <p:spPr bwMode="auto">
            <a:xfrm>
              <a:off x="2082" y="2094"/>
              <a:ext cx="71" cy="7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3" name="Freeform 5174"/>
            <p:cNvSpPr>
              <a:spLocks noChangeAspect="1"/>
            </p:cNvSpPr>
            <p:nvPr/>
          </p:nvSpPr>
          <p:spPr bwMode="auto">
            <a:xfrm>
              <a:off x="1783" y="137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4" name="Freeform 5175"/>
            <p:cNvSpPr>
              <a:spLocks noChangeAspect="1"/>
            </p:cNvSpPr>
            <p:nvPr/>
          </p:nvSpPr>
          <p:spPr bwMode="auto">
            <a:xfrm>
              <a:off x="3791" y="154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5" name="Freeform 5176"/>
            <p:cNvSpPr>
              <a:spLocks noChangeAspect="1"/>
            </p:cNvSpPr>
            <p:nvPr/>
          </p:nvSpPr>
          <p:spPr bwMode="auto">
            <a:xfrm>
              <a:off x="1472" y="195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6" name="Freeform 5177"/>
            <p:cNvSpPr>
              <a:spLocks noChangeAspect="1"/>
            </p:cNvSpPr>
            <p:nvPr/>
          </p:nvSpPr>
          <p:spPr bwMode="auto">
            <a:xfrm>
              <a:off x="2105" y="1150"/>
              <a:ext cx="72"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7" name="Freeform 5178"/>
            <p:cNvSpPr>
              <a:spLocks noChangeAspect="1"/>
            </p:cNvSpPr>
            <p:nvPr/>
          </p:nvSpPr>
          <p:spPr bwMode="auto">
            <a:xfrm>
              <a:off x="2039" y="92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8" name="Freeform 5179"/>
            <p:cNvSpPr>
              <a:spLocks noChangeAspect="1"/>
            </p:cNvSpPr>
            <p:nvPr/>
          </p:nvSpPr>
          <p:spPr bwMode="auto">
            <a:xfrm>
              <a:off x="1922" y="938"/>
              <a:ext cx="66"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9" name="Freeform 5180"/>
            <p:cNvSpPr>
              <a:spLocks noChangeAspect="1"/>
            </p:cNvSpPr>
            <p:nvPr/>
          </p:nvSpPr>
          <p:spPr bwMode="auto">
            <a:xfrm>
              <a:off x="1770" y="102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0" name="Freeform 5181"/>
            <p:cNvSpPr>
              <a:spLocks noChangeAspect="1"/>
            </p:cNvSpPr>
            <p:nvPr/>
          </p:nvSpPr>
          <p:spPr bwMode="auto">
            <a:xfrm>
              <a:off x="1803" y="11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1" name="Freeform 5182"/>
            <p:cNvSpPr>
              <a:spLocks noChangeAspect="1"/>
            </p:cNvSpPr>
            <p:nvPr/>
          </p:nvSpPr>
          <p:spPr bwMode="auto">
            <a:xfrm>
              <a:off x="2064" y="141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2" name="Freeform 5183"/>
            <p:cNvSpPr>
              <a:spLocks noChangeAspect="1"/>
            </p:cNvSpPr>
            <p:nvPr/>
          </p:nvSpPr>
          <p:spPr bwMode="auto">
            <a:xfrm>
              <a:off x="1850" y="192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3" name="Freeform 5184"/>
            <p:cNvSpPr>
              <a:spLocks noChangeAspect="1"/>
            </p:cNvSpPr>
            <p:nvPr/>
          </p:nvSpPr>
          <p:spPr bwMode="auto">
            <a:xfrm>
              <a:off x="2703" y="186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4" name="Freeform 5185"/>
            <p:cNvSpPr>
              <a:spLocks noChangeAspect="1"/>
            </p:cNvSpPr>
            <p:nvPr/>
          </p:nvSpPr>
          <p:spPr bwMode="auto">
            <a:xfrm>
              <a:off x="2296" y="197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5" name="Freeform 5186"/>
            <p:cNvSpPr>
              <a:spLocks noChangeAspect="1"/>
            </p:cNvSpPr>
            <p:nvPr/>
          </p:nvSpPr>
          <p:spPr bwMode="auto">
            <a:xfrm>
              <a:off x="2589" y="21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6" name="Freeform 5187"/>
            <p:cNvSpPr>
              <a:spLocks noChangeAspect="1"/>
            </p:cNvSpPr>
            <p:nvPr/>
          </p:nvSpPr>
          <p:spPr bwMode="auto">
            <a:xfrm>
              <a:off x="2469" y="179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7" name="Freeform 5188"/>
            <p:cNvSpPr>
              <a:spLocks noChangeAspect="1"/>
            </p:cNvSpPr>
            <p:nvPr/>
          </p:nvSpPr>
          <p:spPr bwMode="auto">
            <a:xfrm>
              <a:off x="2303" y="97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8" name="Freeform 5189"/>
            <p:cNvSpPr>
              <a:spLocks noChangeAspect="1"/>
            </p:cNvSpPr>
            <p:nvPr/>
          </p:nvSpPr>
          <p:spPr bwMode="auto">
            <a:xfrm>
              <a:off x="2279"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9" name="Freeform 5190"/>
            <p:cNvSpPr>
              <a:spLocks noChangeAspect="1"/>
            </p:cNvSpPr>
            <p:nvPr/>
          </p:nvSpPr>
          <p:spPr bwMode="auto">
            <a:xfrm>
              <a:off x="1271" y="128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0" name="Freeform 5191"/>
            <p:cNvSpPr>
              <a:spLocks noChangeAspect="1"/>
            </p:cNvSpPr>
            <p:nvPr/>
          </p:nvSpPr>
          <p:spPr bwMode="auto">
            <a:xfrm>
              <a:off x="2603" y="402"/>
              <a:ext cx="49"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1" name="Freeform 5192"/>
            <p:cNvSpPr>
              <a:spLocks noChangeAspect="1"/>
            </p:cNvSpPr>
            <p:nvPr/>
          </p:nvSpPr>
          <p:spPr bwMode="auto">
            <a:xfrm>
              <a:off x="2155" y="19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2" name="Freeform 5193"/>
            <p:cNvSpPr>
              <a:spLocks noChangeAspect="1"/>
            </p:cNvSpPr>
            <p:nvPr/>
          </p:nvSpPr>
          <p:spPr bwMode="auto">
            <a:xfrm>
              <a:off x="835" y="2360"/>
              <a:ext cx="66"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5" name="Freeform 5194"/>
            <p:cNvSpPr>
              <a:spLocks noChangeAspect="1"/>
            </p:cNvSpPr>
            <p:nvPr/>
          </p:nvSpPr>
          <p:spPr bwMode="auto">
            <a:xfrm>
              <a:off x="2501" y="1495"/>
              <a:ext cx="84" cy="84"/>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6" name="Freeform 5195"/>
            <p:cNvSpPr>
              <a:spLocks noChangeAspect="1"/>
            </p:cNvSpPr>
            <p:nvPr/>
          </p:nvSpPr>
          <p:spPr bwMode="auto">
            <a:xfrm>
              <a:off x="2971" y="886"/>
              <a:ext cx="60"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7" name="Freeform 5196"/>
            <p:cNvSpPr>
              <a:spLocks noChangeAspect="1"/>
            </p:cNvSpPr>
            <p:nvPr/>
          </p:nvSpPr>
          <p:spPr bwMode="auto">
            <a:xfrm>
              <a:off x="2622" y="165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20" name="Freeform 5197"/>
            <p:cNvSpPr>
              <a:spLocks noChangeAspect="1"/>
            </p:cNvSpPr>
            <p:nvPr/>
          </p:nvSpPr>
          <p:spPr bwMode="auto">
            <a:xfrm>
              <a:off x="2493" y="113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23" name="Freeform 5198"/>
            <p:cNvSpPr>
              <a:spLocks noChangeAspect="1"/>
            </p:cNvSpPr>
            <p:nvPr/>
          </p:nvSpPr>
          <p:spPr bwMode="auto">
            <a:xfrm>
              <a:off x="985" y="269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26" name="Freeform 5199"/>
            <p:cNvSpPr>
              <a:spLocks noChangeAspect="1"/>
            </p:cNvSpPr>
            <p:nvPr/>
          </p:nvSpPr>
          <p:spPr bwMode="auto">
            <a:xfrm>
              <a:off x="1883" y="139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27" name="Freeform 5200"/>
            <p:cNvSpPr>
              <a:spLocks noChangeAspect="1"/>
            </p:cNvSpPr>
            <p:nvPr/>
          </p:nvSpPr>
          <p:spPr bwMode="auto">
            <a:xfrm>
              <a:off x="943" y="216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28" name="Freeform 5201"/>
            <p:cNvSpPr>
              <a:spLocks noChangeAspect="1"/>
            </p:cNvSpPr>
            <p:nvPr/>
          </p:nvSpPr>
          <p:spPr bwMode="auto">
            <a:xfrm>
              <a:off x="2175" y="245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29" name="Freeform 5202"/>
            <p:cNvSpPr>
              <a:spLocks noChangeAspect="1"/>
            </p:cNvSpPr>
            <p:nvPr/>
          </p:nvSpPr>
          <p:spPr bwMode="auto">
            <a:xfrm>
              <a:off x="2449" y="227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30" name="Freeform 5203"/>
            <p:cNvSpPr>
              <a:spLocks noChangeAspect="1"/>
            </p:cNvSpPr>
            <p:nvPr/>
          </p:nvSpPr>
          <p:spPr bwMode="auto">
            <a:xfrm>
              <a:off x="1503" y="20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31" name="Freeform 5204"/>
            <p:cNvSpPr>
              <a:spLocks noChangeAspect="1"/>
            </p:cNvSpPr>
            <p:nvPr/>
          </p:nvSpPr>
          <p:spPr bwMode="auto">
            <a:xfrm>
              <a:off x="2101" y="236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2" name="Freeform 5205"/>
            <p:cNvSpPr>
              <a:spLocks noChangeAspect="1"/>
            </p:cNvSpPr>
            <p:nvPr/>
          </p:nvSpPr>
          <p:spPr bwMode="auto">
            <a:xfrm>
              <a:off x="1567" y="3055"/>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3" name="Freeform 5206"/>
            <p:cNvSpPr>
              <a:spLocks noChangeAspect="1"/>
            </p:cNvSpPr>
            <p:nvPr/>
          </p:nvSpPr>
          <p:spPr bwMode="auto">
            <a:xfrm>
              <a:off x="2396" y="207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4" name="Freeform 5207"/>
            <p:cNvSpPr>
              <a:spLocks noChangeAspect="1"/>
            </p:cNvSpPr>
            <p:nvPr/>
          </p:nvSpPr>
          <p:spPr bwMode="auto">
            <a:xfrm>
              <a:off x="1264" y="197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5" name="Freeform 5208"/>
            <p:cNvSpPr>
              <a:spLocks noChangeAspect="1"/>
            </p:cNvSpPr>
            <p:nvPr/>
          </p:nvSpPr>
          <p:spPr bwMode="auto">
            <a:xfrm>
              <a:off x="1203" y="24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42" name="Freeform 5209"/>
            <p:cNvSpPr>
              <a:spLocks noChangeAspect="1"/>
            </p:cNvSpPr>
            <p:nvPr/>
          </p:nvSpPr>
          <p:spPr bwMode="auto">
            <a:xfrm>
              <a:off x="1646" y="225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43" name="Freeform 5210"/>
            <p:cNvSpPr>
              <a:spLocks noChangeAspect="1"/>
            </p:cNvSpPr>
            <p:nvPr/>
          </p:nvSpPr>
          <p:spPr bwMode="auto">
            <a:xfrm>
              <a:off x="1166" y="1047"/>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44" name="Freeform 5211"/>
            <p:cNvSpPr>
              <a:spLocks noChangeAspect="1"/>
            </p:cNvSpPr>
            <p:nvPr/>
          </p:nvSpPr>
          <p:spPr bwMode="auto">
            <a:xfrm>
              <a:off x="2017" y="219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45" name="Freeform 5212"/>
            <p:cNvSpPr>
              <a:spLocks noChangeAspect="1"/>
            </p:cNvSpPr>
            <p:nvPr/>
          </p:nvSpPr>
          <p:spPr bwMode="auto">
            <a:xfrm>
              <a:off x="2367" y="5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57" name="Freeform 5213"/>
            <p:cNvSpPr>
              <a:spLocks noChangeAspect="1"/>
            </p:cNvSpPr>
            <p:nvPr/>
          </p:nvSpPr>
          <p:spPr bwMode="auto">
            <a:xfrm>
              <a:off x="2649" y="122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58" name="Freeform 5214"/>
            <p:cNvSpPr>
              <a:spLocks noChangeAspect="1"/>
            </p:cNvSpPr>
            <p:nvPr/>
          </p:nvSpPr>
          <p:spPr bwMode="auto">
            <a:xfrm>
              <a:off x="1302" y="210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59" name="Freeform 5215"/>
            <p:cNvSpPr>
              <a:spLocks noChangeAspect="1"/>
            </p:cNvSpPr>
            <p:nvPr/>
          </p:nvSpPr>
          <p:spPr bwMode="auto">
            <a:xfrm>
              <a:off x="3315" y="122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60" name="Freeform 5216"/>
            <p:cNvSpPr>
              <a:spLocks noChangeAspect="1"/>
            </p:cNvSpPr>
            <p:nvPr/>
          </p:nvSpPr>
          <p:spPr bwMode="auto">
            <a:xfrm>
              <a:off x="1960" y="19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61" name="Freeform 5217"/>
            <p:cNvSpPr>
              <a:spLocks noChangeAspect="1"/>
            </p:cNvSpPr>
            <p:nvPr/>
          </p:nvSpPr>
          <p:spPr bwMode="auto">
            <a:xfrm>
              <a:off x="1892" y="1455"/>
              <a:ext cx="111" cy="93"/>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a:p>
          </p:txBody>
        </p:sp>
        <p:sp>
          <p:nvSpPr>
            <p:cNvPr id="1262" name="Oval 5218"/>
            <p:cNvSpPr>
              <a:spLocks noChangeAspect="1" noChangeArrowheads="1"/>
            </p:cNvSpPr>
            <p:nvPr/>
          </p:nvSpPr>
          <p:spPr bwMode="auto">
            <a:xfrm>
              <a:off x="1186" y="644"/>
              <a:ext cx="1892" cy="2004"/>
            </a:xfrm>
            <a:prstGeom prst="ellipse">
              <a:avLst/>
            </a:prstGeom>
            <a:gradFill rotWithShape="1">
              <a:gsLst>
                <a:gs pos="0">
                  <a:srgbClr val="FFFFFF">
                    <a:alpha val="89999"/>
                  </a:srgbClr>
                </a:gs>
                <a:gs pos="100000">
                  <a:srgbClr val="996633"/>
                </a:gs>
              </a:gsLst>
              <a:path path="shape">
                <a:fillToRect l="50000" t="50000" r="50000" b="50000"/>
              </a:path>
            </a:gradFill>
            <a:ln w="9525" algn="ctr">
              <a:noFill/>
              <a:round/>
              <a:headEnd/>
              <a:tailEnd/>
            </a:ln>
            <a:effectLst/>
          </p:spPr>
          <p:txBody>
            <a:bodyPr wrap="none" anchor="ctr"/>
            <a:lstStyle/>
            <a:p>
              <a:endParaRPr lang="sv-SE"/>
            </a:p>
          </p:txBody>
        </p:sp>
        <p:grpSp>
          <p:nvGrpSpPr>
            <p:cNvPr id="47" name="Group 5219"/>
            <p:cNvGrpSpPr>
              <a:grpSpLocks noChangeAspect="1"/>
            </p:cNvGrpSpPr>
            <p:nvPr/>
          </p:nvGrpSpPr>
          <p:grpSpPr bwMode="auto">
            <a:xfrm rot="-7210161">
              <a:off x="2768" y="1591"/>
              <a:ext cx="924" cy="1278"/>
              <a:chOff x="3661" y="2739"/>
              <a:chExt cx="924" cy="1278"/>
            </a:xfrm>
          </p:grpSpPr>
          <p:sp>
            <p:nvSpPr>
              <p:cNvPr id="1264" name="Freeform 5220"/>
              <p:cNvSpPr>
                <a:spLocks noChangeAspect="1"/>
              </p:cNvSpPr>
              <p:nvPr/>
            </p:nvSpPr>
            <p:spPr bwMode="auto">
              <a:xfrm rot="14666402">
                <a:off x="3449" y="3045"/>
                <a:ext cx="1234" cy="710"/>
              </a:xfrm>
              <a:custGeom>
                <a:avLst/>
                <a:gdLst/>
                <a:ahLst/>
                <a:cxnLst>
                  <a:cxn ang="0">
                    <a:pos x="1230" y="1828"/>
                  </a:cxn>
                  <a:cxn ang="0">
                    <a:pos x="3446" y="1484"/>
                  </a:cxn>
                  <a:cxn ang="0">
                    <a:pos x="5194" y="2365"/>
                  </a:cxn>
                  <a:cxn ang="0">
                    <a:pos x="5070" y="2020"/>
                  </a:cxn>
                  <a:cxn ang="0">
                    <a:pos x="4446" y="1571"/>
                  </a:cxn>
                  <a:cxn ang="0">
                    <a:pos x="4922" y="1662"/>
                  </a:cxn>
                  <a:cxn ang="0">
                    <a:pos x="5217" y="1730"/>
                  </a:cxn>
                  <a:cxn ang="0">
                    <a:pos x="4105" y="1027"/>
                  </a:cxn>
                  <a:cxn ang="0">
                    <a:pos x="3690" y="1116"/>
                  </a:cxn>
                  <a:cxn ang="0">
                    <a:pos x="4309" y="1390"/>
                  </a:cxn>
                  <a:cxn ang="0">
                    <a:pos x="3482" y="1252"/>
                  </a:cxn>
                  <a:cxn ang="0">
                    <a:pos x="2434" y="1044"/>
                  </a:cxn>
                  <a:cxn ang="0">
                    <a:pos x="3410" y="1076"/>
                  </a:cxn>
                  <a:cxn ang="0">
                    <a:pos x="2858" y="846"/>
                  </a:cxn>
                  <a:cxn ang="0">
                    <a:pos x="3697" y="732"/>
                  </a:cxn>
                  <a:cxn ang="0">
                    <a:pos x="5030" y="1316"/>
                  </a:cxn>
                  <a:cxn ang="0">
                    <a:pos x="4173" y="641"/>
                  </a:cxn>
                  <a:cxn ang="0">
                    <a:pos x="3879" y="437"/>
                  </a:cxn>
                  <a:cxn ang="0">
                    <a:pos x="4530" y="548"/>
                  </a:cxn>
                  <a:cxn ang="0">
                    <a:pos x="4722" y="700"/>
                  </a:cxn>
                  <a:cxn ang="0">
                    <a:pos x="4674" y="500"/>
                  </a:cxn>
                  <a:cxn ang="0">
                    <a:pos x="4434" y="412"/>
                  </a:cxn>
                  <a:cxn ang="0">
                    <a:pos x="3738" y="180"/>
                  </a:cxn>
                  <a:cxn ang="0">
                    <a:pos x="2813" y="279"/>
                  </a:cxn>
                  <a:cxn ang="0">
                    <a:pos x="3502" y="516"/>
                  </a:cxn>
                  <a:cxn ang="0">
                    <a:pos x="2258" y="452"/>
                  </a:cxn>
                  <a:cxn ang="0">
                    <a:pos x="1526" y="644"/>
                  </a:cxn>
                  <a:cxn ang="0">
                    <a:pos x="2074" y="692"/>
                  </a:cxn>
                  <a:cxn ang="0">
                    <a:pos x="2631" y="823"/>
                  </a:cxn>
                  <a:cxn ang="0">
                    <a:pos x="1565" y="1027"/>
                  </a:cxn>
                  <a:cxn ang="0">
                    <a:pos x="846" y="1244"/>
                  </a:cxn>
                  <a:cxn ang="0">
                    <a:pos x="1338" y="844"/>
                  </a:cxn>
                  <a:cxn ang="0">
                    <a:pos x="926" y="764"/>
                  </a:cxn>
                  <a:cxn ang="0">
                    <a:pos x="1815" y="256"/>
                  </a:cxn>
                  <a:cxn ang="0">
                    <a:pos x="2298" y="172"/>
                  </a:cxn>
                  <a:cxn ang="0">
                    <a:pos x="2514" y="196"/>
                  </a:cxn>
                  <a:cxn ang="0">
                    <a:pos x="2362" y="20"/>
                  </a:cxn>
                  <a:cxn ang="0">
                    <a:pos x="2138" y="20"/>
                  </a:cxn>
                  <a:cxn ang="0">
                    <a:pos x="662" y="428"/>
                  </a:cxn>
                  <a:cxn ang="0">
                    <a:pos x="114" y="1095"/>
                  </a:cxn>
                  <a:cxn ang="0">
                    <a:pos x="678" y="916"/>
                  </a:cxn>
                  <a:cxn ang="0">
                    <a:pos x="91" y="1435"/>
                  </a:cxn>
                  <a:cxn ang="0">
                    <a:pos x="522" y="1276"/>
                  </a:cxn>
                  <a:cxn ang="0">
                    <a:pos x="341" y="1730"/>
                  </a:cxn>
                  <a:cxn ang="0">
                    <a:pos x="234" y="2148"/>
                  </a:cxn>
                  <a:cxn ang="0">
                    <a:pos x="810" y="1564"/>
                  </a:cxn>
                  <a:cxn ang="0">
                    <a:pos x="2054" y="1092"/>
                  </a:cxn>
                  <a:cxn ang="0">
                    <a:pos x="1286" y="1524"/>
                  </a:cxn>
                  <a:cxn ang="0">
                    <a:pos x="341" y="2388"/>
                  </a:cxn>
                  <a:cxn ang="0">
                    <a:pos x="774" y="2244"/>
                  </a:cxn>
                </a:cxnLst>
                <a:rect l="0" t="0" r="r" b="b"/>
                <a:pathLst>
                  <a:path w="5374" h="2556">
                    <a:moveTo>
                      <a:pt x="774" y="2244"/>
                    </a:moveTo>
                    <a:cubicBezTo>
                      <a:pt x="892" y="2124"/>
                      <a:pt x="997" y="1955"/>
                      <a:pt x="1230" y="1828"/>
                    </a:cubicBezTo>
                    <a:cubicBezTo>
                      <a:pt x="1463" y="1701"/>
                      <a:pt x="1805" y="1541"/>
                      <a:pt x="2174" y="1484"/>
                    </a:cubicBezTo>
                    <a:cubicBezTo>
                      <a:pt x="2543" y="1427"/>
                      <a:pt x="3037" y="1413"/>
                      <a:pt x="3446" y="1484"/>
                    </a:cubicBezTo>
                    <a:cubicBezTo>
                      <a:pt x="3855" y="1555"/>
                      <a:pt x="4336" y="1765"/>
                      <a:pt x="4627" y="1912"/>
                    </a:cubicBezTo>
                    <a:cubicBezTo>
                      <a:pt x="4918" y="2059"/>
                      <a:pt x="5073" y="2305"/>
                      <a:pt x="5194" y="2365"/>
                    </a:cubicBezTo>
                    <a:cubicBezTo>
                      <a:pt x="5315" y="2425"/>
                      <a:pt x="5374" y="2331"/>
                      <a:pt x="5353" y="2274"/>
                    </a:cubicBezTo>
                    <a:cubicBezTo>
                      <a:pt x="5332" y="2217"/>
                      <a:pt x="5161" y="2097"/>
                      <a:pt x="5070" y="2020"/>
                    </a:cubicBezTo>
                    <a:cubicBezTo>
                      <a:pt x="4979" y="1943"/>
                      <a:pt x="4910" y="1887"/>
                      <a:pt x="4806" y="1812"/>
                    </a:cubicBezTo>
                    <a:cubicBezTo>
                      <a:pt x="4702" y="1737"/>
                      <a:pt x="4498" y="1638"/>
                      <a:pt x="4446" y="1571"/>
                    </a:cubicBezTo>
                    <a:cubicBezTo>
                      <a:pt x="4394" y="1504"/>
                      <a:pt x="4412" y="1398"/>
                      <a:pt x="4491" y="1413"/>
                    </a:cubicBezTo>
                    <a:cubicBezTo>
                      <a:pt x="4570" y="1428"/>
                      <a:pt x="4811" y="1590"/>
                      <a:pt x="4922" y="1662"/>
                    </a:cubicBezTo>
                    <a:cubicBezTo>
                      <a:pt x="5033" y="1734"/>
                      <a:pt x="5105" y="1833"/>
                      <a:pt x="5154" y="1844"/>
                    </a:cubicBezTo>
                    <a:cubicBezTo>
                      <a:pt x="5203" y="1855"/>
                      <a:pt x="5275" y="1806"/>
                      <a:pt x="5217" y="1730"/>
                    </a:cubicBezTo>
                    <a:cubicBezTo>
                      <a:pt x="5159" y="1654"/>
                      <a:pt x="4993" y="1507"/>
                      <a:pt x="4808" y="1390"/>
                    </a:cubicBezTo>
                    <a:cubicBezTo>
                      <a:pt x="4623" y="1273"/>
                      <a:pt x="4292" y="1102"/>
                      <a:pt x="4105" y="1027"/>
                    </a:cubicBezTo>
                    <a:cubicBezTo>
                      <a:pt x="3918" y="952"/>
                      <a:pt x="3755" y="925"/>
                      <a:pt x="3686" y="940"/>
                    </a:cubicBezTo>
                    <a:cubicBezTo>
                      <a:pt x="3617" y="955"/>
                      <a:pt x="3633" y="1071"/>
                      <a:pt x="3690" y="1116"/>
                    </a:cubicBezTo>
                    <a:cubicBezTo>
                      <a:pt x="3747" y="1161"/>
                      <a:pt x="3923" y="1166"/>
                      <a:pt x="4026" y="1212"/>
                    </a:cubicBezTo>
                    <a:cubicBezTo>
                      <a:pt x="4129" y="1258"/>
                      <a:pt x="4276" y="1347"/>
                      <a:pt x="4309" y="1390"/>
                    </a:cubicBezTo>
                    <a:cubicBezTo>
                      <a:pt x="4342" y="1433"/>
                      <a:pt x="4364" y="1491"/>
                      <a:pt x="4226" y="1468"/>
                    </a:cubicBezTo>
                    <a:cubicBezTo>
                      <a:pt x="4088" y="1445"/>
                      <a:pt x="3777" y="1292"/>
                      <a:pt x="3482" y="1252"/>
                    </a:cubicBezTo>
                    <a:cubicBezTo>
                      <a:pt x="3187" y="1212"/>
                      <a:pt x="2629" y="1263"/>
                      <a:pt x="2454" y="1228"/>
                    </a:cubicBezTo>
                    <a:cubicBezTo>
                      <a:pt x="2279" y="1193"/>
                      <a:pt x="2341" y="1080"/>
                      <a:pt x="2434" y="1044"/>
                    </a:cubicBezTo>
                    <a:cubicBezTo>
                      <a:pt x="2527" y="1008"/>
                      <a:pt x="2847" y="1007"/>
                      <a:pt x="3010" y="1012"/>
                    </a:cubicBezTo>
                    <a:cubicBezTo>
                      <a:pt x="3173" y="1017"/>
                      <a:pt x="3334" y="1095"/>
                      <a:pt x="3410" y="1076"/>
                    </a:cubicBezTo>
                    <a:cubicBezTo>
                      <a:pt x="3486" y="1057"/>
                      <a:pt x="3558" y="938"/>
                      <a:pt x="3466" y="900"/>
                    </a:cubicBezTo>
                    <a:cubicBezTo>
                      <a:pt x="3374" y="862"/>
                      <a:pt x="2955" y="889"/>
                      <a:pt x="2858" y="846"/>
                    </a:cubicBezTo>
                    <a:cubicBezTo>
                      <a:pt x="2761" y="803"/>
                      <a:pt x="2741" y="660"/>
                      <a:pt x="2881" y="641"/>
                    </a:cubicBezTo>
                    <a:cubicBezTo>
                      <a:pt x="3021" y="622"/>
                      <a:pt x="3444" y="683"/>
                      <a:pt x="3697" y="732"/>
                    </a:cubicBezTo>
                    <a:cubicBezTo>
                      <a:pt x="3950" y="781"/>
                      <a:pt x="4178" y="839"/>
                      <a:pt x="4400" y="936"/>
                    </a:cubicBezTo>
                    <a:cubicBezTo>
                      <a:pt x="4622" y="1033"/>
                      <a:pt x="4934" y="1294"/>
                      <a:pt x="5030" y="1316"/>
                    </a:cubicBezTo>
                    <a:cubicBezTo>
                      <a:pt x="5126" y="1338"/>
                      <a:pt x="5117" y="1180"/>
                      <a:pt x="4974" y="1068"/>
                    </a:cubicBezTo>
                    <a:cubicBezTo>
                      <a:pt x="4831" y="956"/>
                      <a:pt x="4355" y="720"/>
                      <a:pt x="4173" y="641"/>
                    </a:cubicBezTo>
                    <a:cubicBezTo>
                      <a:pt x="3991" y="562"/>
                      <a:pt x="3928" y="630"/>
                      <a:pt x="3879" y="596"/>
                    </a:cubicBezTo>
                    <a:cubicBezTo>
                      <a:pt x="3830" y="562"/>
                      <a:pt x="3788" y="436"/>
                      <a:pt x="3879" y="437"/>
                    </a:cubicBezTo>
                    <a:cubicBezTo>
                      <a:pt x="3970" y="438"/>
                      <a:pt x="4318" y="586"/>
                      <a:pt x="4426" y="604"/>
                    </a:cubicBezTo>
                    <a:cubicBezTo>
                      <a:pt x="4534" y="622"/>
                      <a:pt x="4505" y="536"/>
                      <a:pt x="4530" y="548"/>
                    </a:cubicBezTo>
                    <a:cubicBezTo>
                      <a:pt x="4555" y="560"/>
                      <a:pt x="4546" y="651"/>
                      <a:pt x="4578" y="676"/>
                    </a:cubicBezTo>
                    <a:cubicBezTo>
                      <a:pt x="4610" y="701"/>
                      <a:pt x="4692" y="717"/>
                      <a:pt x="4722" y="700"/>
                    </a:cubicBezTo>
                    <a:cubicBezTo>
                      <a:pt x="4752" y="683"/>
                      <a:pt x="4766" y="605"/>
                      <a:pt x="4758" y="572"/>
                    </a:cubicBezTo>
                    <a:cubicBezTo>
                      <a:pt x="4750" y="539"/>
                      <a:pt x="4711" y="508"/>
                      <a:pt x="4674" y="500"/>
                    </a:cubicBezTo>
                    <a:cubicBezTo>
                      <a:pt x="4637" y="492"/>
                      <a:pt x="4578" y="539"/>
                      <a:pt x="4538" y="524"/>
                    </a:cubicBezTo>
                    <a:cubicBezTo>
                      <a:pt x="4498" y="509"/>
                      <a:pt x="4469" y="437"/>
                      <a:pt x="4434" y="412"/>
                    </a:cubicBezTo>
                    <a:cubicBezTo>
                      <a:pt x="4399" y="387"/>
                      <a:pt x="4446" y="411"/>
                      <a:pt x="4330" y="372"/>
                    </a:cubicBezTo>
                    <a:cubicBezTo>
                      <a:pt x="4214" y="333"/>
                      <a:pt x="3991" y="230"/>
                      <a:pt x="3738" y="180"/>
                    </a:cubicBezTo>
                    <a:cubicBezTo>
                      <a:pt x="3485" y="130"/>
                      <a:pt x="2967" y="58"/>
                      <a:pt x="2813" y="74"/>
                    </a:cubicBezTo>
                    <a:cubicBezTo>
                      <a:pt x="2659" y="90"/>
                      <a:pt x="2685" y="227"/>
                      <a:pt x="2813" y="279"/>
                    </a:cubicBezTo>
                    <a:cubicBezTo>
                      <a:pt x="2941" y="331"/>
                      <a:pt x="3467" y="349"/>
                      <a:pt x="3582" y="388"/>
                    </a:cubicBezTo>
                    <a:cubicBezTo>
                      <a:pt x="3697" y="427"/>
                      <a:pt x="3628" y="508"/>
                      <a:pt x="3502" y="516"/>
                    </a:cubicBezTo>
                    <a:cubicBezTo>
                      <a:pt x="3376" y="524"/>
                      <a:pt x="3033" y="447"/>
                      <a:pt x="2826" y="436"/>
                    </a:cubicBezTo>
                    <a:cubicBezTo>
                      <a:pt x="2619" y="425"/>
                      <a:pt x="2438" y="429"/>
                      <a:pt x="2258" y="452"/>
                    </a:cubicBezTo>
                    <a:cubicBezTo>
                      <a:pt x="2078" y="475"/>
                      <a:pt x="1869" y="541"/>
                      <a:pt x="1747" y="573"/>
                    </a:cubicBezTo>
                    <a:cubicBezTo>
                      <a:pt x="1625" y="605"/>
                      <a:pt x="1556" y="598"/>
                      <a:pt x="1526" y="644"/>
                    </a:cubicBezTo>
                    <a:cubicBezTo>
                      <a:pt x="1496" y="690"/>
                      <a:pt x="1474" y="838"/>
                      <a:pt x="1565" y="846"/>
                    </a:cubicBezTo>
                    <a:cubicBezTo>
                      <a:pt x="1656" y="854"/>
                      <a:pt x="1904" y="726"/>
                      <a:pt x="2074" y="692"/>
                    </a:cubicBezTo>
                    <a:cubicBezTo>
                      <a:pt x="2244" y="658"/>
                      <a:pt x="2493" y="619"/>
                      <a:pt x="2586" y="641"/>
                    </a:cubicBezTo>
                    <a:cubicBezTo>
                      <a:pt x="2679" y="663"/>
                      <a:pt x="2695" y="778"/>
                      <a:pt x="2631" y="823"/>
                    </a:cubicBezTo>
                    <a:cubicBezTo>
                      <a:pt x="2567" y="868"/>
                      <a:pt x="2378" y="880"/>
                      <a:pt x="2200" y="914"/>
                    </a:cubicBezTo>
                    <a:cubicBezTo>
                      <a:pt x="2022" y="948"/>
                      <a:pt x="1746" y="989"/>
                      <a:pt x="1565" y="1027"/>
                    </a:cubicBezTo>
                    <a:cubicBezTo>
                      <a:pt x="1384" y="1065"/>
                      <a:pt x="1232" y="1104"/>
                      <a:pt x="1112" y="1140"/>
                    </a:cubicBezTo>
                    <a:cubicBezTo>
                      <a:pt x="992" y="1176"/>
                      <a:pt x="904" y="1251"/>
                      <a:pt x="846" y="1244"/>
                    </a:cubicBezTo>
                    <a:cubicBezTo>
                      <a:pt x="788" y="1237"/>
                      <a:pt x="684" y="1167"/>
                      <a:pt x="766" y="1100"/>
                    </a:cubicBezTo>
                    <a:cubicBezTo>
                      <a:pt x="848" y="1033"/>
                      <a:pt x="1249" y="915"/>
                      <a:pt x="1338" y="844"/>
                    </a:cubicBezTo>
                    <a:cubicBezTo>
                      <a:pt x="1427" y="773"/>
                      <a:pt x="1367" y="689"/>
                      <a:pt x="1298" y="676"/>
                    </a:cubicBezTo>
                    <a:cubicBezTo>
                      <a:pt x="1229" y="663"/>
                      <a:pt x="999" y="781"/>
                      <a:pt x="926" y="764"/>
                    </a:cubicBezTo>
                    <a:cubicBezTo>
                      <a:pt x="853" y="747"/>
                      <a:pt x="714" y="658"/>
                      <a:pt x="862" y="573"/>
                    </a:cubicBezTo>
                    <a:cubicBezTo>
                      <a:pt x="1010" y="488"/>
                      <a:pt x="1597" y="316"/>
                      <a:pt x="1815" y="256"/>
                    </a:cubicBezTo>
                    <a:cubicBezTo>
                      <a:pt x="2033" y="196"/>
                      <a:pt x="2090" y="226"/>
                      <a:pt x="2170" y="212"/>
                    </a:cubicBezTo>
                    <a:cubicBezTo>
                      <a:pt x="2250" y="198"/>
                      <a:pt x="2259" y="167"/>
                      <a:pt x="2298" y="172"/>
                    </a:cubicBezTo>
                    <a:cubicBezTo>
                      <a:pt x="2337" y="177"/>
                      <a:pt x="2366" y="240"/>
                      <a:pt x="2402" y="244"/>
                    </a:cubicBezTo>
                    <a:cubicBezTo>
                      <a:pt x="2438" y="248"/>
                      <a:pt x="2498" y="232"/>
                      <a:pt x="2514" y="196"/>
                    </a:cubicBezTo>
                    <a:cubicBezTo>
                      <a:pt x="2530" y="160"/>
                      <a:pt x="2520" y="58"/>
                      <a:pt x="2495" y="29"/>
                    </a:cubicBezTo>
                    <a:cubicBezTo>
                      <a:pt x="2470" y="0"/>
                      <a:pt x="2398" y="8"/>
                      <a:pt x="2362" y="20"/>
                    </a:cubicBezTo>
                    <a:cubicBezTo>
                      <a:pt x="2326" y="32"/>
                      <a:pt x="2319" y="100"/>
                      <a:pt x="2282" y="100"/>
                    </a:cubicBezTo>
                    <a:cubicBezTo>
                      <a:pt x="2245" y="100"/>
                      <a:pt x="2277" y="16"/>
                      <a:pt x="2138" y="20"/>
                    </a:cubicBezTo>
                    <a:cubicBezTo>
                      <a:pt x="1999" y="24"/>
                      <a:pt x="1692" y="56"/>
                      <a:pt x="1446" y="124"/>
                    </a:cubicBezTo>
                    <a:cubicBezTo>
                      <a:pt x="1200" y="192"/>
                      <a:pt x="888" y="308"/>
                      <a:pt x="662" y="428"/>
                    </a:cubicBezTo>
                    <a:cubicBezTo>
                      <a:pt x="436" y="548"/>
                      <a:pt x="182" y="735"/>
                      <a:pt x="91" y="846"/>
                    </a:cubicBezTo>
                    <a:cubicBezTo>
                      <a:pt x="0" y="957"/>
                      <a:pt x="27" y="1105"/>
                      <a:pt x="114" y="1095"/>
                    </a:cubicBezTo>
                    <a:cubicBezTo>
                      <a:pt x="201" y="1085"/>
                      <a:pt x="520" y="818"/>
                      <a:pt x="614" y="788"/>
                    </a:cubicBezTo>
                    <a:cubicBezTo>
                      <a:pt x="708" y="758"/>
                      <a:pt x="727" y="850"/>
                      <a:pt x="678" y="916"/>
                    </a:cubicBezTo>
                    <a:cubicBezTo>
                      <a:pt x="629" y="982"/>
                      <a:pt x="416" y="1100"/>
                      <a:pt x="318" y="1186"/>
                    </a:cubicBezTo>
                    <a:cubicBezTo>
                      <a:pt x="220" y="1272"/>
                      <a:pt x="121" y="1352"/>
                      <a:pt x="91" y="1435"/>
                    </a:cubicBezTo>
                    <a:cubicBezTo>
                      <a:pt x="61" y="1518"/>
                      <a:pt x="64" y="1711"/>
                      <a:pt x="136" y="1685"/>
                    </a:cubicBezTo>
                    <a:cubicBezTo>
                      <a:pt x="208" y="1659"/>
                      <a:pt x="431" y="1329"/>
                      <a:pt x="522" y="1276"/>
                    </a:cubicBezTo>
                    <a:cubicBezTo>
                      <a:pt x="613" y="1223"/>
                      <a:pt x="711" y="1291"/>
                      <a:pt x="681" y="1367"/>
                    </a:cubicBezTo>
                    <a:cubicBezTo>
                      <a:pt x="651" y="1443"/>
                      <a:pt x="439" y="1616"/>
                      <a:pt x="341" y="1730"/>
                    </a:cubicBezTo>
                    <a:cubicBezTo>
                      <a:pt x="243" y="1844"/>
                      <a:pt x="109" y="1978"/>
                      <a:pt x="91" y="2048"/>
                    </a:cubicBezTo>
                    <a:cubicBezTo>
                      <a:pt x="73" y="2118"/>
                      <a:pt x="172" y="2169"/>
                      <a:pt x="234" y="2148"/>
                    </a:cubicBezTo>
                    <a:cubicBezTo>
                      <a:pt x="296" y="2127"/>
                      <a:pt x="370" y="2021"/>
                      <a:pt x="466" y="1924"/>
                    </a:cubicBezTo>
                    <a:cubicBezTo>
                      <a:pt x="562" y="1827"/>
                      <a:pt x="685" y="1659"/>
                      <a:pt x="810" y="1564"/>
                    </a:cubicBezTo>
                    <a:cubicBezTo>
                      <a:pt x="935" y="1469"/>
                      <a:pt x="1007" y="1435"/>
                      <a:pt x="1214" y="1356"/>
                    </a:cubicBezTo>
                    <a:cubicBezTo>
                      <a:pt x="1421" y="1277"/>
                      <a:pt x="1908" y="1105"/>
                      <a:pt x="2054" y="1092"/>
                    </a:cubicBezTo>
                    <a:cubicBezTo>
                      <a:pt x="2200" y="1079"/>
                      <a:pt x="2218" y="1204"/>
                      <a:pt x="2090" y="1276"/>
                    </a:cubicBezTo>
                    <a:cubicBezTo>
                      <a:pt x="1962" y="1348"/>
                      <a:pt x="1506" y="1417"/>
                      <a:pt x="1286" y="1524"/>
                    </a:cubicBezTo>
                    <a:cubicBezTo>
                      <a:pt x="1066" y="1631"/>
                      <a:pt x="927" y="1772"/>
                      <a:pt x="770" y="1916"/>
                    </a:cubicBezTo>
                    <a:cubicBezTo>
                      <a:pt x="613" y="2060"/>
                      <a:pt x="388" y="2285"/>
                      <a:pt x="341" y="2388"/>
                    </a:cubicBezTo>
                    <a:cubicBezTo>
                      <a:pt x="294" y="2491"/>
                      <a:pt x="418" y="2556"/>
                      <a:pt x="490" y="2532"/>
                    </a:cubicBezTo>
                    <a:cubicBezTo>
                      <a:pt x="562" y="2508"/>
                      <a:pt x="715" y="2304"/>
                      <a:pt x="774" y="2244"/>
                    </a:cubicBezTo>
                    <a:close/>
                  </a:path>
                </a:pathLst>
              </a:custGeom>
              <a:gradFill rotWithShape="1">
                <a:gsLst>
                  <a:gs pos="0">
                    <a:srgbClr val="FFCC00">
                      <a:alpha val="46001"/>
                    </a:srgbClr>
                  </a:gs>
                  <a:gs pos="100000">
                    <a:srgbClr val="FFCC66">
                      <a:alpha val="47000"/>
                    </a:srgbClr>
                  </a:gs>
                </a:gsLst>
                <a:lin ang="5400000" scaled="1"/>
              </a:gradFill>
              <a:ln w="12700" cmpd="sng">
                <a:solidFill>
                  <a:srgbClr val="FF9933"/>
                </a:solidFill>
                <a:round/>
                <a:headEnd/>
                <a:tailEnd/>
              </a:ln>
              <a:effectLst/>
            </p:spPr>
            <p:txBody>
              <a:bodyPr/>
              <a:lstStyle/>
              <a:p>
                <a:endParaRPr lang="sv-SE"/>
              </a:p>
            </p:txBody>
          </p:sp>
          <p:sp>
            <p:nvSpPr>
              <p:cNvPr id="1283" name="Oval 5221"/>
              <p:cNvSpPr>
                <a:spLocks noChangeAspect="1" noChangeArrowheads="1"/>
              </p:cNvSpPr>
              <p:nvPr/>
            </p:nvSpPr>
            <p:spPr bwMode="auto">
              <a:xfrm rot="14666402">
                <a:off x="3807" y="36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87" name="Oval 5222"/>
              <p:cNvSpPr>
                <a:spLocks noChangeAspect="1" noChangeArrowheads="1"/>
              </p:cNvSpPr>
              <p:nvPr/>
            </p:nvSpPr>
            <p:spPr bwMode="auto">
              <a:xfrm rot="14666402">
                <a:off x="3793" y="365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88" name="Oval 5223"/>
              <p:cNvSpPr>
                <a:spLocks noChangeAspect="1" noChangeArrowheads="1"/>
              </p:cNvSpPr>
              <p:nvPr/>
            </p:nvSpPr>
            <p:spPr bwMode="auto">
              <a:xfrm rot="14666402">
                <a:off x="3860" y="364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89" name="Oval 5224"/>
              <p:cNvSpPr>
                <a:spLocks noChangeAspect="1" noChangeArrowheads="1"/>
              </p:cNvSpPr>
              <p:nvPr/>
            </p:nvSpPr>
            <p:spPr bwMode="auto">
              <a:xfrm rot="14666402">
                <a:off x="3880" y="367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93" name="Oval 5225"/>
              <p:cNvSpPr>
                <a:spLocks noChangeAspect="1" noChangeArrowheads="1"/>
              </p:cNvSpPr>
              <p:nvPr/>
            </p:nvSpPr>
            <p:spPr bwMode="auto">
              <a:xfrm rot="14666402">
                <a:off x="3900" y="369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94" name="Oval 5226"/>
              <p:cNvSpPr>
                <a:spLocks noChangeAspect="1" noChangeArrowheads="1"/>
              </p:cNvSpPr>
              <p:nvPr/>
            </p:nvSpPr>
            <p:spPr bwMode="auto">
              <a:xfrm rot="14666402">
                <a:off x="3921" y="371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95" name="Oval 5227"/>
              <p:cNvSpPr>
                <a:spLocks noChangeAspect="1" noChangeArrowheads="1"/>
              </p:cNvSpPr>
              <p:nvPr/>
            </p:nvSpPr>
            <p:spPr bwMode="auto">
              <a:xfrm rot="14666402">
                <a:off x="3951" y="374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6" name="Oval 5228"/>
              <p:cNvSpPr>
                <a:spLocks noChangeAspect="1" noChangeArrowheads="1"/>
              </p:cNvSpPr>
              <p:nvPr/>
            </p:nvSpPr>
            <p:spPr bwMode="auto">
              <a:xfrm rot="14666402">
                <a:off x="3974" y="376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7" name="Oval 5229"/>
              <p:cNvSpPr>
                <a:spLocks noChangeAspect="1" noChangeArrowheads="1"/>
              </p:cNvSpPr>
              <p:nvPr/>
            </p:nvSpPr>
            <p:spPr bwMode="auto">
              <a:xfrm rot="14666402">
                <a:off x="3991" y="378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8" name="Oval 5230"/>
              <p:cNvSpPr>
                <a:spLocks noChangeAspect="1" noChangeArrowheads="1"/>
              </p:cNvSpPr>
              <p:nvPr/>
            </p:nvSpPr>
            <p:spPr bwMode="auto">
              <a:xfrm rot="14666402">
                <a:off x="3996" y="34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9" name="Oval 5231"/>
              <p:cNvSpPr>
                <a:spLocks noChangeAspect="1" noChangeArrowheads="1"/>
              </p:cNvSpPr>
              <p:nvPr/>
            </p:nvSpPr>
            <p:spPr bwMode="auto">
              <a:xfrm rot="14666402">
                <a:off x="3956" y="332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80" name="Oval 5232"/>
              <p:cNvSpPr>
                <a:spLocks noChangeAspect="1" noChangeArrowheads="1"/>
              </p:cNvSpPr>
              <p:nvPr/>
            </p:nvSpPr>
            <p:spPr bwMode="auto">
              <a:xfrm rot="14666402">
                <a:off x="3976" y="337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99" name="Oval 5233"/>
              <p:cNvSpPr>
                <a:spLocks noChangeAspect="1" noChangeArrowheads="1"/>
              </p:cNvSpPr>
              <p:nvPr/>
            </p:nvSpPr>
            <p:spPr bwMode="auto">
              <a:xfrm rot="14666402">
                <a:off x="4030" y="34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05" name="Oval 5234"/>
              <p:cNvSpPr>
                <a:spLocks noChangeAspect="1" noChangeArrowheads="1"/>
              </p:cNvSpPr>
              <p:nvPr/>
            </p:nvSpPr>
            <p:spPr bwMode="auto">
              <a:xfrm rot="14666402">
                <a:off x="4063" y="347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11" name="Oval 5235"/>
              <p:cNvSpPr>
                <a:spLocks noChangeAspect="1" noChangeArrowheads="1"/>
              </p:cNvSpPr>
              <p:nvPr/>
            </p:nvSpPr>
            <p:spPr bwMode="auto">
              <a:xfrm rot="14666402">
                <a:off x="4059" y="34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47" name="Oval 5236"/>
              <p:cNvSpPr>
                <a:spLocks noChangeAspect="1" noChangeArrowheads="1"/>
              </p:cNvSpPr>
              <p:nvPr/>
            </p:nvSpPr>
            <p:spPr bwMode="auto">
              <a:xfrm rot="14666402">
                <a:off x="4047" y="3397"/>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48" name="Oval 5237"/>
              <p:cNvSpPr>
                <a:spLocks noChangeAspect="1" noChangeArrowheads="1"/>
              </p:cNvSpPr>
              <p:nvPr/>
            </p:nvSpPr>
            <p:spPr bwMode="auto">
              <a:xfrm rot="14666402">
                <a:off x="4033" y="33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49" name="Oval 5238"/>
              <p:cNvSpPr>
                <a:spLocks noChangeAspect="1" noChangeArrowheads="1"/>
              </p:cNvSpPr>
              <p:nvPr/>
            </p:nvSpPr>
            <p:spPr bwMode="auto">
              <a:xfrm rot="14666402">
                <a:off x="4012" y="33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50" name="Oval 5239"/>
              <p:cNvSpPr>
                <a:spLocks noChangeAspect="1" noChangeArrowheads="1"/>
              </p:cNvSpPr>
              <p:nvPr/>
            </p:nvSpPr>
            <p:spPr bwMode="auto">
              <a:xfrm rot="14666402">
                <a:off x="3982" y="326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57" name="Oval 5240"/>
              <p:cNvSpPr>
                <a:spLocks noChangeAspect="1" noChangeArrowheads="1"/>
              </p:cNvSpPr>
              <p:nvPr/>
            </p:nvSpPr>
            <p:spPr bwMode="auto">
              <a:xfrm rot="14666402">
                <a:off x="3970" y="323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58" name="Oval 5241"/>
              <p:cNvSpPr>
                <a:spLocks noChangeAspect="1" noChangeArrowheads="1"/>
              </p:cNvSpPr>
              <p:nvPr/>
            </p:nvSpPr>
            <p:spPr bwMode="auto">
              <a:xfrm rot="14666402">
                <a:off x="3961" y="31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67" name="Oval 5242"/>
              <p:cNvSpPr>
                <a:spLocks noChangeAspect="1" noChangeArrowheads="1"/>
              </p:cNvSpPr>
              <p:nvPr/>
            </p:nvSpPr>
            <p:spPr bwMode="auto">
              <a:xfrm rot="14666402">
                <a:off x="3960" y="31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69" name="Oval 5243"/>
              <p:cNvSpPr>
                <a:spLocks noChangeAspect="1" noChangeArrowheads="1"/>
              </p:cNvSpPr>
              <p:nvPr/>
            </p:nvSpPr>
            <p:spPr bwMode="auto">
              <a:xfrm rot="14666402">
                <a:off x="3975" y="367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71" name="Oval 5244"/>
              <p:cNvSpPr>
                <a:spLocks noChangeAspect="1" noChangeArrowheads="1"/>
              </p:cNvSpPr>
              <p:nvPr/>
            </p:nvSpPr>
            <p:spPr bwMode="auto">
              <a:xfrm rot="14666402">
                <a:off x="3817" y="370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72" name="Oval 5245"/>
              <p:cNvSpPr>
                <a:spLocks noChangeAspect="1" noChangeArrowheads="1"/>
              </p:cNvSpPr>
              <p:nvPr/>
            </p:nvSpPr>
            <p:spPr bwMode="auto">
              <a:xfrm rot="14666402">
                <a:off x="3842" y="37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0" name="Oval 5246"/>
              <p:cNvSpPr>
                <a:spLocks noChangeAspect="1" noChangeArrowheads="1"/>
              </p:cNvSpPr>
              <p:nvPr/>
            </p:nvSpPr>
            <p:spPr bwMode="auto">
              <a:xfrm rot="14666402">
                <a:off x="3861" y="37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1" name="Oval 5247"/>
              <p:cNvSpPr>
                <a:spLocks noChangeAspect="1" noChangeArrowheads="1"/>
              </p:cNvSpPr>
              <p:nvPr/>
            </p:nvSpPr>
            <p:spPr bwMode="auto">
              <a:xfrm rot="14666402">
                <a:off x="3885" y="378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2" name="Oval 5248"/>
              <p:cNvSpPr>
                <a:spLocks noChangeAspect="1" noChangeArrowheads="1"/>
              </p:cNvSpPr>
              <p:nvPr/>
            </p:nvSpPr>
            <p:spPr bwMode="auto">
              <a:xfrm rot="14666402">
                <a:off x="3902" y="38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3" name="Oval 5249"/>
              <p:cNvSpPr>
                <a:spLocks noChangeAspect="1" noChangeArrowheads="1"/>
              </p:cNvSpPr>
              <p:nvPr/>
            </p:nvSpPr>
            <p:spPr bwMode="auto">
              <a:xfrm rot="14666402">
                <a:off x="3917" y="382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4" name="Oval 5250"/>
              <p:cNvSpPr>
                <a:spLocks noChangeAspect="1" noChangeArrowheads="1"/>
              </p:cNvSpPr>
              <p:nvPr/>
            </p:nvSpPr>
            <p:spPr bwMode="auto">
              <a:xfrm rot="14666402">
                <a:off x="393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5" name="Oval 5251"/>
              <p:cNvSpPr>
                <a:spLocks noChangeAspect="1" noChangeArrowheads="1"/>
              </p:cNvSpPr>
              <p:nvPr/>
            </p:nvSpPr>
            <p:spPr bwMode="auto">
              <a:xfrm rot="14666402">
                <a:off x="3962" y="34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6" name="Oval 5252"/>
              <p:cNvSpPr>
                <a:spLocks noChangeAspect="1" noChangeArrowheads="1"/>
              </p:cNvSpPr>
              <p:nvPr/>
            </p:nvSpPr>
            <p:spPr bwMode="auto">
              <a:xfrm rot="14666402">
                <a:off x="4017" y="38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7" name="Oval 5253"/>
              <p:cNvSpPr>
                <a:spLocks noChangeAspect="1" noChangeArrowheads="1"/>
              </p:cNvSpPr>
              <p:nvPr/>
            </p:nvSpPr>
            <p:spPr bwMode="auto">
              <a:xfrm rot="14666402">
                <a:off x="3996" y="328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8" name="Oval 5254"/>
              <p:cNvSpPr>
                <a:spLocks noChangeAspect="1" noChangeArrowheads="1"/>
              </p:cNvSpPr>
              <p:nvPr/>
            </p:nvSpPr>
            <p:spPr bwMode="auto">
              <a:xfrm rot="14666402">
                <a:off x="3962" y="385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9" name="Oval 5255"/>
              <p:cNvSpPr>
                <a:spLocks noChangeAspect="1" noChangeArrowheads="1"/>
              </p:cNvSpPr>
              <p:nvPr/>
            </p:nvSpPr>
            <p:spPr bwMode="auto">
              <a:xfrm rot="14666402">
                <a:off x="3983" y="387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0" name="Oval 5256"/>
              <p:cNvSpPr>
                <a:spLocks noChangeAspect="1" noChangeArrowheads="1"/>
              </p:cNvSpPr>
              <p:nvPr/>
            </p:nvSpPr>
            <p:spPr bwMode="auto">
              <a:xfrm rot="14666402">
                <a:off x="4003" y="38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1" name="Oval 5257"/>
              <p:cNvSpPr>
                <a:spLocks noChangeAspect="1" noChangeArrowheads="1"/>
              </p:cNvSpPr>
              <p:nvPr/>
            </p:nvSpPr>
            <p:spPr bwMode="auto">
              <a:xfrm rot="14666402">
                <a:off x="4026"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3" name="Oval 5258"/>
              <p:cNvSpPr>
                <a:spLocks noChangeAspect="1" noChangeArrowheads="1"/>
              </p:cNvSpPr>
              <p:nvPr/>
            </p:nvSpPr>
            <p:spPr bwMode="auto">
              <a:xfrm rot="14666402">
                <a:off x="4494"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9" name="Oval 5259"/>
              <p:cNvSpPr>
                <a:spLocks noChangeAspect="1" noChangeArrowheads="1"/>
              </p:cNvSpPr>
              <p:nvPr/>
            </p:nvSpPr>
            <p:spPr bwMode="auto">
              <a:xfrm rot="14666402">
                <a:off x="3797" y="35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09" name="Oval 5260"/>
              <p:cNvSpPr>
                <a:spLocks noChangeAspect="1" noChangeArrowheads="1"/>
              </p:cNvSpPr>
              <p:nvPr/>
            </p:nvSpPr>
            <p:spPr bwMode="auto">
              <a:xfrm rot="14666402">
                <a:off x="4041" y="38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0" name="Oval 5261"/>
              <p:cNvSpPr>
                <a:spLocks noChangeAspect="1" noChangeArrowheads="1"/>
              </p:cNvSpPr>
              <p:nvPr/>
            </p:nvSpPr>
            <p:spPr bwMode="auto">
              <a:xfrm rot="14666402">
                <a:off x="4064" y="38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1" name="Oval 5262"/>
              <p:cNvSpPr>
                <a:spLocks noChangeAspect="1" noChangeArrowheads="1"/>
              </p:cNvSpPr>
              <p:nvPr/>
            </p:nvSpPr>
            <p:spPr bwMode="auto">
              <a:xfrm rot="14666402">
                <a:off x="4096"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2" name="Oval 5263"/>
              <p:cNvSpPr>
                <a:spLocks noChangeAspect="1" noChangeArrowheads="1"/>
              </p:cNvSpPr>
              <p:nvPr/>
            </p:nvSpPr>
            <p:spPr bwMode="auto">
              <a:xfrm rot="14666402">
                <a:off x="4102" y="38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3" name="Oval 5264"/>
              <p:cNvSpPr>
                <a:spLocks noChangeAspect="1" noChangeArrowheads="1"/>
              </p:cNvSpPr>
              <p:nvPr/>
            </p:nvSpPr>
            <p:spPr bwMode="auto">
              <a:xfrm rot="14666402">
                <a:off x="4085" y="379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4" name="Oval 5265"/>
              <p:cNvSpPr>
                <a:spLocks noChangeAspect="1" noChangeArrowheads="1"/>
              </p:cNvSpPr>
              <p:nvPr/>
            </p:nvSpPr>
            <p:spPr bwMode="auto">
              <a:xfrm rot="14666402">
                <a:off x="4057" y="37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5" name="Oval 5266"/>
              <p:cNvSpPr>
                <a:spLocks noChangeAspect="1" noChangeArrowheads="1"/>
              </p:cNvSpPr>
              <p:nvPr/>
            </p:nvSpPr>
            <p:spPr bwMode="auto">
              <a:xfrm rot="14666402">
                <a:off x="3927" y="33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6" name="Oval 5267"/>
              <p:cNvSpPr>
                <a:spLocks noChangeAspect="1" noChangeArrowheads="1"/>
              </p:cNvSpPr>
              <p:nvPr/>
            </p:nvSpPr>
            <p:spPr bwMode="auto">
              <a:xfrm rot="14666402">
                <a:off x="3957" y="311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7" name="Oval 5268"/>
              <p:cNvSpPr>
                <a:spLocks noChangeAspect="1" noChangeArrowheads="1"/>
              </p:cNvSpPr>
              <p:nvPr/>
            </p:nvSpPr>
            <p:spPr bwMode="auto">
              <a:xfrm rot="14666402">
                <a:off x="3955"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8" name="Oval 5269"/>
              <p:cNvSpPr>
                <a:spLocks noChangeAspect="1" noChangeArrowheads="1"/>
              </p:cNvSpPr>
              <p:nvPr/>
            </p:nvSpPr>
            <p:spPr bwMode="auto">
              <a:xfrm rot="14666402">
                <a:off x="3952" y="305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9" name="Oval 5270"/>
              <p:cNvSpPr>
                <a:spLocks noChangeAspect="1" noChangeArrowheads="1"/>
              </p:cNvSpPr>
              <p:nvPr/>
            </p:nvSpPr>
            <p:spPr bwMode="auto">
              <a:xfrm rot="14666402">
                <a:off x="3920" y="306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0" name="Oval 5271"/>
              <p:cNvSpPr>
                <a:spLocks noChangeAspect="1" noChangeArrowheads="1"/>
              </p:cNvSpPr>
              <p:nvPr/>
            </p:nvSpPr>
            <p:spPr bwMode="auto">
              <a:xfrm rot="14666402">
                <a:off x="3917" y="309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1" name="Oval 5272"/>
              <p:cNvSpPr>
                <a:spLocks noChangeAspect="1" noChangeArrowheads="1"/>
              </p:cNvSpPr>
              <p:nvPr/>
            </p:nvSpPr>
            <p:spPr bwMode="auto">
              <a:xfrm rot="14666402">
                <a:off x="3917" y="312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2" name="Oval 5273"/>
              <p:cNvSpPr>
                <a:spLocks noChangeAspect="1" noChangeArrowheads="1"/>
              </p:cNvSpPr>
              <p:nvPr/>
            </p:nvSpPr>
            <p:spPr bwMode="auto">
              <a:xfrm rot="14666402">
                <a:off x="3925" y="315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3" name="Oval 5274"/>
              <p:cNvSpPr>
                <a:spLocks noChangeAspect="1" noChangeArrowheads="1"/>
              </p:cNvSpPr>
              <p:nvPr/>
            </p:nvSpPr>
            <p:spPr bwMode="auto">
              <a:xfrm rot="14666402">
                <a:off x="3926" y="318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4" name="Oval 5275"/>
              <p:cNvSpPr>
                <a:spLocks noChangeAspect="1" noChangeArrowheads="1"/>
              </p:cNvSpPr>
              <p:nvPr/>
            </p:nvSpPr>
            <p:spPr bwMode="auto">
              <a:xfrm rot="14666402">
                <a:off x="3926" y="32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5" name="Oval 5276"/>
              <p:cNvSpPr>
                <a:spLocks noChangeAspect="1" noChangeArrowheads="1"/>
              </p:cNvSpPr>
              <p:nvPr/>
            </p:nvSpPr>
            <p:spPr bwMode="auto">
              <a:xfrm rot="14666402">
                <a:off x="3769"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6" name="Oval 5277"/>
              <p:cNvSpPr>
                <a:spLocks noChangeAspect="1" noChangeArrowheads="1"/>
              </p:cNvSpPr>
              <p:nvPr/>
            </p:nvSpPr>
            <p:spPr bwMode="auto">
              <a:xfrm rot="14666402">
                <a:off x="3738" y="350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7" name="Oval 5278"/>
              <p:cNvSpPr>
                <a:spLocks noChangeAspect="1" noChangeArrowheads="1"/>
              </p:cNvSpPr>
              <p:nvPr/>
            </p:nvSpPr>
            <p:spPr bwMode="auto">
              <a:xfrm rot="14666402">
                <a:off x="3732" y="323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8" name="Oval 5279"/>
              <p:cNvSpPr>
                <a:spLocks noChangeAspect="1" noChangeArrowheads="1"/>
              </p:cNvSpPr>
              <p:nvPr/>
            </p:nvSpPr>
            <p:spPr bwMode="auto">
              <a:xfrm rot="14666402">
                <a:off x="3723" y="347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9" name="Oval 5280"/>
              <p:cNvSpPr>
                <a:spLocks noChangeAspect="1" noChangeArrowheads="1"/>
              </p:cNvSpPr>
              <p:nvPr/>
            </p:nvSpPr>
            <p:spPr bwMode="auto">
              <a:xfrm rot="14666402">
                <a:off x="4478" y="37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0" name="Oval 5281"/>
              <p:cNvSpPr>
                <a:spLocks noChangeAspect="1" noChangeArrowheads="1"/>
              </p:cNvSpPr>
              <p:nvPr/>
            </p:nvSpPr>
            <p:spPr bwMode="auto">
              <a:xfrm rot="14666402">
                <a:off x="3715" y="344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1" name="Oval 5282"/>
              <p:cNvSpPr>
                <a:spLocks noChangeAspect="1" noChangeArrowheads="1"/>
              </p:cNvSpPr>
              <p:nvPr/>
            </p:nvSpPr>
            <p:spPr bwMode="auto">
              <a:xfrm rot="14666402">
                <a:off x="3910" y="335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2" name="Oval 5283"/>
              <p:cNvSpPr>
                <a:spLocks noChangeAspect="1" noChangeArrowheads="1"/>
              </p:cNvSpPr>
              <p:nvPr/>
            </p:nvSpPr>
            <p:spPr bwMode="auto">
              <a:xfrm rot="14666402">
                <a:off x="3954" y="328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3" name="Oval 5284"/>
              <p:cNvSpPr>
                <a:spLocks noChangeAspect="1" noChangeArrowheads="1"/>
              </p:cNvSpPr>
              <p:nvPr/>
            </p:nvSpPr>
            <p:spPr bwMode="auto">
              <a:xfrm rot="14666402">
                <a:off x="3700" y="34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4" name="Oval 5285"/>
              <p:cNvSpPr>
                <a:spLocks noChangeAspect="1" noChangeArrowheads="1"/>
              </p:cNvSpPr>
              <p:nvPr/>
            </p:nvSpPr>
            <p:spPr bwMode="auto">
              <a:xfrm rot="14666402">
                <a:off x="3692" y="338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5" name="Oval 5286"/>
              <p:cNvSpPr>
                <a:spLocks noChangeAspect="1" noChangeArrowheads="1"/>
              </p:cNvSpPr>
              <p:nvPr/>
            </p:nvSpPr>
            <p:spPr bwMode="auto">
              <a:xfrm rot="14666402">
                <a:off x="3688" y="33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61" name="Oval 5287"/>
              <p:cNvSpPr>
                <a:spLocks noChangeAspect="1" noChangeArrowheads="1"/>
              </p:cNvSpPr>
              <p:nvPr/>
            </p:nvSpPr>
            <p:spPr bwMode="auto">
              <a:xfrm rot="14666402">
                <a:off x="3671" y="32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62" name="Oval 5288"/>
              <p:cNvSpPr>
                <a:spLocks noChangeAspect="1" noChangeArrowheads="1"/>
              </p:cNvSpPr>
              <p:nvPr/>
            </p:nvSpPr>
            <p:spPr bwMode="auto">
              <a:xfrm rot="14666402">
                <a:off x="3678" y="332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63" name="Oval 5289"/>
              <p:cNvSpPr>
                <a:spLocks noChangeAspect="1" noChangeArrowheads="1"/>
              </p:cNvSpPr>
              <p:nvPr/>
            </p:nvSpPr>
            <p:spPr bwMode="auto">
              <a:xfrm rot="14666402">
                <a:off x="3667" y="325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70" name="Oval 5290"/>
              <p:cNvSpPr>
                <a:spLocks noChangeAspect="1" noChangeArrowheads="1"/>
              </p:cNvSpPr>
              <p:nvPr/>
            </p:nvSpPr>
            <p:spPr bwMode="auto">
              <a:xfrm rot="14666402">
                <a:off x="3666" y="32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71" name="Oval 5291"/>
              <p:cNvSpPr>
                <a:spLocks noChangeAspect="1" noChangeArrowheads="1"/>
              </p:cNvSpPr>
              <p:nvPr/>
            </p:nvSpPr>
            <p:spPr bwMode="auto">
              <a:xfrm rot="14666402">
                <a:off x="3663" y="318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2" name="Oval 5292"/>
              <p:cNvSpPr>
                <a:spLocks noChangeAspect="1" noChangeArrowheads="1"/>
              </p:cNvSpPr>
              <p:nvPr/>
            </p:nvSpPr>
            <p:spPr bwMode="auto">
              <a:xfrm rot="14666402">
                <a:off x="3852" y="335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3" name="Oval 5293"/>
              <p:cNvSpPr>
                <a:spLocks noChangeAspect="1" noChangeArrowheads="1"/>
              </p:cNvSpPr>
              <p:nvPr/>
            </p:nvSpPr>
            <p:spPr bwMode="auto">
              <a:xfrm rot="14666402">
                <a:off x="3856" y="33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4" name="Oval 5294"/>
              <p:cNvSpPr>
                <a:spLocks noChangeAspect="1" noChangeArrowheads="1"/>
              </p:cNvSpPr>
              <p:nvPr/>
            </p:nvSpPr>
            <p:spPr bwMode="auto">
              <a:xfrm rot="14666402">
                <a:off x="3868" y="33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8" name="Oval 5295"/>
              <p:cNvSpPr>
                <a:spLocks noChangeAspect="1" noChangeArrowheads="1"/>
              </p:cNvSpPr>
              <p:nvPr/>
            </p:nvSpPr>
            <p:spPr bwMode="auto">
              <a:xfrm rot="14666402">
                <a:off x="3877" y="341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0" name="Oval 5296"/>
              <p:cNvSpPr>
                <a:spLocks noChangeAspect="1" noChangeArrowheads="1"/>
              </p:cNvSpPr>
              <p:nvPr/>
            </p:nvSpPr>
            <p:spPr bwMode="auto">
              <a:xfrm rot="14666402">
                <a:off x="3891" y="34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2" name="Oval 5297"/>
              <p:cNvSpPr>
                <a:spLocks noChangeAspect="1" noChangeArrowheads="1"/>
              </p:cNvSpPr>
              <p:nvPr/>
            </p:nvSpPr>
            <p:spPr bwMode="auto">
              <a:xfrm rot="14666402">
                <a:off x="4438" y="373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3" name="Oval 5298"/>
              <p:cNvSpPr>
                <a:spLocks noChangeAspect="1" noChangeArrowheads="1"/>
              </p:cNvSpPr>
              <p:nvPr/>
            </p:nvSpPr>
            <p:spPr bwMode="auto">
              <a:xfrm rot="14666402">
                <a:off x="3730" y="319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4" name="Oval 5299"/>
              <p:cNvSpPr>
                <a:spLocks noChangeAspect="1" noChangeArrowheads="1"/>
              </p:cNvSpPr>
              <p:nvPr/>
            </p:nvSpPr>
            <p:spPr bwMode="auto">
              <a:xfrm rot="14666402">
                <a:off x="3897" y="333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5" name="Oval 5300"/>
              <p:cNvSpPr>
                <a:spLocks noChangeAspect="1" noChangeArrowheads="1"/>
              </p:cNvSpPr>
              <p:nvPr/>
            </p:nvSpPr>
            <p:spPr bwMode="auto">
              <a:xfrm rot="14666402">
                <a:off x="3727" y="316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6" name="Oval 5301"/>
              <p:cNvSpPr>
                <a:spLocks noChangeAspect="1" noChangeArrowheads="1"/>
              </p:cNvSpPr>
              <p:nvPr/>
            </p:nvSpPr>
            <p:spPr bwMode="auto">
              <a:xfrm rot="14666402">
                <a:off x="3727" y="31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7" name="Oval 5302"/>
              <p:cNvSpPr>
                <a:spLocks noChangeAspect="1" noChangeArrowheads="1"/>
              </p:cNvSpPr>
              <p:nvPr/>
            </p:nvSpPr>
            <p:spPr bwMode="auto">
              <a:xfrm rot="14666402">
                <a:off x="3721" y="310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8" name="Oval 5303"/>
              <p:cNvSpPr>
                <a:spLocks noChangeAspect="1" noChangeArrowheads="1"/>
              </p:cNvSpPr>
              <p:nvPr/>
            </p:nvSpPr>
            <p:spPr bwMode="auto">
              <a:xfrm rot="14666402">
                <a:off x="3668" y="312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9" name="Oval 5304"/>
              <p:cNvSpPr>
                <a:spLocks noChangeAspect="1" noChangeArrowheads="1"/>
              </p:cNvSpPr>
              <p:nvPr/>
            </p:nvSpPr>
            <p:spPr bwMode="auto">
              <a:xfrm rot="14666402">
                <a:off x="3663" y="315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0" name="Oval 5305"/>
              <p:cNvSpPr>
                <a:spLocks noChangeAspect="1" noChangeArrowheads="1"/>
              </p:cNvSpPr>
              <p:nvPr/>
            </p:nvSpPr>
            <p:spPr bwMode="auto">
              <a:xfrm rot="14666402">
                <a:off x="3992" y="370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2" name="Oval 5306"/>
              <p:cNvSpPr>
                <a:spLocks noChangeAspect="1" noChangeArrowheads="1"/>
              </p:cNvSpPr>
              <p:nvPr/>
            </p:nvSpPr>
            <p:spPr bwMode="auto">
              <a:xfrm rot="14666402">
                <a:off x="3956" y="365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5" name="Oval 5307"/>
              <p:cNvSpPr>
                <a:spLocks noChangeAspect="1" noChangeArrowheads="1"/>
              </p:cNvSpPr>
              <p:nvPr/>
            </p:nvSpPr>
            <p:spPr bwMode="auto">
              <a:xfrm rot="14666402">
                <a:off x="3941" y="36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6" name="Oval 5308"/>
              <p:cNvSpPr>
                <a:spLocks noChangeAspect="1" noChangeArrowheads="1"/>
              </p:cNvSpPr>
              <p:nvPr/>
            </p:nvSpPr>
            <p:spPr bwMode="auto">
              <a:xfrm rot="14666402">
                <a:off x="3914" y="36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8" name="Oval 5309"/>
              <p:cNvSpPr>
                <a:spLocks noChangeAspect="1" noChangeArrowheads="1"/>
              </p:cNvSpPr>
              <p:nvPr/>
            </p:nvSpPr>
            <p:spPr bwMode="auto">
              <a:xfrm rot="14666402">
                <a:off x="4025" y="37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0" name="Oval 5310"/>
              <p:cNvSpPr>
                <a:spLocks noChangeAspect="1" noChangeArrowheads="1"/>
              </p:cNvSpPr>
              <p:nvPr/>
            </p:nvSpPr>
            <p:spPr bwMode="auto">
              <a:xfrm rot="14666402">
                <a:off x="4405" y="371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2" name="Oval 5311"/>
              <p:cNvSpPr>
                <a:spLocks noChangeAspect="1" noChangeArrowheads="1"/>
              </p:cNvSpPr>
              <p:nvPr/>
            </p:nvSpPr>
            <p:spPr bwMode="auto">
              <a:xfrm rot="14666402">
                <a:off x="4047" y="37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3" name="Oval 5312"/>
              <p:cNvSpPr>
                <a:spLocks noChangeAspect="1" noChangeArrowheads="1"/>
              </p:cNvSpPr>
              <p:nvPr/>
            </p:nvSpPr>
            <p:spPr bwMode="auto">
              <a:xfrm rot="14666402">
                <a:off x="3841" y="329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4" name="Oval 5313"/>
              <p:cNvSpPr>
                <a:spLocks noChangeAspect="1" noChangeArrowheads="1"/>
              </p:cNvSpPr>
              <p:nvPr/>
            </p:nvSpPr>
            <p:spPr bwMode="auto">
              <a:xfrm rot="14666402">
                <a:off x="4057" y="36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5" name="Oval 5314"/>
              <p:cNvSpPr>
                <a:spLocks noChangeAspect="1" noChangeArrowheads="1"/>
              </p:cNvSpPr>
              <p:nvPr/>
            </p:nvSpPr>
            <p:spPr bwMode="auto">
              <a:xfrm rot="14666402">
                <a:off x="4033" y="364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6" name="Oval 5315"/>
              <p:cNvSpPr>
                <a:spLocks noChangeAspect="1" noChangeArrowheads="1"/>
              </p:cNvSpPr>
              <p:nvPr/>
            </p:nvSpPr>
            <p:spPr bwMode="auto">
              <a:xfrm rot="14666402">
                <a:off x="4007" y="361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7" name="Oval 5316"/>
              <p:cNvSpPr>
                <a:spLocks noChangeAspect="1" noChangeArrowheads="1"/>
              </p:cNvSpPr>
              <p:nvPr/>
            </p:nvSpPr>
            <p:spPr bwMode="auto">
              <a:xfrm rot="14666402">
                <a:off x="3984" y="35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33" name="Oval 5317"/>
              <p:cNvSpPr>
                <a:spLocks noChangeAspect="1" noChangeArrowheads="1"/>
              </p:cNvSpPr>
              <p:nvPr/>
            </p:nvSpPr>
            <p:spPr bwMode="auto">
              <a:xfrm rot="14666402">
                <a:off x="3964" y="357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0" name="Oval 5318"/>
              <p:cNvSpPr>
                <a:spLocks noChangeAspect="1" noChangeArrowheads="1"/>
              </p:cNvSpPr>
              <p:nvPr/>
            </p:nvSpPr>
            <p:spPr bwMode="auto">
              <a:xfrm rot="14666402">
                <a:off x="3943" y="35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1" name="Oval 5319"/>
              <p:cNvSpPr>
                <a:spLocks noChangeAspect="1" noChangeArrowheads="1"/>
              </p:cNvSpPr>
              <p:nvPr/>
            </p:nvSpPr>
            <p:spPr bwMode="auto">
              <a:xfrm rot="14666402">
                <a:off x="3923" y="35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4" name="Oval 5320"/>
              <p:cNvSpPr>
                <a:spLocks noChangeAspect="1" noChangeArrowheads="1"/>
              </p:cNvSpPr>
              <p:nvPr/>
            </p:nvSpPr>
            <p:spPr bwMode="auto">
              <a:xfrm rot="14666402">
                <a:off x="4041" y="37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5" name="Oval 5321"/>
              <p:cNvSpPr>
                <a:spLocks noChangeAspect="1" noChangeArrowheads="1"/>
              </p:cNvSpPr>
              <p:nvPr/>
            </p:nvSpPr>
            <p:spPr bwMode="auto">
              <a:xfrm rot="14666402">
                <a:off x="3864" y="29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6" name="Oval 5322"/>
              <p:cNvSpPr>
                <a:spLocks noChangeAspect="1" noChangeArrowheads="1"/>
              </p:cNvSpPr>
              <p:nvPr/>
            </p:nvSpPr>
            <p:spPr bwMode="auto">
              <a:xfrm rot="14666402">
                <a:off x="3872" y="29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7" name="Oval 5323"/>
              <p:cNvSpPr>
                <a:spLocks noChangeAspect="1" noChangeArrowheads="1"/>
              </p:cNvSpPr>
              <p:nvPr/>
            </p:nvSpPr>
            <p:spPr bwMode="auto">
              <a:xfrm rot="14666402">
                <a:off x="3795" y="34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8" name="Oval 5324"/>
              <p:cNvSpPr>
                <a:spLocks noChangeAspect="1" noChangeArrowheads="1"/>
              </p:cNvSpPr>
              <p:nvPr/>
            </p:nvSpPr>
            <p:spPr bwMode="auto">
              <a:xfrm rot="14666402">
                <a:off x="3858" y="30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9" name="Oval 5325"/>
              <p:cNvSpPr>
                <a:spLocks noChangeAspect="1" noChangeArrowheads="1"/>
              </p:cNvSpPr>
              <p:nvPr/>
            </p:nvSpPr>
            <p:spPr bwMode="auto">
              <a:xfrm rot="14666402">
                <a:off x="3802" y="34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0" name="Oval 5326"/>
              <p:cNvSpPr>
                <a:spLocks noChangeAspect="1" noChangeArrowheads="1"/>
              </p:cNvSpPr>
              <p:nvPr/>
            </p:nvSpPr>
            <p:spPr bwMode="auto">
              <a:xfrm rot="14666402">
                <a:off x="4362" y="37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1" name="Oval 5327"/>
              <p:cNvSpPr>
                <a:spLocks noChangeAspect="1" noChangeArrowheads="1"/>
              </p:cNvSpPr>
              <p:nvPr/>
            </p:nvSpPr>
            <p:spPr bwMode="auto">
              <a:xfrm rot="14666402">
                <a:off x="3832" y="32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2" name="Oval 5328"/>
              <p:cNvSpPr>
                <a:spLocks noChangeAspect="1" noChangeArrowheads="1"/>
              </p:cNvSpPr>
              <p:nvPr/>
            </p:nvSpPr>
            <p:spPr bwMode="auto">
              <a:xfrm rot="14666402">
                <a:off x="3854" y="30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3" name="Oval 5329"/>
              <p:cNvSpPr>
                <a:spLocks noChangeAspect="1" noChangeArrowheads="1"/>
              </p:cNvSpPr>
              <p:nvPr/>
            </p:nvSpPr>
            <p:spPr bwMode="auto">
              <a:xfrm rot="14666402">
                <a:off x="3854" y="30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4" name="Oval 5330"/>
              <p:cNvSpPr>
                <a:spLocks noChangeAspect="1" noChangeArrowheads="1"/>
              </p:cNvSpPr>
              <p:nvPr/>
            </p:nvSpPr>
            <p:spPr bwMode="auto">
              <a:xfrm rot="14666402">
                <a:off x="3854" y="311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5" name="Oval 5331"/>
              <p:cNvSpPr>
                <a:spLocks noChangeAspect="1" noChangeArrowheads="1"/>
              </p:cNvSpPr>
              <p:nvPr/>
            </p:nvSpPr>
            <p:spPr bwMode="auto">
              <a:xfrm rot="14666402">
                <a:off x="3854" y="314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6" name="Oval 5332"/>
              <p:cNvSpPr>
                <a:spLocks noChangeAspect="1" noChangeArrowheads="1"/>
              </p:cNvSpPr>
              <p:nvPr/>
            </p:nvSpPr>
            <p:spPr bwMode="auto">
              <a:xfrm rot="14666402">
                <a:off x="3859" y="317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7" name="Oval 5333"/>
              <p:cNvSpPr>
                <a:spLocks noChangeAspect="1" noChangeArrowheads="1"/>
              </p:cNvSpPr>
              <p:nvPr/>
            </p:nvSpPr>
            <p:spPr bwMode="auto">
              <a:xfrm rot="14666402">
                <a:off x="3866" y="32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8" name="Oval 5334"/>
              <p:cNvSpPr>
                <a:spLocks noChangeAspect="1" noChangeArrowheads="1"/>
              </p:cNvSpPr>
              <p:nvPr/>
            </p:nvSpPr>
            <p:spPr bwMode="auto">
              <a:xfrm rot="14666402">
                <a:off x="3887" y="32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9" name="Oval 5335"/>
              <p:cNvSpPr>
                <a:spLocks noChangeAspect="1" noChangeArrowheads="1"/>
              </p:cNvSpPr>
              <p:nvPr/>
            </p:nvSpPr>
            <p:spPr bwMode="auto">
              <a:xfrm rot="14666402">
                <a:off x="3957" y="29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0" name="Oval 5336"/>
              <p:cNvSpPr>
                <a:spLocks noChangeAspect="1" noChangeArrowheads="1"/>
              </p:cNvSpPr>
              <p:nvPr/>
            </p:nvSpPr>
            <p:spPr bwMode="auto">
              <a:xfrm rot="14666402">
                <a:off x="3937" y="300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1" name="Oval 5337"/>
              <p:cNvSpPr>
                <a:spLocks noChangeAspect="1" noChangeArrowheads="1"/>
              </p:cNvSpPr>
              <p:nvPr/>
            </p:nvSpPr>
            <p:spPr bwMode="auto">
              <a:xfrm rot="14666402">
                <a:off x="3925" y="297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2" name="Oval 5338"/>
              <p:cNvSpPr>
                <a:spLocks noChangeAspect="1" noChangeArrowheads="1"/>
              </p:cNvSpPr>
              <p:nvPr/>
            </p:nvSpPr>
            <p:spPr bwMode="auto">
              <a:xfrm rot="14666402">
                <a:off x="3932" y="294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3" name="Oval 5339"/>
              <p:cNvSpPr>
                <a:spLocks noChangeAspect="1" noChangeArrowheads="1"/>
              </p:cNvSpPr>
              <p:nvPr/>
            </p:nvSpPr>
            <p:spPr bwMode="auto">
              <a:xfrm rot="14666402">
                <a:off x="3936" y="29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4" name="Oval 5340"/>
              <p:cNvSpPr>
                <a:spLocks noChangeAspect="1" noChangeArrowheads="1"/>
              </p:cNvSpPr>
              <p:nvPr/>
            </p:nvSpPr>
            <p:spPr bwMode="auto">
              <a:xfrm rot="14666402">
                <a:off x="3938" y="28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5" name="Oval 5341"/>
              <p:cNvSpPr>
                <a:spLocks noChangeAspect="1" noChangeArrowheads="1"/>
              </p:cNvSpPr>
              <p:nvPr/>
            </p:nvSpPr>
            <p:spPr bwMode="auto">
              <a:xfrm rot="14666402">
                <a:off x="4337" y="36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6" name="Oval 5342"/>
              <p:cNvSpPr>
                <a:spLocks noChangeAspect="1" noChangeArrowheads="1"/>
              </p:cNvSpPr>
              <p:nvPr/>
            </p:nvSpPr>
            <p:spPr bwMode="auto">
              <a:xfrm rot="14666402">
                <a:off x="3946" y="286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7" name="Oval 5343"/>
              <p:cNvSpPr>
                <a:spLocks noChangeAspect="1" noChangeArrowheads="1"/>
              </p:cNvSpPr>
              <p:nvPr/>
            </p:nvSpPr>
            <p:spPr bwMode="auto">
              <a:xfrm rot="14666402">
                <a:off x="3827" y="322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8" name="Oval 5344"/>
              <p:cNvSpPr>
                <a:spLocks noChangeAspect="1" noChangeArrowheads="1"/>
              </p:cNvSpPr>
              <p:nvPr/>
            </p:nvSpPr>
            <p:spPr bwMode="auto">
              <a:xfrm rot="14666402">
                <a:off x="3957" y="28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9" name="Oval 5345"/>
              <p:cNvSpPr>
                <a:spLocks noChangeAspect="1" noChangeArrowheads="1"/>
              </p:cNvSpPr>
              <p:nvPr/>
            </p:nvSpPr>
            <p:spPr bwMode="auto">
              <a:xfrm rot="14666402">
                <a:off x="3965" y="28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0" name="Oval 5346"/>
              <p:cNvSpPr>
                <a:spLocks noChangeAspect="1" noChangeArrowheads="1"/>
              </p:cNvSpPr>
              <p:nvPr/>
            </p:nvSpPr>
            <p:spPr bwMode="auto">
              <a:xfrm rot="14666402">
                <a:off x="3938" y="28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1" name="Oval 5347"/>
              <p:cNvSpPr>
                <a:spLocks noChangeAspect="1" noChangeArrowheads="1"/>
              </p:cNvSpPr>
              <p:nvPr/>
            </p:nvSpPr>
            <p:spPr bwMode="auto">
              <a:xfrm rot="14666402">
                <a:off x="3910" y="28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2" name="Oval 5348"/>
              <p:cNvSpPr>
                <a:spLocks noChangeAspect="1" noChangeArrowheads="1"/>
              </p:cNvSpPr>
              <p:nvPr/>
            </p:nvSpPr>
            <p:spPr bwMode="auto">
              <a:xfrm rot="14666402">
                <a:off x="3896" y="28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3" name="Oval 5349"/>
              <p:cNvSpPr>
                <a:spLocks noChangeAspect="1" noChangeArrowheads="1"/>
              </p:cNvSpPr>
              <p:nvPr/>
            </p:nvSpPr>
            <p:spPr bwMode="auto">
              <a:xfrm rot="14666402">
                <a:off x="3883" y="289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4" name="Oval 5350"/>
              <p:cNvSpPr>
                <a:spLocks noChangeAspect="1" noChangeArrowheads="1"/>
              </p:cNvSpPr>
              <p:nvPr/>
            </p:nvSpPr>
            <p:spPr bwMode="auto">
              <a:xfrm rot="14666402">
                <a:off x="3875" y="291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5" name="Oval 5351"/>
              <p:cNvSpPr>
                <a:spLocks noChangeAspect="1" noChangeArrowheads="1"/>
              </p:cNvSpPr>
              <p:nvPr/>
            </p:nvSpPr>
            <p:spPr bwMode="auto">
              <a:xfrm rot="14666402">
                <a:off x="3874" y="294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6" name="Oval 5352"/>
              <p:cNvSpPr>
                <a:spLocks noChangeAspect="1" noChangeArrowheads="1"/>
              </p:cNvSpPr>
              <p:nvPr/>
            </p:nvSpPr>
            <p:spPr bwMode="auto">
              <a:xfrm rot="14666402">
                <a:off x="3849" y="350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7" name="Oval 5353"/>
              <p:cNvSpPr>
                <a:spLocks noChangeAspect="1" noChangeArrowheads="1"/>
              </p:cNvSpPr>
              <p:nvPr/>
            </p:nvSpPr>
            <p:spPr bwMode="auto">
              <a:xfrm rot="14666402">
                <a:off x="3863" y="35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8" name="Oval 5354"/>
              <p:cNvSpPr>
                <a:spLocks noChangeAspect="1" noChangeArrowheads="1"/>
              </p:cNvSpPr>
              <p:nvPr/>
            </p:nvSpPr>
            <p:spPr bwMode="auto">
              <a:xfrm rot="14666402">
                <a:off x="3874" y="355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9" name="Oval 5355"/>
              <p:cNvSpPr>
                <a:spLocks noChangeAspect="1" noChangeArrowheads="1"/>
              </p:cNvSpPr>
              <p:nvPr/>
            </p:nvSpPr>
            <p:spPr bwMode="auto">
              <a:xfrm rot="14666402">
                <a:off x="3894" y="358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0" name="Oval 5356"/>
              <p:cNvSpPr>
                <a:spLocks noChangeAspect="1" noChangeArrowheads="1"/>
              </p:cNvSpPr>
              <p:nvPr/>
            </p:nvSpPr>
            <p:spPr bwMode="auto">
              <a:xfrm rot="14666402">
                <a:off x="3889" y="329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1" name="Oval 5357"/>
              <p:cNvSpPr>
                <a:spLocks noChangeAspect="1" noChangeArrowheads="1"/>
              </p:cNvSpPr>
              <p:nvPr/>
            </p:nvSpPr>
            <p:spPr bwMode="auto">
              <a:xfrm rot="14666402">
                <a:off x="3900" y="32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2" name="Oval 5358"/>
              <p:cNvSpPr>
                <a:spLocks noChangeAspect="1" noChangeArrowheads="1"/>
              </p:cNvSpPr>
              <p:nvPr/>
            </p:nvSpPr>
            <p:spPr bwMode="auto">
              <a:xfrm rot="14666402">
                <a:off x="4302" y="36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3" name="Oval 5359"/>
              <p:cNvSpPr>
                <a:spLocks noChangeAspect="1" noChangeArrowheads="1"/>
              </p:cNvSpPr>
              <p:nvPr/>
            </p:nvSpPr>
            <p:spPr bwMode="auto">
              <a:xfrm rot="14666402">
                <a:off x="3931" y="325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4" name="Oval 5360"/>
              <p:cNvSpPr>
                <a:spLocks noChangeAspect="1" noChangeArrowheads="1"/>
              </p:cNvSpPr>
              <p:nvPr/>
            </p:nvSpPr>
            <p:spPr bwMode="auto">
              <a:xfrm rot="14666402">
                <a:off x="3812" y="31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5" name="Oval 5361"/>
              <p:cNvSpPr>
                <a:spLocks noChangeAspect="1" noChangeArrowheads="1"/>
              </p:cNvSpPr>
              <p:nvPr/>
            </p:nvSpPr>
            <p:spPr bwMode="auto">
              <a:xfrm rot="14666402">
                <a:off x="4040" y="27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6" name="Oval 5362"/>
              <p:cNvSpPr>
                <a:spLocks noChangeAspect="1" noChangeArrowheads="1"/>
              </p:cNvSpPr>
              <p:nvPr/>
            </p:nvSpPr>
            <p:spPr bwMode="auto">
              <a:xfrm rot="14666402">
                <a:off x="4023" y="27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7" name="Oval 5363"/>
              <p:cNvSpPr>
                <a:spLocks noChangeAspect="1" noChangeArrowheads="1"/>
              </p:cNvSpPr>
              <p:nvPr/>
            </p:nvSpPr>
            <p:spPr bwMode="auto">
              <a:xfrm rot="14666402">
                <a:off x="4013" y="279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8" name="Oval 5364"/>
              <p:cNvSpPr>
                <a:spLocks noChangeAspect="1" noChangeArrowheads="1"/>
              </p:cNvSpPr>
              <p:nvPr/>
            </p:nvSpPr>
            <p:spPr bwMode="auto">
              <a:xfrm rot="14666402">
                <a:off x="3999" y="28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9" name="Oval 5365"/>
              <p:cNvSpPr>
                <a:spLocks noChangeAspect="1" noChangeArrowheads="1"/>
              </p:cNvSpPr>
              <p:nvPr/>
            </p:nvSpPr>
            <p:spPr bwMode="auto">
              <a:xfrm rot="14666402">
                <a:off x="3991" y="285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0" name="Oval 5366"/>
              <p:cNvSpPr>
                <a:spLocks noChangeAspect="1" noChangeArrowheads="1"/>
              </p:cNvSpPr>
              <p:nvPr/>
            </p:nvSpPr>
            <p:spPr bwMode="auto">
              <a:xfrm rot="14666402">
                <a:off x="3983" y="28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1" name="Oval 5367"/>
              <p:cNvSpPr>
                <a:spLocks noChangeAspect="1" noChangeArrowheads="1"/>
              </p:cNvSpPr>
              <p:nvPr/>
            </p:nvSpPr>
            <p:spPr bwMode="auto">
              <a:xfrm rot="14666402">
                <a:off x="3971" y="29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2" name="Oval 5368"/>
              <p:cNvSpPr>
                <a:spLocks noChangeAspect="1" noChangeArrowheads="1"/>
              </p:cNvSpPr>
              <p:nvPr/>
            </p:nvSpPr>
            <p:spPr bwMode="auto">
              <a:xfrm rot="14666402">
                <a:off x="3966" y="29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3" name="Oval 5369"/>
              <p:cNvSpPr>
                <a:spLocks noChangeAspect="1" noChangeArrowheads="1"/>
              </p:cNvSpPr>
              <p:nvPr/>
            </p:nvSpPr>
            <p:spPr bwMode="auto">
              <a:xfrm rot="14666402">
                <a:off x="3965" y="29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4" name="Oval 5370"/>
              <p:cNvSpPr>
                <a:spLocks noChangeAspect="1" noChangeArrowheads="1"/>
              </p:cNvSpPr>
              <p:nvPr/>
            </p:nvSpPr>
            <p:spPr bwMode="auto">
              <a:xfrm rot="14666402">
                <a:off x="4172" y="36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5" name="Oval 5371"/>
              <p:cNvSpPr>
                <a:spLocks noChangeAspect="1" noChangeArrowheads="1"/>
              </p:cNvSpPr>
              <p:nvPr/>
            </p:nvSpPr>
            <p:spPr bwMode="auto">
              <a:xfrm rot="14666402">
                <a:off x="4039" y="358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6" name="Oval 5372"/>
              <p:cNvSpPr>
                <a:spLocks noChangeAspect="1" noChangeArrowheads="1"/>
              </p:cNvSpPr>
              <p:nvPr/>
            </p:nvSpPr>
            <p:spPr bwMode="auto">
              <a:xfrm rot="14666402">
                <a:off x="4019" y="355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7" name="Oval 5373"/>
              <p:cNvSpPr>
                <a:spLocks noChangeAspect="1" noChangeArrowheads="1"/>
              </p:cNvSpPr>
              <p:nvPr/>
            </p:nvSpPr>
            <p:spPr bwMode="auto">
              <a:xfrm rot="14666402">
                <a:off x="4000"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8" name="Oval 5374"/>
              <p:cNvSpPr>
                <a:spLocks noChangeAspect="1" noChangeArrowheads="1"/>
              </p:cNvSpPr>
              <p:nvPr/>
            </p:nvSpPr>
            <p:spPr bwMode="auto">
              <a:xfrm rot="14666402">
                <a:off x="3981" y="35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9" name="Oval 5375"/>
              <p:cNvSpPr>
                <a:spLocks noChangeAspect="1" noChangeArrowheads="1"/>
              </p:cNvSpPr>
              <p:nvPr/>
            </p:nvSpPr>
            <p:spPr bwMode="auto">
              <a:xfrm rot="14666402">
                <a:off x="3925" y="34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0" name="Oval 5376"/>
              <p:cNvSpPr>
                <a:spLocks noChangeAspect="1" noChangeArrowheads="1"/>
              </p:cNvSpPr>
              <p:nvPr/>
            </p:nvSpPr>
            <p:spPr bwMode="auto">
              <a:xfrm rot="14666402">
                <a:off x="4275" y="36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1" name="Oval 5377"/>
              <p:cNvSpPr>
                <a:spLocks noChangeAspect="1" noChangeArrowheads="1"/>
              </p:cNvSpPr>
              <p:nvPr/>
            </p:nvSpPr>
            <p:spPr bwMode="auto">
              <a:xfrm rot="14666402">
                <a:off x="3816" y="31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2" name="Oval 5378"/>
              <p:cNvSpPr>
                <a:spLocks noChangeAspect="1" noChangeArrowheads="1"/>
              </p:cNvSpPr>
              <p:nvPr/>
            </p:nvSpPr>
            <p:spPr bwMode="auto">
              <a:xfrm rot="14666402">
                <a:off x="3813" y="31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3" name="Oval 5379"/>
              <p:cNvSpPr>
                <a:spLocks noChangeAspect="1" noChangeArrowheads="1"/>
              </p:cNvSpPr>
              <p:nvPr/>
            </p:nvSpPr>
            <p:spPr bwMode="auto">
              <a:xfrm rot="14666402">
                <a:off x="3809"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4" name="Oval 5380"/>
              <p:cNvSpPr>
                <a:spLocks noChangeAspect="1" noChangeArrowheads="1"/>
              </p:cNvSpPr>
              <p:nvPr/>
            </p:nvSpPr>
            <p:spPr bwMode="auto">
              <a:xfrm rot="14666402">
                <a:off x="3813" y="304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5" name="Oval 5381"/>
              <p:cNvSpPr>
                <a:spLocks noChangeAspect="1" noChangeArrowheads="1"/>
              </p:cNvSpPr>
              <p:nvPr/>
            </p:nvSpPr>
            <p:spPr bwMode="auto">
              <a:xfrm rot="14666402">
                <a:off x="3815" y="302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6" name="Oval 5382"/>
              <p:cNvSpPr>
                <a:spLocks noChangeAspect="1" noChangeArrowheads="1"/>
              </p:cNvSpPr>
              <p:nvPr/>
            </p:nvSpPr>
            <p:spPr bwMode="auto">
              <a:xfrm rot="14666402">
                <a:off x="3826" y="299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7" name="Oval 5383"/>
              <p:cNvSpPr>
                <a:spLocks noChangeAspect="1" noChangeArrowheads="1"/>
              </p:cNvSpPr>
              <p:nvPr/>
            </p:nvSpPr>
            <p:spPr bwMode="auto">
              <a:xfrm rot="14666402">
                <a:off x="3832" y="295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8" name="Oval 5384"/>
              <p:cNvSpPr>
                <a:spLocks noChangeAspect="1" noChangeArrowheads="1"/>
              </p:cNvSpPr>
              <p:nvPr/>
            </p:nvSpPr>
            <p:spPr bwMode="auto">
              <a:xfrm rot="14666402">
                <a:off x="3836" y="29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9" name="Oval 5385"/>
              <p:cNvSpPr>
                <a:spLocks noChangeAspect="1" noChangeArrowheads="1"/>
              </p:cNvSpPr>
              <p:nvPr/>
            </p:nvSpPr>
            <p:spPr bwMode="auto">
              <a:xfrm rot="14666402">
                <a:off x="3846" y="289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0" name="Oval 5386"/>
              <p:cNvSpPr>
                <a:spLocks noChangeAspect="1" noChangeArrowheads="1"/>
              </p:cNvSpPr>
              <p:nvPr/>
            </p:nvSpPr>
            <p:spPr bwMode="auto">
              <a:xfrm rot="14666402">
                <a:off x="4146"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1" name="Oval 5387"/>
              <p:cNvSpPr>
                <a:spLocks noChangeAspect="1" noChangeArrowheads="1"/>
              </p:cNvSpPr>
              <p:nvPr/>
            </p:nvSpPr>
            <p:spPr bwMode="auto">
              <a:xfrm rot="14666402">
                <a:off x="4543"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2" name="Oval 5388"/>
              <p:cNvSpPr>
                <a:spLocks noChangeAspect="1" noChangeArrowheads="1"/>
              </p:cNvSpPr>
              <p:nvPr/>
            </p:nvSpPr>
            <p:spPr bwMode="auto">
              <a:xfrm rot="14666402">
                <a:off x="4506" y="374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3" name="Oval 5389"/>
              <p:cNvSpPr>
                <a:spLocks noChangeAspect="1" noChangeArrowheads="1"/>
              </p:cNvSpPr>
              <p:nvPr/>
            </p:nvSpPr>
            <p:spPr bwMode="auto">
              <a:xfrm rot="14666402">
                <a:off x="4116" y="358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4" name="Oval 5390"/>
              <p:cNvSpPr>
                <a:spLocks noChangeAspect="1" noChangeArrowheads="1"/>
              </p:cNvSpPr>
              <p:nvPr/>
            </p:nvSpPr>
            <p:spPr bwMode="auto">
              <a:xfrm rot="14666402">
                <a:off x="4090" y="35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5" name="Oval 5391"/>
              <p:cNvSpPr>
                <a:spLocks noChangeAspect="1" noChangeArrowheads="1"/>
              </p:cNvSpPr>
              <p:nvPr/>
            </p:nvSpPr>
            <p:spPr bwMode="auto">
              <a:xfrm rot="14666402">
                <a:off x="4243" y="36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6" name="Oval 5392"/>
              <p:cNvSpPr>
                <a:spLocks noChangeAspect="1" noChangeArrowheads="1"/>
              </p:cNvSpPr>
              <p:nvPr/>
            </p:nvSpPr>
            <p:spPr bwMode="auto">
              <a:xfrm rot="14666402">
                <a:off x="4217"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7" name="Oval 5393"/>
              <p:cNvSpPr>
                <a:spLocks noChangeAspect="1" noChangeArrowheads="1"/>
              </p:cNvSpPr>
              <p:nvPr/>
            </p:nvSpPr>
            <p:spPr bwMode="auto">
              <a:xfrm rot="14666402">
                <a:off x="4200" y="359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8" name="Oval 5394"/>
              <p:cNvSpPr>
                <a:spLocks noChangeAspect="1" noChangeArrowheads="1"/>
              </p:cNvSpPr>
              <p:nvPr/>
            </p:nvSpPr>
            <p:spPr bwMode="auto">
              <a:xfrm rot="14666402">
                <a:off x="4175" y="357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9" name="Oval 5395"/>
              <p:cNvSpPr>
                <a:spLocks noChangeAspect="1" noChangeArrowheads="1"/>
              </p:cNvSpPr>
              <p:nvPr/>
            </p:nvSpPr>
            <p:spPr bwMode="auto">
              <a:xfrm rot="14666402">
                <a:off x="4149" y="354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0" name="Oval 5396"/>
              <p:cNvSpPr>
                <a:spLocks noChangeAspect="1" noChangeArrowheads="1"/>
              </p:cNvSpPr>
              <p:nvPr/>
            </p:nvSpPr>
            <p:spPr bwMode="auto">
              <a:xfrm rot="14666402">
                <a:off x="4126" y="353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1" name="Oval 5397"/>
              <p:cNvSpPr>
                <a:spLocks noChangeAspect="1" noChangeArrowheads="1"/>
              </p:cNvSpPr>
              <p:nvPr/>
            </p:nvSpPr>
            <p:spPr bwMode="auto">
              <a:xfrm rot="14666402">
                <a:off x="4108" y="35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2" name="Oval 5398"/>
              <p:cNvSpPr>
                <a:spLocks noChangeAspect="1" noChangeArrowheads="1"/>
              </p:cNvSpPr>
              <p:nvPr/>
            </p:nvSpPr>
            <p:spPr bwMode="auto">
              <a:xfrm rot="14666402">
                <a:off x="4079" y="352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3" name="Oval 5399"/>
              <p:cNvSpPr>
                <a:spLocks noChangeAspect="1" noChangeArrowheads="1"/>
              </p:cNvSpPr>
              <p:nvPr/>
            </p:nvSpPr>
            <p:spPr bwMode="auto">
              <a:xfrm rot="14666402">
                <a:off x="3801" y="33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4" name="Oval 5400"/>
              <p:cNvSpPr>
                <a:spLocks noChangeAspect="1" noChangeArrowheads="1"/>
              </p:cNvSpPr>
              <p:nvPr/>
            </p:nvSpPr>
            <p:spPr bwMode="auto">
              <a:xfrm rot="14666402">
                <a:off x="3792" y="332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5" name="Oval 5401"/>
              <p:cNvSpPr>
                <a:spLocks noChangeAspect="1" noChangeArrowheads="1"/>
              </p:cNvSpPr>
              <p:nvPr/>
            </p:nvSpPr>
            <p:spPr bwMode="auto">
              <a:xfrm rot="14666402">
                <a:off x="3775" y="330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6" name="Oval 5402"/>
              <p:cNvSpPr>
                <a:spLocks noChangeAspect="1" noChangeArrowheads="1"/>
              </p:cNvSpPr>
              <p:nvPr/>
            </p:nvSpPr>
            <p:spPr bwMode="auto">
              <a:xfrm rot="14666402">
                <a:off x="3750" y="33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7" name="Oval 5403"/>
              <p:cNvSpPr>
                <a:spLocks noChangeAspect="1" noChangeArrowheads="1"/>
              </p:cNvSpPr>
              <p:nvPr/>
            </p:nvSpPr>
            <p:spPr bwMode="auto">
              <a:xfrm rot="14666402">
                <a:off x="3755" y="334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8" name="Oval 5404"/>
              <p:cNvSpPr>
                <a:spLocks noChangeAspect="1" noChangeArrowheads="1"/>
              </p:cNvSpPr>
              <p:nvPr/>
            </p:nvSpPr>
            <p:spPr bwMode="auto">
              <a:xfrm rot="14666402">
                <a:off x="3767" y="33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9" name="Oval 5405"/>
              <p:cNvSpPr>
                <a:spLocks noChangeAspect="1" noChangeArrowheads="1"/>
              </p:cNvSpPr>
              <p:nvPr/>
            </p:nvSpPr>
            <p:spPr bwMode="auto">
              <a:xfrm rot="14666402">
                <a:off x="3772" y="33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0" name="Oval 5406"/>
              <p:cNvSpPr>
                <a:spLocks noChangeAspect="1" noChangeArrowheads="1"/>
              </p:cNvSpPr>
              <p:nvPr/>
            </p:nvSpPr>
            <p:spPr bwMode="auto">
              <a:xfrm rot="14666402">
                <a:off x="3784" y="34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1" name="Oval 5407"/>
              <p:cNvSpPr>
                <a:spLocks noChangeAspect="1" noChangeArrowheads="1"/>
              </p:cNvSpPr>
              <p:nvPr/>
            </p:nvSpPr>
            <p:spPr bwMode="auto">
              <a:xfrm rot="14666402">
                <a:off x="3961"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2" name="Oval 5408"/>
              <p:cNvSpPr>
                <a:spLocks noChangeAspect="1" noChangeArrowheads="1"/>
              </p:cNvSpPr>
              <p:nvPr/>
            </p:nvSpPr>
            <p:spPr bwMode="auto">
              <a:xfrm rot="14666402">
                <a:off x="3758" y="324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3" name="Oval 5409"/>
              <p:cNvSpPr>
                <a:spLocks noChangeAspect="1" noChangeArrowheads="1"/>
              </p:cNvSpPr>
              <p:nvPr/>
            </p:nvSpPr>
            <p:spPr bwMode="auto">
              <a:xfrm rot="14666402">
                <a:off x="3772" y="32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4" name="Oval 5410"/>
              <p:cNvSpPr>
                <a:spLocks noChangeAspect="1" noChangeArrowheads="1"/>
              </p:cNvSpPr>
              <p:nvPr/>
            </p:nvSpPr>
            <p:spPr bwMode="auto">
              <a:xfrm rot="14666402">
                <a:off x="3755" y="31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5" name="Oval 5411"/>
              <p:cNvSpPr>
                <a:spLocks noChangeAspect="1" noChangeArrowheads="1"/>
              </p:cNvSpPr>
              <p:nvPr/>
            </p:nvSpPr>
            <p:spPr bwMode="auto">
              <a:xfrm rot="14666402">
                <a:off x="3753" y="315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6" name="Oval 5412"/>
              <p:cNvSpPr>
                <a:spLocks noChangeAspect="1" noChangeArrowheads="1"/>
              </p:cNvSpPr>
              <p:nvPr/>
            </p:nvSpPr>
            <p:spPr bwMode="auto">
              <a:xfrm rot="14666402">
                <a:off x="3754" y="31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7" name="Oval 5413"/>
              <p:cNvSpPr>
                <a:spLocks noChangeAspect="1" noChangeArrowheads="1"/>
              </p:cNvSpPr>
              <p:nvPr/>
            </p:nvSpPr>
            <p:spPr bwMode="auto">
              <a:xfrm rot="14666402">
                <a:off x="3759" y="308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8" name="Oval 5414"/>
              <p:cNvSpPr>
                <a:spLocks noChangeAspect="1" noChangeArrowheads="1"/>
              </p:cNvSpPr>
              <p:nvPr/>
            </p:nvSpPr>
            <p:spPr bwMode="auto">
              <a:xfrm rot="14666402">
                <a:off x="3763" y="304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9" name="Oval 5415"/>
              <p:cNvSpPr>
                <a:spLocks noChangeAspect="1" noChangeArrowheads="1"/>
              </p:cNvSpPr>
              <p:nvPr/>
            </p:nvSpPr>
            <p:spPr bwMode="auto">
              <a:xfrm rot="14666402">
                <a:off x="3767" y="30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0" name="Oval 5416"/>
              <p:cNvSpPr>
                <a:spLocks noChangeAspect="1" noChangeArrowheads="1"/>
              </p:cNvSpPr>
              <p:nvPr/>
            </p:nvSpPr>
            <p:spPr bwMode="auto">
              <a:xfrm rot="14666402">
                <a:off x="3769" y="297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1" name="Oval 5417"/>
              <p:cNvSpPr>
                <a:spLocks noChangeAspect="1" noChangeArrowheads="1"/>
              </p:cNvSpPr>
              <p:nvPr/>
            </p:nvSpPr>
            <p:spPr bwMode="auto">
              <a:xfrm rot="14666402">
                <a:off x="3775" y="29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2" name="Oval 5418"/>
              <p:cNvSpPr>
                <a:spLocks noChangeAspect="1" noChangeArrowheads="1"/>
              </p:cNvSpPr>
              <p:nvPr/>
            </p:nvSpPr>
            <p:spPr bwMode="auto">
              <a:xfrm rot="14666402">
                <a:off x="3794" y="291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3" name="Oval 5419"/>
              <p:cNvSpPr>
                <a:spLocks noChangeAspect="1" noChangeArrowheads="1"/>
              </p:cNvSpPr>
              <p:nvPr/>
            </p:nvSpPr>
            <p:spPr bwMode="auto">
              <a:xfrm rot="14666402">
                <a:off x="3815" y="289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4" name="Oval 5420"/>
              <p:cNvSpPr>
                <a:spLocks noChangeAspect="1" noChangeArrowheads="1"/>
              </p:cNvSpPr>
              <p:nvPr/>
            </p:nvSpPr>
            <p:spPr bwMode="auto">
              <a:xfrm rot="14666402">
                <a:off x="3922" y="34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5" name="Oval 5421"/>
              <p:cNvSpPr>
                <a:spLocks noChangeAspect="1" noChangeArrowheads="1"/>
              </p:cNvSpPr>
              <p:nvPr/>
            </p:nvSpPr>
            <p:spPr bwMode="auto">
              <a:xfrm rot="14666402">
                <a:off x="4008" y="344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6" name="Oval 5422"/>
              <p:cNvSpPr>
                <a:spLocks noChangeAspect="1" noChangeArrowheads="1"/>
              </p:cNvSpPr>
              <p:nvPr/>
            </p:nvSpPr>
            <p:spPr bwMode="auto">
              <a:xfrm rot="14666402">
                <a:off x="4127" y="375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7" name="Oval 5423"/>
              <p:cNvSpPr>
                <a:spLocks noChangeAspect="1" noChangeArrowheads="1"/>
              </p:cNvSpPr>
              <p:nvPr/>
            </p:nvSpPr>
            <p:spPr bwMode="auto">
              <a:xfrm rot="14666402">
                <a:off x="4153" y="377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8" name="Oval 5424"/>
              <p:cNvSpPr>
                <a:spLocks noChangeAspect="1" noChangeArrowheads="1"/>
              </p:cNvSpPr>
              <p:nvPr/>
            </p:nvSpPr>
            <p:spPr bwMode="auto">
              <a:xfrm rot="14666402">
                <a:off x="4183" y="37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9" name="Oval 5425"/>
              <p:cNvSpPr>
                <a:spLocks noChangeAspect="1" noChangeArrowheads="1"/>
              </p:cNvSpPr>
              <p:nvPr/>
            </p:nvSpPr>
            <p:spPr bwMode="auto">
              <a:xfrm rot="14666402">
                <a:off x="4217" y="380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0" name="Oval 5426"/>
              <p:cNvSpPr>
                <a:spLocks noChangeAspect="1" noChangeArrowheads="1"/>
              </p:cNvSpPr>
              <p:nvPr/>
            </p:nvSpPr>
            <p:spPr bwMode="auto">
              <a:xfrm rot="14666402">
                <a:off x="4234" y="378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1" name="Oval 5427"/>
              <p:cNvSpPr>
                <a:spLocks noChangeAspect="1" noChangeArrowheads="1"/>
              </p:cNvSpPr>
              <p:nvPr/>
            </p:nvSpPr>
            <p:spPr bwMode="auto">
              <a:xfrm rot="14666402">
                <a:off x="4217" y="376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2" name="Oval 5428"/>
              <p:cNvSpPr>
                <a:spLocks noChangeAspect="1" noChangeArrowheads="1"/>
              </p:cNvSpPr>
              <p:nvPr/>
            </p:nvSpPr>
            <p:spPr bwMode="auto">
              <a:xfrm rot="14666402">
                <a:off x="3962"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3" name="Oval 5429"/>
              <p:cNvSpPr>
                <a:spLocks noChangeAspect="1" noChangeArrowheads="1"/>
              </p:cNvSpPr>
              <p:nvPr/>
            </p:nvSpPr>
            <p:spPr bwMode="auto">
              <a:xfrm rot="14666402">
                <a:off x="4194"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4" name="Oval 5430"/>
              <p:cNvSpPr>
                <a:spLocks noChangeAspect="1" noChangeArrowheads="1"/>
              </p:cNvSpPr>
              <p:nvPr/>
            </p:nvSpPr>
            <p:spPr bwMode="auto">
              <a:xfrm rot="14666402">
                <a:off x="4172" y="37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5" name="Oval 5431"/>
              <p:cNvSpPr>
                <a:spLocks noChangeAspect="1" noChangeArrowheads="1"/>
              </p:cNvSpPr>
              <p:nvPr/>
            </p:nvSpPr>
            <p:spPr bwMode="auto">
              <a:xfrm rot="14666402">
                <a:off x="4150" y="371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6" name="Oval 5432"/>
              <p:cNvSpPr>
                <a:spLocks noChangeAspect="1" noChangeArrowheads="1"/>
              </p:cNvSpPr>
              <p:nvPr/>
            </p:nvSpPr>
            <p:spPr bwMode="auto">
              <a:xfrm rot="14666402">
                <a:off x="4132" y="369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7" name="Oval 5433"/>
              <p:cNvSpPr>
                <a:spLocks noChangeAspect="1" noChangeArrowheads="1"/>
              </p:cNvSpPr>
              <p:nvPr/>
            </p:nvSpPr>
            <p:spPr bwMode="auto">
              <a:xfrm rot="14666402">
                <a:off x="4109" y="36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8" name="Oval 5434"/>
              <p:cNvSpPr>
                <a:spLocks noChangeAspect="1" noChangeArrowheads="1"/>
              </p:cNvSpPr>
              <p:nvPr/>
            </p:nvSpPr>
            <p:spPr bwMode="auto">
              <a:xfrm rot="14666402">
                <a:off x="4094" y="36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9" name="Oval 5435"/>
              <p:cNvSpPr>
                <a:spLocks noChangeAspect="1" noChangeArrowheads="1"/>
              </p:cNvSpPr>
              <p:nvPr/>
            </p:nvSpPr>
            <p:spPr bwMode="auto">
              <a:xfrm rot="14666402">
                <a:off x="4075" y="36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0" name="Oval 5436"/>
              <p:cNvSpPr>
                <a:spLocks noChangeAspect="1" noChangeArrowheads="1"/>
              </p:cNvSpPr>
              <p:nvPr/>
            </p:nvSpPr>
            <p:spPr bwMode="auto">
              <a:xfrm rot="14666402">
                <a:off x="4058" y="360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1" name="Oval 5437"/>
              <p:cNvSpPr>
                <a:spLocks noChangeAspect="1" noChangeArrowheads="1"/>
              </p:cNvSpPr>
              <p:nvPr/>
            </p:nvSpPr>
            <p:spPr bwMode="auto">
              <a:xfrm rot="14666402">
                <a:off x="4529" y="383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2" name="Oval 5438"/>
              <p:cNvSpPr>
                <a:spLocks noChangeAspect="1" noChangeArrowheads="1"/>
              </p:cNvSpPr>
              <p:nvPr/>
            </p:nvSpPr>
            <p:spPr bwMode="auto">
              <a:xfrm rot="14666402">
                <a:off x="4526" y="379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3" name="Oval 5439"/>
              <p:cNvSpPr>
                <a:spLocks noChangeAspect="1" noChangeArrowheads="1"/>
              </p:cNvSpPr>
              <p:nvPr/>
            </p:nvSpPr>
            <p:spPr bwMode="auto">
              <a:xfrm rot="14666402">
                <a:off x="4499" y="378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4" name="Oval 5440"/>
              <p:cNvSpPr>
                <a:spLocks noChangeAspect="1" noChangeArrowheads="1"/>
              </p:cNvSpPr>
              <p:nvPr/>
            </p:nvSpPr>
            <p:spPr bwMode="auto">
              <a:xfrm rot="14666402">
                <a:off x="4461" y="377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5" name="Oval 5441"/>
              <p:cNvSpPr>
                <a:spLocks noChangeAspect="1" noChangeArrowheads="1"/>
              </p:cNvSpPr>
              <p:nvPr/>
            </p:nvSpPr>
            <p:spPr bwMode="auto">
              <a:xfrm rot="14666402">
                <a:off x="4429" y="376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6" name="Oval 5442"/>
              <p:cNvSpPr>
                <a:spLocks noChangeAspect="1" noChangeArrowheads="1"/>
              </p:cNvSpPr>
              <p:nvPr/>
            </p:nvSpPr>
            <p:spPr bwMode="auto">
              <a:xfrm rot="14666402">
                <a:off x="4365" y="375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7" name="Oval 5443"/>
              <p:cNvSpPr>
                <a:spLocks noChangeAspect="1" noChangeArrowheads="1"/>
              </p:cNvSpPr>
              <p:nvPr/>
            </p:nvSpPr>
            <p:spPr bwMode="auto">
              <a:xfrm rot="14666402">
                <a:off x="4396" y="375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8" name="Oval 5444"/>
              <p:cNvSpPr>
                <a:spLocks noChangeAspect="1" noChangeArrowheads="1"/>
              </p:cNvSpPr>
              <p:nvPr/>
            </p:nvSpPr>
            <p:spPr bwMode="auto">
              <a:xfrm rot="14666402">
                <a:off x="4203" y="391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9" name="Oval 5445"/>
              <p:cNvSpPr>
                <a:spLocks noChangeAspect="1" noChangeArrowheads="1"/>
              </p:cNvSpPr>
              <p:nvPr/>
            </p:nvSpPr>
            <p:spPr bwMode="auto">
              <a:xfrm rot="14666402">
                <a:off x="4311" y="373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0" name="Oval 5446"/>
              <p:cNvSpPr>
                <a:spLocks noChangeAspect="1" noChangeArrowheads="1"/>
              </p:cNvSpPr>
              <p:nvPr/>
            </p:nvSpPr>
            <p:spPr bwMode="auto">
              <a:xfrm rot="14666402">
                <a:off x="4274" y="37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1" name="Oval 5447"/>
              <p:cNvSpPr>
                <a:spLocks noChangeAspect="1" noChangeArrowheads="1"/>
              </p:cNvSpPr>
              <p:nvPr/>
            </p:nvSpPr>
            <p:spPr bwMode="auto">
              <a:xfrm rot="14666402">
                <a:off x="4243" y="370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2" name="Oval 5448"/>
              <p:cNvSpPr>
                <a:spLocks noChangeAspect="1" noChangeArrowheads="1"/>
              </p:cNvSpPr>
              <p:nvPr/>
            </p:nvSpPr>
            <p:spPr bwMode="auto">
              <a:xfrm rot="14666402">
                <a:off x="4219" y="36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3" name="Oval 5449"/>
              <p:cNvSpPr>
                <a:spLocks noChangeAspect="1" noChangeArrowheads="1"/>
              </p:cNvSpPr>
              <p:nvPr/>
            </p:nvSpPr>
            <p:spPr bwMode="auto">
              <a:xfrm rot="14666402">
                <a:off x="4195" y="366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4" name="Oval 5450"/>
              <p:cNvSpPr>
                <a:spLocks noChangeAspect="1" noChangeArrowheads="1"/>
              </p:cNvSpPr>
              <p:nvPr/>
            </p:nvSpPr>
            <p:spPr bwMode="auto">
              <a:xfrm rot="14666402">
                <a:off x="4263" y="397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5" name="Oval 5451"/>
              <p:cNvSpPr>
                <a:spLocks noChangeAspect="1" noChangeArrowheads="1"/>
              </p:cNvSpPr>
              <p:nvPr/>
            </p:nvSpPr>
            <p:spPr bwMode="auto">
              <a:xfrm rot="14666402">
                <a:off x="4404" y="386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6" name="Oval 5452"/>
              <p:cNvSpPr>
                <a:spLocks noChangeAspect="1" noChangeArrowheads="1"/>
              </p:cNvSpPr>
              <p:nvPr/>
            </p:nvSpPr>
            <p:spPr bwMode="auto">
              <a:xfrm rot="14666402">
                <a:off x="4359" y="385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7" name="Oval 5453"/>
              <p:cNvSpPr>
                <a:spLocks noChangeAspect="1" noChangeArrowheads="1"/>
              </p:cNvSpPr>
              <p:nvPr/>
            </p:nvSpPr>
            <p:spPr bwMode="auto">
              <a:xfrm rot="14666402">
                <a:off x="4321" y="38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8" name="Oval 5454"/>
              <p:cNvSpPr>
                <a:spLocks noChangeAspect="1" noChangeArrowheads="1"/>
              </p:cNvSpPr>
              <p:nvPr/>
            </p:nvSpPr>
            <p:spPr bwMode="auto">
              <a:xfrm rot="14666402">
                <a:off x="428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9" name="Oval 5455"/>
              <p:cNvSpPr>
                <a:spLocks noChangeAspect="1" noChangeArrowheads="1"/>
              </p:cNvSpPr>
              <p:nvPr/>
            </p:nvSpPr>
            <p:spPr bwMode="auto">
              <a:xfrm rot="14666402">
                <a:off x="4265" y="38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0" name="Oval 5456"/>
              <p:cNvSpPr>
                <a:spLocks noChangeAspect="1" noChangeArrowheads="1"/>
              </p:cNvSpPr>
              <p:nvPr/>
            </p:nvSpPr>
            <p:spPr bwMode="auto">
              <a:xfrm rot="14666402">
                <a:off x="4140" y="38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1" name="Oval 5457"/>
              <p:cNvSpPr>
                <a:spLocks noChangeAspect="1" noChangeArrowheads="1"/>
              </p:cNvSpPr>
              <p:nvPr/>
            </p:nvSpPr>
            <p:spPr bwMode="auto">
              <a:xfrm rot="14666402">
                <a:off x="4313" y="38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2" name="Oval 5458"/>
              <p:cNvSpPr>
                <a:spLocks noChangeAspect="1" noChangeArrowheads="1"/>
              </p:cNvSpPr>
              <p:nvPr/>
            </p:nvSpPr>
            <p:spPr bwMode="auto">
              <a:xfrm rot="14666402">
                <a:off x="4345" y="38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3" name="Oval 5459"/>
              <p:cNvSpPr>
                <a:spLocks noChangeAspect="1" noChangeArrowheads="1"/>
              </p:cNvSpPr>
              <p:nvPr/>
            </p:nvSpPr>
            <p:spPr bwMode="auto">
              <a:xfrm rot="14666402">
                <a:off x="4379" y="382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4" name="Oval 5460"/>
              <p:cNvSpPr>
                <a:spLocks noChangeAspect="1" noChangeArrowheads="1"/>
              </p:cNvSpPr>
              <p:nvPr/>
            </p:nvSpPr>
            <p:spPr bwMode="auto">
              <a:xfrm rot="14666402">
                <a:off x="4425" y="383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5" name="Oval 5461"/>
              <p:cNvSpPr>
                <a:spLocks noChangeAspect="1" noChangeArrowheads="1"/>
              </p:cNvSpPr>
              <p:nvPr/>
            </p:nvSpPr>
            <p:spPr bwMode="auto">
              <a:xfrm rot="14666402">
                <a:off x="4464" y="38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6" name="Oval 5462"/>
              <p:cNvSpPr>
                <a:spLocks noChangeAspect="1" noChangeArrowheads="1"/>
              </p:cNvSpPr>
              <p:nvPr/>
            </p:nvSpPr>
            <p:spPr bwMode="auto">
              <a:xfrm rot="14666402">
                <a:off x="4574" y="37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7" name="Oval 5463"/>
              <p:cNvSpPr>
                <a:spLocks noChangeAspect="1" noChangeArrowheads="1"/>
              </p:cNvSpPr>
              <p:nvPr/>
            </p:nvSpPr>
            <p:spPr bwMode="auto">
              <a:xfrm rot="14666402">
                <a:off x="4268" y="39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8" name="Oval 5464"/>
              <p:cNvSpPr>
                <a:spLocks noChangeAspect="1" noChangeArrowheads="1"/>
              </p:cNvSpPr>
              <p:nvPr/>
            </p:nvSpPr>
            <p:spPr bwMode="auto">
              <a:xfrm rot="14666402">
                <a:off x="4291"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9" name="Oval 5465"/>
              <p:cNvSpPr>
                <a:spLocks noChangeAspect="1" noChangeArrowheads="1"/>
              </p:cNvSpPr>
              <p:nvPr/>
            </p:nvSpPr>
            <p:spPr bwMode="auto">
              <a:xfrm rot="14666402">
                <a:off x="4054" y="39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0" name="Oval 5466"/>
              <p:cNvSpPr>
                <a:spLocks noChangeAspect="1" noChangeArrowheads="1"/>
              </p:cNvSpPr>
              <p:nvPr/>
            </p:nvSpPr>
            <p:spPr bwMode="auto">
              <a:xfrm rot="14666402">
                <a:off x="4241" y="39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1" name="Oval 5467"/>
              <p:cNvSpPr>
                <a:spLocks noChangeAspect="1" noChangeArrowheads="1"/>
              </p:cNvSpPr>
              <p:nvPr/>
            </p:nvSpPr>
            <p:spPr bwMode="auto">
              <a:xfrm rot="14666402">
                <a:off x="4194" y="38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2" name="Oval 5468"/>
              <p:cNvSpPr>
                <a:spLocks noChangeAspect="1" noChangeArrowheads="1"/>
              </p:cNvSpPr>
              <p:nvPr/>
            </p:nvSpPr>
            <p:spPr bwMode="auto">
              <a:xfrm rot="14666402">
                <a:off x="4166" y="38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3" name="Oval 5469"/>
              <p:cNvSpPr>
                <a:spLocks noChangeAspect="1" noChangeArrowheads="1"/>
              </p:cNvSpPr>
              <p:nvPr/>
            </p:nvSpPr>
            <p:spPr bwMode="auto">
              <a:xfrm rot="14666402">
                <a:off x="4174" y="389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4" name="Oval 5470"/>
              <p:cNvSpPr>
                <a:spLocks noChangeAspect="1" noChangeArrowheads="1"/>
              </p:cNvSpPr>
              <p:nvPr/>
            </p:nvSpPr>
            <p:spPr bwMode="auto">
              <a:xfrm rot="14666402">
                <a:off x="4222" y="387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5" name="Oval 5471"/>
              <p:cNvSpPr>
                <a:spLocks noChangeAspect="1" noChangeArrowheads="1"/>
              </p:cNvSpPr>
              <p:nvPr/>
            </p:nvSpPr>
            <p:spPr bwMode="auto">
              <a:xfrm rot="14666402">
                <a:off x="4257" y="38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6" name="Oval 5472"/>
              <p:cNvSpPr>
                <a:spLocks noChangeAspect="1" noChangeArrowheads="1"/>
              </p:cNvSpPr>
              <p:nvPr/>
            </p:nvSpPr>
            <p:spPr bwMode="auto">
              <a:xfrm rot="14666402">
                <a:off x="4315" y="391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7" name="Oval 5473"/>
              <p:cNvSpPr>
                <a:spLocks noChangeAspect="1" noChangeArrowheads="1"/>
              </p:cNvSpPr>
              <p:nvPr/>
            </p:nvSpPr>
            <p:spPr bwMode="auto">
              <a:xfrm rot="14666402">
                <a:off x="4344" y="39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8" name="Oval 5474"/>
              <p:cNvSpPr>
                <a:spLocks noChangeAspect="1" noChangeArrowheads="1"/>
              </p:cNvSpPr>
              <p:nvPr/>
            </p:nvSpPr>
            <p:spPr bwMode="auto">
              <a:xfrm rot="14666402">
                <a:off x="4382" y="39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9" name="Oval 5475"/>
              <p:cNvSpPr>
                <a:spLocks noChangeAspect="1" noChangeArrowheads="1"/>
              </p:cNvSpPr>
              <p:nvPr/>
            </p:nvSpPr>
            <p:spPr bwMode="auto">
              <a:xfrm rot="14666402">
                <a:off x="4415" y="38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0" name="Oval 5476"/>
              <p:cNvSpPr>
                <a:spLocks noChangeAspect="1" noChangeArrowheads="1"/>
              </p:cNvSpPr>
              <p:nvPr/>
            </p:nvSpPr>
            <p:spPr bwMode="auto">
              <a:xfrm rot="14666402">
                <a:off x="4205" y="39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1" name="Oval 5477"/>
              <p:cNvSpPr>
                <a:spLocks noChangeAspect="1" noChangeArrowheads="1"/>
              </p:cNvSpPr>
              <p:nvPr/>
            </p:nvSpPr>
            <p:spPr bwMode="auto">
              <a:xfrm rot="14666402">
                <a:off x="4173" y="39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2" name="Oval 5478"/>
              <p:cNvSpPr>
                <a:spLocks noChangeAspect="1" noChangeArrowheads="1"/>
              </p:cNvSpPr>
              <p:nvPr/>
            </p:nvSpPr>
            <p:spPr bwMode="auto">
              <a:xfrm rot="14666402">
                <a:off x="4138" y="396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3" name="Oval 5479"/>
              <p:cNvSpPr>
                <a:spLocks noChangeAspect="1" noChangeArrowheads="1"/>
              </p:cNvSpPr>
              <p:nvPr/>
            </p:nvSpPr>
            <p:spPr bwMode="auto">
              <a:xfrm rot="14666402">
                <a:off x="4111" y="394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4" name="Oval 5480"/>
              <p:cNvSpPr>
                <a:spLocks noChangeAspect="1" noChangeArrowheads="1"/>
              </p:cNvSpPr>
              <p:nvPr/>
            </p:nvSpPr>
            <p:spPr bwMode="auto">
              <a:xfrm rot="14666402">
                <a:off x="4084" y="393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5" name="Oval 5481"/>
              <p:cNvSpPr>
                <a:spLocks noChangeAspect="1" noChangeArrowheads="1"/>
              </p:cNvSpPr>
              <p:nvPr/>
            </p:nvSpPr>
            <p:spPr bwMode="auto">
              <a:xfrm rot="14666402">
                <a:off x="3821" y="344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6" name="Oval 5482"/>
              <p:cNvSpPr>
                <a:spLocks noChangeAspect="1" noChangeArrowheads="1"/>
              </p:cNvSpPr>
              <p:nvPr/>
            </p:nvSpPr>
            <p:spPr bwMode="auto">
              <a:xfrm rot="14666402">
                <a:off x="3834" y="347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7" name="Oval 5483"/>
              <p:cNvSpPr>
                <a:spLocks noChangeAspect="1" noChangeArrowheads="1"/>
              </p:cNvSpPr>
              <p:nvPr/>
            </p:nvSpPr>
            <p:spPr bwMode="auto">
              <a:xfrm rot="14666402">
                <a:off x="3849" y="361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8" name="Oval 5484"/>
              <p:cNvSpPr>
                <a:spLocks noChangeAspect="1" noChangeArrowheads="1"/>
              </p:cNvSpPr>
              <p:nvPr/>
            </p:nvSpPr>
            <p:spPr bwMode="auto">
              <a:xfrm rot="14666402">
                <a:off x="4065" y="372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9" name="Oval 5485"/>
              <p:cNvSpPr>
                <a:spLocks noChangeAspect="1" noChangeArrowheads="1"/>
              </p:cNvSpPr>
              <p:nvPr/>
            </p:nvSpPr>
            <p:spPr bwMode="auto">
              <a:xfrm rot="14666402">
                <a:off x="3816" y="342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20" name="Oval 5486"/>
              <p:cNvSpPr>
                <a:spLocks noChangeAspect="1" noChangeArrowheads="1"/>
              </p:cNvSpPr>
              <p:nvPr/>
            </p:nvSpPr>
            <p:spPr bwMode="auto">
              <a:xfrm rot="14666402">
                <a:off x="4101" y="372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21" name="Oval 5487"/>
              <p:cNvSpPr>
                <a:spLocks noChangeAspect="1" noChangeArrowheads="1"/>
              </p:cNvSpPr>
              <p:nvPr/>
            </p:nvSpPr>
            <p:spPr bwMode="auto">
              <a:xfrm rot="14666402">
                <a:off x="3810" y="339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grpSp>
      </p:grpSp>
      <p:grpSp>
        <p:nvGrpSpPr>
          <p:cNvPr id="48" name="Group 5142"/>
          <p:cNvGrpSpPr>
            <a:grpSpLocks noChangeAspect="1"/>
          </p:cNvGrpSpPr>
          <p:nvPr/>
        </p:nvGrpSpPr>
        <p:grpSpPr bwMode="auto">
          <a:xfrm rot="2922001">
            <a:off x="4810016" y="3511490"/>
            <a:ext cx="338345" cy="316976"/>
            <a:chOff x="393" y="205"/>
            <a:chExt cx="3811" cy="3572"/>
          </a:xfrm>
        </p:grpSpPr>
        <p:sp>
          <p:nvSpPr>
            <p:cNvPr id="1823" name="Freeform 5143"/>
            <p:cNvSpPr>
              <a:spLocks noChangeAspect="1"/>
            </p:cNvSpPr>
            <p:nvPr/>
          </p:nvSpPr>
          <p:spPr bwMode="auto">
            <a:xfrm>
              <a:off x="393" y="205"/>
              <a:ext cx="3811" cy="3572"/>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a:p>
          </p:txBody>
        </p:sp>
        <p:sp>
          <p:nvSpPr>
            <p:cNvPr id="1824" name="Freeform 5144"/>
            <p:cNvSpPr>
              <a:spLocks noChangeAspect="1"/>
            </p:cNvSpPr>
            <p:nvPr/>
          </p:nvSpPr>
          <p:spPr bwMode="auto">
            <a:xfrm rot="1588548">
              <a:off x="2287" y="94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5" name="Freeform 5145"/>
            <p:cNvSpPr>
              <a:spLocks noChangeAspect="1"/>
            </p:cNvSpPr>
            <p:nvPr/>
          </p:nvSpPr>
          <p:spPr bwMode="auto">
            <a:xfrm rot="20011452" flipV="1">
              <a:off x="2078" y="174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a:p>
          </p:txBody>
        </p:sp>
        <p:sp>
          <p:nvSpPr>
            <p:cNvPr id="1826" name="Freeform 5146"/>
            <p:cNvSpPr>
              <a:spLocks noChangeAspect="1"/>
            </p:cNvSpPr>
            <p:nvPr/>
          </p:nvSpPr>
          <p:spPr bwMode="auto">
            <a:xfrm rot="20011452" flipV="1">
              <a:off x="1953" y="906"/>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7" name="Freeform 5147"/>
            <p:cNvSpPr>
              <a:spLocks noChangeAspect="1"/>
            </p:cNvSpPr>
            <p:nvPr/>
          </p:nvSpPr>
          <p:spPr bwMode="auto">
            <a:xfrm flipH="1">
              <a:off x="2533" y="129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8" name="Freeform 5148"/>
            <p:cNvSpPr>
              <a:spLocks noChangeAspect="1"/>
            </p:cNvSpPr>
            <p:nvPr/>
          </p:nvSpPr>
          <p:spPr bwMode="auto">
            <a:xfrm rot="4687844" flipH="1">
              <a:off x="2363" y="125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9" name="Freeform 5149"/>
            <p:cNvSpPr>
              <a:spLocks noChangeAspect="1"/>
            </p:cNvSpPr>
            <p:nvPr/>
          </p:nvSpPr>
          <p:spPr bwMode="auto">
            <a:xfrm rot="-2250469">
              <a:off x="2360" y="1569"/>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0" name="Freeform 5150"/>
            <p:cNvSpPr>
              <a:spLocks noChangeAspect="1"/>
            </p:cNvSpPr>
            <p:nvPr/>
          </p:nvSpPr>
          <p:spPr bwMode="auto">
            <a:xfrm>
              <a:off x="2134" y="137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1" name="Freeform 5151"/>
            <p:cNvSpPr>
              <a:spLocks noChangeAspect="1"/>
            </p:cNvSpPr>
            <p:nvPr/>
          </p:nvSpPr>
          <p:spPr bwMode="auto">
            <a:xfrm rot="17541503" flipV="1">
              <a:off x="1629" y="91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2" name="Freeform 5152"/>
            <p:cNvSpPr>
              <a:spLocks noChangeAspect="1"/>
            </p:cNvSpPr>
            <p:nvPr/>
          </p:nvSpPr>
          <p:spPr bwMode="auto">
            <a:xfrm flipH="1">
              <a:off x="1390" y="115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3" name="Freeform 5153"/>
            <p:cNvSpPr>
              <a:spLocks noChangeAspect="1"/>
            </p:cNvSpPr>
            <p:nvPr/>
          </p:nvSpPr>
          <p:spPr bwMode="auto">
            <a:xfrm rot="13389691" flipH="1">
              <a:off x="1184" y="134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4" name="Freeform 5154"/>
            <p:cNvSpPr>
              <a:spLocks noChangeAspect="1"/>
            </p:cNvSpPr>
            <p:nvPr/>
          </p:nvSpPr>
          <p:spPr bwMode="auto">
            <a:xfrm rot="14686208">
              <a:off x="1597" y="145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5" name="Freeform 5155"/>
            <p:cNvSpPr>
              <a:spLocks noChangeAspect="1"/>
            </p:cNvSpPr>
            <p:nvPr/>
          </p:nvSpPr>
          <p:spPr bwMode="auto">
            <a:xfrm rot="1588548">
              <a:off x="1415" y="1371"/>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6" name="Freeform 5156"/>
            <p:cNvSpPr>
              <a:spLocks noChangeAspect="1"/>
            </p:cNvSpPr>
            <p:nvPr/>
          </p:nvSpPr>
          <p:spPr bwMode="auto">
            <a:xfrm rot="16008547">
              <a:off x="1889" y="1444"/>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7" name="Freeform 5157"/>
            <p:cNvSpPr>
              <a:spLocks noChangeAspect="1"/>
            </p:cNvSpPr>
            <p:nvPr/>
          </p:nvSpPr>
          <p:spPr bwMode="auto">
            <a:xfrm>
              <a:off x="2794" y="1391"/>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38" name="Freeform 5158"/>
            <p:cNvSpPr>
              <a:spLocks noChangeAspect="1"/>
            </p:cNvSpPr>
            <p:nvPr/>
          </p:nvSpPr>
          <p:spPr bwMode="auto">
            <a:xfrm>
              <a:off x="1288" y="17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39" name="Freeform 5159"/>
            <p:cNvSpPr>
              <a:spLocks noChangeAspect="1"/>
            </p:cNvSpPr>
            <p:nvPr/>
          </p:nvSpPr>
          <p:spPr bwMode="auto">
            <a:xfrm>
              <a:off x="2462" y="2945"/>
              <a:ext cx="60" cy="61"/>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0" name="Freeform 5160"/>
            <p:cNvSpPr>
              <a:spLocks noChangeAspect="1"/>
            </p:cNvSpPr>
            <p:nvPr/>
          </p:nvSpPr>
          <p:spPr bwMode="auto">
            <a:xfrm>
              <a:off x="1608" y="2839"/>
              <a:ext cx="84"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1" name="Freeform 5161"/>
            <p:cNvSpPr>
              <a:spLocks noChangeAspect="1"/>
            </p:cNvSpPr>
            <p:nvPr/>
          </p:nvSpPr>
          <p:spPr bwMode="auto">
            <a:xfrm>
              <a:off x="1319" y="15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2" name="Freeform 5162"/>
            <p:cNvSpPr>
              <a:spLocks noChangeAspect="1"/>
            </p:cNvSpPr>
            <p:nvPr/>
          </p:nvSpPr>
          <p:spPr bwMode="auto">
            <a:xfrm>
              <a:off x="1911"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3" name="Freeform 5163"/>
            <p:cNvSpPr>
              <a:spLocks noChangeAspect="1"/>
            </p:cNvSpPr>
            <p:nvPr/>
          </p:nvSpPr>
          <p:spPr bwMode="auto">
            <a:xfrm>
              <a:off x="2027" y="161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4" name="Freeform 5164"/>
            <p:cNvSpPr>
              <a:spLocks noChangeAspect="1"/>
            </p:cNvSpPr>
            <p:nvPr/>
          </p:nvSpPr>
          <p:spPr bwMode="auto">
            <a:xfrm>
              <a:off x="2075" y="2241"/>
              <a:ext cx="95" cy="96"/>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5" name="Freeform 5165"/>
            <p:cNvSpPr>
              <a:spLocks noChangeAspect="1"/>
            </p:cNvSpPr>
            <p:nvPr/>
          </p:nvSpPr>
          <p:spPr bwMode="auto">
            <a:xfrm>
              <a:off x="2053" y="282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6" name="Freeform 5166"/>
            <p:cNvSpPr>
              <a:spLocks noChangeAspect="1"/>
            </p:cNvSpPr>
            <p:nvPr/>
          </p:nvSpPr>
          <p:spPr bwMode="auto">
            <a:xfrm>
              <a:off x="1671" y="168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7" name="Freeform 5167"/>
            <p:cNvSpPr>
              <a:spLocks noChangeAspect="1"/>
            </p:cNvSpPr>
            <p:nvPr/>
          </p:nvSpPr>
          <p:spPr bwMode="auto">
            <a:xfrm>
              <a:off x="1700" y="191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8" name="Freeform 5168"/>
            <p:cNvSpPr>
              <a:spLocks noChangeAspect="1"/>
            </p:cNvSpPr>
            <p:nvPr/>
          </p:nvSpPr>
          <p:spPr bwMode="auto">
            <a:xfrm>
              <a:off x="1610" y="1905"/>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9" name="Freeform 5169"/>
            <p:cNvSpPr>
              <a:spLocks noChangeAspect="1"/>
            </p:cNvSpPr>
            <p:nvPr/>
          </p:nvSpPr>
          <p:spPr bwMode="auto">
            <a:xfrm>
              <a:off x="1722" y="208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0" name="Freeform 5170"/>
            <p:cNvSpPr>
              <a:spLocks noChangeAspect="1"/>
            </p:cNvSpPr>
            <p:nvPr/>
          </p:nvSpPr>
          <p:spPr bwMode="auto">
            <a:xfrm>
              <a:off x="2903" y="29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1" name="Freeform 5171"/>
            <p:cNvSpPr>
              <a:spLocks noChangeAspect="1"/>
            </p:cNvSpPr>
            <p:nvPr/>
          </p:nvSpPr>
          <p:spPr bwMode="auto">
            <a:xfrm>
              <a:off x="1892" y="208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2" name="Freeform 5172"/>
            <p:cNvSpPr>
              <a:spLocks noChangeAspect="1"/>
            </p:cNvSpPr>
            <p:nvPr/>
          </p:nvSpPr>
          <p:spPr bwMode="auto">
            <a:xfrm>
              <a:off x="1860" y="1538"/>
              <a:ext cx="83"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3" name="Freeform 5173"/>
            <p:cNvSpPr>
              <a:spLocks noChangeAspect="1"/>
            </p:cNvSpPr>
            <p:nvPr/>
          </p:nvSpPr>
          <p:spPr bwMode="auto">
            <a:xfrm>
              <a:off x="2082" y="2094"/>
              <a:ext cx="71" cy="7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4" name="Freeform 5174"/>
            <p:cNvSpPr>
              <a:spLocks noChangeAspect="1"/>
            </p:cNvSpPr>
            <p:nvPr/>
          </p:nvSpPr>
          <p:spPr bwMode="auto">
            <a:xfrm>
              <a:off x="1783" y="137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5" name="Freeform 5175"/>
            <p:cNvSpPr>
              <a:spLocks noChangeAspect="1"/>
            </p:cNvSpPr>
            <p:nvPr/>
          </p:nvSpPr>
          <p:spPr bwMode="auto">
            <a:xfrm>
              <a:off x="3791" y="154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6" name="Freeform 5176"/>
            <p:cNvSpPr>
              <a:spLocks noChangeAspect="1"/>
            </p:cNvSpPr>
            <p:nvPr/>
          </p:nvSpPr>
          <p:spPr bwMode="auto">
            <a:xfrm>
              <a:off x="1472" y="195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7" name="Freeform 5177"/>
            <p:cNvSpPr>
              <a:spLocks noChangeAspect="1"/>
            </p:cNvSpPr>
            <p:nvPr/>
          </p:nvSpPr>
          <p:spPr bwMode="auto">
            <a:xfrm>
              <a:off x="2105" y="1150"/>
              <a:ext cx="72"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8" name="Freeform 5178"/>
            <p:cNvSpPr>
              <a:spLocks noChangeAspect="1"/>
            </p:cNvSpPr>
            <p:nvPr/>
          </p:nvSpPr>
          <p:spPr bwMode="auto">
            <a:xfrm>
              <a:off x="2039" y="92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9" name="Freeform 5179"/>
            <p:cNvSpPr>
              <a:spLocks noChangeAspect="1"/>
            </p:cNvSpPr>
            <p:nvPr/>
          </p:nvSpPr>
          <p:spPr bwMode="auto">
            <a:xfrm>
              <a:off x="1922" y="938"/>
              <a:ext cx="66"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0" name="Freeform 5180"/>
            <p:cNvSpPr>
              <a:spLocks noChangeAspect="1"/>
            </p:cNvSpPr>
            <p:nvPr/>
          </p:nvSpPr>
          <p:spPr bwMode="auto">
            <a:xfrm>
              <a:off x="1770" y="102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1" name="Freeform 5181"/>
            <p:cNvSpPr>
              <a:spLocks noChangeAspect="1"/>
            </p:cNvSpPr>
            <p:nvPr/>
          </p:nvSpPr>
          <p:spPr bwMode="auto">
            <a:xfrm>
              <a:off x="1803" y="11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2" name="Freeform 5182"/>
            <p:cNvSpPr>
              <a:spLocks noChangeAspect="1"/>
            </p:cNvSpPr>
            <p:nvPr/>
          </p:nvSpPr>
          <p:spPr bwMode="auto">
            <a:xfrm>
              <a:off x="2064" y="141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3" name="Freeform 5183"/>
            <p:cNvSpPr>
              <a:spLocks noChangeAspect="1"/>
            </p:cNvSpPr>
            <p:nvPr/>
          </p:nvSpPr>
          <p:spPr bwMode="auto">
            <a:xfrm>
              <a:off x="1850" y="192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4" name="Freeform 5184"/>
            <p:cNvSpPr>
              <a:spLocks noChangeAspect="1"/>
            </p:cNvSpPr>
            <p:nvPr/>
          </p:nvSpPr>
          <p:spPr bwMode="auto">
            <a:xfrm>
              <a:off x="2703" y="186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5" name="Freeform 5185"/>
            <p:cNvSpPr>
              <a:spLocks noChangeAspect="1"/>
            </p:cNvSpPr>
            <p:nvPr/>
          </p:nvSpPr>
          <p:spPr bwMode="auto">
            <a:xfrm>
              <a:off x="2296" y="197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6" name="Freeform 5186"/>
            <p:cNvSpPr>
              <a:spLocks noChangeAspect="1"/>
            </p:cNvSpPr>
            <p:nvPr/>
          </p:nvSpPr>
          <p:spPr bwMode="auto">
            <a:xfrm>
              <a:off x="2589" y="21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7" name="Freeform 5187"/>
            <p:cNvSpPr>
              <a:spLocks noChangeAspect="1"/>
            </p:cNvSpPr>
            <p:nvPr/>
          </p:nvSpPr>
          <p:spPr bwMode="auto">
            <a:xfrm>
              <a:off x="2469" y="179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8" name="Freeform 5188"/>
            <p:cNvSpPr>
              <a:spLocks noChangeAspect="1"/>
            </p:cNvSpPr>
            <p:nvPr/>
          </p:nvSpPr>
          <p:spPr bwMode="auto">
            <a:xfrm>
              <a:off x="2303" y="97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9" name="Freeform 5189"/>
            <p:cNvSpPr>
              <a:spLocks noChangeAspect="1"/>
            </p:cNvSpPr>
            <p:nvPr/>
          </p:nvSpPr>
          <p:spPr bwMode="auto">
            <a:xfrm>
              <a:off x="2279"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0" name="Freeform 5190"/>
            <p:cNvSpPr>
              <a:spLocks noChangeAspect="1"/>
            </p:cNvSpPr>
            <p:nvPr/>
          </p:nvSpPr>
          <p:spPr bwMode="auto">
            <a:xfrm>
              <a:off x="1271" y="128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1" name="Freeform 5191"/>
            <p:cNvSpPr>
              <a:spLocks noChangeAspect="1"/>
            </p:cNvSpPr>
            <p:nvPr/>
          </p:nvSpPr>
          <p:spPr bwMode="auto">
            <a:xfrm>
              <a:off x="2603" y="402"/>
              <a:ext cx="49"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2" name="Freeform 5192"/>
            <p:cNvSpPr>
              <a:spLocks noChangeAspect="1"/>
            </p:cNvSpPr>
            <p:nvPr/>
          </p:nvSpPr>
          <p:spPr bwMode="auto">
            <a:xfrm>
              <a:off x="2155" y="19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3" name="Freeform 5193"/>
            <p:cNvSpPr>
              <a:spLocks noChangeAspect="1"/>
            </p:cNvSpPr>
            <p:nvPr/>
          </p:nvSpPr>
          <p:spPr bwMode="auto">
            <a:xfrm>
              <a:off x="835" y="2360"/>
              <a:ext cx="66"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4" name="Freeform 5194"/>
            <p:cNvSpPr>
              <a:spLocks noChangeAspect="1"/>
            </p:cNvSpPr>
            <p:nvPr/>
          </p:nvSpPr>
          <p:spPr bwMode="auto">
            <a:xfrm>
              <a:off x="2501" y="1495"/>
              <a:ext cx="84" cy="84"/>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5" name="Freeform 5195"/>
            <p:cNvSpPr>
              <a:spLocks noChangeAspect="1"/>
            </p:cNvSpPr>
            <p:nvPr/>
          </p:nvSpPr>
          <p:spPr bwMode="auto">
            <a:xfrm>
              <a:off x="2971" y="886"/>
              <a:ext cx="60"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6" name="Freeform 5196"/>
            <p:cNvSpPr>
              <a:spLocks noChangeAspect="1"/>
            </p:cNvSpPr>
            <p:nvPr/>
          </p:nvSpPr>
          <p:spPr bwMode="auto">
            <a:xfrm>
              <a:off x="2622" y="165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7" name="Freeform 5197"/>
            <p:cNvSpPr>
              <a:spLocks noChangeAspect="1"/>
            </p:cNvSpPr>
            <p:nvPr/>
          </p:nvSpPr>
          <p:spPr bwMode="auto">
            <a:xfrm>
              <a:off x="2493" y="113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8" name="Freeform 5198"/>
            <p:cNvSpPr>
              <a:spLocks noChangeAspect="1"/>
            </p:cNvSpPr>
            <p:nvPr/>
          </p:nvSpPr>
          <p:spPr bwMode="auto">
            <a:xfrm>
              <a:off x="985" y="269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79" name="Freeform 5199"/>
            <p:cNvSpPr>
              <a:spLocks noChangeAspect="1"/>
            </p:cNvSpPr>
            <p:nvPr/>
          </p:nvSpPr>
          <p:spPr bwMode="auto">
            <a:xfrm>
              <a:off x="1883" y="139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0" name="Freeform 5200"/>
            <p:cNvSpPr>
              <a:spLocks noChangeAspect="1"/>
            </p:cNvSpPr>
            <p:nvPr/>
          </p:nvSpPr>
          <p:spPr bwMode="auto">
            <a:xfrm>
              <a:off x="943" y="216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1" name="Freeform 5201"/>
            <p:cNvSpPr>
              <a:spLocks noChangeAspect="1"/>
            </p:cNvSpPr>
            <p:nvPr/>
          </p:nvSpPr>
          <p:spPr bwMode="auto">
            <a:xfrm>
              <a:off x="2175" y="245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82" name="Freeform 5202"/>
            <p:cNvSpPr>
              <a:spLocks noChangeAspect="1"/>
            </p:cNvSpPr>
            <p:nvPr/>
          </p:nvSpPr>
          <p:spPr bwMode="auto">
            <a:xfrm>
              <a:off x="2449" y="227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83" name="Freeform 5203"/>
            <p:cNvSpPr>
              <a:spLocks noChangeAspect="1"/>
            </p:cNvSpPr>
            <p:nvPr/>
          </p:nvSpPr>
          <p:spPr bwMode="auto">
            <a:xfrm>
              <a:off x="1503" y="20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84" name="Freeform 5204"/>
            <p:cNvSpPr>
              <a:spLocks noChangeAspect="1"/>
            </p:cNvSpPr>
            <p:nvPr/>
          </p:nvSpPr>
          <p:spPr bwMode="auto">
            <a:xfrm>
              <a:off x="2101" y="236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5" name="Freeform 5205"/>
            <p:cNvSpPr>
              <a:spLocks noChangeAspect="1"/>
            </p:cNvSpPr>
            <p:nvPr/>
          </p:nvSpPr>
          <p:spPr bwMode="auto">
            <a:xfrm>
              <a:off x="1567" y="3055"/>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6" name="Freeform 5206"/>
            <p:cNvSpPr>
              <a:spLocks noChangeAspect="1"/>
            </p:cNvSpPr>
            <p:nvPr/>
          </p:nvSpPr>
          <p:spPr bwMode="auto">
            <a:xfrm>
              <a:off x="2396" y="207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7" name="Freeform 5207"/>
            <p:cNvSpPr>
              <a:spLocks noChangeAspect="1"/>
            </p:cNvSpPr>
            <p:nvPr/>
          </p:nvSpPr>
          <p:spPr bwMode="auto">
            <a:xfrm>
              <a:off x="1264" y="197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8" name="Freeform 5208"/>
            <p:cNvSpPr>
              <a:spLocks noChangeAspect="1"/>
            </p:cNvSpPr>
            <p:nvPr/>
          </p:nvSpPr>
          <p:spPr bwMode="auto">
            <a:xfrm>
              <a:off x="1203" y="24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9" name="Freeform 5209"/>
            <p:cNvSpPr>
              <a:spLocks noChangeAspect="1"/>
            </p:cNvSpPr>
            <p:nvPr/>
          </p:nvSpPr>
          <p:spPr bwMode="auto">
            <a:xfrm>
              <a:off x="1646" y="225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0" name="Freeform 5210"/>
            <p:cNvSpPr>
              <a:spLocks noChangeAspect="1"/>
            </p:cNvSpPr>
            <p:nvPr/>
          </p:nvSpPr>
          <p:spPr bwMode="auto">
            <a:xfrm>
              <a:off x="1166" y="1047"/>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91" name="Freeform 5211"/>
            <p:cNvSpPr>
              <a:spLocks noChangeAspect="1"/>
            </p:cNvSpPr>
            <p:nvPr/>
          </p:nvSpPr>
          <p:spPr bwMode="auto">
            <a:xfrm>
              <a:off x="2017" y="219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2" name="Freeform 5212"/>
            <p:cNvSpPr>
              <a:spLocks noChangeAspect="1"/>
            </p:cNvSpPr>
            <p:nvPr/>
          </p:nvSpPr>
          <p:spPr bwMode="auto">
            <a:xfrm>
              <a:off x="2367" y="5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3" name="Freeform 5213"/>
            <p:cNvSpPr>
              <a:spLocks noChangeAspect="1"/>
            </p:cNvSpPr>
            <p:nvPr/>
          </p:nvSpPr>
          <p:spPr bwMode="auto">
            <a:xfrm>
              <a:off x="2649" y="122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94" name="Freeform 5214"/>
            <p:cNvSpPr>
              <a:spLocks noChangeAspect="1"/>
            </p:cNvSpPr>
            <p:nvPr/>
          </p:nvSpPr>
          <p:spPr bwMode="auto">
            <a:xfrm>
              <a:off x="1302" y="210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5" name="Freeform 5215"/>
            <p:cNvSpPr>
              <a:spLocks noChangeAspect="1"/>
            </p:cNvSpPr>
            <p:nvPr/>
          </p:nvSpPr>
          <p:spPr bwMode="auto">
            <a:xfrm>
              <a:off x="3315" y="122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6" name="Freeform 5216"/>
            <p:cNvSpPr>
              <a:spLocks noChangeAspect="1"/>
            </p:cNvSpPr>
            <p:nvPr/>
          </p:nvSpPr>
          <p:spPr bwMode="auto">
            <a:xfrm>
              <a:off x="1960" y="19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7" name="Freeform 5217"/>
            <p:cNvSpPr>
              <a:spLocks noChangeAspect="1"/>
            </p:cNvSpPr>
            <p:nvPr/>
          </p:nvSpPr>
          <p:spPr bwMode="auto">
            <a:xfrm>
              <a:off x="1892" y="1455"/>
              <a:ext cx="111" cy="93"/>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a:p>
          </p:txBody>
        </p:sp>
        <p:sp>
          <p:nvSpPr>
            <p:cNvPr id="1898" name="Oval 5218"/>
            <p:cNvSpPr>
              <a:spLocks noChangeAspect="1" noChangeArrowheads="1"/>
            </p:cNvSpPr>
            <p:nvPr/>
          </p:nvSpPr>
          <p:spPr bwMode="auto">
            <a:xfrm>
              <a:off x="1186" y="644"/>
              <a:ext cx="1892" cy="2004"/>
            </a:xfrm>
            <a:prstGeom prst="ellipse">
              <a:avLst/>
            </a:prstGeom>
            <a:gradFill rotWithShape="1">
              <a:gsLst>
                <a:gs pos="0">
                  <a:srgbClr val="FFFFFF">
                    <a:alpha val="89999"/>
                  </a:srgbClr>
                </a:gs>
                <a:gs pos="100000">
                  <a:srgbClr val="996633"/>
                </a:gs>
              </a:gsLst>
              <a:path path="shape">
                <a:fillToRect l="50000" t="50000" r="50000" b="50000"/>
              </a:path>
            </a:gradFill>
            <a:ln w="9525" algn="ctr">
              <a:noFill/>
              <a:round/>
              <a:headEnd/>
              <a:tailEnd/>
            </a:ln>
            <a:effectLst/>
          </p:spPr>
          <p:txBody>
            <a:bodyPr wrap="none" anchor="ctr"/>
            <a:lstStyle/>
            <a:p>
              <a:endParaRPr lang="sv-SE"/>
            </a:p>
          </p:txBody>
        </p:sp>
        <p:grpSp>
          <p:nvGrpSpPr>
            <p:cNvPr id="49" name="Group 5219"/>
            <p:cNvGrpSpPr>
              <a:grpSpLocks noChangeAspect="1"/>
            </p:cNvGrpSpPr>
            <p:nvPr/>
          </p:nvGrpSpPr>
          <p:grpSpPr bwMode="auto">
            <a:xfrm rot="-7210161">
              <a:off x="2768" y="1591"/>
              <a:ext cx="924" cy="1278"/>
              <a:chOff x="3661" y="2739"/>
              <a:chExt cx="924" cy="1278"/>
            </a:xfrm>
          </p:grpSpPr>
          <p:sp>
            <p:nvSpPr>
              <p:cNvPr id="1900" name="Freeform 5220"/>
              <p:cNvSpPr>
                <a:spLocks noChangeAspect="1"/>
              </p:cNvSpPr>
              <p:nvPr/>
            </p:nvSpPr>
            <p:spPr bwMode="auto">
              <a:xfrm rot="14666402">
                <a:off x="3449" y="3045"/>
                <a:ext cx="1234" cy="710"/>
              </a:xfrm>
              <a:custGeom>
                <a:avLst/>
                <a:gdLst/>
                <a:ahLst/>
                <a:cxnLst>
                  <a:cxn ang="0">
                    <a:pos x="1230" y="1828"/>
                  </a:cxn>
                  <a:cxn ang="0">
                    <a:pos x="3446" y="1484"/>
                  </a:cxn>
                  <a:cxn ang="0">
                    <a:pos x="5194" y="2365"/>
                  </a:cxn>
                  <a:cxn ang="0">
                    <a:pos x="5070" y="2020"/>
                  </a:cxn>
                  <a:cxn ang="0">
                    <a:pos x="4446" y="1571"/>
                  </a:cxn>
                  <a:cxn ang="0">
                    <a:pos x="4922" y="1662"/>
                  </a:cxn>
                  <a:cxn ang="0">
                    <a:pos x="5217" y="1730"/>
                  </a:cxn>
                  <a:cxn ang="0">
                    <a:pos x="4105" y="1027"/>
                  </a:cxn>
                  <a:cxn ang="0">
                    <a:pos x="3690" y="1116"/>
                  </a:cxn>
                  <a:cxn ang="0">
                    <a:pos x="4309" y="1390"/>
                  </a:cxn>
                  <a:cxn ang="0">
                    <a:pos x="3482" y="1252"/>
                  </a:cxn>
                  <a:cxn ang="0">
                    <a:pos x="2434" y="1044"/>
                  </a:cxn>
                  <a:cxn ang="0">
                    <a:pos x="3410" y="1076"/>
                  </a:cxn>
                  <a:cxn ang="0">
                    <a:pos x="2858" y="846"/>
                  </a:cxn>
                  <a:cxn ang="0">
                    <a:pos x="3697" y="732"/>
                  </a:cxn>
                  <a:cxn ang="0">
                    <a:pos x="5030" y="1316"/>
                  </a:cxn>
                  <a:cxn ang="0">
                    <a:pos x="4173" y="641"/>
                  </a:cxn>
                  <a:cxn ang="0">
                    <a:pos x="3879" y="437"/>
                  </a:cxn>
                  <a:cxn ang="0">
                    <a:pos x="4530" y="548"/>
                  </a:cxn>
                  <a:cxn ang="0">
                    <a:pos x="4722" y="700"/>
                  </a:cxn>
                  <a:cxn ang="0">
                    <a:pos x="4674" y="500"/>
                  </a:cxn>
                  <a:cxn ang="0">
                    <a:pos x="4434" y="412"/>
                  </a:cxn>
                  <a:cxn ang="0">
                    <a:pos x="3738" y="180"/>
                  </a:cxn>
                  <a:cxn ang="0">
                    <a:pos x="2813" y="279"/>
                  </a:cxn>
                  <a:cxn ang="0">
                    <a:pos x="3502" y="516"/>
                  </a:cxn>
                  <a:cxn ang="0">
                    <a:pos x="2258" y="452"/>
                  </a:cxn>
                  <a:cxn ang="0">
                    <a:pos x="1526" y="644"/>
                  </a:cxn>
                  <a:cxn ang="0">
                    <a:pos x="2074" y="692"/>
                  </a:cxn>
                  <a:cxn ang="0">
                    <a:pos x="2631" y="823"/>
                  </a:cxn>
                  <a:cxn ang="0">
                    <a:pos x="1565" y="1027"/>
                  </a:cxn>
                  <a:cxn ang="0">
                    <a:pos x="846" y="1244"/>
                  </a:cxn>
                  <a:cxn ang="0">
                    <a:pos x="1338" y="844"/>
                  </a:cxn>
                  <a:cxn ang="0">
                    <a:pos x="926" y="764"/>
                  </a:cxn>
                  <a:cxn ang="0">
                    <a:pos x="1815" y="256"/>
                  </a:cxn>
                  <a:cxn ang="0">
                    <a:pos x="2298" y="172"/>
                  </a:cxn>
                  <a:cxn ang="0">
                    <a:pos x="2514" y="196"/>
                  </a:cxn>
                  <a:cxn ang="0">
                    <a:pos x="2362" y="20"/>
                  </a:cxn>
                  <a:cxn ang="0">
                    <a:pos x="2138" y="20"/>
                  </a:cxn>
                  <a:cxn ang="0">
                    <a:pos x="662" y="428"/>
                  </a:cxn>
                  <a:cxn ang="0">
                    <a:pos x="114" y="1095"/>
                  </a:cxn>
                  <a:cxn ang="0">
                    <a:pos x="678" y="916"/>
                  </a:cxn>
                  <a:cxn ang="0">
                    <a:pos x="91" y="1435"/>
                  </a:cxn>
                  <a:cxn ang="0">
                    <a:pos x="522" y="1276"/>
                  </a:cxn>
                  <a:cxn ang="0">
                    <a:pos x="341" y="1730"/>
                  </a:cxn>
                  <a:cxn ang="0">
                    <a:pos x="234" y="2148"/>
                  </a:cxn>
                  <a:cxn ang="0">
                    <a:pos x="810" y="1564"/>
                  </a:cxn>
                  <a:cxn ang="0">
                    <a:pos x="2054" y="1092"/>
                  </a:cxn>
                  <a:cxn ang="0">
                    <a:pos x="1286" y="1524"/>
                  </a:cxn>
                  <a:cxn ang="0">
                    <a:pos x="341" y="2388"/>
                  </a:cxn>
                  <a:cxn ang="0">
                    <a:pos x="774" y="2244"/>
                  </a:cxn>
                </a:cxnLst>
                <a:rect l="0" t="0" r="r" b="b"/>
                <a:pathLst>
                  <a:path w="5374" h="2556">
                    <a:moveTo>
                      <a:pt x="774" y="2244"/>
                    </a:moveTo>
                    <a:cubicBezTo>
                      <a:pt x="892" y="2124"/>
                      <a:pt x="997" y="1955"/>
                      <a:pt x="1230" y="1828"/>
                    </a:cubicBezTo>
                    <a:cubicBezTo>
                      <a:pt x="1463" y="1701"/>
                      <a:pt x="1805" y="1541"/>
                      <a:pt x="2174" y="1484"/>
                    </a:cubicBezTo>
                    <a:cubicBezTo>
                      <a:pt x="2543" y="1427"/>
                      <a:pt x="3037" y="1413"/>
                      <a:pt x="3446" y="1484"/>
                    </a:cubicBezTo>
                    <a:cubicBezTo>
                      <a:pt x="3855" y="1555"/>
                      <a:pt x="4336" y="1765"/>
                      <a:pt x="4627" y="1912"/>
                    </a:cubicBezTo>
                    <a:cubicBezTo>
                      <a:pt x="4918" y="2059"/>
                      <a:pt x="5073" y="2305"/>
                      <a:pt x="5194" y="2365"/>
                    </a:cubicBezTo>
                    <a:cubicBezTo>
                      <a:pt x="5315" y="2425"/>
                      <a:pt x="5374" y="2331"/>
                      <a:pt x="5353" y="2274"/>
                    </a:cubicBezTo>
                    <a:cubicBezTo>
                      <a:pt x="5332" y="2217"/>
                      <a:pt x="5161" y="2097"/>
                      <a:pt x="5070" y="2020"/>
                    </a:cubicBezTo>
                    <a:cubicBezTo>
                      <a:pt x="4979" y="1943"/>
                      <a:pt x="4910" y="1887"/>
                      <a:pt x="4806" y="1812"/>
                    </a:cubicBezTo>
                    <a:cubicBezTo>
                      <a:pt x="4702" y="1737"/>
                      <a:pt x="4498" y="1638"/>
                      <a:pt x="4446" y="1571"/>
                    </a:cubicBezTo>
                    <a:cubicBezTo>
                      <a:pt x="4394" y="1504"/>
                      <a:pt x="4412" y="1398"/>
                      <a:pt x="4491" y="1413"/>
                    </a:cubicBezTo>
                    <a:cubicBezTo>
                      <a:pt x="4570" y="1428"/>
                      <a:pt x="4811" y="1590"/>
                      <a:pt x="4922" y="1662"/>
                    </a:cubicBezTo>
                    <a:cubicBezTo>
                      <a:pt x="5033" y="1734"/>
                      <a:pt x="5105" y="1833"/>
                      <a:pt x="5154" y="1844"/>
                    </a:cubicBezTo>
                    <a:cubicBezTo>
                      <a:pt x="5203" y="1855"/>
                      <a:pt x="5275" y="1806"/>
                      <a:pt x="5217" y="1730"/>
                    </a:cubicBezTo>
                    <a:cubicBezTo>
                      <a:pt x="5159" y="1654"/>
                      <a:pt x="4993" y="1507"/>
                      <a:pt x="4808" y="1390"/>
                    </a:cubicBezTo>
                    <a:cubicBezTo>
                      <a:pt x="4623" y="1273"/>
                      <a:pt x="4292" y="1102"/>
                      <a:pt x="4105" y="1027"/>
                    </a:cubicBezTo>
                    <a:cubicBezTo>
                      <a:pt x="3918" y="952"/>
                      <a:pt x="3755" y="925"/>
                      <a:pt x="3686" y="940"/>
                    </a:cubicBezTo>
                    <a:cubicBezTo>
                      <a:pt x="3617" y="955"/>
                      <a:pt x="3633" y="1071"/>
                      <a:pt x="3690" y="1116"/>
                    </a:cubicBezTo>
                    <a:cubicBezTo>
                      <a:pt x="3747" y="1161"/>
                      <a:pt x="3923" y="1166"/>
                      <a:pt x="4026" y="1212"/>
                    </a:cubicBezTo>
                    <a:cubicBezTo>
                      <a:pt x="4129" y="1258"/>
                      <a:pt x="4276" y="1347"/>
                      <a:pt x="4309" y="1390"/>
                    </a:cubicBezTo>
                    <a:cubicBezTo>
                      <a:pt x="4342" y="1433"/>
                      <a:pt x="4364" y="1491"/>
                      <a:pt x="4226" y="1468"/>
                    </a:cubicBezTo>
                    <a:cubicBezTo>
                      <a:pt x="4088" y="1445"/>
                      <a:pt x="3777" y="1292"/>
                      <a:pt x="3482" y="1252"/>
                    </a:cubicBezTo>
                    <a:cubicBezTo>
                      <a:pt x="3187" y="1212"/>
                      <a:pt x="2629" y="1263"/>
                      <a:pt x="2454" y="1228"/>
                    </a:cubicBezTo>
                    <a:cubicBezTo>
                      <a:pt x="2279" y="1193"/>
                      <a:pt x="2341" y="1080"/>
                      <a:pt x="2434" y="1044"/>
                    </a:cubicBezTo>
                    <a:cubicBezTo>
                      <a:pt x="2527" y="1008"/>
                      <a:pt x="2847" y="1007"/>
                      <a:pt x="3010" y="1012"/>
                    </a:cubicBezTo>
                    <a:cubicBezTo>
                      <a:pt x="3173" y="1017"/>
                      <a:pt x="3334" y="1095"/>
                      <a:pt x="3410" y="1076"/>
                    </a:cubicBezTo>
                    <a:cubicBezTo>
                      <a:pt x="3486" y="1057"/>
                      <a:pt x="3558" y="938"/>
                      <a:pt x="3466" y="900"/>
                    </a:cubicBezTo>
                    <a:cubicBezTo>
                      <a:pt x="3374" y="862"/>
                      <a:pt x="2955" y="889"/>
                      <a:pt x="2858" y="846"/>
                    </a:cubicBezTo>
                    <a:cubicBezTo>
                      <a:pt x="2761" y="803"/>
                      <a:pt x="2741" y="660"/>
                      <a:pt x="2881" y="641"/>
                    </a:cubicBezTo>
                    <a:cubicBezTo>
                      <a:pt x="3021" y="622"/>
                      <a:pt x="3444" y="683"/>
                      <a:pt x="3697" y="732"/>
                    </a:cubicBezTo>
                    <a:cubicBezTo>
                      <a:pt x="3950" y="781"/>
                      <a:pt x="4178" y="839"/>
                      <a:pt x="4400" y="936"/>
                    </a:cubicBezTo>
                    <a:cubicBezTo>
                      <a:pt x="4622" y="1033"/>
                      <a:pt x="4934" y="1294"/>
                      <a:pt x="5030" y="1316"/>
                    </a:cubicBezTo>
                    <a:cubicBezTo>
                      <a:pt x="5126" y="1338"/>
                      <a:pt x="5117" y="1180"/>
                      <a:pt x="4974" y="1068"/>
                    </a:cubicBezTo>
                    <a:cubicBezTo>
                      <a:pt x="4831" y="956"/>
                      <a:pt x="4355" y="720"/>
                      <a:pt x="4173" y="641"/>
                    </a:cubicBezTo>
                    <a:cubicBezTo>
                      <a:pt x="3991" y="562"/>
                      <a:pt x="3928" y="630"/>
                      <a:pt x="3879" y="596"/>
                    </a:cubicBezTo>
                    <a:cubicBezTo>
                      <a:pt x="3830" y="562"/>
                      <a:pt x="3788" y="436"/>
                      <a:pt x="3879" y="437"/>
                    </a:cubicBezTo>
                    <a:cubicBezTo>
                      <a:pt x="3970" y="438"/>
                      <a:pt x="4318" y="586"/>
                      <a:pt x="4426" y="604"/>
                    </a:cubicBezTo>
                    <a:cubicBezTo>
                      <a:pt x="4534" y="622"/>
                      <a:pt x="4505" y="536"/>
                      <a:pt x="4530" y="548"/>
                    </a:cubicBezTo>
                    <a:cubicBezTo>
                      <a:pt x="4555" y="560"/>
                      <a:pt x="4546" y="651"/>
                      <a:pt x="4578" y="676"/>
                    </a:cubicBezTo>
                    <a:cubicBezTo>
                      <a:pt x="4610" y="701"/>
                      <a:pt x="4692" y="717"/>
                      <a:pt x="4722" y="700"/>
                    </a:cubicBezTo>
                    <a:cubicBezTo>
                      <a:pt x="4752" y="683"/>
                      <a:pt x="4766" y="605"/>
                      <a:pt x="4758" y="572"/>
                    </a:cubicBezTo>
                    <a:cubicBezTo>
                      <a:pt x="4750" y="539"/>
                      <a:pt x="4711" y="508"/>
                      <a:pt x="4674" y="500"/>
                    </a:cubicBezTo>
                    <a:cubicBezTo>
                      <a:pt x="4637" y="492"/>
                      <a:pt x="4578" y="539"/>
                      <a:pt x="4538" y="524"/>
                    </a:cubicBezTo>
                    <a:cubicBezTo>
                      <a:pt x="4498" y="509"/>
                      <a:pt x="4469" y="437"/>
                      <a:pt x="4434" y="412"/>
                    </a:cubicBezTo>
                    <a:cubicBezTo>
                      <a:pt x="4399" y="387"/>
                      <a:pt x="4446" y="411"/>
                      <a:pt x="4330" y="372"/>
                    </a:cubicBezTo>
                    <a:cubicBezTo>
                      <a:pt x="4214" y="333"/>
                      <a:pt x="3991" y="230"/>
                      <a:pt x="3738" y="180"/>
                    </a:cubicBezTo>
                    <a:cubicBezTo>
                      <a:pt x="3485" y="130"/>
                      <a:pt x="2967" y="58"/>
                      <a:pt x="2813" y="74"/>
                    </a:cubicBezTo>
                    <a:cubicBezTo>
                      <a:pt x="2659" y="90"/>
                      <a:pt x="2685" y="227"/>
                      <a:pt x="2813" y="279"/>
                    </a:cubicBezTo>
                    <a:cubicBezTo>
                      <a:pt x="2941" y="331"/>
                      <a:pt x="3467" y="349"/>
                      <a:pt x="3582" y="388"/>
                    </a:cubicBezTo>
                    <a:cubicBezTo>
                      <a:pt x="3697" y="427"/>
                      <a:pt x="3628" y="508"/>
                      <a:pt x="3502" y="516"/>
                    </a:cubicBezTo>
                    <a:cubicBezTo>
                      <a:pt x="3376" y="524"/>
                      <a:pt x="3033" y="447"/>
                      <a:pt x="2826" y="436"/>
                    </a:cubicBezTo>
                    <a:cubicBezTo>
                      <a:pt x="2619" y="425"/>
                      <a:pt x="2438" y="429"/>
                      <a:pt x="2258" y="452"/>
                    </a:cubicBezTo>
                    <a:cubicBezTo>
                      <a:pt x="2078" y="475"/>
                      <a:pt x="1869" y="541"/>
                      <a:pt x="1747" y="573"/>
                    </a:cubicBezTo>
                    <a:cubicBezTo>
                      <a:pt x="1625" y="605"/>
                      <a:pt x="1556" y="598"/>
                      <a:pt x="1526" y="644"/>
                    </a:cubicBezTo>
                    <a:cubicBezTo>
                      <a:pt x="1496" y="690"/>
                      <a:pt x="1474" y="838"/>
                      <a:pt x="1565" y="846"/>
                    </a:cubicBezTo>
                    <a:cubicBezTo>
                      <a:pt x="1656" y="854"/>
                      <a:pt x="1904" y="726"/>
                      <a:pt x="2074" y="692"/>
                    </a:cubicBezTo>
                    <a:cubicBezTo>
                      <a:pt x="2244" y="658"/>
                      <a:pt x="2493" y="619"/>
                      <a:pt x="2586" y="641"/>
                    </a:cubicBezTo>
                    <a:cubicBezTo>
                      <a:pt x="2679" y="663"/>
                      <a:pt x="2695" y="778"/>
                      <a:pt x="2631" y="823"/>
                    </a:cubicBezTo>
                    <a:cubicBezTo>
                      <a:pt x="2567" y="868"/>
                      <a:pt x="2378" y="880"/>
                      <a:pt x="2200" y="914"/>
                    </a:cubicBezTo>
                    <a:cubicBezTo>
                      <a:pt x="2022" y="948"/>
                      <a:pt x="1746" y="989"/>
                      <a:pt x="1565" y="1027"/>
                    </a:cubicBezTo>
                    <a:cubicBezTo>
                      <a:pt x="1384" y="1065"/>
                      <a:pt x="1232" y="1104"/>
                      <a:pt x="1112" y="1140"/>
                    </a:cubicBezTo>
                    <a:cubicBezTo>
                      <a:pt x="992" y="1176"/>
                      <a:pt x="904" y="1251"/>
                      <a:pt x="846" y="1244"/>
                    </a:cubicBezTo>
                    <a:cubicBezTo>
                      <a:pt x="788" y="1237"/>
                      <a:pt x="684" y="1167"/>
                      <a:pt x="766" y="1100"/>
                    </a:cubicBezTo>
                    <a:cubicBezTo>
                      <a:pt x="848" y="1033"/>
                      <a:pt x="1249" y="915"/>
                      <a:pt x="1338" y="844"/>
                    </a:cubicBezTo>
                    <a:cubicBezTo>
                      <a:pt x="1427" y="773"/>
                      <a:pt x="1367" y="689"/>
                      <a:pt x="1298" y="676"/>
                    </a:cubicBezTo>
                    <a:cubicBezTo>
                      <a:pt x="1229" y="663"/>
                      <a:pt x="999" y="781"/>
                      <a:pt x="926" y="764"/>
                    </a:cubicBezTo>
                    <a:cubicBezTo>
                      <a:pt x="853" y="747"/>
                      <a:pt x="714" y="658"/>
                      <a:pt x="862" y="573"/>
                    </a:cubicBezTo>
                    <a:cubicBezTo>
                      <a:pt x="1010" y="488"/>
                      <a:pt x="1597" y="316"/>
                      <a:pt x="1815" y="256"/>
                    </a:cubicBezTo>
                    <a:cubicBezTo>
                      <a:pt x="2033" y="196"/>
                      <a:pt x="2090" y="226"/>
                      <a:pt x="2170" y="212"/>
                    </a:cubicBezTo>
                    <a:cubicBezTo>
                      <a:pt x="2250" y="198"/>
                      <a:pt x="2259" y="167"/>
                      <a:pt x="2298" y="172"/>
                    </a:cubicBezTo>
                    <a:cubicBezTo>
                      <a:pt x="2337" y="177"/>
                      <a:pt x="2366" y="240"/>
                      <a:pt x="2402" y="244"/>
                    </a:cubicBezTo>
                    <a:cubicBezTo>
                      <a:pt x="2438" y="248"/>
                      <a:pt x="2498" y="232"/>
                      <a:pt x="2514" y="196"/>
                    </a:cubicBezTo>
                    <a:cubicBezTo>
                      <a:pt x="2530" y="160"/>
                      <a:pt x="2520" y="58"/>
                      <a:pt x="2495" y="29"/>
                    </a:cubicBezTo>
                    <a:cubicBezTo>
                      <a:pt x="2470" y="0"/>
                      <a:pt x="2398" y="8"/>
                      <a:pt x="2362" y="20"/>
                    </a:cubicBezTo>
                    <a:cubicBezTo>
                      <a:pt x="2326" y="32"/>
                      <a:pt x="2319" y="100"/>
                      <a:pt x="2282" y="100"/>
                    </a:cubicBezTo>
                    <a:cubicBezTo>
                      <a:pt x="2245" y="100"/>
                      <a:pt x="2277" y="16"/>
                      <a:pt x="2138" y="20"/>
                    </a:cubicBezTo>
                    <a:cubicBezTo>
                      <a:pt x="1999" y="24"/>
                      <a:pt x="1692" y="56"/>
                      <a:pt x="1446" y="124"/>
                    </a:cubicBezTo>
                    <a:cubicBezTo>
                      <a:pt x="1200" y="192"/>
                      <a:pt x="888" y="308"/>
                      <a:pt x="662" y="428"/>
                    </a:cubicBezTo>
                    <a:cubicBezTo>
                      <a:pt x="436" y="548"/>
                      <a:pt x="182" y="735"/>
                      <a:pt x="91" y="846"/>
                    </a:cubicBezTo>
                    <a:cubicBezTo>
                      <a:pt x="0" y="957"/>
                      <a:pt x="27" y="1105"/>
                      <a:pt x="114" y="1095"/>
                    </a:cubicBezTo>
                    <a:cubicBezTo>
                      <a:pt x="201" y="1085"/>
                      <a:pt x="520" y="818"/>
                      <a:pt x="614" y="788"/>
                    </a:cubicBezTo>
                    <a:cubicBezTo>
                      <a:pt x="708" y="758"/>
                      <a:pt x="727" y="850"/>
                      <a:pt x="678" y="916"/>
                    </a:cubicBezTo>
                    <a:cubicBezTo>
                      <a:pt x="629" y="982"/>
                      <a:pt x="416" y="1100"/>
                      <a:pt x="318" y="1186"/>
                    </a:cubicBezTo>
                    <a:cubicBezTo>
                      <a:pt x="220" y="1272"/>
                      <a:pt x="121" y="1352"/>
                      <a:pt x="91" y="1435"/>
                    </a:cubicBezTo>
                    <a:cubicBezTo>
                      <a:pt x="61" y="1518"/>
                      <a:pt x="64" y="1711"/>
                      <a:pt x="136" y="1685"/>
                    </a:cubicBezTo>
                    <a:cubicBezTo>
                      <a:pt x="208" y="1659"/>
                      <a:pt x="431" y="1329"/>
                      <a:pt x="522" y="1276"/>
                    </a:cubicBezTo>
                    <a:cubicBezTo>
                      <a:pt x="613" y="1223"/>
                      <a:pt x="711" y="1291"/>
                      <a:pt x="681" y="1367"/>
                    </a:cubicBezTo>
                    <a:cubicBezTo>
                      <a:pt x="651" y="1443"/>
                      <a:pt x="439" y="1616"/>
                      <a:pt x="341" y="1730"/>
                    </a:cubicBezTo>
                    <a:cubicBezTo>
                      <a:pt x="243" y="1844"/>
                      <a:pt x="109" y="1978"/>
                      <a:pt x="91" y="2048"/>
                    </a:cubicBezTo>
                    <a:cubicBezTo>
                      <a:pt x="73" y="2118"/>
                      <a:pt x="172" y="2169"/>
                      <a:pt x="234" y="2148"/>
                    </a:cubicBezTo>
                    <a:cubicBezTo>
                      <a:pt x="296" y="2127"/>
                      <a:pt x="370" y="2021"/>
                      <a:pt x="466" y="1924"/>
                    </a:cubicBezTo>
                    <a:cubicBezTo>
                      <a:pt x="562" y="1827"/>
                      <a:pt x="685" y="1659"/>
                      <a:pt x="810" y="1564"/>
                    </a:cubicBezTo>
                    <a:cubicBezTo>
                      <a:pt x="935" y="1469"/>
                      <a:pt x="1007" y="1435"/>
                      <a:pt x="1214" y="1356"/>
                    </a:cubicBezTo>
                    <a:cubicBezTo>
                      <a:pt x="1421" y="1277"/>
                      <a:pt x="1908" y="1105"/>
                      <a:pt x="2054" y="1092"/>
                    </a:cubicBezTo>
                    <a:cubicBezTo>
                      <a:pt x="2200" y="1079"/>
                      <a:pt x="2218" y="1204"/>
                      <a:pt x="2090" y="1276"/>
                    </a:cubicBezTo>
                    <a:cubicBezTo>
                      <a:pt x="1962" y="1348"/>
                      <a:pt x="1506" y="1417"/>
                      <a:pt x="1286" y="1524"/>
                    </a:cubicBezTo>
                    <a:cubicBezTo>
                      <a:pt x="1066" y="1631"/>
                      <a:pt x="927" y="1772"/>
                      <a:pt x="770" y="1916"/>
                    </a:cubicBezTo>
                    <a:cubicBezTo>
                      <a:pt x="613" y="2060"/>
                      <a:pt x="388" y="2285"/>
                      <a:pt x="341" y="2388"/>
                    </a:cubicBezTo>
                    <a:cubicBezTo>
                      <a:pt x="294" y="2491"/>
                      <a:pt x="418" y="2556"/>
                      <a:pt x="490" y="2532"/>
                    </a:cubicBezTo>
                    <a:cubicBezTo>
                      <a:pt x="562" y="2508"/>
                      <a:pt x="715" y="2304"/>
                      <a:pt x="774" y="2244"/>
                    </a:cubicBezTo>
                    <a:close/>
                  </a:path>
                </a:pathLst>
              </a:custGeom>
              <a:gradFill rotWithShape="1">
                <a:gsLst>
                  <a:gs pos="0">
                    <a:srgbClr val="FFCC00">
                      <a:alpha val="46001"/>
                    </a:srgbClr>
                  </a:gs>
                  <a:gs pos="100000">
                    <a:srgbClr val="FFCC66">
                      <a:alpha val="47000"/>
                    </a:srgbClr>
                  </a:gs>
                </a:gsLst>
                <a:lin ang="5400000" scaled="1"/>
              </a:gradFill>
              <a:ln w="12700" cmpd="sng">
                <a:solidFill>
                  <a:srgbClr val="FF9933"/>
                </a:solidFill>
                <a:round/>
                <a:headEnd/>
                <a:tailEnd/>
              </a:ln>
              <a:effectLst/>
            </p:spPr>
            <p:txBody>
              <a:bodyPr/>
              <a:lstStyle/>
              <a:p>
                <a:endParaRPr lang="sv-SE"/>
              </a:p>
            </p:txBody>
          </p:sp>
          <p:sp>
            <p:nvSpPr>
              <p:cNvPr id="1901" name="Oval 5221"/>
              <p:cNvSpPr>
                <a:spLocks noChangeAspect="1" noChangeArrowheads="1"/>
              </p:cNvSpPr>
              <p:nvPr/>
            </p:nvSpPr>
            <p:spPr bwMode="auto">
              <a:xfrm rot="14666402">
                <a:off x="3807" y="36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2" name="Oval 5222"/>
              <p:cNvSpPr>
                <a:spLocks noChangeAspect="1" noChangeArrowheads="1"/>
              </p:cNvSpPr>
              <p:nvPr/>
            </p:nvSpPr>
            <p:spPr bwMode="auto">
              <a:xfrm rot="14666402">
                <a:off x="3793" y="365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3" name="Oval 5223"/>
              <p:cNvSpPr>
                <a:spLocks noChangeAspect="1" noChangeArrowheads="1"/>
              </p:cNvSpPr>
              <p:nvPr/>
            </p:nvSpPr>
            <p:spPr bwMode="auto">
              <a:xfrm rot="14666402">
                <a:off x="3860" y="364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4" name="Oval 5224"/>
              <p:cNvSpPr>
                <a:spLocks noChangeAspect="1" noChangeArrowheads="1"/>
              </p:cNvSpPr>
              <p:nvPr/>
            </p:nvSpPr>
            <p:spPr bwMode="auto">
              <a:xfrm rot="14666402">
                <a:off x="3880" y="367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5" name="Oval 5225"/>
              <p:cNvSpPr>
                <a:spLocks noChangeAspect="1" noChangeArrowheads="1"/>
              </p:cNvSpPr>
              <p:nvPr/>
            </p:nvSpPr>
            <p:spPr bwMode="auto">
              <a:xfrm rot="14666402">
                <a:off x="3900" y="369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6" name="Oval 5226"/>
              <p:cNvSpPr>
                <a:spLocks noChangeAspect="1" noChangeArrowheads="1"/>
              </p:cNvSpPr>
              <p:nvPr/>
            </p:nvSpPr>
            <p:spPr bwMode="auto">
              <a:xfrm rot="14666402">
                <a:off x="3921" y="371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7" name="Oval 5227"/>
              <p:cNvSpPr>
                <a:spLocks noChangeAspect="1" noChangeArrowheads="1"/>
              </p:cNvSpPr>
              <p:nvPr/>
            </p:nvSpPr>
            <p:spPr bwMode="auto">
              <a:xfrm rot="14666402">
                <a:off x="3951" y="374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8" name="Oval 5228"/>
              <p:cNvSpPr>
                <a:spLocks noChangeAspect="1" noChangeArrowheads="1"/>
              </p:cNvSpPr>
              <p:nvPr/>
            </p:nvSpPr>
            <p:spPr bwMode="auto">
              <a:xfrm rot="14666402">
                <a:off x="3974" y="376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9" name="Oval 5229"/>
              <p:cNvSpPr>
                <a:spLocks noChangeAspect="1" noChangeArrowheads="1"/>
              </p:cNvSpPr>
              <p:nvPr/>
            </p:nvSpPr>
            <p:spPr bwMode="auto">
              <a:xfrm rot="14666402">
                <a:off x="3991" y="378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0" name="Oval 5230"/>
              <p:cNvSpPr>
                <a:spLocks noChangeAspect="1" noChangeArrowheads="1"/>
              </p:cNvSpPr>
              <p:nvPr/>
            </p:nvSpPr>
            <p:spPr bwMode="auto">
              <a:xfrm rot="14666402">
                <a:off x="3996" y="34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1" name="Oval 5231"/>
              <p:cNvSpPr>
                <a:spLocks noChangeAspect="1" noChangeArrowheads="1"/>
              </p:cNvSpPr>
              <p:nvPr/>
            </p:nvSpPr>
            <p:spPr bwMode="auto">
              <a:xfrm rot="14666402">
                <a:off x="3956" y="332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2" name="Oval 5232"/>
              <p:cNvSpPr>
                <a:spLocks noChangeAspect="1" noChangeArrowheads="1"/>
              </p:cNvSpPr>
              <p:nvPr/>
            </p:nvSpPr>
            <p:spPr bwMode="auto">
              <a:xfrm rot="14666402">
                <a:off x="3976" y="337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3" name="Oval 5233"/>
              <p:cNvSpPr>
                <a:spLocks noChangeAspect="1" noChangeArrowheads="1"/>
              </p:cNvSpPr>
              <p:nvPr/>
            </p:nvSpPr>
            <p:spPr bwMode="auto">
              <a:xfrm rot="14666402">
                <a:off x="4030" y="34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4" name="Oval 5234"/>
              <p:cNvSpPr>
                <a:spLocks noChangeAspect="1" noChangeArrowheads="1"/>
              </p:cNvSpPr>
              <p:nvPr/>
            </p:nvSpPr>
            <p:spPr bwMode="auto">
              <a:xfrm rot="14666402">
                <a:off x="4063" y="347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5" name="Oval 5235"/>
              <p:cNvSpPr>
                <a:spLocks noChangeAspect="1" noChangeArrowheads="1"/>
              </p:cNvSpPr>
              <p:nvPr/>
            </p:nvSpPr>
            <p:spPr bwMode="auto">
              <a:xfrm rot="14666402">
                <a:off x="4059" y="34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6" name="Oval 5236"/>
              <p:cNvSpPr>
                <a:spLocks noChangeAspect="1" noChangeArrowheads="1"/>
              </p:cNvSpPr>
              <p:nvPr/>
            </p:nvSpPr>
            <p:spPr bwMode="auto">
              <a:xfrm rot="14666402">
                <a:off x="4047" y="3397"/>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7" name="Oval 5237"/>
              <p:cNvSpPr>
                <a:spLocks noChangeAspect="1" noChangeArrowheads="1"/>
              </p:cNvSpPr>
              <p:nvPr/>
            </p:nvSpPr>
            <p:spPr bwMode="auto">
              <a:xfrm rot="14666402">
                <a:off x="4033" y="33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8" name="Oval 5238"/>
              <p:cNvSpPr>
                <a:spLocks noChangeAspect="1" noChangeArrowheads="1"/>
              </p:cNvSpPr>
              <p:nvPr/>
            </p:nvSpPr>
            <p:spPr bwMode="auto">
              <a:xfrm rot="14666402">
                <a:off x="4012" y="33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9" name="Oval 5239"/>
              <p:cNvSpPr>
                <a:spLocks noChangeAspect="1" noChangeArrowheads="1"/>
              </p:cNvSpPr>
              <p:nvPr/>
            </p:nvSpPr>
            <p:spPr bwMode="auto">
              <a:xfrm rot="14666402">
                <a:off x="3982" y="326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0" name="Oval 5240"/>
              <p:cNvSpPr>
                <a:spLocks noChangeAspect="1" noChangeArrowheads="1"/>
              </p:cNvSpPr>
              <p:nvPr/>
            </p:nvSpPr>
            <p:spPr bwMode="auto">
              <a:xfrm rot="14666402">
                <a:off x="3970" y="323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1" name="Oval 5241"/>
              <p:cNvSpPr>
                <a:spLocks noChangeAspect="1" noChangeArrowheads="1"/>
              </p:cNvSpPr>
              <p:nvPr/>
            </p:nvSpPr>
            <p:spPr bwMode="auto">
              <a:xfrm rot="14666402">
                <a:off x="3961" y="31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2" name="Oval 5242"/>
              <p:cNvSpPr>
                <a:spLocks noChangeAspect="1" noChangeArrowheads="1"/>
              </p:cNvSpPr>
              <p:nvPr/>
            </p:nvSpPr>
            <p:spPr bwMode="auto">
              <a:xfrm rot="14666402">
                <a:off x="3960" y="31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3" name="Oval 5243"/>
              <p:cNvSpPr>
                <a:spLocks noChangeAspect="1" noChangeArrowheads="1"/>
              </p:cNvSpPr>
              <p:nvPr/>
            </p:nvSpPr>
            <p:spPr bwMode="auto">
              <a:xfrm rot="14666402">
                <a:off x="3975" y="367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4" name="Oval 5244"/>
              <p:cNvSpPr>
                <a:spLocks noChangeAspect="1" noChangeArrowheads="1"/>
              </p:cNvSpPr>
              <p:nvPr/>
            </p:nvSpPr>
            <p:spPr bwMode="auto">
              <a:xfrm rot="14666402">
                <a:off x="3817" y="370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5" name="Oval 5245"/>
              <p:cNvSpPr>
                <a:spLocks noChangeAspect="1" noChangeArrowheads="1"/>
              </p:cNvSpPr>
              <p:nvPr/>
            </p:nvSpPr>
            <p:spPr bwMode="auto">
              <a:xfrm rot="14666402">
                <a:off x="3842" y="37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6" name="Oval 5246"/>
              <p:cNvSpPr>
                <a:spLocks noChangeAspect="1" noChangeArrowheads="1"/>
              </p:cNvSpPr>
              <p:nvPr/>
            </p:nvSpPr>
            <p:spPr bwMode="auto">
              <a:xfrm rot="14666402">
                <a:off x="3861" y="37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7" name="Oval 5247"/>
              <p:cNvSpPr>
                <a:spLocks noChangeAspect="1" noChangeArrowheads="1"/>
              </p:cNvSpPr>
              <p:nvPr/>
            </p:nvSpPr>
            <p:spPr bwMode="auto">
              <a:xfrm rot="14666402">
                <a:off x="3885" y="378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8" name="Oval 5248"/>
              <p:cNvSpPr>
                <a:spLocks noChangeAspect="1" noChangeArrowheads="1"/>
              </p:cNvSpPr>
              <p:nvPr/>
            </p:nvSpPr>
            <p:spPr bwMode="auto">
              <a:xfrm rot="14666402">
                <a:off x="3902" y="38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9" name="Oval 5249"/>
              <p:cNvSpPr>
                <a:spLocks noChangeAspect="1" noChangeArrowheads="1"/>
              </p:cNvSpPr>
              <p:nvPr/>
            </p:nvSpPr>
            <p:spPr bwMode="auto">
              <a:xfrm rot="14666402">
                <a:off x="3917" y="382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0" name="Oval 5250"/>
              <p:cNvSpPr>
                <a:spLocks noChangeAspect="1" noChangeArrowheads="1"/>
              </p:cNvSpPr>
              <p:nvPr/>
            </p:nvSpPr>
            <p:spPr bwMode="auto">
              <a:xfrm rot="14666402">
                <a:off x="393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1" name="Oval 5251"/>
              <p:cNvSpPr>
                <a:spLocks noChangeAspect="1" noChangeArrowheads="1"/>
              </p:cNvSpPr>
              <p:nvPr/>
            </p:nvSpPr>
            <p:spPr bwMode="auto">
              <a:xfrm rot="14666402">
                <a:off x="3962" y="34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2" name="Oval 5252"/>
              <p:cNvSpPr>
                <a:spLocks noChangeAspect="1" noChangeArrowheads="1"/>
              </p:cNvSpPr>
              <p:nvPr/>
            </p:nvSpPr>
            <p:spPr bwMode="auto">
              <a:xfrm rot="14666402">
                <a:off x="4017" y="38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3" name="Oval 5253"/>
              <p:cNvSpPr>
                <a:spLocks noChangeAspect="1" noChangeArrowheads="1"/>
              </p:cNvSpPr>
              <p:nvPr/>
            </p:nvSpPr>
            <p:spPr bwMode="auto">
              <a:xfrm rot="14666402">
                <a:off x="3996" y="328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4" name="Oval 5254"/>
              <p:cNvSpPr>
                <a:spLocks noChangeAspect="1" noChangeArrowheads="1"/>
              </p:cNvSpPr>
              <p:nvPr/>
            </p:nvSpPr>
            <p:spPr bwMode="auto">
              <a:xfrm rot="14666402">
                <a:off x="3962" y="385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5" name="Oval 5255"/>
              <p:cNvSpPr>
                <a:spLocks noChangeAspect="1" noChangeArrowheads="1"/>
              </p:cNvSpPr>
              <p:nvPr/>
            </p:nvSpPr>
            <p:spPr bwMode="auto">
              <a:xfrm rot="14666402">
                <a:off x="3983" y="387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6" name="Oval 5256"/>
              <p:cNvSpPr>
                <a:spLocks noChangeAspect="1" noChangeArrowheads="1"/>
              </p:cNvSpPr>
              <p:nvPr/>
            </p:nvSpPr>
            <p:spPr bwMode="auto">
              <a:xfrm rot="14666402">
                <a:off x="4003" y="38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7" name="Oval 5257"/>
              <p:cNvSpPr>
                <a:spLocks noChangeAspect="1" noChangeArrowheads="1"/>
              </p:cNvSpPr>
              <p:nvPr/>
            </p:nvSpPr>
            <p:spPr bwMode="auto">
              <a:xfrm rot="14666402">
                <a:off x="4026"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8" name="Oval 5258"/>
              <p:cNvSpPr>
                <a:spLocks noChangeAspect="1" noChangeArrowheads="1"/>
              </p:cNvSpPr>
              <p:nvPr/>
            </p:nvSpPr>
            <p:spPr bwMode="auto">
              <a:xfrm rot="14666402">
                <a:off x="4494"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9" name="Oval 5259"/>
              <p:cNvSpPr>
                <a:spLocks noChangeAspect="1" noChangeArrowheads="1"/>
              </p:cNvSpPr>
              <p:nvPr/>
            </p:nvSpPr>
            <p:spPr bwMode="auto">
              <a:xfrm rot="14666402">
                <a:off x="3797" y="35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0" name="Oval 5260"/>
              <p:cNvSpPr>
                <a:spLocks noChangeAspect="1" noChangeArrowheads="1"/>
              </p:cNvSpPr>
              <p:nvPr/>
            </p:nvSpPr>
            <p:spPr bwMode="auto">
              <a:xfrm rot="14666402">
                <a:off x="4041" y="38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1" name="Oval 5261"/>
              <p:cNvSpPr>
                <a:spLocks noChangeAspect="1" noChangeArrowheads="1"/>
              </p:cNvSpPr>
              <p:nvPr/>
            </p:nvSpPr>
            <p:spPr bwMode="auto">
              <a:xfrm rot="14666402">
                <a:off x="4064" y="38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2" name="Oval 5262"/>
              <p:cNvSpPr>
                <a:spLocks noChangeAspect="1" noChangeArrowheads="1"/>
              </p:cNvSpPr>
              <p:nvPr/>
            </p:nvSpPr>
            <p:spPr bwMode="auto">
              <a:xfrm rot="14666402">
                <a:off x="4096"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3" name="Oval 5263"/>
              <p:cNvSpPr>
                <a:spLocks noChangeAspect="1" noChangeArrowheads="1"/>
              </p:cNvSpPr>
              <p:nvPr/>
            </p:nvSpPr>
            <p:spPr bwMode="auto">
              <a:xfrm rot="14666402">
                <a:off x="4102" y="38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4" name="Oval 5264"/>
              <p:cNvSpPr>
                <a:spLocks noChangeAspect="1" noChangeArrowheads="1"/>
              </p:cNvSpPr>
              <p:nvPr/>
            </p:nvSpPr>
            <p:spPr bwMode="auto">
              <a:xfrm rot="14666402">
                <a:off x="4085" y="379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5" name="Oval 5265"/>
              <p:cNvSpPr>
                <a:spLocks noChangeAspect="1" noChangeArrowheads="1"/>
              </p:cNvSpPr>
              <p:nvPr/>
            </p:nvSpPr>
            <p:spPr bwMode="auto">
              <a:xfrm rot="14666402">
                <a:off x="4057" y="37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6" name="Oval 5266"/>
              <p:cNvSpPr>
                <a:spLocks noChangeAspect="1" noChangeArrowheads="1"/>
              </p:cNvSpPr>
              <p:nvPr/>
            </p:nvSpPr>
            <p:spPr bwMode="auto">
              <a:xfrm rot="14666402">
                <a:off x="3927" y="33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7" name="Oval 5267"/>
              <p:cNvSpPr>
                <a:spLocks noChangeAspect="1" noChangeArrowheads="1"/>
              </p:cNvSpPr>
              <p:nvPr/>
            </p:nvSpPr>
            <p:spPr bwMode="auto">
              <a:xfrm rot="14666402">
                <a:off x="3957" y="311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8" name="Oval 5268"/>
              <p:cNvSpPr>
                <a:spLocks noChangeAspect="1" noChangeArrowheads="1"/>
              </p:cNvSpPr>
              <p:nvPr/>
            </p:nvSpPr>
            <p:spPr bwMode="auto">
              <a:xfrm rot="14666402">
                <a:off x="3955"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9" name="Oval 5269"/>
              <p:cNvSpPr>
                <a:spLocks noChangeAspect="1" noChangeArrowheads="1"/>
              </p:cNvSpPr>
              <p:nvPr/>
            </p:nvSpPr>
            <p:spPr bwMode="auto">
              <a:xfrm rot="14666402">
                <a:off x="3952" y="305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0" name="Oval 5270"/>
              <p:cNvSpPr>
                <a:spLocks noChangeAspect="1" noChangeArrowheads="1"/>
              </p:cNvSpPr>
              <p:nvPr/>
            </p:nvSpPr>
            <p:spPr bwMode="auto">
              <a:xfrm rot="14666402">
                <a:off x="3920" y="306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1" name="Oval 5271"/>
              <p:cNvSpPr>
                <a:spLocks noChangeAspect="1" noChangeArrowheads="1"/>
              </p:cNvSpPr>
              <p:nvPr/>
            </p:nvSpPr>
            <p:spPr bwMode="auto">
              <a:xfrm rot="14666402">
                <a:off x="3917" y="309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2" name="Oval 5272"/>
              <p:cNvSpPr>
                <a:spLocks noChangeAspect="1" noChangeArrowheads="1"/>
              </p:cNvSpPr>
              <p:nvPr/>
            </p:nvSpPr>
            <p:spPr bwMode="auto">
              <a:xfrm rot="14666402">
                <a:off x="3917" y="312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3" name="Oval 5273"/>
              <p:cNvSpPr>
                <a:spLocks noChangeAspect="1" noChangeArrowheads="1"/>
              </p:cNvSpPr>
              <p:nvPr/>
            </p:nvSpPr>
            <p:spPr bwMode="auto">
              <a:xfrm rot="14666402">
                <a:off x="3925" y="315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4" name="Oval 5274"/>
              <p:cNvSpPr>
                <a:spLocks noChangeAspect="1" noChangeArrowheads="1"/>
              </p:cNvSpPr>
              <p:nvPr/>
            </p:nvSpPr>
            <p:spPr bwMode="auto">
              <a:xfrm rot="14666402">
                <a:off x="3926" y="318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5" name="Oval 5275"/>
              <p:cNvSpPr>
                <a:spLocks noChangeAspect="1" noChangeArrowheads="1"/>
              </p:cNvSpPr>
              <p:nvPr/>
            </p:nvSpPr>
            <p:spPr bwMode="auto">
              <a:xfrm rot="14666402">
                <a:off x="3926" y="32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6" name="Oval 5276"/>
              <p:cNvSpPr>
                <a:spLocks noChangeAspect="1" noChangeArrowheads="1"/>
              </p:cNvSpPr>
              <p:nvPr/>
            </p:nvSpPr>
            <p:spPr bwMode="auto">
              <a:xfrm rot="14666402">
                <a:off x="3769"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7" name="Oval 5277"/>
              <p:cNvSpPr>
                <a:spLocks noChangeAspect="1" noChangeArrowheads="1"/>
              </p:cNvSpPr>
              <p:nvPr/>
            </p:nvSpPr>
            <p:spPr bwMode="auto">
              <a:xfrm rot="14666402">
                <a:off x="3738" y="350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8" name="Oval 5278"/>
              <p:cNvSpPr>
                <a:spLocks noChangeAspect="1" noChangeArrowheads="1"/>
              </p:cNvSpPr>
              <p:nvPr/>
            </p:nvSpPr>
            <p:spPr bwMode="auto">
              <a:xfrm rot="14666402">
                <a:off x="3732" y="323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9" name="Oval 5279"/>
              <p:cNvSpPr>
                <a:spLocks noChangeAspect="1" noChangeArrowheads="1"/>
              </p:cNvSpPr>
              <p:nvPr/>
            </p:nvSpPr>
            <p:spPr bwMode="auto">
              <a:xfrm rot="14666402">
                <a:off x="3723" y="347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0" name="Oval 5280"/>
              <p:cNvSpPr>
                <a:spLocks noChangeAspect="1" noChangeArrowheads="1"/>
              </p:cNvSpPr>
              <p:nvPr/>
            </p:nvSpPr>
            <p:spPr bwMode="auto">
              <a:xfrm rot="14666402">
                <a:off x="4478" y="37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1" name="Oval 5281"/>
              <p:cNvSpPr>
                <a:spLocks noChangeAspect="1" noChangeArrowheads="1"/>
              </p:cNvSpPr>
              <p:nvPr/>
            </p:nvSpPr>
            <p:spPr bwMode="auto">
              <a:xfrm rot="14666402">
                <a:off x="3715" y="344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2" name="Oval 5282"/>
              <p:cNvSpPr>
                <a:spLocks noChangeAspect="1" noChangeArrowheads="1"/>
              </p:cNvSpPr>
              <p:nvPr/>
            </p:nvSpPr>
            <p:spPr bwMode="auto">
              <a:xfrm rot="14666402">
                <a:off x="3910" y="335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3" name="Oval 5283"/>
              <p:cNvSpPr>
                <a:spLocks noChangeAspect="1" noChangeArrowheads="1"/>
              </p:cNvSpPr>
              <p:nvPr/>
            </p:nvSpPr>
            <p:spPr bwMode="auto">
              <a:xfrm rot="14666402">
                <a:off x="3954" y="328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4" name="Oval 5284"/>
              <p:cNvSpPr>
                <a:spLocks noChangeAspect="1" noChangeArrowheads="1"/>
              </p:cNvSpPr>
              <p:nvPr/>
            </p:nvSpPr>
            <p:spPr bwMode="auto">
              <a:xfrm rot="14666402">
                <a:off x="3700" y="34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5" name="Oval 5285"/>
              <p:cNvSpPr>
                <a:spLocks noChangeAspect="1" noChangeArrowheads="1"/>
              </p:cNvSpPr>
              <p:nvPr/>
            </p:nvSpPr>
            <p:spPr bwMode="auto">
              <a:xfrm rot="14666402">
                <a:off x="3692" y="338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6" name="Oval 5286"/>
              <p:cNvSpPr>
                <a:spLocks noChangeAspect="1" noChangeArrowheads="1"/>
              </p:cNvSpPr>
              <p:nvPr/>
            </p:nvSpPr>
            <p:spPr bwMode="auto">
              <a:xfrm rot="14666402">
                <a:off x="3688" y="33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7" name="Oval 5287"/>
              <p:cNvSpPr>
                <a:spLocks noChangeAspect="1" noChangeArrowheads="1"/>
              </p:cNvSpPr>
              <p:nvPr/>
            </p:nvSpPr>
            <p:spPr bwMode="auto">
              <a:xfrm rot="14666402">
                <a:off x="3671" y="32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8" name="Oval 5288"/>
              <p:cNvSpPr>
                <a:spLocks noChangeAspect="1" noChangeArrowheads="1"/>
              </p:cNvSpPr>
              <p:nvPr/>
            </p:nvSpPr>
            <p:spPr bwMode="auto">
              <a:xfrm rot="14666402">
                <a:off x="3678" y="332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9" name="Oval 5289"/>
              <p:cNvSpPr>
                <a:spLocks noChangeAspect="1" noChangeArrowheads="1"/>
              </p:cNvSpPr>
              <p:nvPr/>
            </p:nvSpPr>
            <p:spPr bwMode="auto">
              <a:xfrm rot="14666402">
                <a:off x="3667" y="325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0" name="Oval 5290"/>
              <p:cNvSpPr>
                <a:spLocks noChangeAspect="1" noChangeArrowheads="1"/>
              </p:cNvSpPr>
              <p:nvPr/>
            </p:nvSpPr>
            <p:spPr bwMode="auto">
              <a:xfrm rot="14666402">
                <a:off x="3666" y="32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1" name="Oval 5291"/>
              <p:cNvSpPr>
                <a:spLocks noChangeAspect="1" noChangeArrowheads="1"/>
              </p:cNvSpPr>
              <p:nvPr/>
            </p:nvSpPr>
            <p:spPr bwMode="auto">
              <a:xfrm rot="14666402">
                <a:off x="3663" y="318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2" name="Oval 5292"/>
              <p:cNvSpPr>
                <a:spLocks noChangeAspect="1" noChangeArrowheads="1"/>
              </p:cNvSpPr>
              <p:nvPr/>
            </p:nvSpPr>
            <p:spPr bwMode="auto">
              <a:xfrm rot="14666402">
                <a:off x="3852" y="335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3" name="Oval 5293"/>
              <p:cNvSpPr>
                <a:spLocks noChangeAspect="1" noChangeArrowheads="1"/>
              </p:cNvSpPr>
              <p:nvPr/>
            </p:nvSpPr>
            <p:spPr bwMode="auto">
              <a:xfrm rot="14666402">
                <a:off x="3856" y="33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4" name="Oval 5294"/>
              <p:cNvSpPr>
                <a:spLocks noChangeAspect="1" noChangeArrowheads="1"/>
              </p:cNvSpPr>
              <p:nvPr/>
            </p:nvSpPr>
            <p:spPr bwMode="auto">
              <a:xfrm rot="14666402">
                <a:off x="3868" y="33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5" name="Oval 5295"/>
              <p:cNvSpPr>
                <a:spLocks noChangeAspect="1" noChangeArrowheads="1"/>
              </p:cNvSpPr>
              <p:nvPr/>
            </p:nvSpPr>
            <p:spPr bwMode="auto">
              <a:xfrm rot="14666402">
                <a:off x="3877" y="341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6" name="Oval 5296"/>
              <p:cNvSpPr>
                <a:spLocks noChangeAspect="1" noChangeArrowheads="1"/>
              </p:cNvSpPr>
              <p:nvPr/>
            </p:nvSpPr>
            <p:spPr bwMode="auto">
              <a:xfrm rot="14666402">
                <a:off x="3891" y="34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7" name="Oval 5297"/>
              <p:cNvSpPr>
                <a:spLocks noChangeAspect="1" noChangeArrowheads="1"/>
              </p:cNvSpPr>
              <p:nvPr/>
            </p:nvSpPr>
            <p:spPr bwMode="auto">
              <a:xfrm rot="14666402">
                <a:off x="4438" y="373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8" name="Oval 5298"/>
              <p:cNvSpPr>
                <a:spLocks noChangeAspect="1" noChangeArrowheads="1"/>
              </p:cNvSpPr>
              <p:nvPr/>
            </p:nvSpPr>
            <p:spPr bwMode="auto">
              <a:xfrm rot="14666402">
                <a:off x="3730" y="319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9" name="Oval 5299"/>
              <p:cNvSpPr>
                <a:spLocks noChangeAspect="1" noChangeArrowheads="1"/>
              </p:cNvSpPr>
              <p:nvPr/>
            </p:nvSpPr>
            <p:spPr bwMode="auto">
              <a:xfrm rot="14666402">
                <a:off x="3897" y="333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0" name="Oval 5300"/>
              <p:cNvSpPr>
                <a:spLocks noChangeAspect="1" noChangeArrowheads="1"/>
              </p:cNvSpPr>
              <p:nvPr/>
            </p:nvSpPr>
            <p:spPr bwMode="auto">
              <a:xfrm rot="14666402">
                <a:off x="3727" y="316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1" name="Oval 5301"/>
              <p:cNvSpPr>
                <a:spLocks noChangeAspect="1" noChangeArrowheads="1"/>
              </p:cNvSpPr>
              <p:nvPr/>
            </p:nvSpPr>
            <p:spPr bwMode="auto">
              <a:xfrm rot="14666402">
                <a:off x="3727" y="31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2" name="Oval 5302"/>
              <p:cNvSpPr>
                <a:spLocks noChangeAspect="1" noChangeArrowheads="1"/>
              </p:cNvSpPr>
              <p:nvPr/>
            </p:nvSpPr>
            <p:spPr bwMode="auto">
              <a:xfrm rot="14666402">
                <a:off x="3721" y="310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3" name="Oval 5303"/>
              <p:cNvSpPr>
                <a:spLocks noChangeAspect="1" noChangeArrowheads="1"/>
              </p:cNvSpPr>
              <p:nvPr/>
            </p:nvSpPr>
            <p:spPr bwMode="auto">
              <a:xfrm rot="14666402">
                <a:off x="3668" y="312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4" name="Oval 5304"/>
              <p:cNvSpPr>
                <a:spLocks noChangeAspect="1" noChangeArrowheads="1"/>
              </p:cNvSpPr>
              <p:nvPr/>
            </p:nvSpPr>
            <p:spPr bwMode="auto">
              <a:xfrm rot="14666402">
                <a:off x="3663" y="315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5" name="Oval 5305"/>
              <p:cNvSpPr>
                <a:spLocks noChangeAspect="1" noChangeArrowheads="1"/>
              </p:cNvSpPr>
              <p:nvPr/>
            </p:nvSpPr>
            <p:spPr bwMode="auto">
              <a:xfrm rot="14666402">
                <a:off x="3992" y="370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6" name="Oval 5306"/>
              <p:cNvSpPr>
                <a:spLocks noChangeAspect="1" noChangeArrowheads="1"/>
              </p:cNvSpPr>
              <p:nvPr/>
            </p:nvSpPr>
            <p:spPr bwMode="auto">
              <a:xfrm rot="14666402">
                <a:off x="3956" y="365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7" name="Oval 5307"/>
              <p:cNvSpPr>
                <a:spLocks noChangeAspect="1" noChangeArrowheads="1"/>
              </p:cNvSpPr>
              <p:nvPr/>
            </p:nvSpPr>
            <p:spPr bwMode="auto">
              <a:xfrm rot="14666402">
                <a:off x="3941" y="36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8" name="Oval 5308"/>
              <p:cNvSpPr>
                <a:spLocks noChangeAspect="1" noChangeArrowheads="1"/>
              </p:cNvSpPr>
              <p:nvPr/>
            </p:nvSpPr>
            <p:spPr bwMode="auto">
              <a:xfrm rot="14666402">
                <a:off x="3914" y="36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9" name="Oval 5309"/>
              <p:cNvSpPr>
                <a:spLocks noChangeAspect="1" noChangeArrowheads="1"/>
              </p:cNvSpPr>
              <p:nvPr/>
            </p:nvSpPr>
            <p:spPr bwMode="auto">
              <a:xfrm rot="14666402">
                <a:off x="4025" y="37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0" name="Oval 5310"/>
              <p:cNvSpPr>
                <a:spLocks noChangeAspect="1" noChangeArrowheads="1"/>
              </p:cNvSpPr>
              <p:nvPr/>
            </p:nvSpPr>
            <p:spPr bwMode="auto">
              <a:xfrm rot="14666402">
                <a:off x="4405" y="371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1" name="Oval 5311"/>
              <p:cNvSpPr>
                <a:spLocks noChangeAspect="1" noChangeArrowheads="1"/>
              </p:cNvSpPr>
              <p:nvPr/>
            </p:nvSpPr>
            <p:spPr bwMode="auto">
              <a:xfrm rot="14666402">
                <a:off x="4047" y="37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2" name="Oval 5312"/>
              <p:cNvSpPr>
                <a:spLocks noChangeAspect="1" noChangeArrowheads="1"/>
              </p:cNvSpPr>
              <p:nvPr/>
            </p:nvSpPr>
            <p:spPr bwMode="auto">
              <a:xfrm rot="14666402">
                <a:off x="3841" y="329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3" name="Oval 5313"/>
              <p:cNvSpPr>
                <a:spLocks noChangeAspect="1" noChangeArrowheads="1"/>
              </p:cNvSpPr>
              <p:nvPr/>
            </p:nvSpPr>
            <p:spPr bwMode="auto">
              <a:xfrm rot="14666402">
                <a:off x="4057" y="36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4" name="Oval 5314"/>
              <p:cNvSpPr>
                <a:spLocks noChangeAspect="1" noChangeArrowheads="1"/>
              </p:cNvSpPr>
              <p:nvPr/>
            </p:nvSpPr>
            <p:spPr bwMode="auto">
              <a:xfrm rot="14666402">
                <a:off x="4033" y="364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5" name="Oval 5315"/>
              <p:cNvSpPr>
                <a:spLocks noChangeAspect="1" noChangeArrowheads="1"/>
              </p:cNvSpPr>
              <p:nvPr/>
            </p:nvSpPr>
            <p:spPr bwMode="auto">
              <a:xfrm rot="14666402">
                <a:off x="4007" y="361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6" name="Oval 5316"/>
              <p:cNvSpPr>
                <a:spLocks noChangeAspect="1" noChangeArrowheads="1"/>
              </p:cNvSpPr>
              <p:nvPr/>
            </p:nvSpPr>
            <p:spPr bwMode="auto">
              <a:xfrm rot="14666402">
                <a:off x="3984" y="35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7" name="Oval 5317"/>
              <p:cNvSpPr>
                <a:spLocks noChangeAspect="1" noChangeArrowheads="1"/>
              </p:cNvSpPr>
              <p:nvPr/>
            </p:nvSpPr>
            <p:spPr bwMode="auto">
              <a:xfrm rot="14666402">
                <a:off x="3964" y="357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8" name="Oval 5318"/>
              <p:cNvSpPr>
                <a:spLocks noChangeAspect="1" noChangeArrowheads="1"/>
              </p:cNvSpPr>
              <p:nvPr/>
            </p:nvSpPr>
            <p:spPr bwMode="auto">
              <a:xfrm rot="14666402">
                <a:off x="3943" y="35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9" name="Oval 5319"/>
              <p:cNvSpPr>
                <a:spLocks noChangeAspect="1" noChangeArrowheads="1"/>
              </p:cNvSpPr>
              <p:nvPr/>
            </p:nvSpPr>
            <p:spPr bwMode="auto">
              <a:xfrm rot="14666402">
                <a:off x="3923" y="35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0" name="Oval 5320"/>
              <p:cNvSpPr>
                <a:spLocks noChangeAspect="1" noChangeArrowheads="1"/>
              </p:cNvSpPr>
              <p:nvPr/>
            </p:nvSpPr>
            <p:spPr bwMode="auto">
              <a:xfrm rot="14666402">
                <a:off x="4041" y="37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1" name="Oval 5321"/>
              <p:cNvSpPr>
                <a:spLocks noChangeAspect="1" noChangeArrowheads="1"/>
              </p:cNvSpPr>
              <p:nvPr/>
            </p:nvSpPr>
            <p:spPr bwMode="auto">
              <a:xfrm rot="14666402">
                <a:off x="3864" y="29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2" name="Oval 5322"/>
              <p:cNvSpPr>
                <a:spLocks noChangeAspect="1" noChangeArrowheads="1"/>
              </p:cNvSpPr>
              <p:nvPr/>
            </p:nvSpPr>
            <p:spPr bwMode="auto">
              <a:xfrm rot="14666402">
                <a:off x="3872" y="29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3" name="Oval 5323"/>
              <p:cNvSpPr>
                <a:spLocks noChangeAspect="1" noChangeArrowheads="1"/>
              </p:cNvSpPr>
              <p:nvPr/>
            </p:nvSpPr>
            <p:spPr bwMode="auto">
              <a:xfrm rot="14666402">
                <a:off x="3795" y="34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4" name="Oval 5324"/>
              <p:cNvSpPr>
                <a:spLocks noChangeAspect="1" noChangeArrowheads="1"/>
              </p:cNvSpPr>
              <p:nvPr/>
            </p:nvSpPr>
            <p:spPr bwMode="auto">
              <a:xfrm rot="14666402">
                <a:off x="3858" y="30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5" name="Oval 5325"/>
              <p:cNvSpPr>
                <a:spLocks noChangeAspect="1" noChangeArrowheads="1"/>
              </p:cNvSpPr>
              <p:nvPr/>
            </p:nvSpPr>
            <p:spPr bwMode="auto">
              <a:xfrm rot="14666402">
                <a:off x="3802" y="34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6" name="Oval 5326"/>
              <p:cNvSpPr>
                <a:spLocks noChangeAspect="1" noChangeArrowheads="1"/>
              </p:cNvSpPr>
              <p:nvPr/>
            </p:nvSpPr>
            <p:spPr bwMode="auto">
              <a:xfrm rot="14666402">
                <a:off x="4362" y="37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7" name="Oval 5327"/>
              <p:cNvSpPr>
                <a:spLocks noChangeAspect="1" noChangeArrowheads="1"/>
              </p:cNvSpPr>
              <p:nvPr/>
            </p:nvSpPr>
            <p:spPr bwMode="auto">
              <a:xfrm rot="14666402">
                <a:off x="3832" y="32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8" name="Oval 5328"/>
              <p:cNvSpPr>
                <a:spLocks noChangeAspect="1" noChangeArrowheads="1"/>
              </p:cNvSpPr>
              <p:nvPr/>
            </p:nvSpPr>
            <p:spPr bwMode="auto">
              <a:xfrm rot="14666402">
                <a:off x="3854" y="30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9" name="Oval 5329"/>
              <p:cNvSpPr>
                <a:spLocks noChangeAspect="1" noChangeArrowheads="1"/>
              </p:cNvSpPr>
              <p:nvPr/>
            </p:nvSpPr>
            <p:spPr bwMode="auto">
              <a:xfrm rot="14666402">
                <a:off x="3854" y="30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0" name="Oval 5330"/>
              <p:cNvSpPr>
                <a:spLocks noChangeAspect="1" noChangeArrowheads="1"/>
              </p:cNvSpPr>
              <p:nvPr/>
            </p:nvSpPr>
            <p:spPr bwMode="auto">
              <a:xfrm rot="14666402">
                <a:off x="3854" y="311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1" name="Oval 5331"/>
              <p:cNvSpPr>
                <a:spLocks noChangeAspect="1" noChangeArrowheads="1"/>
              </p:cNvSpPr>
              <p:nvPr/>
            </p:nvSpPr>
            <p:spPr bwMode="auto">
              <a:xfrm rot="14666402">
                <a:off x="3854" y="314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2" name="Oval 5332"/>
              <p:cNvSpPr>
                <a:spLocks noChangeAspect="1" noChangeArrowheads="1"/>
              </p:cNvSpPr>
              <p:nvPr/>
            </p:nvSpPr>
            <p:spPr bwMode="auto">
              <a:xfrm rot="14666402">
                <a:off x="3859" y="317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3" name="Oval 5333"/>
              <p:cNvSpPr>
                <a:spLocks noChangeAspect="1" noChangeArrowheads="1"/>
              </p:cNvSpPr>
              <p:nvPr/>
            </p:nvSpPr>
            <p:spPr bwMode="auto">
              <a:xfrm rot="14666402">
                <a:off x="3866" y="32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4" name="Oval 5334"/>
              <p:cNvSpPr>
                <a:spLocks noChangeAspect="1" noChangeArrowheads="1"/>
              </p:cNvSpPr>
              <p:nvPr/>
            </p:nvSpPr>
            <p:spPr bwMode="auto">
              <a:xfrm rot="14666402">
                <a:off x="3887" y="32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5" name="Oval 5335"/>
              <p:cNvSpPr>
                <a:spLocks noChangeAspect="1" noChangeArrowheads="1"/>
              </p:cNvSpPr>
              <p:nvPr/>
            </p:nvSpPr>
            <p:spPr bwMode="auto">
              <a:xfrm rot="14666402">
                <a:off x="3957" y="29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6" name="Oval 5336"/>
              <p:cNvSpPr>
                <a:spLocks noChangeAspect="1" noChangeArrowheads="1"/>
              </p:cNvSpPr>
              <p:nvPr/>
            </p:nvSpPr>
            <p:spPr bwMode="auto">
              <a:xfrm rot="14666402">
                <a:off x="3937" y="300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7" name="Oval 5337"/>
              <p:cNvSpPr>
                <a:spLocks noChangeAspect="1" noChangeArrowheads="1"/>
              </p:cNvSpPr>
              <p:nvPr/>
            </p:nvSpPr>
            <p:spPr bwMode="auto">
              <a:xfrm rot="14666402">
                <a:off x="3925" y="297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8" name="Oval 5338"/>
              <p:cNvSpPr>
                <a:spLocks noChangeAspect="1" noChangeArrowheads="1"/>
              </p:cNvSpPr>
              <p:nvPr/>
            </p:nvSpPr>
            <p:spPr bwMode="auto">
              <a:xfrm rot="14666402">
                <a:off x="3932" y="294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9" name="Oval 5339"/>
              <p:cNvSpPr>
                <a:spLocks noChangeAspect="1" noChangeArrowheads="1"/>
              </p:cNvSpPr>
              <p:nvPr/>
            </p:nvSpPr>
            <p:spPr bwMode="auto">
              <a:xfrm rot="14666402">
                <a:off x="3936" y="29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0" name="Oval 5340"/>
              <p:cNvSpPr>
                <a:spLocks noChangeAspect="1" noChangeArrowheads="1"/>
              </p:cNvSpPr>
              <p:nvPr/>
            </p:nvSpPr>
            <p:spPr bwMode="auto">
              <a:xfrm rot="14666402">
                <a:off x="3938" y="28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1" name="Oval 5341"/>
              <p:cNvSpPr>
                <a:spLocks noChangeAspect="1" noChangeArrowheads="1"/>
              </p:cNvSpPr>
              <p:nvPr/>
            </p:nvSpPr>
            <p:spPr bwMode="auto">
              <a:xfrm rot="14666402">
                <a:off x="4337" y="36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2" name="Oval 5342"/>
              <p:cNvSpPr>
                <a:spLocks noChangeAspect="1" noChangeArrowheads="1"/>
              </p:cNvSpPr>
              <p:nvPr/>
            </p:nvSpPr>
            <p:spPr bwMode="auto">
              <a:xfrm rot="14666402">
                <a:off x="3946" y="286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3" name="Oval 5343"/>
              <p:cNvSpPr>
                <a:spLocks noChangeAspect="1" noChangeArrowheads="1"/>
              </p:cNvSpPr>
              <p:nvPr/>
            </p:nvSpPr>
            <p:spPr bwMode="auto">
              <a:xfrm rot="14666402">
                <a:off x="3827" y="322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4" name="Oval 5344"/>
              <p:cNvSpPr>
                <a:spLocks noChangeAspect="1" noChangeArrowheads="1"/>
              </p:cNvSpPr>
              <p:nvPr/>
            </p:nvSpPr>
            <p:spPr bwMode="auto">
              <a:xfrm rot="14666402">
                <a:off x="3957" y="28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5" name="Oval 5345"/>
              <p:cNvSpPr>
                <a:spLocks noChangeAspect="1" noChangeArrowheads="1"/>
              </p:cNvSpPr>
              <p:nvPr/>
            </p:nvSpPr>
            <p:spPr bwMode="auto">
              <a:xfrm rot="14666402">
                <a:off x="3965" y="28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6" name="Oval 5346"/>
              <p:cNvSpPr>
                <a:spLocks noChangeAspect="1" noChangeArrowheads="1"/>
              </p:cNvSpPr>
              <p:nvPr/>
            </p:nvSpPr>
            <p:spPr bwMode="auto">
              <a:xfrm rot="14666402">
                <a:off x="3938" y="28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7" name="Oval 5347"/>
              <p:cNvSpPr>
                <a:spLocks noChangeAspect="1" noChangeArrowheads="1"/>
              </p:cNvSpPr>
              <p:nvPr/>
            </p:nvSpPr>
            <p:spPr bwMode="auto">
              <a:xfrm rot="14666402">
                <a:off x="3910" y="28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8" name="Oval 5348"/>
              <p:cNvSpPr>
                <a:spLocks noChangeAspect="1" noChangeArrowheads="1"/>
              </p:cNvSpPr>
              <p:nvPr/>
            </p:nvSpPr>
            <p:spPr bwMode="auto">
              <a:xfrm rot="14666402">
                <a:off x="3896" y="28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9" name="Oval 5349"/>
              <p:cNvSpPr>
                <a:spLocks noChangeAspect="1" noChangeArrowheads="1"/>
              </p:cNvSpPr>
              <p:nvPr/>
            </p:nvSpPr>
            <p:spPr bwMode="auto">
              <a:xfrm rot="14666402">
                <a:off x="3883" y="289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0" name="Oval 5350"/>
              <p:cNvSpPr>
                <a:spLocks noChangeAspect="1" noChangeArrowheads="1"/>
              </p:cNvSpPr>
              <p:nvPr/>
            </p:nvSpPr>
            <p:spPr bwMode="auto">
              <a:xfrm rot="14666402">
                <a:off x="3875" y="291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1" name="Oval 5351"/>
              <p:cNvSpPr>
                <a:spLocks noChangeAspect="1" noChangeArrowheads="1"/>
              </p:cNvSpPr>
              <p:nvPr/>
            </p:nvSpPr>
            <p:spPr bwMode="auto">
              <a:xfrm rot="14666402">
                <a:off x="3874" y="294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2" name="Oval 5352"/>
              <p:cNvSpPr>
                <a:spLocks noChangeAspect="1" noChangeArrowheads="1"/>
              </p:cNvSpPr>
              <p:nvPr/>
            </p:nvSpPr>
            <p:spPr bwMode="auto">
              <a:xfrm rot="14666402">
                <a:off x="3849" y="350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3" name="Oval 5353"/>
              <p:cNvSpPr>
                <a:spLocks noChangeAspect="1" noChangeArrowheads="1"/>
              </p:cNvSpPr>
              <p:nvPr/>
            </p:nvSpPr>
            <p:spPr bwMode="auto">
              <a:xfrm rot="14666402">
                <a:off x="3863" y="35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4" name="Oval 5354"/>
              <p:cNvSpPr>
                <a:spLocks noChangeAspect="1" noChangeArrowheads="1"/>
              </p:cNvSpPr>
              <p:nvPr/>
            </p:nvSpPr>
            <p:spPr bwMode="auto">
              <a:xfrm rot="14666402">
                <a:off x="3874" y="355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5" name="Oval 5355"/>
              <p:cNvSpPr>
                <a:spLocks noChangeAspect="1" noChangeArrowheads="1"/>
              </p:cNvSpPr>
              <p:nvPr/>
            </p:nvSpPr>
            <p:spPr bwMode="auto">
              <a:xfrm rot="14666402">
                <a:off x="3894" y="358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6" name="Oval 5356"/>
              <p:cNvSpPr>
                <a:spLocks noChangeAspect="1" noChangeArrowheads="1"/>
              </p:cNvSpPr>
              <p:nvPr/>
            </p:nvSpPr>
            <p:spPr bwMode="auto">
              <a:xfrm rot="14666402">
                <a:off x="3889" y="329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7" name="Oval 5357"/>
              <p:cNvSpPr>
                <a:spLocks noChangeAspect="1" noChangeArrowheads="1"/>
              </p:cNvSpPr>
              <p:nvPr/>
            </p:nvSpPr>
            <p:spPr bwMode="auto">
              <a:xfrm rot="14666402">
                <a:off x="3900" y="32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8" name="Oval 5358"/>
              <p:cNvSpPr>
                <a:spLocks noChangeAspect="1" noChangeArrowheads="1"/>
              </p:cNvSpPr>
              <p:nvPr/>
            </p:nvSpPr>
            <p:spPr bwMode="auto">
              <a:xfrm rot="14666402">
                <a:off x="4302" y="36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9" name="Oval 5359"/>
              <p:cNvSpPr>
                <a:spLocks noChangeAspect="1" noChangeArrowheads="1"/>
              </p:cNvSpPr>
              <p:nvPr/>
            </p:nvSpPr>
            <p:spPr bwMode="auto">
              <a:xfrm rot="14666402">
                <a:off x="3931" y="325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0" name="Oval 5360"/>
              <p:cNvSpPr>
                <a:spLocks noChangeAspect="1" noChangeArrowheads="1"/>
              </p:cNvSpPr>
              <p:nvPr/>
            </p:nvSpPr>
            <p:spPr bwMode="auto">
              <a:xfrm rot="14666402">
                <a:off x="3812" y="31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1" name="Oval 5361"/>
              <p:cNvSpPr>
                <a:spLocks noChangeAspect="1" noChangeArrowheads="1"/>
              </p:cNvSpPr>
              <p:nvPr/>
            </p:nvSpPr>
            <p:spPr bwMode="auto">
              <a:xfrm rot="14666402">
                <a:off x="4040" y="27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2" name="Oval 5362"/>
              <p:cNvSpPr>
                <a:spLocks noChangeAspect="1" noChangeArrowheads="1"/>
              </p:cNvSpPr>
              <p:nvPr/>
            </p:nvSpPr>
            <p:spPr bwMode="auto">
              <a:xfrm rot="14666402">
                <a:off x="4023" y="27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3" name="Oval 5363"/>
              <p:cNvSpPr>
                <a:spLocks noChangeAspect="1" noChangeArrowheads="1"/>
              </p:cNvSpPr>
              <p:nvPr/>
            </p:nvSpPr>
            <p:spPr bwMode="auto">
              <a:xfrm rot="14666402">
                <a:off x="4013" y="279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4" name="Oval 5364"/>
              <p:cNvSpPr>
                <a:spLocks noChangeAspect="1" noChangeArrowheads="1"/>
              </p:cNvSpPr>
              <p:nvPr/>
            </p:nvSpPr>
            <p:spPr bwMode="auto">
              <a:xfrm rot="14666402">
                <a:off x="3999" y="28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5" name="Oval 5365"/>
              <p:cNvSpPr>
                <a:spLocks noChangeAspect="1" noChangeArrowheads="1"/>
              </p:cNvSpPr>
              <p:nvPr/>
            </p:nvSpPr>
            <p:spPr bwMode="auto">
              <a:xfrm rot="14666402">
                <a:off x="3991" y="285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6" name="Oval 5366"/>
              <p:cNvSpPr>
                <a:spLocks noChangeAspect="1" noChangeArrowheads="1"/>
              </p:cNvSpPr>
              <p:nvPr/>
            </p:nvSpPr>
            <p:spPr bwMode="auto">
              <a:xfrm rot="14666402">
                <a:off x="3983" y="28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7" name="Oval 5367"/>
              <p:cNvSpPr>
                <a:spLocks noChangeAspect="1" noChangeArrowheads="1"/>
              </p:cNvSpPr>
              <p:nvPr/>
            </p:nvSpPr>
            <p:spPr bwMode="auto">
              <a:xfrm rot="14666402">
                <a:off x="3971" y="29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8" name="Oval 5368"/>
              <p:cNvSpPr>
                <a:spLocks noChangeAspect="1" noChangeArrowheads="1"/>
              </p:cNvSpPr>
              <p:nvPr/>
            </p:nvSpPr>
            <p:spPr bwMode="auto">
              <a:xfrm rot="14666402">
                <a:off x="3966" y="29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9" name="Oval 5369"/>
              <p:cNvSpPr>
                <a:spLocks noChangeAspect="1" noChangeArrowheads="1"/>
              </p:cNvSpPr>
              <p:nvPr/>
            </p:nvSpPr>
            <p:spPr bwMode="auto">
              <a:xfrm rot="14666402">
                <a:off x="3965" y="29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0" name="Oval 5370"/>
              <p:cNvSpPr>
                <a:spLocks noChangeAspect="1" noChangeArrowheads="1"/>
              </p:cNvSpPr>
              <p:nvPr/>
            </p:nvSpPr>
            <p:spPr bwMode="auto">
              <a:xfrm rot="14666402">
                <a:off x="4172" y="36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1" name="Oval 5371"/>
              <p:cNvSpPr>
                <a:spLocks noChangeAspect="1" noChangeArrowheads="1"/>
              </p:cNvSpPr>
              <p:nvPr/>
            </p:nvSpPr>
            <p:spPr bwMode="auto">
              <a:xfrm rot="14666402">
                <a:off x="4039" y="358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2" name="Oval 5372"/>
              <p:cNvSpPr>
                <a:spLocks noChangeAspect="1" noChangeArrowheads="1"/>
              </p:cNvSpPr>
              <p:nvPr/>
            </p:nvSpPr>
            <p:spPr bwMode="auto">
              <a:xfrm rot="14666402">
                <a:off x="4019" y="355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3" name="Oval 5373"/>
              <p:cNvSpPr>
                <a:spLocks noChangeAspect="1" noChangeArrowheads="1"/>
              </p:cNvSpPr>
              <p:nvPr/>
            </p:nvSpPr>
            <p:spPr bwMode="auto">
              <a:xfrm rot="14666402">
                <a:off x="4000"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4" name="Oval 5374"/>
              <p:cNvSpPr>
                <a:spLocks noChangeAspect="1" noChangeArrowheads="1"/>
              </p:cNvSpPr>
              <p:nvPr/>
            </p:nvSpPr>
            <p:spPr bwMode="auto">
              <a:xfrm rot="14666402">
                <a:off x="3981" y="35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5" name="Oval 5375"/>
              <p:cNvSpPr>
                <a:spLocks noChangeAspect="1" noChangeArrowheads="1"/>
              </p:cNvSpPr>
              <p:nvPr/>
            </p:nvSpPr>
            <p:spPr bwMode="auto">
              <a:xfrm rot="14666402">
                <a:off x="3925" y="34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6" name="Oval 5376"/>
              <p:cNvSpPr>
                <a:spLocks noChangeAspect="1" noChangeArrowheads="1"/>
              </p:cNvSpPr>
              <p:nvPr/>
            </p:nvSpPr>
            <p:spPr bwMode="auto">
              <a:xfrm rot="14666402">
                <a:off x="4275" y="36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7" name="Oval 5377"/>
              <p:cNvSpPr>
                <a:spLocks noChangeAspect="1" noChangeArrowheads="1"/>
              </p:cNvSpPr>
              <p:nvPr/>
            </p:nvSpPr>
            <p:spPr bwMode="auto">
              <a:xfrm rot="14666402">
                <a:off x="3816" y="31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8" name="Oval 5378"/>
              <p:cNvSpPr>
                <a:spLocks noChangeAspect="1" noChangeArrowheads="1"/>
              </p:cNvSpPr>
              <p:nvPr/>
            </p:nvSpPr>
            <p:spPr bwMode="auto">
              <a:xfrm rot="14666402">
                <a:off x="3813" y="31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9" name="Oval 5379"/>
              <p:cNvSpPr>
                <a:spLocks noChangeAspect="1" noChangeArrowheads="1"/>
              </p:cNvSpPr>
              <p:nvPr/>
            </p:nvSpPr>
            <p:spPr bwMode="auto">
              <a:xfrm rot="14666402">
                <a:off x="3809"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0" name="Oval 5380"/>
              <p:cNvSpPr>
                <a:spLocks noChangeAspect="1" noChangeArrowheads="1"/>
              </p:cNvSpPr>
              <p:nvPr/>
            </p:nvSpPr>
            <p:spPr bwMode="auto">
              <a:xfrm rot="14666402">
                <a:off x="3813" y="304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1" name="Oval 5381"/>
              <p:cNvSpPr>
                <a:spLocks noChangeAspect="1" noChangeArrowheads="1"/>
              </p:cNvSpPr>
              <p:nvPr/>
            </p:nvSpPr>
            <p:spPr bwMode="auto">
              <a:xfrm rot="14666402">
                <a:off x="3815" y="302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2" name="Oval 5382"/>
              <p:cNvSpPr>
                <a:spLocks noChangeAspect="1" noChangeArrowheads="1"/>
              </p:cNvSpPr>
              <p:nvPr/>
            </p:nvSpPr>
            <p:spPr bwMode="auto">
              <a:xfrm rot="14666402">
                <a:off x="3826" y="299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3" name="Oval 5383"/>
              <p:cNvSpPr>
                <a:spLocks noChangeAspect="1" noChangeArrowheads="1"/>
              </p:cNvSpPr>
              <p:nvPr/>
            </p:nvSpPr>
            <p:spPr bwMode="auto">
              <a:xfrm rot="14666402">
                <a:off x="3832" y="295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4" name="Oval 5384"/>
              <p:cNvSpPr>
                <a:spLocks noChangeAspect="1" noChangeArrowheads="1"/>
              </p:cNvSpPr>
              <p:nvPr/>
            </p:nvSpPr>
            <p:spPr bwMode="auto">
              <a:xfrm rot="14666402">
                <a:off x="3836" y="29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5" name="Oval 5385"/>
              <p:cNvSpPr>
                <a:spLocks noChangeAspect="1" noChangeArrowheads="1"/>
              </p:cNvSpPr>
              <p:nvPr/>
            </p:nvSpPr>
            <p:spPr bwMode="auto">
              <a:xfrm rot="14666402">
                <a:off x="3846" y="289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6" name="Oval 5386"/>
              <p:cNvSpPr>
                <a:spLocks noChangeAspect="1" noChangeArrowheads="1"/>
              </p:cNvSpPr>
              <p:nvPr/>
            </p:nvSpPr>
            <p:spPr bwMode="auto">
              <a:xfrm rot="14666402">
                <a:off x="4146"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7" name="Oval 5387"/>
              <p:cNvSpPr>
                <a:spLocks noChangeAspect="1" noChangeArrowheads="1"/>
              </p:cNvSpPr>
              <p:nvPr/>
            </p:nvSpPr>
            <p:spPr bwMode="auto">
              <a:xfrm rot="14666402">
                <a:off x="4543"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8" name="Oval 5388"/>
              <p:cNvSpPr>
                <a:spLocks noChangeAspect="1" noChangeArrowheads="1"/>
              </p:cNvSpPr>
              <p:nvPr/>
            </p:nvSpPr>
            <p:spPr bwMode="auto">
              <a:xfrm rot="14666402">
                <a:off x="4506" y="374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9" name="Oval 5389"/>
              <p:cNvSpPr>
                <a:spLocks noChangeAspect="1" noChangeArrowheads="1"/>
              </p:cNvSpPr>
              <p:nvPr/>
            </p:nvSpPr>
            <p:spPr bwMode="auto">
              <a:xfrm rot="14666402">
                <a:off x="4116" y="358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0" name="Oval 5390"/>
              <p:cNvSpPr>
                <a:spLocks noChangeAspect="1" noChangeArrowheads="1"/>
              </p:cNvSpPr>
              <p:nvPr/>
            </p:nvSpPr>
            <p:spPr bwMode="auto">
              <a:xfrm rot="14666402">
                <a:off x="4090" y="35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1" name="Oval 5391"/>
              <p:cNvSpPr>
                <a:spLocks noChangeAspect="1" noChangeArrowheads="1"/>
              </p:cNvSpPr>
              <p:nvPr/>
            </p:nvSpPr>
            <p:spPr bwMode="auto">
              <a:xfrm rot="14666402">
                <a:off x="4243" y="36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2" name="Oval 5392"/>
              <p:cNvSpPr>
                <a:spLocks noChangeAspect="1" noChangeArrowheads="1"/>
              </p:cNvSpPr>
              <p:nvPr/>
            </p:nvSpPr>
            <p:spPr bwMode="auto">
              <a:xfrm rot="14666402">
                <a:off x="4217"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3" name="Oval 5393"/>
              <p:cNvSpPr>
                <a:spLocks noChangeAspect="1" noChangeArrowheads="1"/>
              </p:cNvSpPr>
              <p:nvPr/>
            </p:nvSpPr>
            <p:spPr bwMode="auto">
              <a:xfrm rot="14666402">
                <a:off x="4200" y="359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4" name="Oval 5394"/>
              <p:cNvSpPr>
                <a:spLocks noChangeAspect="1" noChangeArrowheads="1"/>
              </p:cNvSpPr>
              <p:nvPr/>
            </p:nvSpPr>
            <p:spPr bwMode="auto">
              <a:xfrm rot="14666402">
                <a:off x="4175" y="357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5" name="Oval 5395"/>
              <p:cNvSpPr>
                <a:spLocks noChangeAspect="1" noChangeArrowheads="1"/>
              </p:cNvSpPr>
              <p:nvPr/>
            </p:nvSpPr>
            <p:spPr bwMode="auto">
              <a:xfrm rot="14666402">
                <a:off x="4149" y="354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6" name="Oval 5396"/>
              <p:cNvSpPr>
                <a:spLocks noChangeAspect="1" noChangeArrowheads="1"/>
              </p:cNvSpPr>
              <p:nvPr/>
            </p:nvSpPr>
            <p:spPr bwMode="auto">
              <a:xfrm rot="14666402">
                <a:off x="4126" y="353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7" name="Oval 5397"/>
              <p:cNvSpPr>
                <a:spLocks noChangeAspect="1" noChangeArrowheads="1"/>
              </p:cNvSpPr>
              <p:nvPr/>
            </p:nvSpPr>
            <p:spPr bwMode="auto">
              <a:xfrm rot="14666402">
                <a:off x="4108" y="35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8" name="Oval 5398"/>
              <p:cNvSpPr>
                <a:spLocks noChangeAspect="1" noChangeArrowheads="1"/>
              </p:cNvSpPr>
              <p:nvPr/>
            </p:nvSpPr>
            <p:spPr bwMode="auto">
              <a:xfrm rot="14666402">
                <a:off x="4079" y="352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9" name="Oval 5399"/>
              <p:cNvSpPr>
                <a:spLocks noChangeAspect="1" noChangeArrowheads="1"/>
              </p:cNvSpPr>
              <p:nvPr/>
            </p:nvSpPr>
            <p:spPr bwMode="auto">
              <a:xfrm rot="14666402">
                <a:off x="3801" y="33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0" name="Oval 5400"/>
              <p:cNvSpPr>
                <a:spLocks noChangeAspect="1" noChangeArrowheads="1"/>
              </p:cNvSpPr>
              <p:nvPr/>
            </p:nvSpPr>
            <p:spPr bwMode="auto">
              <a:xfrm rot="14666402">
                <a:off x="3792" y="332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1" name="Oval 5401"/>
              <p:cNvSpPr>
                <a:spLocks noChangeAspect="1" noChangeArrowheads="1"/>
              </p:cNvSpPr>
              <p:nvPr/>
            </p:nvSpPr>
            <p:spPr bwMode="auto">
              <a:xfrm rot="14666402">
                <a:off x="3775" y="330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2" name="Oval 5402"/>
              <p:cNvSpPr>
                <a:spLocks noChangeAspect="1" noChangeArrowheads="1"/>
              </p:cNvSpPr>
              <p:nvPr/>
            </p:nvSpPr>
            <p:spPr bwMode="auto">
              <a:xfrm rot="14666402">
                <a:off x="3750" y="33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3" name="Oval 5403"/>
              <p:cNvSpPr>
                <a:spLocks noChangeAspect="1" noChangeArrowheads="1"/>
              </p:cNvSpPr>
              <p:nvPr/>
            </p:nvSpPr>
            <p:spPr bwMode="auto">
              <a:xfrm rot="14666402">
                <a:off x="3755" y="334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4" name="Oval 5404"/>
              <p:cNvSpPr>
                <a:spLocks noChangeAspect="1" noChangeArrowheads="1"/>
              </p:cNvSpPr>
              <p:nvPr/>
            </p:nvSpPr>
            <p:spPr bwMode="auto">
              <a:xfrm rot="14666402">
                <a:off x="3767" y="33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5" name="Oval 5405"/>
              <p:cNvSpPr>
                <a:spLocks noChangeAspect="1" noChangeArrowheads="1"/>
              </p:cNvSpPr>
              <p:nvPr/>
            </p:nvSpPr>
            <p:spPr bwMode="auto">
              <a:xfrm rot="14666402">
                <a:off x="3772" y="33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6" name="Oval 5406"/>
              <p:cNvSpPr>
                <a:spLocks noChangeAspect="1" noChangeArrowheads="1"/>
              </p:cNvSpPr>
              <p:nvPr/>
            </p:nvSpPr>
            <p:spPr bwMode="auto">
              <a:xfrm rot="14666402">
                <a:off x="3784" y="34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7" name="Oval 5407"/>
              <p:cNvSpPr>
                <a:spLocks noChangeAspect="1" noChangeArrowheads="1"/>
              </p:cNvSpPr>
              <p:nvPr/>
            </p:nvSpPr>
            <p:spPr bwMode="auto">
              <a:xfrm rot="14666402">
                <a:off x="3961"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8" name="Oval 5408"/>
              <p:cNvSpPr>
                <a:spLocks noChangeAspect="1" noChangeArrowheads="1"/>
              </p:cNvSpPr>
              <p:nvPr/>
            </p:nvSpPr>
            <p:spPr bwMode="auto">
              <a:xfrm rot="14666402">
                <a:off x="3758" y="324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9" name="Oval 5409"/>
              <p:cNvSpPr>
                <a:spLocks noChangeAspect="1" noChangeArrowheads="1"/>
              </p:cNvSpPr>
              <p:nvPr/>
            </p:nvSpPr>
            <p:spPr bwMode="auto">
              <a:xfrm rot="14666402">
                <a:off x="3772" y="32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0" name="Oval 5410"/>
              <p:cNvSpPr>
                <a:spLocks noChangeAspect="1" noChangeArrowheads="1"/>
              </p:cNvSpPr>
              <p:nvPr/>
            </p:nvSpPr>
            <p:spPr bwMode="auto">
              <a:xfrm rot="14666402">
                <a:off x="3755" y="31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1" name="Oval 5411"/>
              <p:cNvSpPr>
                <a:spLocks noChangeAspect="1" noChangeArrowheads="1"/>
              </p:cNvSpPr>
              <p:nvPr/>
            </p:nvSpPr>
            <p:spPr bwMode="auto">
              <a:xfrm rot="14666402">
                <a:off x="3753" y="315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2" name="Oval 5412"/>
              <p:cNvSpPr>
                <a:spLocks noChangeAspect="1" noChangeArrowheads="1"/>
              </p:cNvSpPr>
              <p:nvPr/>
            </p:nvSpPr>
            <p:spPr bwMode="auto">
              <a:xfrm rot="14666402">
                <a:off x="3754" y="31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3" name="Oval 5413"/>
              <p:cNvSpPr>
                <a:spLocks noChangeAspect="1" noChangeArrowheads="1"/>
              </p:cNvSpPr>
              <p:nvPr/>
            </p:nvSpPr>
            <p:spPr bwMode="auto">
              <a:xfrm rot="14666402">
                <a:off x="3759" y="308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4" name="Oval 5414"/>
              <p:cNvSpPr>
                <a:spLocks noChangeAspect="1" noChangeArrowheads="1"/>
              </p:cNvSpPr>
              <p:nvPr/>
            </p:nvSpPr>
            <p:spPr bwMode="auto">
              <a:xfrm rot="14666402">
                <a:off x="3763" y="304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5" name="Oval 5415"/>
              <p:cNvSpPr>
                <a:spLocks noChangeAspect="1" noChangeArrowheads="1"/>
              </p:cNvSpPr>
              <p:nvPr/>
            </p:nvSpPr>
            <p:spPr bwMode="auto">
              <a:xfrm rot="14666402">
                <a:off x="3767" y="30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6" name="Oval 5416"/>
              <p:cNvSpPr>
                <a:spLocks noChangeAspect="1" noChangeArrowheads="1"/>
              </p:cNvSpPr>
              <p:nvPr/>
            </p:nvSpPr>
            <p:spPr bwMode="auto">
              <a:xfrm rot="14666402">
                <a:off x="3769" y="297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7" name="Oval 5417"/>
              <p:cNvSpPr>
                <a:spLocks noChangeAspect="1" noChangeArrowheads="1"/>
              </p:cNvSpPr>
              <p:nvPr/>
            </p:nvSpPr>
            <p:spPr bwMode="auto">
              <a:xfrm rot="14666402">
                <a:off x="3775" y="29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8" name="Oval 5418"/>
              <p:cNvSpPr>
                <a:spLocks noChangeAspect="1" noChangeArrowheads="1"/>
              </p:cNvSpPr>
              <p:nvPr/>
            </p:nvSpPr>
            <p:spPr bwMode="auto">
              <a:xfrm rot="14666402">
                <a:off x="3794" y="291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9" name="Oval 5419"/>
              <p:cNvSpPr>
                <a:spLocks noChangeAspect="1" noChangeArrowheads="1"/>
              </p:cNvSpPr>
              <p:nvPr/>
            </p:nvSpPr>
            <p:spPr bwMode="auto">
              <a:xfrm rot="14666402">
                <a:off x="3815" y="289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0" name="Oval 5420"/>
              <p:cNvSpPr>
                <a:spLocks noChangeAspect="1" noChangeArrowheads="1"/>
              </p:cNvSpPr>
              <p:nvPr/>
            </p:nvSpPr>
            <p:spPr bwMode="auto">
              <a:xfrm rot="14666402">
                <a:off x="3922" y="34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1" name="Oval 5421"/>
              <p:cNvSpPr>
                <a:spLocks noChangeAspect="1" noChangeArrowheads="1"/>
              </p:cNvSpPr>
              <p:nvPr/>
            </p:nvSpPr>
            <p:spPr bwMode="auto">
              <a:xfrm rot="14666402">
                <a:off x="4008" y="344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2" name="Oval 5422"/>
              <p:cNvSpPr>
                <a:spLocks noChangeAspect="1" noChangeArrowheads="1"/>
              </p:cNvSpPr>
              <p:nvPr/>
            </p:nvSpPr>
            <p:spPr bwMode="auto">
              <a:xfrm rot="14666402">
                <a:off x="4127" y="375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3" name="Oval 5423"/>
              <p:cNvSpPr>
                <a:spLocks noChangeAspect="1" noChangeArrowheads="1"/>
              </p:cNvSpPr>
              <p:nvPr/>
            </p:nvSpPr>
            <p:spPr bwMode="auto">
              <a:xfrm rot="14666402">
                <a:off x="4153" y="377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4" name="Oval 5424"/>
              <p:cNvSpPr>
                <a:spLocks noChangeAspect="1" noChangeArrowheads="1"/>
              </p:cNvSpPr>
              <p:nvPr/>
            </p:nvSpPr>
            <p:spPr bwMode="auto">
              <a:xfrm rot="14666402">
                <a:off x="4183" y="37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5" name="Oval 5425"/>
              <p:cNvSpPr>
                <a:spLocks noChangeAspect="1" noChangeArrowheads="1"/>
              </p:cNvSpPr>
              <p:nvPr/>
            </p:nvSpPr>
            <p:spPr bwMode="auto">
              <a:xfrm rot="14666402">
                <a:off x="4217" y="380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6" name="Oval 5426"/>
              <p:cNvSpPr>
                <a:spLocks noChangeAspect="1" noChangeArrowheads="1"/>
              </p:cNvSpPr>
              <p:nvPr/>
            </p:nvSpPr>
            <p:spPr bwMode="auto">
              <a:xfrm rot="14666402">
                <a:off x="4234" y="378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7" name="Oval 5427"/>
              <p:cNvSpPr>
                <a:spLocks noChangeAspect="1" noChangeArrowheads="1"/>
              </p:cNvSpPr>
              <p:nvPr/>
            </p:nvSpPr>
            <p:spPr bwMode="auto">
              <a:xfrm rot="14666402">
                <a:off x="4217" y="376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8" name="Oval 5428"/>
              <p:cNvSpPr>
                <a:spLocks noChangeAspect="1" noChangeArrowheads="1"/>
              </p:cNvSpPr>
              <p:nvPr/>
            </p:nvSpPr>
            <p:spPr bwMode="auto">
              <a:xfrm rot="14666402">
                <a:off x="3962"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9" name="Oval 5429"/>
              <p:cNvSpPr>
                <a:spLocks noChangeAspect="1" noChangeArrowheads="1"/>
              </p:cNvSpPr>
              <p:nvPr/>
            </p:nvSpPr>
            <p:spPr bwMode="auto">
              <a:xfrm rot="14666402">
                <a:off x="4194"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0" name="Oval 5430"/>
              <p:cNvSpPr>
                <a:spLocks noChangeAspect="1" noChangeArrowheads="1"/>
              </p:cNvSpPr>
              <p:nvPr/>
            </p:nvSpPr>
            <p:spPr bwMode="auto">
              <a:xfrm rot="14666402">
                <a:off x="4172" y="37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1" name="Oval 5431"/>
              <p:cNvSpPr>
                <a:spLocks noChangeAspect="1" noChangeArrowheads="1"/>
              </p:cNvSpPr>
              <p:nvPr/>
            </p:nvSpPr>
            <p:spPr bwMode="auto">
              <a:xfrm rot="14666402">
                <a:off x="4150" y="371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2" name="Oval 5432"/>
              <p:cNvSpPr>
                <a:spLocks noChangeAspect="1" noChangeArrowheads="1"/>
              </p:cNvSpPr>
              <p:nvPr/>
            </p:nvSpPr>
            <p:spPr bwMode="auto">
              <a:xfrm rot="14666402">
                <a:off x="4132" y="369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3" name="Oval 5433"/>
              <p:cNvSpPr>
                <a:spLocks noChangeAspect="1" noChangeArrowheads="1"/>
              </p:cNvSpPr>
              <p:nvPr/>
            </p:nvSpPr>
            <p:spPr bwMode="auto">
              <a:xfrm rot="14666402">
                <a:off x="4109" y="36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4" name="Oval 5434"/>
              <p:cNvSpPr>
                <a:spLocks noChangeAspect="1" noChangeArrowheads="1"/>
              </p:cNvSpPr>
              <p:nvPr/>
            </p:nvSpPr>
            <p:spPr bwMode="auto">
              <a:xfrm rot="14666402">
                <a:off x="4094" y="36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5" name="Oval 5435"/>
              <p:cNvSpPr>
                <a:spLocks noChangeAspect="1" noChangeArrowheads="1"/>
              </p:cNvSpPr>
              <p:nvPr/>
            </p:nvSpPr>
            <p:spPr bwMode="auto">
              <a:xfrm rot="14666402">
                <a:off x="4075" y="36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6" name="Oval 5436"/>
              <p:cNvSpPr>
                <a:spLocks noChangeAspect="1" noChangeArrowheads="1"/>
              </p:cNvSpPr>
              <p:nvPr/>
            </p:nvSpPr>
            <p:spPr bwMode="auto">
              <a:xfrm rot="14666402">
                <a:off x="4058" y="360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7" name="Oval 5437"/>
              <p:cNvSpPr>
                <a:spLocks noChangeAspect="1" noChangeArrowheads="1"/>
              </p:cNvSpPr>
              <p:nvPr/>
            </p:nvSpPr>
            <p:spPr bwMode="auto">
              <a:xfrm rot="14666402">
                <a:off x="4529" y="383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8" name="Oval 5438"/>
              <p:cNvSpPr>
                <a:spLocks noChangeAspect="1" noChangeArrowheads="1"/>
              </p:cNvSpPr>
              <p:nvPr/>
            </p:nvSpPr>
            <p:spPr bwMode="auto">
              <a:xfrm rot="14666402">
                <a:off x="4526" y="379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9" name="Oval 5439"/>
              <p:cNvSpPr>
                <a:spLocks noChangeAspect="1" noChangeArrowheads="1"/>
              </p:cNvSpPr>
              <p:nvPr/>
            </p:nvSpPr>
            <p:spPr bwMode="auto">
              <a:xfrm rot="14666402">
                <a:off x="4499" y="378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0" name="Oval 5440"/>
              <p:cNvSpPr>
                <a:spLocks noChangeAspect="1" noChangeArrowheads="1"/>
              </p:cNvSpPr>
              <p:nvPr/>
            </p:nvSpPr>
            <p:spPr bwMode="auto">
              <a:xfrm rot="14666402">
                <a:off x="4461" y="377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1" name="Oval 5441"/>
              <p:cNvSpPr>
                <a:spLocks noChangeAspect="1" noChangeArrowheads="1"/>
              </p:cNvSpPr>
              <p:nvPr/>
            </p:nvSpPr>
            <p:spPr bwMode="auto">
              <a:xfrm rot="14666402">
                <a:off x="4429" y="376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2" name="Oval 5442"/>
              <p:cNvSpPr>
                <a:spLocks noChangeAspect="1" noChangeArrowheads="1"/>
              </p:cNvSpPr>
              <p:nvPr/>
            </p:nvSpPr>
            <p:spPr bwMode="auto">
              <a:xfrm rot="14666402">
                <a:off x="4365" y="375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3" name="Oval 5443"/>
              <p:cNvSpPr>
                <a:spLocks noChangeAspect="1" noChangeArrowheads="1"/>
              </p:cNvSpPr>
              <p:nvPr/>
            </p:nvSpPr>
            <p:spPr bwMode="auto">
              <a:xfrm rot="14666402">
                <a:off x="4396" y="375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4" name="Oval 5444"/>
              <p:cNvSpPr>
                <a:spLocks noChangeAspect="1" noChangeArrowheads="1"/>
              </p:cNvSpPr>
              <p:nvPr/>
            </p:nvSpPr>
            <p:spPr bwMode="auto">
              <a:xfrm rot="14666402">
                <a:off x="4203" y="391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5" name="Oval 5445"/>
              <p:cNvSpPr>
                <a:spLocks noChangeAspect="1" noChangeArrowheads="1"/>
              </p:cNvSpPr>
              <p:nvPr/>
            </p:nvSpPr>
            <p:spPr bwMode="auto">
              <a:xfrm rot="14666402">
                <a:off x="4311" y="373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6" name="Oval 5446"/>
              <p:cNvSpPr>
                <a:spLocks noChangeAspect="1" noChangeArrowheads="1"/>
              </p:cNvSpPr>
              <p:nvPr/>
            </p:nvSpPr>
            <p:spPr bwMode="auto">
              <a:xfrm rot="14666402">
                <a:off x="4274" y="37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7" name="Oval 5447"/>
              <p:cNvSpPr>
                <a:spLocks noChangeAspect="1" noChangeArrowheads="1"/>
              </p:cNvSpPr>
              <p:nvPr/>
            </p:nvSpPr>
            <p:spPr bwMode="auto">
              <a:xfrm rot="14666402">
                <a:off x="4243" y="370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8" name="Oval 5448"/>
              <p:cNvSpPr>
                <a:spLocks noChangeAspect="1" noChangeArrowheads="1"/>
              </p:cNvSpPr>
              <p:nvPr/>
            </p:nvSpPr>
            <p:spPr bwMode="auto">
              <a:xfrm rot="14666402">
                <a:off x="4219" y="36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9" name="Oval 5449"/>
              <p:cNvSpPr>
                <a:spLocks noChangeAspect="1" noChangeArrowheads="1"/>
              </p:cNvSpPr>
              <p:nvPr/>
            </p:nvSpPr>
            <p:spPr bwMode="auto">
              <a:xfrm rot="14666402">
                <a:off x="4195" y="366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0" name="Oval 5450"/>
              <p:cNvSpPr>
                <a:spLocks noChangeAspect="1" noChangeArrowheads="1"/>
              </p:cNvSpPr>
              <p:nvPr/>
            </p:nvSpPr>
            <p:spPr bwMode="auto">
              <a:xfrm rot="14666402">
                <a:off x="4263" y="397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1" name="Oval 5451"/>
              <p:cNvSpPr>
                <a:spLocks noChangeAspect="1" noChangeArrowheads="1"/>
              </p:cNvSpPr>
              <p:nvPr/>
            </p:nvSpPr>
            <p:spPr bwMode="auto">
              <a:xfrm rot="14666402">
                <a:off x="4404" y="386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2" name="Oval 5452"/>
              <p:cNvSpPr>
                <a:spLocks noChangeAspect="1" noChangeArrowheads="1"/>
              </p:cNvSpPr>
              <p:nvPr/>
            </p:nvSpPr>
            <p:spPr bwMode="auto">
              <a:xfrm rot="14666402">
                <a:off x="4359" y="385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3" name="Oval 5453"/>
              <p:cNvSpPr>
                <a:spLocks noChangeAspect="1" noChangeArrowheads="1"/>
              </p:cNvSpPr>
              <p:nvPr/>
            </p:nvSpPr>
            <p:spPr bwMode="auto">
              <a:xfrm rot="14666402">
                <a:off x="4321" y="38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4" name="Oval 5454"/>
              <p:cNvSpPr>
                <a:spLocks noChangeAspect="1" noChangeArrowheads="1"/>
              </p:cNvSpPr>
              <p:nvPr/>
            </p:nvSpPr>
            <p:spPr bwMode="auto">
              <a:xfrm rot="14666402">
                <a:off x="428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5" name="Oval 5455"/>
              <p:cNvSpPr>
                <a:spLocks noChangeAspect="1" noChangeArrowheads="1"/>
              </p:cNvSpPr>
              <p:nvPr/>
            </p:nvSpPr>
            <p:spPr bwMode="auto">
              <a:xfrm rot="14666402">
                <a:off x="4265" y="38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6" name="Oval 5456"/>
              <p:cNvSpPr>
                <a:spLocks noChangeAspect="1" noChangeArrowheads="1"/>
              </p:cNvSpPr>
              <p:nvPr/>
            </p:nvSpPr>
            <p:spPr bwMode="auto">
              <a:xfrm rot="14666402">
                <a:off x="4140" y="38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7" name="Oval 5457"/>
              <p:cNvSpPr>
                <a:spLocks noChangeAspect="1" noChangeArrowheads="1"/>
              </p:cNvSpPr>
              <p:nvPr/>
            </p:nvSpPr>
            <p:spPr bwMode="auto">
              <a:xfrm rot="14666402">
                <a:off x="4313" y="38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8" name="Oval 5458"/>
              <p:cNvSpPr>
                <a:spLocks noChangeAspect="1" noChangeArrowheads="1"/>
              </p:cNvSpPr>
              <p:nvPr/>
            </p:nvSpPr>
            <p:spPr bwMode="auto">
              <a:xfrm rot="14666402">
                <a:off x="4345" y="38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9" name="Oval 5459"/>
              <p:cNvSpPr>
                <a:spLocks noChangeAspect="1" noChangeArrowheads="1"/>
              </p:cNvSpPr>
              <p:nvPr/>
            </p:nvSpPr>
            <p:spPr bwMode="auto">
              <a:xfrm rot="14666402">
                <a:off x="4379" y="382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0" name="Oval 5460"/>
              <p:cNvSpPr>
                <a:spLocks noChangeAspect="1" noChangeArrowheads="1"/>
              </p:cNvSpPr>
              <p:nvPr/>
            </p:nvSpPr>
            <p:spPr bwMode="auto">
              <a:xfrm rot="14666402">
                <a:off x="4425" y="383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1" name="Oval 5461"/>
              <p:cNvSpPr>
                <a:spLocks noChangeAspect="1" noChangeArrowheads="1"/>
              </p:cNvSpPr>
              <p:nvPr/>
            </p:nvSpPr>
            <p:spPr bwMode="auto">
              <a:xfrm rot="14666402">
                <a:off x="4464" y="38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2" name="Oval 5462"/>
              <p:cNvSpPr>
                <a:spLocks noChangeAspect="1" noChangeArrowheads="1"/>
              </p:cNvSpPr>
              <p:nvPr/>
            </p:nvSpPr>
            <p:spPr bwMode="auto">
              <a:xfrm rot="14666402">
                <a:off x="4574" y="37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3" name="Oval 5463"/>
              <p:cNvSpPr>
                <a:spLocks noChangeAspect="1" noChangeArrowheads="1"/>
              </p:cNvSpPr>
              <p:nvPr/>
            </p:nvSpPr>
            <p:spPr bwMode="auto">
              <a:xfrm rot="14666402">
                <a:off x="4268" y="39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4" name="Oval 5464"/>
              <p:cNvSpPr>
                <a:spLocks noChangeAspect="1" noChangeArrowheads="1"/>
              </p:cNvSpPr>
              <p:nvPr/>
            </p:nvSpPr>
            <p:spPr bwMode="auto">
              <a:xfrm rot="14666402">
                <a:off x="4291"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5" name="Oval 5465"/>
              <p:cNvSpPr>
                <a:spLocks noChangeAspect="1" noChangeArrowheads="1"/>
              </p:cNvSpPr>
              <p:nvPr/>
            </p:nvSpPr>
            <p:spPr bwMode="auto">
              <a:xfrm rot="14666402">
                <a:off x="4054" y="39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6" name="Oval 5466"/>
              <p:cNvSpPr>
                <a:spLocks noChangeAspect="1" noChangeArrowheads="1"/>
              </p:cNvSpPr>
              <p:nvPr/>
            </p:nvSpPr>
            <p:spPr bwMode="auto">
              <a:xfrm rot="14666402">
                <a:off x="4241" y="39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7" name="Oval 5467"/>
              <p:cNvSpPr>
                <a:spLocks noChangeAspect="1" noChangeArrowheads="1"/>
              </p:cNvSpPr>
              <p:nvPr/>
            </p:nvSpPr>
            <p:spPr bwMode="auto">
              <a:xfrm rot="14666402">
                <a:off x="4194" y="38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8" name="Oval 5468"/>
              <p:cNvSpPr>
                <a:spLocks noChangeAspect="1" noChangeArrowheads="1"/>
              </p:cNvSpPr>
              <p:nvPr/>
            </p:nvSpPr>
            <p:spPr bwMode="auto">
              <a:xfrm rot="14666402">
                <a:off x="4166" y="38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9" name="Oval 5469"/>
              <p:cNvSpPr>
                <a:spLocks noChangeAspect="1" noChangeArrowheads="1"/>
              </p:cNvSpPr>
              <p:nvPr/>
            </p:nvSpPr>
            <p:spPr bwMode="auto">
              <a:xfrm rot="14666402">
                <a:off x="4174" y="389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0" name="Oval 5470"/>
              <p:cNvSpPr>
                <a:spLocks noChangeAspect="1" noChangeArrowheads="1"/>
              </p:cNvSpPr>
              <p:nvPr/>
            </p:nvSpPr>
            <p:spPr bwMode="auto">
              <a:xfrm rot="14666402">
                <a:off x="4222" y="387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1" name="Oval 5471"/>
              <p:cNvSpPr>
                <a:spLocks noChangeAspect="1" noChangeArrowheads="1"/>
              </p:cNvSpPr>
              <p:nvPr/>
            </p:nvSpPr>
            <p:spPr bwMode="auto">
              <a:xfrm rot="14666402">
                <a:off x="4257" y="38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2" name="Oval 5472"/>
              <p:cNvSpPr>
                <a:spLocks noChangeAspect="1" noChangeArrowheads="1"/>
              </p:cNvSpPr>
              <p:nvPr/>
            </p:nvSpPr>
            <p:spPr bwMode="auto">
              <a:xfrm rot="14666402">
                <a:off x="4315" y="391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3" name="Oval 5473"/>
              <p:cNvSpPr>
                <a:spLocks noChangeAspect="1" noChangeArrowheads="1"/>
              </p:cNvSpPr>
              <p:nvPr/>
            </p:nvSpPr>
            <p:spPr bwMode="auto">
              <a:xfrm rot="14666402">
                <a:off x="4344" y="39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4" name="Oval 5474"/>
              <p:cNvSpPr>
                <a:spLocks noChangeAspect="1" noChangeArrowheads="1"/>
              </p:cNvSpPr>
              <p:nvPr/>
            </p:nvSpPr>
            <p:spPr bwMode="auto">
              <a:xfrm rot="14666402">
                <a:off x="4382" y="39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5" name="Oval 5475"/>
              <p:cNvSpPr>
                <a:spLocks noChangeAspect="1" noChangeArrowheads="1"/>
              </p:cNvSpPr>
              <p:nvPr/>
            </p:nvSpPr>
            <p:spPr bwMode="auto">
              <a:xfrm rot="14666402">
                <a:off x="4415" y="38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6" name="Oval 5476"/>
              <p:cNvSpPr>
                <a:spLocks noChangeAspect="1" noChangeArrowheads="1"/>
              </p:cNvSpPr>
              <p:nvPr/>
            </p:nvSpPr>
            <p:spPr bwMode="auto">
              <a:xfrm rot="14666402">
                <a:off x="4205" y="39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7" name="Oval 5477"/>
              <p:cNvSpPr>
                <a:spLocks noChangeAspect="1" noChangeArrowheads="1"/>
              </p:cNvSpPr>
              <p:nvPr/>
            </p:nvSpPr>
            <p:spPr bwMode="auto">
              <a:xfrm rot="14666402">
                <a:off x="4173" y="39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8" name="Oval 5478"/>
              <p:cNvSpPr>
                <a:spLocks noChangeAspect="1" noChangeArrowheads="1"/>
              </p:cNvSpPr>
              <p:nvPr/>
            </p:nvSpPr>
            <p:spPr bwMode="auto">
              <a:xfrm rot="14666402">
                <a:off x="4138" y="396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9" name="Oval 5479"/>
              <p:cNvSpPr>
                <a:spLocks noChangeAspect="1" noChangeArrowheads="1"/>
              </p:cNvSpPr>
              <p:nvPr/>
            </p:nvSpPr>
            <p:spPr bwMode="auto">
              <a:xfrm rot="14666402">
                <a:off x="4111" y="394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0" name="Oval 5480"/>
              <p:cNvSpPr>
                <a:spLocks noChangeAspect="1" noChangeArrowheads="1"/>
              </p:cNvSpPr>
              <p:nvPr/>
            </p:nvSpPr>
            <p:spPr bwMode="auto">
              <a:xfrm rot="14666402">
                <a:off x="4084" y="393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1" name="Oval 5481"/>
              <p:cNvSpPr>
                <a:spLocks noChangeAspect="1" noChangeArrowheads="1"/>
              </p:cNvSpPr>
              <p:nvPr/>
            </p:nvSpPr>
            <p:spPr bwMode="auto">
              <a:xfrm rot="14666402">
                <a:off x="3821" y="344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2" name="Oval 5482"/>
              <p:cNvSpPr>
                <a:spLocks noChangeAspect="1" noChangeArrowheads="1"/>
              </p:cNvSpPr>
              <p:nvPr/>
            </p:nvSpPr>
            <p:spPr bwMode="auto">
              <a:xfrm rot="14666402">
                <a:off x="3834" y="347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3" name="Oval 5483"/>
              <p:cNvSpPr>
                <a:spLocks noChangeAspect="1" noChangeArrowheads="1"/>
              </p:cNvSpPr>
              <p:nvPr/>
            </p:nvSpPr>
            <p:spPr bwMode="auto">
              <a:xfrm rot="14666402">
                <a:off x="3849" y="361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4" name="Oval 5484"/>
              <p:cNvSpPr>
                <a:spLocks noChangeAspect="1" noChangeArrowheads="1"/>
              </p:cNvSpPr>
              <p:nvPr/>
            </p:nvSpPr>
            <p:spPr bwMode="auto">
              <a:xfrm rot="14666402">
                <a:off x="4065" y="372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5" name="Oval 5485"/>
              <p:cNvSpPr>
                <a:spLocks noChangeAspect="1" noChangeArrowheads="1"/>
              </p:cNvSpPr>
              <p:nvPr/>
            </p:nvSpPr>
            <p:spPr bwMode="auto">
              <a:xfrm rot="14666402">
                <a:off x="3816" y="342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6" name="Oval 5486"/>
              <p:cNvSpPr>
                <a:spLocks noChangeAspect="1" noChangeArrowheads="1"/>
              </p:cNvSpPr>
              <p:nvPr/>
            </p:nvSpPr>
            <p:spPr bwMode="auto">
              <a:xfrm rot="14666402">
                <a:off x="4101" y="372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7" name="Oval 5487"/>
              <p:cNvSpPr>
                <a:spLocks noChangeAspect="1" noChangeArrowheads="1"/>
              </p:cNvSpPr>
              <p:nvPr/>
            </p:nvSpPr>
            <p:spPr bwMode="auto">
              <a:xfrm rot="14666402">
                <a:off x="3810" y="339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grpSp>
      </p:grpSp>
      <p:grpSp>
        <p:nvGrpSpPr>
          <p:cNvPr id="50" name="Group 1215"/>
          <p:cNvGrpSpPr/>
          <p:nvPr/>
        </p:nvGrpSpPr>
        <p:grpSpPr>
          <a:xfrm rot="3151406">
            <a:off x="5244624" y="3815448"/>
            <a:ext cx="378080" cy="199782"/>
            <a:chOff x="1278532" y="3708426"/>
            <a:chExt cx="691304" cy="433663"/>
          </a:xfrm>
        </p:grpSpPr>
        <p:sp>
          <p:nvSpPr>
            <p:cNvPr id="2169"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2170"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grpSp>
        <p:nvGrpSpPr>
          <p:cNvPr id="52" name="Group 1215"/>
          <p:cNvGrpSpPr/>
          <p:nvPr/>
        </p:nvGrpSpPr>
        <p:grpSpPr>
          <a:xfrm rot="16636278">
            <a:off x="4472128" y="3339496"/>
            <a:ext cx="378080" cy="199782"/>
            <a:chOff x="1278532" y="3708426"/>
            <a:chExt cx="691304" cy="433663"/>
          </a:xfrm>
        </p:grpSpPr>
        <p:sp>
          <p:nvSpPr>
            <p:cNvPr id="2172"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2173"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grpSp>
        <p:nvGrpSpPr>
          <p:cNvPr id="58" name="Group 1215"/>
          <p:cNvGrpSpPr/>
          <p:nvPr/>
        </p:nvGrpSpPr>
        <p:grpSpPr>
          <a:xfrm rot="20661368">
            <a:off x="5016333" y="4255139"/>
            <a:ext cx="378080" cy="199782"/>
            <a:chOff x="1278532" y="3708426"/>
            <a:chExt cx="691304" cy="433663"/>
          </a:xfrm>
        </p:grpSpPr>
        <p:sp>
          <p:nvSpPr>
            <p:cNvPr id="2175"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2176"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sp>
        <p:nvSpPr>
          <p:cNvPr id="2177" name="Oval 103"/>
          <p:cNvSpPr>
            <a:spLocks noChangeAspect="1" noChangeArrowheads="1"/>
          </p:cNvSpPr>
          <p:nvPr/>
        </p:nvSpPr>
        <p:spPr bwMode="auto">
          <a:xfrm rot="248337">
            <a:off x="1337273" y="3300121"/>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cxnSp>
        <p:nvCxnSpPr>
          <p:cNvPr id="2186" name="Straight Arrow Connector 2185"/>
          <p:cNvCxnSpPr/>
          <p:nvPr/>
        </p:nvCxnSpPr>
        <p:spPr>
          <a:xfrm>
            <a:off x="2412000" y="3944505"/>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88" name="Straight Arrow Connector 2187"/>
          <p:cNvCxnSpPr/>
          <p:nvPr/>
        </p:nvCxnSpPr>
        <p:spPr>
          <a:xfrm>
            <a:off x="2808000" y="5798422"/>
            <a:ext cx="1224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89" name="Straight Arrow Connector 2188"/>
          <p:cNvCxnSpPr/>
          <p:nvPr/>
        </p:nvCxnSpPr>
        <p:spPr>
          <a:xfrm>
            <a:off x="2736000" y="2794578"/>
            <a:ext cx="1296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0" name="Straight Arrow Connector 2189"/>
          <p:cNvCxnSpPr/>
          <p:nvPr/>
        </p:nvCxnSpPr>
        <p:spPr>
          <a:xfrm rot="480000">
            <a:off x="2432582" y="3656420"/>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1" name="Straight Arrow Connector 2190"/>
          <p:cNvCxnSpPr/>
          <p:nvPr/>
        </p:nvCxnSpPr>
        <p:spPr>
          <a:xfrm rot="-480000">
            <a:off x="2432581" y="4267171"/>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2" name="Straight Arrow Connector 2191"/>
          <p:cNvCxnSpPr/>
          <p:nvPr/>
        </p:nvCxnSpPr>
        <p:spPr>
          <a:xfrm rot="480000">
            <a:off x="2425487" y="1035804"/>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3" name="Straight Arrow Connector 2192"/>
          <p:cNvCxnSpPr/>
          <p:nvPr/>
        </p:nvCxnSpPr>
        <p:spPr>
          <a:xfrm rot="-480000">
            <a:off x="2425486" y="1646555"/>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pSp>
        <p:nvGrpSpPr>
          <p:cNvPr id="68" name="Group 89"/>
          <p:cNvGrpSpPr>
            <a:grpSpLocks noChangeAspect="1"/>
          </p:cNvGrpSpPr>
          <p:nvPr/>
        </p:nvGrpSpPr>
        <p:grpSpPr bwMode="auto">
          <a:xfrm>
            <a:off x="7577917" y="1640788"/>
            <a:ext cx="487100" cy="322997"/>
            <a:chOff x="604" y="1942"/>
            <a:chExt cx="1706" cy="1132"/>
          </a:xfrm>
        </p:grpSpPr>
        <p:sp>
          <p:nvSpPr>
            <p:cNvPr id="2195"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2196" name="Oval 91"/>
            <p:cNvSpPr>
              <a:spLocks noChangeAspect="1" noChangeArrowheads="1"/>
            </p:cNvSpPr>
            <p:nvPr/>
          </p:nvSpPr>
          <p:spPr bwMode="auto">
            <a:xfrm>
              <a:off x="1112" y="1976"/>
              <a:ext cx="456" cy="43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197"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198" name="Oval 93"/>
            <p:cNvSpPr>
              <a:spLocks noChangeAspect="1" noChangeArrowheads="1"/>
            </p:cNvSpPr>
            <p:nvPr/>
          </p:nvSpPr>
          <p:spPr bwMode="auto">
            <a:xfrm>
              <a:off x="1708" y="1949"/>
              <a:ext cx="441" cy="41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199"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0" name="Oval 95"/>
            <p:cNvSpPr>
              <a:spLocks noChangeAspect="1" noChangeArrowheads="1"/>
            </p:cNvSpPr>
            <p:nvPr/>
          </p:nvSpPr>
          <p:spPr bwMode="auto">
            <a:xfrm>
              <a:off x="1574" y="2524"/>
              <a:ext cx="516" cy="416"/>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1" name="Oval 96"/>
            <p:cNvSpPr>
              <a:spLocks noChangeAspect="1" noChangeArrowheads="1"/>
            </p:cNvSpPr>
            <p:nvPr/>
          </p:nvSpPr>
          <p:spPr bwMode="auto">
            <a:xfrm>
              <a:off x="1841" y="2269"/>
              <a:ext cx="469" cy="44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2"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3"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2204" name="Oval 99"/>
            <p:cNvSpPr>
              <a:spLocks noChangeAspect="1" noChangeArrowheads="1"/>
            </p:cNvSpPr>
            <p:nvPr/>
          </p:nvSpPr>
          <p:spPr bwMode="auto">
            <a:xfrm>
              <a:off x="643" y="2560"/>
              <a:ext cx="347" cy="30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5"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a:p>
          </p:txBody>
        </p:sp>
        <p:sp>
          <p:nvSpPr>
            <p:cNvPr id="2206"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7"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8" name="Oval 103"/>
            <p:cNvSpPr>
              <a:spLocks noChangeAspect="1" noChangeArrowheads="1"/>
            </p:cNvSpPr>
            <p:nvPr/>
          </p:nvSpPr>
          <p:spPr bwMode="auto">
            <a:xfrm>
              <a:off x="1158" y="2363"/>
              <a:ext cx="503" cy="448"/>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9"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a:p>
          </p:txBody>
        </p:sp>
      </p:grpSp>
      <p:sp>
        <p:nvSpPr>
          <p:cNvPr id="1589"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Tree>
    <p:extLst>
      <p:ext uri="{BB962C8B-B14F-4D97-AF65-F5344CB8AC3E}">
        <p14:creationId xmlns:p14="http://schemas.microsoft.com/office/powerpoint/2010/main" val="910663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50715" y="809625"/>
            <a:ext cx="5976000" cy="5400600"/>
          </a:xfrm>
          <a:prstGeom prst="roundRect">
            <a:avLst>
              <a:gd name="adj" fmla="val 3439"/>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Picture 2"/>
          <p:cNvPicPr>
            <a:picLocks noChangeAspect="1" noChangeArrowheads="1"/>
          </p:cNvPicPr>
          <p:nvPr/>
        </p:nvPicPr>
        <p:blipFill>
          <a:blip r:embed="rId2"/>
          <a:srcRect/>
          <a:stretch>
            <a:fillRect/>
          </a:stretch>
        </p:blipFill>
        <p:spPr bwMode="auto">
          <a:xfrm>
            <a:off x="1750715" y="953641"/>
            <a:ext cx="5976664" cy="5085294"/>
          </a:xfrm>
          <a:prstGeom prst="rect">
            <a:avLst/>
          </a:prstGeom>
          <a:noFill/>
          <a:ln w="9525">
            <a:noFill/>
            <a:miter lim="800000"/>
            <a:headEnd/>
            <a:tailEnd/>
          </a:ln>
          <a:effectLst/>
        </p:spPr>
      </p:pic>
      <p:sp>
        <p:nvSpPr>
          <p:cNvPr id="7" name="TextBox 6"/>
          <p:cNvSpPr txBox="1"/>
          <p:nvPr/>
        </p:nvSpPr>
        <p:spPr>
          <a:xfrm>
            <a:off x="0" y="6488668"/>
            <a:ext cx="5035480" cy="307777"/>
          </a:xfrm>
          <a:prstGeom prst="rect">
            <a:avLst/>
          </a:prstGeom>
          <a:noFill/>
        </p:spPr>
        <p:txBody>
          <a:bodyPr wrap="square" rtlCol="0">
            <a:spAutoFit/>
          </a:bodyPr>
          <a:lstStyle/>
          <a:p>
            <a:r>
              <a:rPr lang="en-GB" sz="1400" b="1" dirty="0">
                <a:solidFill>
                  <a:schemeClr val="bg1"/>
                </a:solidFill>
                <a:latin typeface="Helvetica" pitchFamily="34" charset="0"/>
              </a:rPr>
              <a:t>Mardinoglu, Gatto &amp; Nielsen (2013), </a:t>
            </a:r>
            <a:r>
              <a:rPr lang="en-GB" sz="1400" b="1" dirty="0" err="1">
                <a:solidFill>
                  <a:schemeClr val="bg1"/>
                </a:solidFill>
                <a:latin typeface="Helvetica" pitchFamily="34" charset="0"/>
              </a:rPr>
              <a:t>Biotechnol</a:t>
            </a:r>
            <a:r>
              <a:rPr lang="en-GB" sz="1400" b="1" dirty="0">
                <a:solidFill>
                  <a:schemeClr val="bg1"/>
                </a:solidFill>
                <a:latin typeface="Helvetica" pitchFamily="34" charset="0"/>
              </a:rPr>
              <a:t>. J. </a:t>
            </a:r>
            <a:endParaRPr lang="sv-SE" sz="1400" b="1" dirty="0">
              <a:solidFill>
                <a:schemeClr val="bg1"/>
              </a:solidFill>
              <a:latin typeface="Helvetica" pitchFamily="34" charset="0"/>
            </a:endParaRPr>
          </a:p>
        </p:txBody>
      </p:sp>
      <p:sp>
        <p:nvSpPr>
          <p:cNvPr id="9" name="Title 1"/>
          <p:cNvSpPr txBox="1">
            <a:spLocks/>
          </p:cNvSpPr>
          <p:nvPr/>
        </p:nvSpPr>
        <p:spPr>
          <a:xfrm>
            <a:off x="1151440" y="213520"/>
            <a:ext cx="6841120" cy="812033"/>
          </a:xfrm>
          <a:prstGeom prst="rect">
            <a:avLst/>
          </a:prstGeom>
        </p:spPr>
        <p:txBody>
          <a:bodyPr/>
          <a:lstStyle/>
          <a:p>
            <a:pPr algn="ctr">
              <a:spcBef>
                <a:spcPct val="0"/>
              </a:spcBef>
            </a:pPr>
            <a:r>
              <a:rPr lang="en-US" sz="3600" b="1" dirty="0">
                <a:solidFill>
                  <a:srgbClr val="2A6AB2"/>
                </a:solidFill>
                <a:latin typeface="Akzidenz for Chalmers" pitchFamily="2" charset="0"/>
                <a:ea typeface="+mj-ea"/>
                <a:cs typeface="Arial"/>
              </a:rPr>
              <a:t>Whole body metabolism</a:t>
            </a:r>
          </a:p>
        </p:txBody>
      </p:sp>
    </p:spTree>
    <p:extLst>
      <p:ext uri="{BB962C8B-B14F-4D97-AF65-F5344CB8AC3E}">
        <p14:creationId xmlns:p14="http://schemas.microsoft.com/office/powerpoint/2010/main" val="1021321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96485" y="2651959"/>
            <a:ext cx="3096345" cy="584775"/>
          </a:xfrm>
          <a:prstGeom prst="roundRect">
            <a:avLst/>
          </a:prstGeom>
          <a:noFill/>
          <a:ln w="9525">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u="sng" dirty="0">
                <a:solidFill>
                  <a:srgbClr val="0000FF"/>
                </a:solidFill>
                <a:latin typeface="Times New Roman" pitchFamily="18" charset="0"/>
                <a:cs typeface="Times New Roman" pitchFamily="18" charset="0"/>
              </a:rPr>
              <a:t>HUMAN METABOLIC ATLAS</a:t>
            </a:r>
          </a:p>
        </p:txBody>
      </p:sp>
      <p:sp>
        <p:nvSpPr>
          <p:cNvPr id="5" name="Rounded Rectangle 4"/>
          <p:cNvSpPr/>
          <p:nvPr/>
        </p:nvSpPr>
        <p:spPr>
          <a:xfrm>
            <a:off x="610782" y="4349281"/>
            <a:ext cx="1628658" cy="572491"/>
          </a:xfrm>
          <a:prstGeom prst="roundRect">
            <a:avLst/>
          </a:prstGeom>
          <a:noFill/>
          <a:ln w="9525">
            <a:solidFill>
              <a:srgbClr val="00B05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Molecular mechanisms</a:t>
            </a:r>
          </a:p>
        </p:txBody>
      </p:sp>
      <p:sp>
        <p:nvSpPr>
          <p:cNvPr id="6" name="Rounded Rectangle 5"/>
          <p:cNvSpPr/>
          <p:nvPr/>
        </p:nvSpPr>
        <p:spPr>
          <a:xfrm>
            <a:off x="3614610" y="4349281"/>
            <a:ext cx="1628658" cy="572491"/>
          </a:xfrm>
          <a:prstGeom prst="roundRect">
            <a:avLst/>
          </a:prstGeom>
          <a:noFill/>
          <a:ln w="9525">
            <a:solidFill>
              <a:srgbClr val="00B05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Subject segmentation</a:t>
            </a:r>
          </a:p>
        </p:txBody>
      </p:sp>
      <p:sp>
        <p:nvSpPr>
          <p:cNvPr id="7" name="Rounded Rectangle 6"/>
          <p:cNvSpPr/>
          <p:nvPr/>
        </p:nvSpPr>
        <p:spPr>
          <a:xfrm>
            <a:off x="6586592" y="4340458"/>
            <a:ext cx="1628658" cy="572491"/>
          </a:xfrm>
          <a:prstGeom prst="roundRect">
            <a:avLst/>
          </a:prstGeom>
          <a:noFill/>
          <a:ln w="9525">
            <a:solidFill>
              <a:srgbClr val="00B050"/>
            </a:solidFill>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Biomarkers</a:t>
            </a:r>
          </a:p>
        </p:txBody>
      </p:sp>
      <p:sp>
        <p:nvSpPr>
          <p:cNvPr id="8" name="Rounded Rectangle 7"/>
          <p:cNvSpPr/>
          <p:nvPr/>
        </p:nvSpPr>
        <p:spPr>
          <a:xfrm>
            <a:off x="583795" y="784097"/>
            <a:ext cx="2840346" cy="2062961"/>
          </a:xfrm>
          <a:prstGeom prst="roundRect">
            <a:avLst>
              <a:gd name="adj" fmla="val 11267"/>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itchFamily="18" charset="0"/>
              <a:cs typeface="Times New Roman" pitchFamily="18" charset="0"/>
            </a:endParaRPr>
          </a:p>
        </p:txBody>
      </p:sp>
      <p:sp>
        <p:nvSpPr>
          <p:cNvPr id="9" name="Rounded Rectangle 8"/>
          <p:cNvSpPr/>
          <p:nvPr/>
        </p:nvSpPr>
        <p:spPr>
          <a:xfrm>
            <a:off x="704029" y="914124"/>
            <a:ext cx="2556000" cy="324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Genotype</a:t>
            </a:r>
          </a:p>
        </p:txBody>
      </p:sp>
      <p:sp>
        <p:nvSpPr>
          <p:cNvPr id="10" name="Rounded Rectangle 9"/>
          <p:cNvSpPr/>
          <p:nvPr/>
        </p:nvSpPr>
        <p:spPr>
          <a:xfrm>
            <a:off x="737867" y="2318329"/>
            <a:ext cx="2556000" cy="324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Microbiota</a:t>
            </a:r>
          </a:p>
        </p:txBody>
      </p:sp>
      <p:sp>
        <p:nvSpPr>
          <p:cNvPr id="11" name="Rounded Rectangle 10"/>
          <p:cNvSpPr/>
          <p:nvPr/>
        </p:nvSpPr>
        <p:spPr>
          <a:xfrm>
            <a:off x="4295070" y="1625255"/>
            <a:ext cx="1484925" cy="295365"/>
          </a:xfrm>
          <a:prstGeom prst="roundRect">
            <a:avLst/>
          </a:prstGeom>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Phenotype</a:t>
            </a:r>
          </a:p>
        </p:txBody>
      </p:sp>
      <p:sp>
        <p:nvSpPr>
          <p:cNvPr id="12" name="Rounded Rectangle 11"/>
          <p:cNvSpPr/>
          <p:nvPr/>
        </p:nvSpPr>
        <p:spPr>
          <a:xfrm>
            <a:off x="6696000" y="1625255"/>
            <a:ext cx="1455214" cy="295365"/>
          </a:xfrm>
          <a:prstGeom prst="roundRect">
            <a:avLst/>
          </a:prstGeom>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Metabolism</a:t>
            </a:r>
          </a:p>
        </p:txBody>
      </p:sp>
      <p:sp>
        <p:nvSpPr>
          <p:cNvPr id="13" name="Left-Right Arrow 12"/>
          <p:cNvSpPr/>
          <p:nvPr/>
        </p:nvSpPr>
        <p:spPr>
          <a:xfrm>
            <a:off x="5907873" y="1587155"/>
            <a:ext cx="683063" cy="360000"/>
          </a:xfrm>
          <a:prstGeom prst="leftRigh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a:solidFill>
                <a:schemeClr val="bg1"/>
              </a:solidFill>
              <a:latin typeface="Times New Roman" pitchFamily="18" charset="0"/>
              <a:cs typeface="Times New Roman" pitchFamily="18" charset="0"/>
            </a:endParaRPr>
          </a:p>
        </p:txBody>
      </p:sp>
      <p:sp>
        <p:nvSpPr>
          <p:cNvPr id="14" name="Down Arrow 13"/>
          <p:cNvSpPr/>
          <p:nvPr/>
        </p:nvSpPr>
        <p:spPr>
          <a:xfrm>
            <a:off x="7200000" y="2143298"/>
            <a:ext cx="432000" cy="2036815"/>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5" name="Left Arrow 14"/>
          <p:cNvSpPr/>
          <p:nvPr/>
        </p:nvSpPr>
        <p:spPr>
          <a:xfrm>
            <a:off x="5288022" y="4439280"/>
            <a:ext cx="1260000" cy="360000"/>
          </a:xfrm>
          <a:prstGeom prst="lef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sp>
        <p:nvSpPr>
          <p:cNvPr id="16" name="Left Arrow 15"/>
          <p:cNvSpPr/>
          <p:nvPr/>
        </p:nvSpPr>
        <p:spPr>
          <a:xfrm>
            <a:off x="2293676" y="4458330"/>
            <a:ext cx="1260000" cy="360000"/>
          </a:xfrm>
          <a:prstGeom prst="lef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sp>
        <p:nvSpPr>
          <p:cNvPr id="17" name="Rounded Rectangle 16"/>
          <p:cNvSpPr/>
          <p:nvPr/>
        </p:nvSpPr>
        <p:spPr>
          <a:xfrm>
            <a:off x="610782" y="5517887"/>
            <a:ext cx="7604468" cy="561193"/>
          </a:xfrm>
          <a:prstGeom prst="roundRect">
            <a:avLst/>
          </a:prstGeom>
          <a:solidFill>
            <a:schemeClr val="bg2">
              <a:lumMod val="90000"/>
            </a:schemeClr>
          </a:solidFill>
          <a:ln w="1270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Personalized Medicine</a:t>
            </a:r>
          </a:p>
        </p:txBody>
      </p:sp>
      <p:sp>
        <p:nvSpPr>
          <p:cNvPr id="18" name="Down Arrow 17"/>
          <p:cNvSpPr/>
          <p:nvPr/>
        </p:nvSpPr>
        <p:spPr>
          <a:xfrm>
            <a:off x="4151521" y="4974641"/>
            <a:ext cx="432000" cy="461417"/>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9" name="Rounded Rectangle 18"/>
          <p:cNvSpPr/>
          <p:nvPr/>
        </p:nvSpPr>
        <p:spPr>
          <a:xfrm>
            <a:off x="710511" y="1336163"/>
            <a:ext cx="2556000" cy="864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Environmental Factors</a:t>
            </a:r>
          </a:p>
          <a:p>
            <a:pPr algn="ctr"/>
            <a:endParaRPr lang="en-US" dirty="0">
              <a:solidFill>
                <a:schemeClr val="tx1"/>
              </a:solidFill>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p:sp>
        <p:nvSpPr>
          <p:cNvPr id="20" name="Rectangle 19"/>
          <p:cNvSpPr/>
          <p:nvPr/>
        </p:nvSpPr>
        <p:spPr>
          <a:xfrm>
            <a:off x="1001046" y="1626684"/>
            <a:ext cx="937547" cy="516615"/>
          </a:xfrm>
          <a:prstGeom prst="rect">
            <a:avLst/>
          </a:prstGeom>
          <a:noFill/>
          <a:ln w="12700">
            <a:solidFill>
              <a:schemeClr val="tx1"/>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buFont typeface="Arial" pitchFamily="34" charset="0"/>
              <a:buChar char="•"/>
            </a:pPr>
            <a:r>
              <a:rPr lang="en-US" dirty="0">
                <a:solidFill>
                  <a:schemeClr val="tx1"/>
                </a:solidFill>
                <a:latin typeface="Times New Roman" pitchFamily="18" charset="0"/>
                <a:cs typeface="Times New Roman" pitchFamily="18" charset="0"/>
              </a:rPr>
              <a:t> Diet</a:t>
            </a:r>
          </a:p>
          <a:p>
            <a:pPr>
              <a:buFont typeface="Arial" pitchFamily="34" charset="0"/>
              <a:buChar char="•"/>
            </a:pPr>
            <a:r>
              <a:rPr lang="en-US" dirty="0">
                <a:solidFill>
                  <a:schemeClr val="tx1"/>
                </a:solidFill>
                <a:latin typeface="Times New Roman" pitchFamily="18" charset="0"/>
                <a:cs typeface="Times New Roman" pitchFamily="18" charset="0"/>
              </a:rPr>
              <a:t> Toxins</a:t>
            </a:r>
          </a:p>
        </p:txBody>
      </p:sp>
      <p:sp>
        <p:nvSpPr>
          <p:cNvPr id="21" name="Down Arrow 20"/>
          <p:cNvSpPr/>
          <p:nvPr/>
        </p:nvSpPr>
        <p:spPr>
          <a:xfrm>
            <a:off x="7200000" y="4965116"/>
            <a:ext cx="432000" cy="461417"/>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2" name="Down Arrow 21"/>
          <p:cNvSpPr/>
          <p:nvPr/>
        </p:nvSpPr>
        <p:spPr>
          <a:xfrm>
            <a:off x="1139601" y="4984165"/>
            <a:ext cx="432000" cy="461417"/>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3" name="Rounded Rectangle 22"/>
          <p:cNvSpPr/>
          <p:nvPr/>
        </p:nvSpPr>
        <p:spPr>
          <a:xfrm>
            <a:off x="1651006" y="3991185"/>
            <a:ext cx="2754871" cy="584775"/>
          </a:xfrm>
          <a:prstGeom prst="roundRect">
            <a:avLst/>
          </a:prstGeom>
          <a:noFill/>
          <a:ln w="9525">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Times New Roman" pitchFamily="18" charset="0"/>
                <a:cs typeface="Times New Roman" pitchFamily="18" charset="0"/>
              </a:rPr>
              <a:t>Model guided interpretation of dynamics</a:t>
            </a:r>
          </a:p>
        </p:txBody>
      </p:sp>
      <p:sp>
        <p:nvSpPr>
          <p:cNvPr id="24" name="Left Arrow 23"/>
          <p:cNvSpPr/>
          <p:nvPr/>
        </p:nvSpPr>
        <p:spPr>
          <a:xfrm rot="10800000">
            <a:off x="3557650" y="1597916"/>
            <a:ext cx="658882" cy="360000"/>
          </a:xfrm>
          <a:prstGeom prst="lef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sp>
        <p:nvSpPr>
          <p:cNvPr id="25" name="TextBox 24"/>
          <p:cNvSpPr txBox="1"/>
          <p:nvPr/>
        </p:nvSpPr>
        <p:spPr>
          <a:xfrm>
            <a:off x="0" y="6488668"/>
            <a:ext cx="3539349" cy="307777"/>
          </a:xfrm>
          <a:prstGeom prst="rect">
            <a:avLst/>
          </a:prstGeom>
          <a:noFill/>
        </p:spPr>
        <p:txBody>
          <a:bodyPr wrap="square" rtlCol="0">
            <a:spAutoFit/>
          </a:bodyPr>
          <a:lstStyle/>
          <a:p>
            <a:r>
              <a:rPr lang="en-GB" sz="1400" b="1" dirty="0">
                <a:solidFill>
                  <a:schemeClr val="bg1"/>
                </a:solidFill>
                <a:latin typeface="Helvetica" pitchFamily="34" charset="0"/>
              </a:rPr>
              <a:t>Mardinoglu &amp; Nielsen (2012), JIM. </a:t>
            </a:r>
            <a:endParaRPr lang="sv-SE" sz="1400" b="1" dirty="0">
              <a:solidFill>
                <a:schemeClr val="bg1"/>
              </a:solidFill>
              <a:latin typeface="Helvetica" pitchFamily="34" charset="0"/>
            </a:endParaRPr>
          </a:p>
        </p:txBody>
      </p:sp>
      <p:sp>
        <p:nvSpPr>
          <p:cNvPr id="27"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Tree>
    <p:extLst>
      <p:ext uri="{BB962C8B-B14F-4D97-AF65-F5344CB8AC3E}">
        <p14:creationId xmlns:p14="http://schemas.microsoft.com/office/powerpoint/2010/main" val="362129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
        <p:nvSpPr>
          <p:cNvPr id="6" name="Content Placeholder 2"/>
          <p:cNvSpPr txBox="1">
            <a:spLocks/>
          </p:cNvSpPr>
          <p:nvPr/>
        </p:nvSpPr>
        <p:spPr>
          <a:xfrm>
            <a:off x="252000" y="828000"/>
            <a:ext cx="8677275" cy="5277525"/>
          </a:xfrm>
          <a:prstGeom prst="rect">
            <a:avLst/>
          </a:prstGeom>
        </p:spPr>
        <p:txBody>
          <a:bodyPr/>
          <a:lstStyle/>
          <a:p>
            <a:pPr>
              <a:spcAft>
                <a:spcPts val="600"/>
              </a:spcAft>
            </a:pPr>
            <a:r>
              <a:rPr lang="en-US" sz="2400" dirty="0"/>
              <a:t>The </a:t>
            </a:r>
            <a:r>
              <a:rPr lang="en-US" sz="2400" b="1" dirty="0"/>
              <a:t>overall objective of Human Metabolic Atlas:</a:t>
            </a:r>
            <a:r>
              <a:rPr lang="en-US" sz="2400" dirty="0"/>
              <a:t> </a:t>
            </a:r>
          </a:p>
          <a:p>
            <a:pPr>
              <a:spcAft>
                <a:spcPts val="600"/>
              </a:spcAft>
              <a:buFont typeface="Arial" pitchFamily="34" charset="0"/>
              <a:buChar char="•"/>
            </a:pPr>
            <a:r>
              <a:rPr lang="en-GB" sz="2400" dirty="0"/>
              <a:t> </a:t>
            </a:r>
            <a:r>
              <a:rPr lang="en-US" sz="2400" dirty="0"/>
              <a:t>Establishment of an interactive data analysis and model simulation platform provided through an open-</a:t>
            </a:r>
            <a:r>
              <a:rPr lang="en-US" sz="2400" dirty="0" err="1"/>
              <a:t>acess</a:t>
            </a:r>
            <a:r>
              <a:rPr lang="en-US" sz="2400" dirty="0"/>
              <a:t> website.</a:t>
            </a:r>
            <a:r>
              <a:rPr lang="en-GB" sz="2400" dirty="0"/>
              <a:t> </a:t>
            </a:r>
          </a:p>
          <a:p>
            <a:pPr>
              <a:spcAft>
                <a:spcPts val="600"/>
              </a:spcAft>
              <a:buFont typeface="Arial" pitchFamily="34" charset="0"/>
              <a:buChar char="•"/>
            </a:pPr>
            <a:r>
              <a:rPr lang="en-GB" sz="2400" dirty="0"/>
              <a:t> Construction of a database that </a:t>
            </a:r>
            <a:r>
              <a:rPr lang="en-US" sz="2400" dirty="0"/>
              <a:t>includes continuously updated models as well as different clinical data.</a:t>
            </a:r>
            <a:endParaRPr lang="en-GB" sz="2400" dirty="0"/>
          </a:p>
          <a:p>
            <a:pPr>
              <a:spcAft>
                <a:spcPts val="600"/>
              </a:spcAft>
              <a:buFont typeface="Arial" pitchFamily="34" charset="0"/>
              <a:buChar char="•"/>
            </a:pPr>
            <a:r>
              <a:rPr lang="en-GB" sz="2400" dirty="0"/>
              <a:t> Mapping of metabolic activities at pathway/reaction resolution for specific cell types and identify novel therapeutic targets and prognostic biomarkers.</a:t>
            </a:r>
          </a:p>
          <a:p>
            <a:pPr>
              <a:spcAft>
                <a:spcPts val="600"/>
              </a:spcAft>
              <a:buFont typeface="Arial" pitchFamily="34" charset="0"/>
              <a:buChar char="•"/>
            </a:pPr>
            <a:r>
              <a:rPr lang="en-GB" sz="2400" dirty="0"/>
              <a:t> Simulation of metabolic interactions between different tissues, i.e. whole body metabolism studies.</a:t>
            </a:r>
          </a:p>
          <a:p>
            <a:pPr>
              <a:spcAft>
                <a:spcPts val="600"/>
              </a:spcAft>
              <a:buFont typeface="Arial" pitchFamily="34" charset="0"/>
              <a:buChar char="•"/>
            </a:pPr>
            <a:r>
              <a:rPr lang="en-US" sz="2400" dirty="0"/>
              <a:t> Visualization of high throughput data and </a:t>
            </a:r>
            <a:r>
              <a:rPr lang="en-GB" sz="2400" dirty="0"/>
              <a:t>results performed from metabolic studies.</a:t>
            </a:r>
            <a:endParaRPr kumimoji="0" lang="en-GB" sz="2400" b="0" i="0" u="none" strike="noStrike" kern="1200" cap="none" spc="0" normalizeH="0" baseline="0" noProof="0" dirty="0">
              <a:ln>
                <a:noFill/>
              </a:ln>
              <a:solidFill>
                <a:schemeClr val="tx1"/>
              </a:solidFill>
              <a:effectLst/>
              <a:uLnTx/>
              <a:uFillTx/>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endParaRPr kumimoji="0" lang="sv-SE" sz="2400" b="0" i="0" u="none" strike="noStrike" kern="1200" cap="none" spc="0" normalizeH="0" baseline="0" noProof="0" dirty="0">
              <a:ln>
                <a:noFill/>
              </a:ln>
              <a:solidFill>
                <a:schemeClr val="tx1"/>
              </a:solidFill>
              <a:effectLst/>
              <a:uLnTx/>
              <a:uFillTx/>
              <a:ea typeface="+mn-ea"/>
              <a:cs typeface="Arial"/>
            </a:endParaRPr>
          </a:p>
        </p:txBody>
      </p:sp>
    </p:spTree>
    <p:extLst>
      <p:ext uri="{BB962C8B-B14F-4D97-AF65-F5344CB8AC3E}">
        <p14:creationId xmlns:p14="http://schemas.microsoft.com/office/powerpoint/2010/main" val="1313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1285875"/>
            <a:ext cx="9138491" cy="5007893"/>
          </a:xfrm>
          <a:prstGeom prst="rect">
            <a:avLst/>
          </a:prstGeom>
          <a:noFill/>
          <a:ln w="9525">
            <a:noFill/>
            <a:miter lim="800000"/>
            <a:headEnd/>
            <a:tailEnd/>
          </a:ln>
          <a:effectLst/>
        </p:spPr>
      </p:pic>
      <p:sp>
        <p:nvSpPr>
          <p:cNvPr id="5" name="Rectangle 4"/>
          <p:cNvSpPr/>
          <p:nvPr/>
        </p:nvSpPr>
        <p:spPr>
          <a:xfrm>
            <a:off x="2914650" y="1628775"/>
            <a:ext cx="936000" cy="5143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b="1" dirty="0"/>
              <a:t>1980</a:t>
            </a:r>
            <a:endParaRPr lang="sv-SE" b="1" dirty="0"/>
          </a:p>
        </p:txBody>
      </p:sp>
      <p:sp>
        <p:nvSpPr>
          <p:cNvPr id="6" name="Rectangle 5"/>
          <p:cNvSpPr/>
          <p:nvPr/>
        </p:nvSpPr>
        <p:spPr>
          <a:xfrm>
            <a:off x="7762875" y="2114550"/>
            <a:ext cx="936000" cy="5143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b="1" dirty="0"/>
              <a:t>2018</a:t>
            </a:r>
            <a:endParaRPr lang="sv-SE" b="1" dirty="0"/>
          </a:p>
        </p:txBody>
      </p:sp>
      <p:sp>
        <p:nvSpPr>
          <p:cNvPr id="7" name="Title 1"/>
          <p:cNvSpPr>
            <a:spLocks noGrp="1"/>
          </p:cNvSpPr>
          <p:nvPr>
            <p:ph type="title"/>
          </p:nvPr>
        </p:nvSpPr>
        <p:spPr>
          <a:xfrm>
            <a:off x="1151440" y="213520"/>
            <a:ext cx="6841120" cy="812033"/>
          </a:xfrm>
        </p:spPr>
        <p:txBody>
          <a:bodyPr/>
          <a:lstStyle/>
          <a:p>
            <a:r>
              <a:rPr lang="en-GB" sz="3600" b="1" dirty="0"/>
              <a:t>Overall idea</a:t>
            </a:r>
            <a:endParaRPr lang="sv-SE" sz="3600" b="1" dirty="0"/>
          </a:p>
        </p:txBody>
      </p:sp>
    </p:spTree>
    <p:extLst>
      <p:ext uri="{BB962C8B-B14F-4D97-AF65-F5344CB8AC3E}">
        <p14:creationId xmlns:p14="http://schemas.microsoft.com/office/powerpoint/2010/main" val="3406020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04952" y="3206469"/>
            <a:ext cx="834505" cy="834505"/>
          </a:xfrm>
          <a:prstGeom prst="rect">
            <a:avLst/>
          </a:prstGeom>
        </p:spPr>
      </p:pic>
      <p:pic>
        <p:nvPicPr>
          <p:cNvPr id="5" name="Picture 4"/>
          <p:cNvPicPr>
            <a:picLocks noChangeAspect="1"/>
          </p:cNvPicPr>
          <p:nvPr/>
        </p:nvPicPr>
        <p:blipFill>
          <a:blip r:embed="rId2"/>
          <a:stretch>
            <a:fillRect/>
          </a:stretch>
        </p:blipFill>
        <p:spPr>
          <a:xfrm>
            <a:off x="3484244" y="3206469"/>
            <a:ext cx="834505" cy="834505"/>
          </a:xfrm>
          <a:prstGeom prst="rect">
            <a:avLst/>
          </a:prstGeom>
        </p:spPr>
      </p:pic>
      <p:sp>
        <p:nvSpPr>
          <p:cNvPr id="6" name="Rounded Rectangle 5"/>
          <p:cNvSpPr/>
          <p:nvPr/>
        </p:nvSpPr>
        <p:spPr>
          <a:xfrm>
            <a:off x="707230" y="2788078"/>
            <a:ext cx="6172496" cy="1657544"/>
          </a:xfrm>
          <a:prstGeom prst="roundRect">
            <a:avLst/>
          </a:prstGeom>
          <a:noFill/>
          <a:ln w="571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985140" y="2012665"/>
            <a:ext cx="746779" cy="711219"/>
          </a:xfrm>
          <a:prstGeom prst="rect">
            <a:avLst/>
          </a:prstGeom>
        </p:spPr>
      </p:pic>
      <p:pic>
        <p:nvPicPr>
          <p:cNvPr id="8" name="Picture 7"/>
          <p:cNvPicPr>
            <a:picLocks noChangeAspect="1"/>
          </p:cNvPicPr>
          <p:nvPr/>
        </p:nvPicPr>
        <p:blipFill>
          <a:blip r:embed="rId2"/>
          <a:stretch>
            <a:fillRect/>
          </a:stretch>
        </p:blipFill>
        <p:spPr>
          <a:xfrm>
            <a:off x="2748336" y="3199946"/>
            <a:ext cx="834505" cy="834505"/>
          </a:xfrm>
          <a:prstGeom prst="rect">
            <a:avLst/>
          </a:prstGeom>
        </p:spPr>
      </p:pic>
      <p:pic>
        <p:nvPicPr>
          <p:cNvPr id="9" name="Picture 8"/>
          <p:cNvPicPr>
            <a:picLocks noChangeAspect="1"/>
          </p:cNvPicPr>
          <p:nvPr/>
        </p:nvPicPr>
        <p:blipFill>
          <a:blip r:embed="rId4">
            <a:lum/>
            <a:alphaModFix/>
          </a:blip>
          <a:srcRect/>
          <a:stretch>
            <a:fillRect/>
          </a:stretch>
        </p:blipFill>
        <p:spPr>
          <a:xfrm>
            <a:off x="741554" y="4931554"/>
            <a:ext cx="636993" cy="457803"/>
          </a:xfrm>
          <a:prstGeom prst="rect">
            <a:avLst/>
          </a:prstGeom>
          <a:noFill/>
          <a:ln>
            <a:noFill/>
          </a:ln>
        </p:spPr>
      </p:pic>
      <p:pic>
        <p:nvPicPr>
          <p:cNvPr id="10" name="Picture 9"/>
          <p:cNvPicPr>
            <a:picLocks noChangeAspect="1"/>
          </p:cNvPicPr>
          <p:nvPr/>
        </p:nvPicPr>
        <p:blipFill>
          <a:blip r:embed="rId5">
            <a:lum/>
            <a:alphaModFix/>
          </a:blip>
          <a:srcRect/>
          <a:stretch>
            <a:fillRect/>
          </a:stretch>
        </p:blipFill>
        <p:spPr>
          <a:xfrm>
            <a:off x="2282774" y="4931554"/>
            <a:ext cx="558587" cy="558587"/>
          </a:xfrm>
          <a:prstGeom prst="rect">
            <a:avLst/>
          </a:prstGeom>
          <a:noFill/>
          <a:ln>
            <a:noFill/>
          </a:ln>
        </p:spPr>
      </p:pic>
      <p:sp>
        <p:nvSpPr>
          <p:cNvPr id="11" name="TextBox 10"/>
          <p:cNvSpPr txBox="1"/>
          <p:nvPr/>
        </p:nvSpPr>
        <p:spPr>
          <a:xfrm>
            <a:off x="2468691" y="2741046"/>
            <a:ext cx="2674706" cy="400110"/>
          </a:xfrm>
          <a:prstGeom prst="rect">
            <a:avLst/>
          </a:prstGeom>
          <a:noFill/>
        </p:spPr>
        <p:txBody>
          <a:bodyPr wrap="none" rtlCol="0">
            <a:spAutoFit/>
          </a:bodyPr>
          <a:lstStyle/>
          <a:p>
            <a:r>
              <a:rPr lang="en-US" sz="2000" b="1" dirty="0"/>
              <a:t>Human Metabolic Atlas</a:t>
            </a:r>
          </a:p>
        </p:txBody>
      </p:sp>
      <p:pic>
        <p:nvPicPr>
          <p:cNvPr id="12" name="Picture 11"/>
          <p:cNvPicPr>
            <a:picLocks noChangeAspect="1"/>
          </p:cNvPicPr>
          <p:nvPr/>
        </p:nvPicPr>
        <p:blipFill>
          <a:blip r:embed="rId6"/>
          <a:stretch>
            <a:fillRect/>
          </a:stretch>
        </p:blipFill>
        <p:spPr>
          <a:xfrm>
            <a:off x="3814924" y="5095929"/>
            <a:ext cx="557929" cy="380406"/>
          </a:xfrm>
          <a:prstGeom prst="rect">
            <a:avLst/>
          </a:prstGeom>
        </p:spPr>
      </p:pic>
      <p:pic>
        <p:nvPicPr>
          <p:cNvPr id="13" name="Picture 12"/>
          <p:cNvPicPr>
            <a:picLocks noChangeAspect="1"/>
          </p:cNvPicPr>
          <p:nvPr/>
        </p:nvPicPr>
        <p:blipFill>
          <a:blip r:embed="rId7"/>
          <a:stretch>
            <a:fillRect/>
          </a:stretch>
        </p:blipFill>
        <p:spPr>
          <a:xfrm>
            <a:off x="1150955" y="5402519"/>
            <a:ext cx="389574" cy="368228"/>
          </a:xfrm>
          <a:prstGeom prst="rect">
            <a:avLst/>
          </a:prstGeom>
        </p:spPr>
      </p:pic>
      <p:pic>
        <p:nvPicPr>
          <p:cNvPr id="14" name="Picture 13"/>
          <p:cNvPicPr>
            <a:picLocks noChangeAspect="1"/>
          </p:cNvPicPr>
          <p:nvPr/>
        </p:nvPicPr>
        <p:blipFill>
          <a:blip r:embed="rId8"/>
          <a:stretch>
            <a:fillRect/>
          </a:stretch>
        </p:blipFill>
        <p:spPr>
          <a:xfrm>
            <a:off x="1620038" y="5453762"/>
            <a:ext cx="716501" cy="328670"/>
          </a:xfrm>
          <a:prstGeom prst="rect">
            <a:avLst/>
          </a:prstGeom>
        </p:spPr>
      </p:pic>
      <p:pic>
        <p:nvPicPr>
          <p:cNvPr id="15" name="Picture 14"/>
          <p:cNvPicPr>
            <a:picLocks noChangeAspect="1"/>
          </p:cNvPicPr>
          <p:nvPr/>
        </p:nvPicPr>
        <p:blipFill>
          <a:blip r:embed="rId9"/>
          <a:stretch>
            <a:fillRect/>
          </a:stretch>
        </p:blipFill>
        <p:spPr>
          <a:xfrm>
            <a:off x="1364239" y="5035058"/>
            <a:ext cx="918535" cy="290064"/>
          </a:xfrm>
          <a:prstGeom prst="rect">
            <a:avLst/>
          </a:prstGeom>
        </p:spPr>
      </p:pic>
      <p:sp>
        <p:nvSpPr>
          <p:cNvPr id="16" name="Up Arrow 15"/>
          <p:cNvSpPr/>
          <p:nvPr/>
        </p:nvSpPr>
        <p:spPr>
          <a:xfrm>
            <a:off x="1426753" y="4535004"/>
            <a:ext cx="716502" cy="3260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3582841" y="4535004"/>
            <a:ext cx="716502" cy="3260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0"/>
          <a:stretch>
            <a:fillRect/>
          </a:stretch>
        </p:blipFill>
        <p:spPr>
          <a:xfrm>
            <a:off x="4432920" y="4955470"/>
            <a:ext cx="596192" cy="583771"/>
          </a:xfrm>
          <a:prstGeom prst="rect">
            <a:avLst/>
          </a:prstGeom>
        </p:spPr>
      </p:pic>
      <p:sp>
        <p:nvSpPr>
          <p:cNvPr id="19" name="Rounded Rectangle 18"/>
          <p:cNvSpPr/>
          <p:nvPr/>
        </p:nvSpPr>
        <p:spPr>
          <a:xfrm>
            <a:off x="707230" y="1658816"/>
            <a:ext cx="2171988" cy="784910"/>
          </a:xfrm>
          <a:prstGeom prst="roundRect">
            <a:avLst/>
          </a:prstGeom>
          <a:solidFill>
            <a:srgbClr val="FFFFFF"/>
          </a:solid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Clinical Data</a:t>
            </a:r>
          </a:p>
          <a:p>
            <a:pPr algn="ctr"/>
            <a:r>
              <a:rPr lang="en-US" sz="1600" dirty="0">
                <a:solidFill>
                  <a:schemeClr val="tx1"/>
                </a:solidFill>
              </a:rPr>
              <a:t>(serum chemistry, tissue specific data, …) </a:t>
            </a:r>
          </a:p>
        </p:txBody>
      </p:sp>
      <p:sp>
        <p:nvSpPr>
          <p:cNvPr id="20" name="TextBox 19"/>
          <p:cNvSpPr txBox="1"/>
          <p:nvPr/>
        </p:nvSpPr>
        <p:spPr>
          <a:xfrm>
            <a:off x="6694808" y="1717016"/>
            <a:ext cx="1239530" cy="369332"/>
          </a:xfrm>
          <a:prstGeom prst="rect">
            <a:avLst/>
          </a:prstGeom>
          <a:noFill/>
        </p:spPr>
        <p:txBody>
          <a:bodyPr wrap="none" rtlCol="0">
            <a:spAutoFit/>
          </a:bodyPr>
          <a:lstStyle/>
          <a:p>
            <a:r>
              <a:rPr lang="en-US" dirty="0"/>
              <a:t>Biomarkers</a:t>
            </a:r>
          </a:p>
        </p:txBody>
      </p:sp>
      <p:sp>
        <p:nvSpPr>
          <p:cNvPr id="21" name="TextBox 20"/>
          <p:cNvSpPr txBox="1"/>
          <p:nvPr/>
        </p:nvSpPr>
        <p:spPr>
          <a:xfrm>
            <a:off x="3835969" y="1717016"/>
            <a:ext cx="2355595" cy="369332"/>
          </a:xfrm>
          <a:prstGeom prst="rect">
            <a:avLst/>
          </a:prstGeom>
          <a:noFill/>
        </p:spPr>
        <p:txBody>
          <a:bodyPr wrap="none" rtlCol="0">
            <a:spAutoFit/>
          </a:bodyPr>
          <a:lstStyle/>
          <a:p>
            <a:r>
              <a:rPr lang="en-US" dirty="0"/>
              <a:t>Analysis &amp; visualization</a:t>
            </a:r>
          </a:p>
        </p:txBody>
      </p:sp>
      <p:sp>
        <p:nvSpPr>
          <p:cNvPr id="22" name="Right Arrow 21"/>
          <p:cNvSpPr/>
          <p:nvPr/>
        </p:nvSpPr>
        <p:spPr>
          <a:xfrm>
            <a:off x="6331570" y="1880797"/>
            <a:ext cx="325820" cy="1063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47306" y="3243104"/>
            <a:ext cx="1658001" cy="1078372"/>
          </a:xfrm>
          <a:prstGeom prst="roundRect">
            <a:avLst/>
          </a:prstGeom>
          <a:noFill/>
          <a:ln w="28575" cap="flat" cmpd="sng" algn="ctr">
            <a:solidFill>
              <a:schemeClr val="accent1">
                <a:shade val="95000"/>
                <a:satMod val="105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272737" y="3290138"/>
            <a:ext cx="960772" cy="923330"/>
          </a:xfrm>
          <a:prstGeom prst="rect">
            <a:avLst/>
          </a:prstGeom>
          <a:noFill/>
        </p:spPr>
        <p:txBody>
          <a:bodyPr wrap="square" rtlCol="0">
            <a:spAutoFit/>
          </a:bodyPr>
          <a:lstStyle/>
          <a:p>
            <a:pPr algn="ctr"/>
            <a:r>
              <a:rPr lang="en-US" dirty="0"/>
              <a:t>Tissue specific models</a:t>
            </a:r>
          </a:p>
        </p:txBody>
      </p:sp>
      <p:sp>
        <p:nvSpPr>
          <p:cNvPr id="25" name="TextBox 24"/>
          <p:cNvSpPr txBox="1"/>
          <p:nvPr/>
        </p:nvSpPr>
        <p:spPr>
          <a:xfrm>
            <a:off x="3285475" y="3952145"/>
            <a:ext cx="1147445" cy="369332"/>
          </a:xfrm>
          <a:prstGeom prst="rect">
            <a:avLst/>
          </a:prstGeom>
          <a:noFill/>
        </p:spPr>
        <p:txBody>
          <a:bodyPr wrap="none" rtlCol="0">
            <a:spAutoFit/>
          </a:bodyPr>
          <a:lstStyle/>
          <a:p>
            <a:r>
              <a:rPr lang="en-US" dirty="0"/>
              <a:t>Databases</a:t>
            </a:r>
          </a:p>
        </p:txBody>
      </p:sp>
      <p:sp>
        <p:nvSpPr>
          <p:cNvPr id="26" name="Rounded Rectangle 25"/>
          <p:cNvSpPr/>
          <p:nvPr/>
        </p:nvSpPr>
        <p:spPr>
          <a:xfrm>
            <a:off x="2748335" y="3207833"/>
            <a:ext cx="2308745" cy="1113643"/>
          </a:xfrm>
          <a:prstGeom prst="roundRect">
            <a:avLst/>
          </a:prstGeom>
          <a:noFill/>
          <a:ln w="28575" cap="flat" cmpd="sng" algn="ctr">
            <a:solidFill>
              <a:schemeClr val="accent1">
                <a:shade val="95000"/>
                <a:satMod val="105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5179416" y="3199491"/>
            <a:ext cx="1383107" cy="1121985"/>
          </a:xfrm>
          <a:prstGeom prst="roundRect">
            <a:avLst/>
          </a:prstGeom>
          <a:noFill/>
          <a:ln w="28575" cap="flat" cmpd="sng" algn="ctr">
            <a:solidFill>
              <a:schemeClr val="accent1">
                <a:shade val="95000"/>
                <a:satMod val="105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179416" y="3352348"/>
            <a:ext cx="1383107" cy="646331"/>
          </a:xfrm>
          <a:prstGeom prst="rect">
            <a:avLst/>
          </a:prstGeom>
          <a:noFill/>
        </p:spPr>
        <p:txBody>
          <a:bodyPr wrap="square" rtlCol="0">
            <a:spAutoFit/>
          </a:bodyPr>
          <a:lstStyle/>
          <a:p>
            <a:pPr algn="ctr"/>
            <a:r>
              <a:rPr lang="en-US" dirty="0"/>
              <a:t>Circulation model</a:t>
            </a:r>
          </a:p>
        </p:txBody>
      </p:sp>
      <p:sp>
        <p:nvSpPr>
          <p:cNvPr id="33" name="TextBox 32"/>
          <p:cNvSpPr txBox="1"/>
          <p:nvPr/>
        </p:nvSpPr>
        <p:spPr>
          <a:xfrm>
            <a:off x="3838703" y="2012665"/>
            <a:ext cx="2253817" cy="369332"/>
          </a:xfrm>
          <a:prstGeom prst="rect">
            <a:avLst/>
          </a:prstGeom>
          <a:noFill/>
        </p:spPr>
        <p:txBody>
          <a:bodyPr wrap="none" rtlCol="0">
            <a:spAutoFit/>
          </a:bodyPr>
          <a:lstStyle/>
          <a:p>
            <a:r>
              <a:rPr lang="en-US" dirty="0"/>
              <a:t>Metabolic simulations</a:t>
            </a:r>
          </a:p>
        </p:txBody>
      </p:sp>
      <p:sp>
        <p:nvSpPr>
          <p:cNvPr id="34" name="TextBox 33"/>
          <p:cNvSpPr txBox="1"/>
          <p:nvPr/>
        </p:nvSpPr>
        <p:spPr>
          <a:xfrm>
            <a:off x="6510743" y="2018230"/>
            <a:ext cx="1932816" cy="369332"/>
          </a:xfrm>
          <a:prstGeom prst="rect">
            <a:avLst/>
          </a:prstGeom>
          <a:noFill/>
        </p:spPr>
        <p:txBody>
          <a:bodyPr wrap="none" rtlCol="0">
            <a:spAutoFit/>
          </a:bodyPr>
          <a:lstStyle/>
          <a:p>
            <a:r>
              <a:rPr lang="en-US" dirty="0"/>
              <a:t>Drug development</a:t>
            </a:r>
          </a:p>
        </p:txBody>
      </p:sp>
      <p:sp>
        <p:nvSpPr>
          <p:cNvPr id="35" name="Right Arrow 34"/>
          <p:cNvSpPr/>
          <p:nvPr/>
        </p:nvSpPr>
        <p:spPr>
          <a:xfrm>
            <a:off x="6147505" y="2165242"/>
            <a:ext cx="325820" cy="1063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707230" y="4914391"/>
            <a:ext cx="2171988" cy="1102895"/>
          </a:xfrm>
          <a:prstGeom prst="roundRect">
            <a:avLst/>
          </a:prstGeom>
          <a:no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37" name="TextBox 36"/>
          <p:cNvSpPr txBox="1"/>
          <p:nvPr/>
        </p:nvSpPr>
        <p:spPr>
          <a:xfrm>
            <a:off x="834269" y="5699440"/>
            <a:ext cx="1769835" cy="338554"/>
          </a:xfrm>
          <a:prstGeom prst="rect">
            <a:avLst/>
          </a:prstGeom>
          <a:noFill/>
        </p:spPr>
        <p:txBody>
          <a:bodyPr wrap="none" rtlCol="0">
            <a:spAutoFit/>
          </a:bodyPr>
          <a:lstStyle/>
          <a:p>
            <a:r>
              <a:rPr lang="en-US" sz="1600" dirty="0"/>
              <a:t>External Databases</a:t>
            </a:r>
          </a:p>
        </p:txBody>
      </p:sp>
      <p:sp>
        <p:nvSpPr>
          <p:cNvPr id="38" name="Rounded Rectangle 37"/>
          <p:cNvSpPr/>
          <p:nvPr/>
        </p:nvSpPr>
        <p:spPr>
          <a:xfrm>
            <a:off x="2972454" y="4931554"/>
            <a:ext cx="2171988" cy="1102895"/>
          </a:xfrm>
          <a:prstGeom prst="roundRect">
            <a:avLst/>
          </a:prstGeom>
          <a:no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39" name="TextBox 38"/>
          <p:cNvSpPr txBox="1"/>
          <p:nvPr/>
        </p:nvSpPr>
        <p:spPr>
          <a:xfrm>
            <a:off x="3198566" y="5467754"/>
            <a:ext cx="1769835" cy="584776"/>
          </a:xfrm>
          <a:prstGeom prst="rect">
            <a:avLst/>
          </a:prstGeom>
          <a:noFill/>
        </p:spPr>
        <p:txBody>
          <a:bodyPr wrap="none" rtlCol="0">
            <a:spAutoFit/>
          </a:bodyPr>
          <a:lstStyle/>
          <a:p>
            <a:pPr algn="ctr"/>
            <a:r>
              <a:rPr lang="en-US" sz="1600" dirty="0"/>
              <a:t>External Databases</a:t>
            </a:r>
          </a:p>
          <a:p>
            <a:pPr algn="ctr"/>
            <a:r>
              <a:rPr lang="en-US" sz="1600" dirty="0"/>
              <a:t>&amp; Clinical Data</a:t>
            </a:r>
          </a:p>
        </p:txBody>
      </p:sp>
      <p:pic>
        <p:nvPicPr>
          <p:cNvPr id="40" name="Picture 39"/>
          <p:cNvPicPr>
            <a:picLocks noChangeAspect="1"/>
          </p:cNvPicPr>
          <p:nvPr/>
        </p:nvPicPr>
        <p:blipFill>
          <a:blip r:embed="rId11"/>
          <a:stretch>
            <a:fillRect/>
          </a:stretch>
        </p:blipFill>
        <p:spPr>
          <a:xfrm>
            <a:off x="3099493" y="5187985"/>
            <a:ext cx="619765" cy="214534"/>
          </a:xfrm>
          <a:prstGeom prst="rect">
            <a:avLst/>
          </a:prstGeom>
        </p:spPr>
      </p:pic>
      <p:sp>
        <p:nvSpPr>
          <p:cNvPr id="41" name="Curved Up Arrow 40"/>
          <p:cNvSpPr/>
          <p:nvPr/>
        </p:nvSpPr>
        <p:spPr>
          <a:xfrm>
            <a:off x="1874699" y="2465015"/>
            <a:ext cx="2739516" cy="297320"/>
          </a:xfrm>
          <a:prstGeom prst="curvedUpArrow">
            <a:avLst>
              <a:gd name="adj1" fmla="val 25000"/>
              <a:gd name="adj2" fmla="val 1692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Title 1"/>
          <p:cNvSpPr txBox="1">
            <a:spLocks/>
          </p:cNvSpPr>
          <p:nvPr/>
        </p:nvSpPr>
        <p:spPr bwMode="auto">
          <a:xfrm>
            <a:off x="-1952" y="85848"/>
            <a:ext cx="80772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4000" dirty="0">
                <a:solidFill>
                  <a:srgbClr val="000000"/>
                </a:solidFill>
                <a:effectLst>
                  <a:outerShdw blurRad="38100" dist="38100" dir="2700000" algn="tl">
                    <a:srgbClr val="C0C0C0"/>
                  </a:outerShdw>
                </a:effectLst>
                <a:latin typeface="Arial"/>
                <a:ea typeface="+mj-ea"/>
                <a:cs typeface="Arial"/>
              </a:rPr>
              <a:t>Human Metabolic Atlas: The Vision</a:t>
            </a:r>
            <a:endParaRPr kumimoji="0" lang="sv-SE" sz="4000"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a:ea typeface="+mj-ea"/>
              <a:cs typeface="Arial"/>
            </a:endParaRPr>
          </a:p>
        </p:txBody>
      </p:sp>
      <p:sp>
        <p:nvSpPr>
          <p:cNvPr id="43" name="TextBox 4"/>
          <p:cNvSpPr txBox="1">
            <a:spLocks noChangeArrowheads="1"/>
          </p:cNvSpPr>
          <p:nvPr/>
        </p:nvSpPr>
        <p:spPr bwMode="auto">
          <a:xfrm>
            <a:off x="181649" y="784085"/>
            <a:ext cx="8001000" cy="707886"/>
          </a:xfrm>
          <a:prstGeom prst="rect">
            <a:avLst/>
          </a:prstGeom>
          <a:noFill/>
          <a:ln w="9525">
            <a:noFill/>
            <a:miter lim="800000"/>
            <a:headEnd/>
            <a:tailEnd/>
          </a:ln>
        </p:spPr>
        <p:txBody>
          <a:bodyPr wrap="square">
            <a:spAutoFit/>
          </a:bodyPr>
          <a:lstStyle/>
          <a:p>
            <a:r>
              <a:rPr lang="da-DK" sz="2000" dirty="0">
                <a:latin typeface="Arial" charset="0"/>
                <a:cs typeface="Arial" charset="0"/>
              </a:rPr>
              <a:t>The Atlas </a:t>
            </a:r>
            <a:r>
              <a:rPr lang="da-DK" sz="2000" dirty="0" err="1">
                <a:latin typeface="Arial" charset="0"/>
                <a:cs typeface="Arial" charset="0"/>
              </a:rPr>
              <a:t>will</a:t>
            </a:r>
            <a:r>
              <a:rPr lang="da-DK" sz="2000" dirty="0">
                <a:latin typeface="Arial" charset="0"/>
                <a:cs typeface="Arial" charset="0"/>
              </a:rPr>
              <a:t> </a:t>
            </a:r>
            <a:r>
              <a:rPr lang="da-DK" sz="2000" dirty="0" err="1">
                <a:latin typeface="Arial" charset="0"/>
                <a:cs typeface="Arial" charset="0"/>
              </a:rPr>
              <a:t>be</a:t>
            </a:r>
            <a:r>
              <a:rPr lang="da-DK" sz="2000" dirty="0">
                <a:latin typeface="Arial" charset="0"/>
                <a:cs typeface="Arial" charset="0"/>
              </a:rPr>
              <a:t> an </a:t>
            </a:r>
            <a:r>
              <a:rPr lang="da-DK" sz="2000" dirty="0" err="1">
                <a:latin typeface="Arial" charset="0"/>
                <a:cs typeface="Arial" charset="0"/>
              </a:rPr>
              <a:t>interactive</a:t>
            </a:r>
            <a:r>
              <a:rPr lang="da-DK" sz="2000" dirty="0">
                <a:latin typeface="Arial" charset="0"/>
                <a:cs typeface="Arial" charset="0"/>
              </a:rPr>
              <a:t> database and </a:t>
            </a:r>
            <a:r>
              <a:rPr lang="da-DK" sz="2000" dirty="0" err="1">
                <a:latin typeface="Arial" charset="0"/>
                <a:cs typeface="Arial" charset="0"/>
              </a:rPr>
              <a:t>modeling</a:t>
            </a:r>
            <a:r>
              <a:rPr lang="da-DK" sz="2000" dirty="0">
                <a:latin typeface="Arial" charset="0"/>
                <a:cs typeface="Arial" charset="0"/>
              </a:rPr>
              <a:t> </a:t>
            </a:r>
            <a:r>
              <a:rPr lang="da-DK" sz="2000" dirty="0" err="1">
                <a:latin typeface="Arial" charset="0"/>
                <a:cs typeface="Arial" charset="0"/>
              </a:rPr>
              <a:t>infrastructure</a:t>
            </a:r>
            <a:r>
              <a:rPr lang="da-DK" sz="2000" dirty="0">
                <a:latin typeface="Arial" charset="0"/>
                <a:cs typeface="Arial" charset="0"/>
              </a:rPr>
              <a:t> </a:t>
            </a:r>
            <a:r>
              <a:rPr lang="da-DK" sz="2000" dirty="0" err="1">
                <a:latin typeface="Arial" charset="0"/>
                <a:cs typeface="Arial" charset="0"/>
              </a:rPr>
              <a:t>that</a:t>
            </a:r>
            <a:r>
              <a:rPr lang="da-DK" sz="2000" dirty="0">
                <a:latin typeface="Arial" charset="0"/>
                <a:cs typeface="Arial" charset="0"/>
              </a:rPr>
              <a:t> </a:t>
            </a:r>
            <a:r>
              <a:rPr lang="da-DK" sz="2000" dirty="0" err="1">
                <a:latin typeface="Arial" charset="0"/>
                <a:cs typeface="Arial" charset="0"/>
              </a:rPr>
              <a:t>can</a:t>
            </a:r>
            <a:r>
              <a:rPr lang="da-DK" sz="2000" dirty="0">
                <a:latin typeface="Arial" charset="0"/>
                <a:cs typeface="Arial" charset="0"/>
              </a:rPr>
              <a:t> </a:t>
            </a:r>
            <a:r>
              <a:rPr lang="da-DK" sz="2000" dirty="0" err="1">
                <a:latin typeface="Arial" charset="0"/>
                <a:cs typeface="Arial" charset="0"/>
              </a:rPr>
              <a:t>be</a:t>
            </a:r>
            <a:r>
              <a:rPr lang="da-DK" sz="2000" dirty="0">
                <a:latin typeface="Arial" charset="0"/>
                <a:cs typeface="Arial" charset="0"/>
              </a:rPr>
              <a:t> </a:t>
            </a:r>
            <a:r>
              <a:rPr lang="da-DK" sz="2000" dirty="0" err="1">
                <a:latin typeface="Arial" charset="0"/>
                <a:cs typeface="Arial" charset="0"/>
              </a:rPr>
              <a:t>used</a:t>
            </a:r>
            <a:r>
              <a:rPr lang="da-DK" sz="2000" dirty="0">
                <a:latin typeface="Arial" charset="0"/>
                <a:cs typeface="Arial" charset="0"/>
              </a:rPr>
              <a:t> for </a:t>
            </a:r>
            <a:r>
              <a:rPr lang="da-DK" sz="2000" dirty="0" err="1">
                <a:latin typeface="Arial" charset="0"/>
                <a:cs typeface="Arial" charset="0"/>
              </a:rPr>
              <a:t>enriching</a:t>
            </a:r>
            <a:r>
              <a:rPr lang="da-DK" sz="2000" dirty="0">
                <a:latin typeface="Arial" charset="0"/>
                <a:cs typeface="Arial" charset="0"/>
              </a:rPr>
              <a:t> the </a:t>
            </a:r>
            <a:r>
              <a:rPr lang="da-DK" sz="2000" dirty="0" err="1">
                <a:latin typeface="Arial" charset="0"/>
                <a:cs typeface="Arial" charset="0"/>
              </a:rPr>
              <a:t>value</a:t>
            </a:r>
            <a:r>
              <a:rPr lang="da-DK" sz="2000" dirty="0">
                <a:latin typeface="Arial" charset="0"/>
                <a:cs typeface="Arial" charset="0"/>
              </a:rPr>
              <a:t> of </a:t>
            </a:r>
            <a:r>
              <a:rPr lang="da-DK" sz="2000" dirty="0" err="1">
                <a:latin typeface="Arial" charset="0"/>
                <a:cs typeface="Arial" charset="0"/>
              </a:rPr>
              <a:t>clinical</a:t>
            </a:r>
            <a:r>
              <a:rPr lang="da-DK" sz="2000" dirty="0">
                <a:latin typeface="Arial" charset="0"/>
                <a:cs typeface="Arial" charset="0"/>
              </a:rPr>
              <a:t> data</a:t>
            </a:r>
            <a:endParaRPr lang="sv-SE" sz="2000" dirty="0">
              <a:latin typeface="Arial" charset="0"/>
              <a:cs typeface="Arial" charset="0"/>
            </a:endParaRPr>
          </a:p>
        </p:txBody>
      </p:sp>
      <p:pic>
        <p:nvPicPr>
          <p:cNvPr id="44" name="Picture 43" descr="metabolic_atlas_logo.png"/>
          <p:cNvPicPr>
            <a:picLocks noChangeAspect="1"/>
          </p:cNvPicPr>
          <p:nvPr/>
        </p:nvPicPr>
        <p:blipFill>
          <a:blip r:embed="rId12"/>
          <a:stretch>
            <a:fillRect/>
          </a:stretch>
        </p:blipFill>
        <p:spPr>
          <a:xfrm>
            <a:off x="5666154" y="5318889"/>
            <a:ext cx="2987515" cy="508293"/>
          </a:xfrm>
          <a:prstGeom prst="rect">
            <a:avLst/>
          </a:prstGeom>
        </p:spPr>
      </p:pic>
      <p:sp>
        <p:nvSpPr>
          <p:cNvPr id="2" name="TextBox 1"/>
          <p:cNvSpPr txBox="1"/>
          <p:nvPr/>
        </p:nvSpPr>
        <p:spPr>
          <a:xfrm>
            <a:off x="5251571" y="4751043"/>
            <a:ext cx="3964584" cy="461665"/>
          </a:xfrm>
          <a:prstGeom prst="rect">
            <a:avLst/>
          </a:prstGeom>
          <a:noFill/>
        </p:spPr>
        <p:txBody>
          <a:bodyPr wrap="square" rtlCol="0">
            <a:spAutoFit/>
          </a:bodyPr>
          <a:lstStyle/>
          <a:p>
            <a:r>
              <a:rPr lang="en-US" sz="2400" b="1" i="1" dirty="0" err="1">
                <a:latin typeface="Arial"/>
                <a:cs typeface="Arial"/>
              </a:rPr>
              <a:t>www.metabolicatlas.org</a:t>
            </a:r>
            <a:endParaRPr lang="en-US" sz="2400" b="1" i="1" dirty="0">
              <a:latin typeface="Arial"/>
              <a:cs typeface="Arial"/>
            </a:endParaRPr>
          </a:p>
        </p:txBody>
      </p:sp>
      <p:sp>
        <p:nvSpPr>
          <p:cNvPr id="4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20</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207130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474"/>
          <p:cNvSpPr>
            <a:spLocks noChangeAspect="1"/>
          </p:cNvSpPr>
          <p:nvPr/>
        </p:nvSpPr>
        <p:spPr bwMode="auto">
          <a:xfrm>
            <a:off x="2627784" y="3573016"/>
            <a:ext cx="2088232" cy="1152128"/>
          </a:xfrm>
          <a:custGeom>
            <a:avLst/>
            <a:gdLst/>
            <a:ahLst/>
            <a:cxnLst>
              <a:cxn ang="0">
                <a:pos x="165" y="146"/>
              </a:cxn>
              <a:cxn ang="0">
                <a:pos x="14" y="240"/>
              </a:cxn>
              <a:cxn ang="0">
                <a:pos x="80" y="387"/>
              </a:cxn>
              <a:cxn ang="0">
                <a:pos x="90" y="565"/>
              </a:cxn>
              <a:cxn ang="0">
                <a:pos x="280" y="550"/>
              </a:cxn>
              <a:cxn ang="0">
                <a:pos x="437" y="756"/>
              </a:cxn>
              <a:cxn ang="0">
                <a:pos x="612" y="619"/>
              </a:cxn>
              <a:cxn ang="0">
                <a:pos x="822" y="597"/>
              </a:cxn>
              <a:cxn ang="0">
                <a:pos x="1001" y="611"/>
              </a:cxn>
              <a:cxn ang="0">
                <a:pos x="889" y="505"/>
              </a:cxn>
              <a:cxn ang="0">
                <a:pos x="870" y="320"/>
              </a:cxn>
              <a:cxn ang="0">
                <a:pos x="1011" y="214"/>
              </a:cxn>
              <a:cxn ang="0">
                <a:pos x="803" y="227"/>
              </a:cxn>
              <a:cxn ang="0">
                <a:pos x="854" y="48"/>
              </a:cxn>
              <a:cxn ang="0">
                <a:pos x="716" y="137"/>
              </a:cxn>
              <a:cxn ang="0">
                <a:pos x="578" y="5"/>
              </a:cxn>
              <a:cxn ang="0">
                <a:pos x="393" y="108"/>
              </a:cxn>
              <a:cxn ang="0">
                <a:pos x="224" y="14"/>
              </a:cxn>
              <a:cxn ang="0">
                <a:pos x="165" y="146"/>
              </a:cxn>
            </a:cxnLst>
            <a:rect l="0" t="0" r="r" b="b"/>
            <a:pathLst>
              <a:path w="1022" h="768">
                <a:moveTo>
                  <a:pt x="165" y="146"/>
                </a:moveTo>
                <a:cubicBezTo>
                  <a:pt x="130" y="183"/>
                  <a:pt x="28" y="200"/>
                  <a:pt x="14" y="240"/>
                </a:cubicBezTo>
                <a:cubicBezTo>
                  <a:pt x="0" y="280"/>
                  <a:pt x="68" y="333"/>
                  <a:pt x="80" y="387"/>
                </a:cubicBezTo>
                <a:cubicBezTo>
                  <a:pt x="93" y="441"/>
                  <a:pt x="56" y="538"/>
                  <a:pt x="90" y="565"/>
                </a:cubicBezTo>
                <a:cubicBezTo>
                  <a:pt x="123" y="592"/>
                  <a:pt x="222" y="518"/>
                  <a:pt x="280" y="550"/>
                </a:cubicBezTo>
                <a:cubicBezTo>
                  <a:pt x="338" y="582"/>
                  <a:pt x="381" y="745"/>
                  <a:pt x="437" y="756"/>
                </a:cubicBezTo>
                <a:cubicBezTo>
                  <a:pt x="492" y="768"/>
                  <a:pt x="548" y="645"/>
                  <a:pt x="612" y="619"/>
                </a:cubicBezTo>
                <a:cubicBezTo>
                  <a:pt x="676" y="592"/>
                  <a:pt x="757" y="598"/>
                  <a:pt x="822" y="597"/>
                </a:cubicBezTo>
                <a:cubicBezTo>
                  <a:pt x="887" y="596"/>
                  <a:pt x="990" y="626"/>
                  <a:pt x="1001" y="611"/>
                </a:cubicBezTo>
                <a:cubicBezTo>
                  <a:pt x="1012" y="596"/>
                  <a:pt x="911" y="553"/>
                  <a:pt x="889" y="505"/>
                </a:cubicBezTo>
                <a:cubicBezTo>
                  <a:pt x="867" y="457"/>
                  <a:pt x="850" y="368"/>
                  <a:pt x="870" y="320"/>
                </a:cubicBezTo>
                <a:cubicBezTo>
                  <a:pt x="890" y="272"/>
                  <a:pt x="1022" y="229"/>
                  <a:pt x="1011" y="214"/>
                </a:cubicBezTo>
                <a:cubicBezTo>
                  <a:pt x="1000" y="199"/>
                  <a:pt x="829" y="255"/>
                  <a:pt x="803" y="227"/>
                </a:cubicBezTo>
                <a:cubicBezTo>
                  <a:pt x="777" y="199"/>
                  <a:pt x="868" y="63"/>
                  <a:pt x="854" y="48"/>
                </a:cubicBezTo>
                <a:cubicBezTo>
                  <a:pt x="840" y="33"/>
                  <a:pt x="762" y="144"/>
                  <a:pt x="716" y="137"/>
                </a:cubicBezTo>
                <a:cubicBezTo>
                  <a:pt x="670" y="130"/>
                  <a:pt x="632" y="10"/>
                  <a:pt x="578" y="5"/>
                </a:cubicBezTo>
                <a:cubicBezTo>
                  <a:pt x="524" y="0"/>
                  <a:pt x="452" y="107"/>
                  <a:pt x="393" y="108"/>
                </a:cubicBezTo>
                <a:cubicBezTo>
                  <a:pt x="334" y="110"/>
                  <a:pt x="263" y="9"/>
                  <a:pt x="224" y="14"/>
                </a:cubicBezTo>
                <a:cubicBezTo>
                  <a:pt x="185" y="20"/>
                  <a:pt x="199" y="111"/>
                  <a:pt x="165" y="146"/>
                </a:cubicBezTo>
                <a:close/>
              </a:path>
            </a:pathLst>
          </a:custGeom>
          <a:gradFill rotWithShape="1">
            <a:gsLst>
              <a:gs pos="0">
                <a:srgbClr val="FFFF66">
                  <a:alpha val="52000"/>
                </a:srgbClr>
              </a:gs>
              <a:gs pos="100000">
                <a:srgbClr val="FFFF66">
                  <a:gamma/>
                  <a:shade val="46275"/>
                  <a:invGamma/>
                  <a:alpha val="16000"/>
                </a:srgbClr>
              </a:gs>
            </a:gsLst>
            <a:path path="rect">
              <a:fillToRect l="50000" t="50000" r="50000" b="50000"/>
            </a:path>
          </a:gradFill>
          <a:ln w="9525">
            <a:solidFill>
              <a:srgbClr val="E4DF00"/>
            </a:solidFill>
            <a:round/>
            <a:headEnd/>
            <a:tailEnd/>
          </a:ln>
          <a:effectLst/>
        </p:spPr>
        <p:txBody>
          <a:bodyPr/>
          <a:lstStyle/>
          <a:p>
            <a:endParaRPr lang="sv-SE" sz="1200">
              <a:latin typeface="Helvetica" pitchFamily="34" charset="0"/>
            </a:endParaRPr>
          </a:p>
        </p:txBody>
      </p:sp>
      <p:sp>
        <p:nvSpPr>
          <p:cNvPr id="5" name="Rounded Rectangle 4"/>
          <p:cNvSpPr/>
          <p:nvPr/>
        </p:nvSpPr>
        <p:spPr>
          <a:xfrm>
            <a:off x="3275856" y="2132856"/>
            <a:ext cx="2592288" cy="792087"/>
          </a:xfrm>
          <a:prstGeom prst="round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200">
              <a:latin typeface="Helvetica" pitchFamily="34" charset="0"/>
            </a:endParaRPr>
          </a:p>
        </p:txBody>
      </p:sp>
      <p:pic>
        <p:nvPicPr>
          <p:cNvPr id="6" name="Picture 2" descr="http://www.metabolicatlas.com/images/logo-228x600.png"/>
          <p:cNvPicPr>
            <a:picLocks noChangeAspect="1" noChangeArrowheads="1"/>
          </p:cNvPicPr>
          <p:nvPr/>
        </p:nvPicPr>
        <p:blipFill>
          <a:blip r:embed="rId2" cstate="print"/>
          <a:srcRect/>
          <a:stretch>
            <a:fillRect/>
          </a:stretch>
        </p:blipFill>
        <p:spPr bwMode="auto">
          <a:xfrm>
            <a:off x="3467100" y="2492896"/>
            <a:ext cx="2241388" cy="381494"/>
          </a:xfrm>
          <a:prstGeom prst="rect">
            <a:avLst/>
          </a:prstGeom>
          <a:noFill/>
        </p:spPr>
      </p:pic>
      <p:sp>
        <p:nvSpPr>
          <p:cNvPr id="7" name="Down Arrow 6"/>
          <p:cNvSpPr/>
          <p:nvPr/>
        </p:nvSpPr>
        <p:spPr>
          <a:xfrm rot="16200000">
            <a:off x="6004627" y="2232000"/>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8" name="Down Arrow 7"/>
          <p:cNvSpPr/>
          <p:nvPr/>
        </p:nvSpPr>
        <p:spPr>
          <a:xfrm rot="10800000">
            <a:off x="4343400" y="1494462"/>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9" name="Down Arrow 8"/>
          <p:cNvSpPr/>
          <p:nvPr/>
        </p:nvSpPr>
        <p:spPr>
          <a:xfrm rot="5400000">
            <a:off x="2663359" y="2232000"/>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10" name="Freeform 86"/>
          <p:cNvSpPr>
            <a:spLocks noChangeAspect="1"/>
          </p:cNvSpPr>
          <p:nvPr/>
        </p:nvSpPr>
        <p:spPr bwMode="auto">
          <a:xfrm>
            <a:off x="6445704" y="2008272"/>
            <a:ext cx="2088232" cy="864096"/>
          </a:xfrm>
          <a:custGeom>
            <a:avLst/>
            <a:gdLst/>
            <a:ahLst/>
            <a:cxnLst>
              <a:cxn ang="0">
                <a:pos x="1276" y="143"/>
              </a:cxn>
              <a:cxn ang="0">
                <a:pos x="1347" y="200"/>
              </a:cxn>
              <a:cxn ang="0">
                <a:pos x="1445" y="447"/>
              </a:cxn>
              <a:cxn ang="0">
                <a:pos x="1408" y="625"/>
              </a:cxn>
              <a:cxn ang="0">
                <a:pos x="1374" y="759"/>
              </a:cxn>
              <a:cxn ang="0">
                <a:pos x="1472" y="999"/>
              </a:cxn>
              <a:cxn ang="0">
                <a:pos x="1269" y="1124"/>
              </a:cxn>
              <a:cxn ang="0">
                <a:pos x="1036" y="1175"/>
              </a:cxn>
              <a:cxn ang="0">
                <a:pos x="582" y="938"/>
              </a:cxn>
              <a:cxn ang="0">
                <a:pos x="176" y="1073"/>
              </a:cxn>
              <a:cxn ang="0">
                <a:pos x="125" y="928"/>
              </a:cxn>
              <a:cxn ang="0">
                <a:pos x="115" y="627"/>
              </a:cxn>
              <a:cxn ang="0">
                <a:pos x="0" y="441"/>
              </a:cxn>
              <a:cxn ang="0">
                <a:pos x="115" y="122"/>
              </a:cxn>
              <a:cxn ang="0">
                <a:pos x="497" y="258"/>
              </a:cxn>
              <a:cxn ang="0">
                <a:pos x="792" y="14"/>
              </a:cxn>
              <a:cxn ang="0">
                <a:pos x="1032" y="173"/>
              </a:cxn>
              <a:cxn ang="0">
                <a:pos x="1276" y="143"/>
              </a:cxn>
            </a:cxnLst>
            <a:rect l="0" t="0" r="r" b="b"/>
            <a:pathLst>
              <a:path w="1489" h="1206">
                <a:moveTo>
                  <a:pt x="1276" y="143"/>
                </a:moveTo>
                <a:cubicBezTo>
                  <a:pt x="1328" y="147"/>
                  <a:pt x="1350" y="181"/>
                  <a:pt x="1347" y="200"/>
                </a:cubicBezTo>
                <a:cubicBezTo>
                  <a:pt x="1375" y="250"/>
                  <a:pt x="1435" y="376"/>
                  <a:pt x="1445" y="447"/>
                </a:cubicBezTo>
                <a:cubicBezTo>
                  <a:pt x="1455" y="518"/>
                  <a:pt x="1432" y="594"/>
                  <a:pt x="1408" y="625"/>
                </a:cubicBezTo>
                <a:cubicBezTo>
                  <a:pt x="1396" y="677"/>
                  <a:pt x="1363" y="697"/>
                  <a:pt x="1374" y="759"/>
                </a:cubicBezTo>
                <a:cubicBezTo>
                  <a:pt x="1385" y="821"/>
                  <a:pt x="1489" y="938"/>
                  <a:pt x="1472" y="999"/>
                </a:cubicBezTo>
                <a:cubicBezTo>
                  <a:pt x="1455" y="1060"/>
                  <a:pt x="1342" y="1095"/>
                  <a:pt x="1269" y="1124"/>
                </a:cubicBezTo>
                <a:cubicBezTo>
                  <a:pt x="1230" y="1148"/>
                  <a:pt x="1150" y="1206"/>
                  <a:pt x="1036" y="1175"/>
                </a:cubicBezTo>
                <a:cubicBezTo>
                  <a:pt x="921" y="1144"/>
                  <a:pt x="725" y="955"/>
                  <a:pt x="582" y="938"/>
                </a:cubicBezTo>
                <a:cubicBezTo>
                  <a:pt x="439" y="921"/>
                  <a:pt x="252" y="1075"/>
                  <a:pt x="176" y="1073"/>
                </a:cubicBezTo>
                <a:cubicBezTo>
                  <a:pt x="100" y="1071"/>
                  <a:pt x="135" y="1002"/>
                  <a:pt x="125" y="928"/>
                </a:cubicBezTo>
                <a:cubicBezTo>
                  <a:pt x="122" y="884"/>
                  <a:pt x="136" y="708"/>
                  <a:pt x="115" y="627"/>
                </a:cubicBezTo>
                <a:cubicBezTo>
                  <a:pt x="94" y="545"/>
                  <a:pt x="0" y="525"/>
                  <a:pt x="0" y="441"/>
                </a:cubicBezTo>
                <a:cubicBezTo>
                  <a:pt x="0" y="356"/>
                  <a:pt x="32" y="153"/>
                  <a:pt x="115" y="122"/>
                </a:cubicBezTo>
                <a:cubicBezTo>
                  <a:pt x="198" y="92"/>
                  <a:pt x="385" y="276"/>
                  <a:pt x="497" y="258"/>
                </a:cubicBezTo>
                <a:cubicBezTo>
                  <a:pt x="610" y="240"/>
                  <a:pt x="703" y="28"/>
                  <a:pt x="792" y="14"/>
                </a:cubicBezTo>
                <a:cubicBezTo>
                  <a:pt x="881" y="0"/>
                  <a:pt x="950" y="151"/>
                  <a:pt x="1032" y="173"/>
                </a:cubicBezTo>
                <a:cubicBezTo>
                  <a:pt x="1114" y="195"/>
                  <a:pt x="1223" y="138"/>
                  <a:pt x="1276" y="143"/>
                </a:cubicBezTo>
                <a:close/>
              </a:path>
            </a:pathLst>
          </a:custGeom>
          <a:solidFill>
            <a:srgbClr val="ECE4D1"/>
          </a:solidFill>
          <a:ln w="38100" cap="flat" cmpd="sng">
            <a:solidFill>
              <a:schemeClr val="bg2"/>
            </a:solidFill>
            <a:prstDash val="solid"/>
            <a:round/>
            <a:headEnd type="none" w="med" len="med"/>
            <a:tailEnd type="none" w="med" len="med"/>
          </a:ln>
          <a:effectLst/>
        </p:spPr>
        <p:txBody>
          <a:bodyPr/>
          <a:lstStyle/>
          <a:p>
            <a:endParaRPr lang="sv-SE" sz="1200">
              <a:latin typeface="Helvetica" pitchFamily="34" charset="0"/>
            </a:endParaRPr>
          </a:p>
        </p:txBody>
      </p:sp>
      <p:sp>
        <p:nvSpPr>
          <p:cNvPr id="11" name="Rectangle 10"/>
          <p:cNvSpPr/>
          <p:nvPr/>
        </p:nvSpPr>
        <p:spPr>
          <a:xfrm>
            <a:off x="2843808" y="3910289"/>
            <a:ext cx="1774157" cy="461665"/>
          </a:xfrm>
          <a:prstGeom prst="rect">
            <a:avLst/>
          </a:prstGeom>
        </p:spPr>
        <p:txBody>
          <a:bodyPr wrap="square">
            <a:spAutoFit/>
          </a:bodyPr>
          <a:lstStyle/>
          <a:p>
            <a:r>
              <a:rPr lang="en-GB" sz="1200" b="1" dirty="0">
                <a:latin typeface="Helvetica" pitchFamily="34" charset="0"/>
                <a:cs typeface="Times New Roman" pitchFamily="18" charset="0"/>
              </a:rPr>
              <a:t>Therapeutic agents</a:t>
            </a:r>
          </a:p>
          <a:p>
            <a:r>
              <a:rPr lang="en-GB" sz="1200" b="1" dirty="0">
                <a:latin typeface="Helvetica" pitchFamily="34" charset="0"/>
                <a:cs typeface="Times New Roman" pitchFamily="18" charset="0"/>
              </a:rPr>
              <a:t>Drug targets</a:t>
            </a:r>
          </a:p>
        </p:txBody>
      </p:sp>
      <p:sp>
        <p:nvSpPr>
          <p:cNvPr id="12" name="Freeform 7474"/>
          <p:cNvSpPr>
            <a:spLocks noChangeAspect="1"/>
          </p:cNvSpPr>
          <p:nvPr/>
        </p:nvSpPr>
        <p:spPr bwMode="auto">
          <a:xfrm rot="10800000" flipH="1">
            <a:off x="4716017" y="3839110"/>
            <a:ext cx="1850743" cy="660484"/>
          </a:xfrm>
          <a:custGeom>
            <a:avLst/>
            <a:gdLst/>
            <a:ahLst/>
            <a:cxnLst>
              <a:cxn ang="0">
                <a:pos x="165" y="146"/>
              </a:cxn>
              <a:cxn ang="0">
                <a:pos x="14" y="240"/>
              </a:cxn>
              <a:cxn ang="0">
                <a:pos x="80" y="387"/>
              </a:cxn>
              <a:cxn ang="0">
                <a:pos x="90" y="565"/>
              </a:cxn>
              <a:cxn ang="0">
                <a:pos x="280" y="550"/>
              </a:cxn>
              <a:cxn ang="0">
                <a:pos x="437" y="756"/>
              </a:cxn>
              <a:cxn ang="0">
                <a:pos x="612" y="619"/>
              </a:cxn>
              <a:cxn ang="0">
                <a:pos x="822" y="597"/>
              </a:cxn>
              <a:cxn ang="0">
                <a:pos x="1001" y="611"/>
              </a:cxn>
              <a:cxn ang="0">
                <a:pos x="889" y="505"/>
              </a:cxn>
              <a:cxn ang="0">
                <a:pos x="870" y="320"/>
              </a:cxn>
              <a:cxn ang="0">
                <a:pos x="1011" y="214"/>
              </a:cxn>
              <a:cxn ang="0">
                <a:pos x="803" y="227"/>
              </a:cxn>
              <a:cxn ang="0">
                <a:pos x="854" y="48"/>
              </a:cxn>
              <a:cxn ang="0">
                <a:pos x="716" y="137"/>
              </a:cxn>
              <a:cxn ang="0">
                <a:pos x="578" y="5"/>
              </a:cxn>
              <a:cxn ang="0">
                <a:pos x="393" y="108"/>
              </a:cxn>
              <a:cxn ang="0">
                <a:pos x="224" y="14"/>
              </a:cxn>
              <a:cxn ang="0">
                <a:pos x="165" y="146"/>
              </a:cxn>
            </a:cxnLst>
            <a:rect l="0" t="0" r="r" b="b"/>
            <a:pathLst>
              <a:path w="1022" h="768">
                <a:moveTo>
                  <a:pt x="165" y="146"/>
                </a:moveTo>
                <a:cubicBezTo>
                  <a:pt x="130" y="183"/>
                  <a:pt x="28" y="200"/>
                  <a:pt x="14" y="240"/>
                </a:cubicBezTo>
                <a:cubicBezTo>
                  <a:pt x="0" y="280"/>
                  <a:pt x="68" y="333"/>
                  <a:pt x="80" y="387"/>
                </a:cubicBezTo>
                <a:cubicBezTo>
                  <a:pt x="93" y="441"/>
                  <a:pt x="56" y="538"/>
                  <a:pt x="90" y="565"/>
                </a:cubicBezTo>
                <a:cubicBezTo>
                  <a:pt x="123" y="592"/>
                  <a:pt x="222" y="518"/>
                  <a:pt x="280" y="550"/>
                </a:cubicBezTo>
                <a:cubicBezTo>
                  <a:pt x="338" y="582"/>
                  <a:pt x="381" y="745"/>
                  <a:pt x="437" y="756"/>
                </a:cubicBezTo>
                <a:cubicBezTo>
                  <a:pt x="492" y="768"/>
                  <a:pt x="548" y="645"/>
                  <a:pt x="612" y="619"/>
                </a:cubicBezTo>
                <a:cubicBezTo>
                  <a:pt x="676" y="592"/>
                  <a:pt x="757" y="598"/>
                  <a:pt x="822" y="597"/>
                </a:cubicBezTo>
                <a:cubicBezTo>
                  <a:pt x="887" y="596"/>
                  <a:pt x="990" y="626"/>
                  <a:pt x="1001" y="611"/>
                </a:cubicBezTo>
                <a:cubicBezTo>
                  <a:pt x="1012" y="596"/>
                  <a:pt x="911" y="553"/>
                  <a:pt x="889" y="505"/>
                </a:cubicBezTo>
                <a:cubicBezTo>
                  <a:pt x="867" y="457"/>
                  <a:pt x="850" y="368"/>
                  <a:pt x="870" y="320"/>
                </a:cubicBezTo>
                <a:cubicBezTo>
                  <a:pt x="890" y="272"/>
                  <a:pt x="1022" y="229"/>
                  <a:pt x="1011" y="214"/>
                </a:cubicBezTo>
                <a:cubicBezTo>
                  <a:pt x="1000" y="199"/>
                  <a:pt x="829" y="255"/>
                  <a:pt x="803" y="227"/>
                </a:cubicBezTo>
                <a:cubicBezTo>
                  <a:pt x="777" y="199"/>
                  <a:pt x="868" y="63"/>
                  <a:pt x="854" y="48"/>
                </a:cubicBezTo>
                <a:cubicBezTo>
                  <a:pt x="840" y="33"/>
                  <a:pt x="762" y="144"/>
                  <a:pt x="716" y="137"/>
                </a:cubicBezTo>
                <a:cubicBezTo>
                  <a:pt x="670" y="130"/>
                  <a:pt x="632" y="10"/>
                  <a:pt x="578" y="5"/>
                </a:cubicBezTo>
                <a:cubicBezTo>
                  <a:pt x="524" y="0"/>
                  <a:pt x="452" y="107"/>
                  <a:pt x="393" y="108"/>
                </a:cubicBezTo>
                <a:cubicBezTo>
                  <a:pt x="334" y="110"/>
                  <a:pt x="263" y="9"/>
                  <a:pt x="224" y="14"/>
                </a:cubicBezTo>
                <a:cubicBezTo>
                  <a:pt x="185" y="20"/>
                  <a:pt x="199" y="111"/>
                  <a:pt x="165" y="146"/>
                </a:cubicBezTo>
                <a:close/>
              </a:path>
            </a:pathLst>
          </a:custGeom>
          <a:gradFill rotWithShape="1">
            <a:gsLst>
              <a:gs pos="0">
                <a:srgbClr val="FFFF66">
                  <a:alpha val="52000"/>
                </a:srgbClr>
              </a:gs>
              <a:gs pos="100000">
                <a:srgbClr val="FFFF66">
                  <a:gamma/>
                  <a:shade val="46275"/>
                  <a:invGamma/>
                  <a:alpha val="16000"/>
                </a:srgbClr>
              </a:gs>
            </a:gsLst>
            <a:path path="rect">
              <a:fillToRect l="50000" t="50000" r="50000" b="50000"/>
            </a:path>
          </a:gradFill>
          <a:ln w="9525">
            <a:solidFill>
              <a:srgbClr val="E4DF00"/>
            </a:solidFill>
            <a:round/>
            <a:headEnd/>
            <a:tailEnd/>
          </a:ln>
          <a:effectLst/>
        </p:spPr>
        <p:txBody>
          <a:bodyPr/>
          <a:lstStyle/>
          <a:p>
            <a:endParaRPr lang="sv-SE" sz="1200">
              <a:latin typeface="Helvetica" pitchFamily="34" charset="0"/>
            </a:endParaRPr>
          </a:p>
        </p:txBody>
      </p:sp>
      <p:sp>
        <p:nvSpPr>
          <p:cNvPr id="13" name="Rectangle 12"/>
          <p:cNvSpPr/>
          <p:nvPr/>
        </p:nvSpPr>
        <p:spPr>
          <a:xfrm>
            <a:off x="4838569" y="4040480"/>
            <a:ext cx="1512168"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 Novel biomarkers</a:t>
            </a:r>
            <a:endParaRPr lang="sv-SE" sz="1200" b="1" dirty="0">
              <a:latin typeface="Helvetica" pitchFamily="34" charset="0"/>
              <a:cs typeface="Times New Roman" pitchFamily="18" charset="0"/>
            </a:endParaRPr>
          </a:p>
        </p:txBody>
      </p:sp>
      <p:sp>
        <p:nvSpPr>
          <p:cNvPr id="14" name="Freeform 6382"/>
          <p:cNvSpPr>
            <a:spLocks noChangeAspect="1"/>
          </p:cNvSpPr>
          <p:nvPr/>
        </p:nvSpPr>
        <p:spPr bwMode="auto">
          <a:xfrm>
            <a:off x="3272382" y="692696"/>
            <a:ext cx="2667770" cy="848343"/>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sz="1200">
              <a:latin typeface="Helvetica" pitchFamily="34" charset="0"/>
            </a:endParaRPr>
          </a:p>
        </p:txBody>
      </p:sp>
      <p:sp>
        <p:nvSpPr>
          <p:cNvPr id="15" name="Freeform 6383"/>
          <p:cNvSpPr>
            <a:spLocks noChangeAspect="1"/>
          </p:cNvSpPr>
          <p:nvPr/>
        </p:nvSpPr>
        <p:spPr bwMode="auto">
          <a:xfrm rot="1588548">
            <a:off x="4722572" y="810399"/>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16" name="Freeform 6384"/>
          <p:cNvSpPr>
            <a:spLocks noChangeAspect="1"/>
          </p:cNvSpPr>
          <p:nvPr/>
        </p:nvSpPr>
        <p:spPr bwMode="auto">
          <a:xfrm rot="20011452" flipV="1">
            <a:off x="4576268" y="998735"/>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sz="1200">
              <a:latin typeface="Helvetica" pitchFamily="34" charset="0"/>
            </a:endParaRPr>
          </a:p>
        </p:txBody>
      </p:sp>
      <p:sp>
        <p:nvSpPr>
          <p:cNvPr id="17" name="Freeform 6385"/>
          <p:cNvSpPr>
            <a:spLocks noChangeAspect="1"/>
          </p:cNvSpPr>
          <p:nvPr/>
        </p:nvSpPr>
        <p:spPr bwMode="auto">
          <a:xfrm rot="20011452" flipV="1">
            <a:off x="4488766" y="800662"/>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18" name="Freeform 6386"/>
          <p:cNvSpPr>
            <a:spLocks noChangeAspect="1"/>
          </p:cNvSpPr>
          <p:nvPr/>
        </p:nvSpPr>
        <p:spPr bwMode="auto">
          <a:xfrm flipH="1">
            <a:off x="4894776" y="892574"/>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19" name="Freeform 6387"/>
          <p:cNvSpPr>
            <a:spLocks noChangeAspect="1"/>
          </p:cNvSpPr>
          <p:nvPr/>
        </p:nvSpPr>
        <p:spPr bwMode="auto">
          <a:xfrm rot="4687844" flipH="1">
            <a:off x="4852089" y="750324"/>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0" name="Freeform 6388"/>
          <p:cNvSpPr>
            <a:spLocks noChangeAspect="1"/>
          </p:cNvSpPr>
          <p:nvPr/>
        </p:nvSpPr>
        <p:spPr bwMode="auto">
          <a:xfrm rot="19349531">
            <a:off x="4773673" y="958123"/>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1" name="Freeform 6389"/>
          <p:cNvSpPr>
            <a:spLocks noChangeAspect="1"/>
          </p:cNvSpPr>
          <p:nvPr/>
        </p:nvSpPr>
        <p:spPr bwMode="auto">
          <a:xfrm>
            <a:off x="4615469" y="912524"/>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2" name="Freeform 6390"/>
          <p:cNvSpPr>
            <a:spLocks noChangeAspect="1"/>
          </p:cNvSpPr>
          <p:nvPr/>
        </p:nvSpPr>
        <p:spPr bwMode="auto">
          <a:xfrm rot="17541503" flipV="1">
            <a:off x="4338275" y="669575"/>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3" name="Freeform 6391"/>
          <p:cNvSpPr>
            <a:spLocks noChangeAspect="1"/>
          </p:cNvSpPr>
          <p:nvPr/>
        </p:nvSpPr>
        <p:spPr bwMode="auto">
          <a:xfrm flipH="1">
            <a:off x="4094655" y="860274"/>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4" name="Freeform 6392"/>
          <p:cNvSpPr>
            <a:spLocks noChangeAspect="1"/>
          </p:cNvSpPr>
          <p:nvPr/>
        </p:nvSpPr>
        <p:spPr bwMode="auto">
          <a:xfrm rot="13389691" flipH="1">
            <a:off x="3950451" y="904448"/>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5" name="Freeform 6393"/>
          <p:cNvSpPr>
            <a:spLocks noChangeAspect="1"/>
          </p:cNvSpPr>
          <p:nvPr/>
        </p:nvSpPr>
        <p:spPr bwMode="auto">
          <a:xfrm rot="14686208">
            <a:off x="4315875" y="797349"/>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6" name="Freeform 6394"/>
          <p:cNvSpPr>
            <a:spLocks noChangeAspect="1"/>
          </p:cNvSpPr>
          <p:nvPr/>
        </p:nvSpPr>
        <p:spPr bwMode="auto">
          <a:xfrm rot="1588548">
            <a:off x="4112155" y="911098"/>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7" name="Freeform 6395"/>
          <p:cNvSpPr>
            <a:spLocks noChangeAspect="1"/>
          </p:cNvSpPr>
          <p:nvPr/>
        </p:nvSpPr>
        <p:spPr bwMode="auto">
          <a:xfrm rot="16008547">
            <a:off x="4520280" y="795924"/>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8" name="Freeform 6396"/>
          <p:cNvSpPr>
            <a:spLocks noChangeAspect="1"/>
          </p:cNvSpPr>
          <p:nvPr/>
        </p:nvSpPr>
        <p:spPr bwMode="auto">
          <a:xfrm>
            <a:off x="5077481" y="915848"/>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29" name="Freeform 6397"/>
          <p:cNvSpPr>
            <a:spLocks noChangeAspect="1"/>
          </p:cNvSpPr>
          <p:nvPr/>
        </p:nvSpPr>
        <p:spPr bwMode="auto">
          <a:xfrm>
            <a:off x="4023254" y="9989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0" name="Freeform 6400"/>
          <p:cNvSpPr>
            <a:spLocks noChangeAspect="1"/>
          </p:cNvSpPr>
          <p:nvPr/>
        </p:nvSpPr>
        <p:spPr bwMode="auto">
          <a:xfrm>
            <a:off x="4044954" y="9514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1" name="Freeform 6401"/>
          <p:cNvSpPr>
            <a:spLocks noChangeAspect="1"/>
          </p:cNvSpPr>
          <p:nvPr/>
        </p:nvSpPr>
        <p:spPr bwMode="auto">
          <a:xfrm>
            <a:off x="4459364" y="1119384"/>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2" name="Freeform 6402"/>
          <p:cNvSpPr>
            <a:spLocks noChangeAspect="1"/>
          </p:cNvSpPr>
          <p:nvPr/>
        </p:nvSpPr>
        <p:spPr bwMode="auto">
          <a:xfrm>
            <a:off x="4540567" y="968336"/>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3" name="Freeform 6403"/>
          <p:cNvSpPr>
            <a:spLocks noChangeAspect="1"/>
          </p:cNvSpPr>
          <p:nvPr/>
        </p:nvSpPr>
        <p:spPr bwMode="auto">
          <a:xfrm>
            <a:off x="4574168" y="1117722"/>
            <a:ext cx="66501" cy="2280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4" name="Freeform 6405"/>
          <p:cNvSpPr>
            <a:spLocks noChangeAspect="1"/>
          </p:cNvSpPr>
          <p:nvPr/>
        </p:nvSpPr>
        <p:spPr bwMode="auto">
          <a:xfrm>
            <a:off x="4291361" y="985198"/>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5" name="Freeform 6406"/>
          <p:cNvSpPr>
            <a:spLocks noChangeAspect="1"/>
          </p:cNvSpPr>
          <p:nvPr/>
        </p:nvSpPr>
        <p:spPr bwMode="auto">
          <a:xfrm>
            <a:off x="4311661" y="1041010"/>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6" name="Freeform 6407"/>
          <p:cNvSpPr>
            <a:spLocks noChangeAspect="1"/>
          </p:cNvSpPr>
          <p:nvPr/>
        </p:nvSpPr>
        <p:spPr bwMode="auto">
          <a:xfrm>
            <a:off x="4248660" y="1037922"/>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7" name="Freeform 6408"/>
          <p:cNvSpPr>
            <a:spLocks noChangeAspect="1"/>
          </p:cNvSpPr>
          <p:nvPr/>
        </p:nvSpPr>
        <p:spPr bwMode="auto">
          <a:xfrm>
            <a:off x="4327062" y="1080910"/>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8" name="Freeform 6410"/>
          <p:cNvSpPr>
            <a:spLocks noChangeAspect="1"/>
          </p:cNvSpPr>
          <p:nvPr/>
        </p:nvSpPr>
        <p:spPr bwMode="auto">
          <a:xfrm>
            <a:off x="4446065" y="108162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9" name="Freeform 6411"/>
          <p:cNvSpPr>
            <a:spLocks noChangeAspect="1"/>
          </p:cNvSpPr>
          <p:nvPr/>
        </p:nvSpPr>
        <p:spPr bwMode="auto">
          <a:xfrm>
            <a:off x="4423663" y="950761"/>
            <a:ext cx="58101" cy="21375"/>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0" name="Freeform 6412"/>
          <p:cNvSpPr>
            <a:spLocks noChangeAspect="1"/>
          </p:cNvSpPr>
          <p:nvPr/>
        </p:nvSpPr>
        <p:spPr bwMode="auto">
          <a:xfrm>
            <a:off x="4579067" y="1082810"/>
            <a:ext cx="49701" cy="173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1" name="Freeform 6413"/>
          <p:cNvSpPr>
            <a:spLocks noChangeAspect="1"/>
          </p:cNvSpPr>
          <p:nvPr/>
        </p:nvSpPr>
        <p:spPr bwMode="auto">
          <a:xfrm>
            <a:off x="4369763" y="911098"/>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2" name="Freeform 6414"/>
          <p:cNvSpPr>
            <a:spLocks noChangeAspect="1"/>
          </p:cNvSpPr>
          <p:nvPr/>
        </p:nvSpPr>
        <p:spPr bwMode="auto">
          <a:xfrm>
            <a:off x="5651044" y="1010706"/>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3" name="Freeform 6415"/>
          <p:cNvSpPr>
            <a:spLocks noChangeAspect="1"/>
          </p:cNvSpPr>
          <p:nvPr/>
        </p:nvSpPr>
        <p:spPr bwMode="auto">
          <a:xfrm>
            <a:off x="4152057" y="1048848"/>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4" name="Freeform 6416"/>
          <p:cNvSpPr>
            <a:spLocks noChangeAspect="1"/>
          </p:cNvSpPr>
          <p:nvPr/>
        </p:nvSpPr>
        <p:spPr bwMode="auto">
          <a:xfrm>
            <a:off x="4595169" y="858612"/>
            <a:ext cx="50401" cy="18762"/>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5" name="Freeform 6419"/>
          <p:cNvSpPr>
            <a:spLocks noChangeAspect="1"/>
          </p:cNvSpPr>
          <p:nvPr/>
        </p:nvSpPr>
        <p:spPr bwMode="auto">
          <a:xfrm>
            <a:off x="4360663" y="828449"/>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6" name="Freeform 6420"/>
          <p:cNvSpPr>
            <a:spLocks noChangeAspect="1"/>
          </p:cNvSpPr>
          <p:nvPr/>
        </p:nvSpPr>
        <p:spPr bwMode="auto">
          <a:xfrm>
            <a:off x="4383763" y="867637"/>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7" name="Freeform 6421"/>
          <p:cNvSpPr>
            <a:spLocks noChangeAspect="1"/>
          </p:cNvSpPr>
          <p:nvPr/>
        </p:nvSpPr>
        <p:spPr bwMode="auto">
          <a:xfrm>
            <a:off x="4566468" y="922499"/>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8" name="Freeform 6422"/>
          <p:cNvSpPr>
            <a:spLocks noChangeAspect="1"/>
          </p:cNvSpPr>
          <p:nvPr/>
        </p:nvSpPr>
        <p:spPr bwMode="auto">
          <a:xfrm>
            <a:off x="4416663" y="1041960"/>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9" name="Freeform 6424"/>
          <p:cNvSpPr>
            <a:spLocks noChangeAspect="1"/>
          </p:cNvSpPr>
          <p:nvPr/>
        </p:nvSpPr>
        <p:spPr bwMode="auto">
          <a:xfrm>
            <a:off x="4728872" y="1053835"/>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0" name="Freeform 6425"/>
          <p:cNvSpPr>
            <a:spLocks noChangeAspect="1"/>
          </p:cNvSpPr>
          <p:nvPr/>
        </p:nvSpPr>
        <p:spPr bwMode="auto">
          <a:xfrm>
            <a:off x="4933978" y="10920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1" name="Freeform 6426"/>
          <p:cNvSpPr>
            <a:spLocks noChangeAspect="1"/>
          </p:cNvSpPr>
          <p:nvPr/>
        </p:nvSpPr>
        <p:spPr bwMode="auto">
          <a:xfrm>
            <a:off x="4849975" y="1012035"/>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2" name="Freeform 6427"/>
          <p:cNvSpPr>
            <a:spLocks noChangeAspect="1"/>
          </p:cNvSpPr>
          <p:nvPr/>
        </p:nvSpPr>
        <p:spPr bwMode="auto">
          <a:xfrm>
            <a:off x="4733773" y="816575"/>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3" name="Freeform 6428"/>
          <p:cNvSpPr>
            <a:spLocks noChangeAspect="1"/>
          </p:cNvSpPr>
          <p:nvPr/>
        </p:nvSpPr>
        <p:spPr bwMode="auto">
          <a:xfrm>
            <a:off x="4716972" y="1119384"/>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4" name="Freeform 6429"/>
          <p:cNvSpPr>
            <a:spLocks noChangeAspect="1"/>
          </p:cNvSpPr>
          <p:nvPr/>
        </p:nvSpPr>
        <p:spPr bwMode="auto">
          <a:xfrm>
            <a:off x="4011353" y="889724"/>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5" name="Freeform 6431"/>
          <p:cNvSpPr>
            <a:spLocks noChangeAspect="1"/>
          </p:cNvSpPr>
          <p:nvPr/>
        </p:nvSpPr>
        <p:spPr bwMode="auto">
          <a:xfrm>
            <a:off x="4630170" y="1044572"/>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6" name="Freeform 6432"/>
          <p:cNvSpPr>
            <a:spLocks noChangeAspect="1"/>
          </p:cNvSpPr>
          <p:nvPr/>
        </p:nvSpPr>
        <p:spPr bwMode="auto">
          <a:xfrm>
            <a:off x="3581790" y="1204505"/>
            <a:ext cx="46202" cy="18762"/>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7" name="Freeform 6433"/>
          <p:cNvSpPr>
            <a:spLocks noChangeAspect="1"/>
          </p:cNvSpPr>
          <p:nvPr/>
        </p:nvSpPr>
        <p:spPr bwMode="auto">
          <a:xfrm>
            <a:off x="4872376" y="940549"/>
            <a:ext cx="58801" cy="1995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8" name="Freeform 6435"/>
          <p:cNvSpPr>
            <a:spLocks noChangeAspect="1"/>
          </p:cNvSpPr>
          <p:nvPr/>
        </p:nvSpPr>
        <p:spPr bwMode="auto">
          <a:xfrm>
            <a:off x="4957078" y="9780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9" name="Freeform 6436"/>
          <p:cNvSpPr>
            <a:spLocks noChangeAspect="1"/>
          </p:cNvSpPr>
          <p:nvPr/>
        </p:nvSpPr>
        <p:spPr bwMode="auto">
          <a:xfrm>
            <a:off x="4866775" y="854812"/>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60" name="Freeform 6438"/>
          <p:cNvSpPr>
            <a:spLocks noChangeAspect="1"/>
          </p:cNvSpPr>
          <p:nvPr/>
        </p:nvSpPr>
        <p:spPr bwMode="auto">
          <a:xfrm>
            <a:off x="4439765" y="916561"/>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1" name="Freeform 6439"/>
          <p:cNvSpPr>
            <a:spLocks noChangeAspect="1"/>
          </p:cNvSpPr>
          <p:nvPr/>
        </p:nvSpPr>
        <p:spPr bwMode="auto">
          <a:xfrm>
            <a:off x="3657393" y="112774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2" name="Freeform 6440"/>
          <p:cNvSpPr>
            <a:spLocks noChangeAspect="1"/>
          </p:cNvSpPr>
          <p:nvPr/>
        </p:nvSpPr>
        <p:spPr bwMode="auto">
          <a:xfrm>
            <a:off x="4644170" y="1169496"/>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63" name="Freeform 6441"/>
          <p:cNvSpPr>
            <a:spLocks noChangeAspect="1"/>
          </p:cNvSpPr>
          <p:nvPr/>
        </p:nvSpPr>
        <p:spPr bwMode="auto">
          <a:xfrm>
            <a:off x="4835975" y="1125559"/>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64" name="Freeform 6442"/>
          <p:cNvSpPr>
            <a:spLocks noChangeAspect="1"/>
          </p:cNvSpPr>
          <p:nvPr/>
        </p:nvSpPr>
        <p:spPr bwMode="auto">
          <a:xfrm>
            <a:off x="4173757" y="1080435"/>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65" name="Freeform 6443"/>
          <p:cNvSpPr>
            <a:spLocks noChangeAspect="1"/>
          </p:cNvSpPr>
          <p:nvPr/>
        </p:nvSpPr>
        <p:spPr bwMode="auto">
          <a:xfrm>
            <a:off x="4592368" y="1147409"/>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6" name="Freeform 6445"/>
          <p:cNvSpPr>
            <a:spLocks noChangeAspect="1"/>
          </p:cNvSpPr>
          <p:nvPr/>
        </p:nvSpPr>
        <p:spPr bwMode="auto">
          <a:xfrm>
            <a:off x="4798874" y="1079247"/>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7" name="Freeform 6446"/>
          <p:cNvSpPr>
            <a:spLocks noChangeAspect="1"/>
          </p:cNvSpPr>
          <p:nvPr/>
        </p:nvSpPr>
        <p:spPr bwMode="auto">
          <a:xfrm>
            <a:off x="4006454" y="1054072"/>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8" name="Freeform 6447"/>
          <p:cNvSpPr>
            <a:spLocks noChangeAspect="1"/>
          </p:cNvSpPr>
          <p:nvPr/>
        </p:nvSpPr>
        <p:spPr bwMode="auto">
          <a:xfrm>
            <a:off x="3963752" y="117543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9" name="Freeform 6448"/>
          <p:cNvSpPr>
            <a:spLocks noChangeAspect="1"/>
          </p:cNvSpPr>
          <p:nvPr/>
        </p:nvSpPr>
        <p:spPr bwMode="auto">
          <a:xfrm>
            <a:off x="4273860" y="112033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0" name="Freeform 6449"/>
          <p:cNvSpPr>
            <a:spLocks noChangeAspect="1"/>
          </p:cNvSpPr>
          <p:nvPr/>
        </p:nvSpPr>
        <p:spPr bwMode="auto">
          <a:xfrm>
            <a:off x="3937852" y="834149"/>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71" name="Freeform 6450"/>
          <p:cNvSpPr>
            <a:spLocks noChangeAspect="1"/>
          </p:cNvSpPr>
          <p:nvPr/>
        </p:nvSpPr>
        <p:spPr bwMode="auto">
          <a:xfrm>
            <a:off x="4533567" y="110608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2" name="Freeform 6452"/>
          <p:cNvSpPr>
            <a:spLocks noChangeAspect="1"/>
          </p:cNvSpPr>
          <p:nvPr/>
        </p:nvSpPr>
        <p:spPr bwMode="auto">
          <a:xfrm>
            <a:off x="4975979" y="876661"/>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73" name="Freeform 6453"/>
          <p:cNvSpPr>
            <a:spLocks noChangeAspect="1"/>
          </p:cNvSpPr>
          <p:nvPr/>
        </p:nvSpPr>
        <p:spPr bwMode="auto">
          <a:xfrm>
            <a:off x="4033054" y="108518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4" name="Freeform 6454"/>
          <p:cNvSpPr>
            <a:spLocks noChangeAspect="1"/>
          </p:cNvSpPr>
          <p:nvPr/>
        </p:nvSpPr>
        <p:spPr bwMode="auto">
          <a:xfrm>
            <a:off x="5317836" y="933757"/>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5" name="Freeform 6455"/>
          <p:cNvSpPr>
            <a:spLocks noChangeAspect="1"/>
          </p:cNvSpPr>
          <p:nvPr/>
        </p:nvSpPr>
        <p:spPr bwMode="auto">
          <a:xfrm>
            <a:off x="4493665" y="1039110"/>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6" name="Freeform 6456"/>
          <p:cNvSpPr>
            <a:spLocks noChangeAspect="1"/>
          </p:cNvSpPr>
          <p:nvPr/>
        </p:nvSpPr>
        <p:spPr bwMode="auto">
          <a:xfrm>
            <a:off x="4446065" y="931049"/>
            <a:ext cx="77702" cy="22087"/>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sz="1200">
              <a:latin typeface="Helvetica" pitchFamily="34" charset="0"/>
            </a:endParaRPr>
          </a:p>
        </p:txBody>
      </p:sp>
      <p:sp>
        <p:nvSpPr>
          <p:cNvPr id="77" name="Rectangle 76"/>
          <p:cNvSpPr/>
          <p:nvPr/>
        </p:nvSpPr>
        <p:spPr>
          <a:xfrm>
            <a:off x="3561125" y="1123842"/>
            <a:ext cx="2067687"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 Whole body simulations</a:t>
            </a:r>
            <a:endParaRPr lang="sv-SE" sz="1200" b="1" dirty="0">
              <a:latin typeface="Helvetica" pitchFamily="34" charset="0"/>
              <a:cs typeface="Times New Roman" pitchFamily="18" charset="0"/>
            </a:endParaRPr>
          </a:p>
        </p:txBody>
      </p:sp>
      <p:sp>
        <p:nvSpPr>
          <p:cNvPr id="78" name="Freeform 424"/>
          <p:cNvSpPr>
            <a:spLocks/>
          </p:cNvSpPr>
          <p:nvPr/>
        </p:nvSpPr>
        <p:spPr bwMode="auto">
          <a:xfrm rot="5400000">
            <a:off x="1295637" y="1384773"/>
            <a:ext cx="936102" cy="2016224"/>
          </a:xfrm>
          <a:custGeom>
            <a:avLst/>
            <a:gdLst/>
            <a:ahLst/>
            <a:cxnLst>
              <a:cxn ang="0">
                <a:pos x="185" y="103"/>
              </a:cxn>
              <a:cxn ang="0">
                <a:pos x="131" y="1"/>
              </a:cxn>
              <a:cxn ang="0">
                <a:pos x="107" y="109"/>
              </a:cxn>
              <a:cxn ang="0">
                <a:pos x="17" y="109"/>
              </a:cxn>
              <a:cxn ang="0">
                <a:pos x="59" y="205"/>
              </a:cxn>
              <a:cxn ang="0">
                <a:pos x="5" y="271"/>
              </a:cxn>
              <a:cxn ang="0">
                <a:pos x="89" y="301"/>
              </a:cxn>
              <a:cxn ang="0">
                <a:pos x="29" y="373"/>
              </a:cxn>
              <a:cxn ang="0">
                <a:pos x="83" y="415"/>
              </a:cxn>
              <a:cxn ang="0">
                <a:pos x="29" y="463"/>
              </a:cxn>
              <a:cxn ang="0">
                <a:pos x="83" y="499"/>
              </a:cxn>
              <a:cxn ang="0">
                <a:pos x="53" y="565"/>
              </a:cxn>
              <a:cxn ang="0">
                <a:pos x="113" y="595"/>
              </a:cxn>
              <a:cxn ang="0">
                <a:pos x="113" y="691"/>
              </a:cxn>
              <a:cxn ang="0">
                <a:pos x="179" y="643"/>
              </a:cxn>
              <a:cxn ang="0">
                <a:pos x="251" y="655"/>
              </a:cxn>
              <a:cxn ang="0">
                <a:pos x="251" y="577"/>
              </a:cxn>
              <a:cxn ang="0">
                <a:pos x="311" y="529"/>
              </a:cxn>
              <a:cxn ang="0">
                <a:pos x="233" y="493"/>
              </a:cxn>
              <a:cxn ang="0">
                <a:pos x="293" y="433"/>
              </a:cxn>
              <a:cxn ang="0">
                <a:pos x="221" y="421"/>
              </a:cxn>
              <a:cxn ang="0">
                <a:pos x="293" y="367"/>
              </a:cxn>
              <a:cxn ang="0">
                <a:pos x="251" y="325"/>
              </a:cxn>
              <a:cxn ang="0">
                <a:pos x="323" y="277"/>
              </a:cxn>
              <a:cxn ang="0">
                <a:pos x="245" y="211"/>
              </a:cxn>
              <a:cxn ang="0">
                <a:pos x="275" y="85"/>
              </a:cxn>
              <a:cxn ang="0">
                <a:pos x="185" y="103"/>
              </a:cxn>
            </a:cxnLst>
            <a:rect l="0" t="0" r="r" b="b"/>
            <a:pathLst>
              <a:path w="324" h="699">
                <a:moveTo>
                  <a:pt x="185" y="103"/>
                </a:moveTo>
                <a:cubicBezTo>
                  <a:pt x="161" y="89"/>
                  <a:pt x="144" y="0"/>
                  <a:pt x="131" y="1"/>
                </a:cubicBezTo>
                <a:cubicBezTo>
                  <a:pt x="118" y="2"/>
                  <a:pt x="126" y="91"/>
                  <a:pt x="107" y="109"/>
                </a:cubicBezTo>
                <a:cubicBezTo>
                  <a:pt x="88" y="127"/>
                  <a:pt x="25" y="93"/>
                  <a:pt x="17" y="109"/>
                </a:cubicBezTo>
                <a:cubicBezTo>
                  <a:pt x="9" y="125"/>
                  <a:pt x="61" y="178"/>
                  <a:pt x="59" y="205"/>
                </a:cubicBezTo>
                <a:cubicBezTo>
                  <a:pt x="57" y="232"/>
                  <a:pt x="0" y="255"/>
                  <a:pt x="5" y="271"/>
                </a:cubicBezTo>
                <a:cubicBezTo>
                  <a:pt x="10" y="287"/>
                  <a:pt x="85" y="284"/>
                  <a:pt x="89" y="301"/>
                </a:cubicBezTo>
                <a:cubicBezTo>
                  <a:pt x="93" y="318"/>
                  <a:pt x="30" y="354"/>
                  <a:pt x="29" y="373"/>
                </a:cubicBezTo>
                <a:cubicBezTo>
                  <a:pt x="28" y="392"/>
                  <a:pt x="83" y="400"/>
                  <a:pt x="83" y="415"/>
                </a:cubicBezTo>
                <a:cubicBezTo>
                  <a:pt x="83" y="430"/>
                  <a:pt x="29" y="449"/>
                  <a:pt x="29" y="463"/>
                </a:cubicBezTo>
                <a:cubicBezTo>
                  <a:pt x="29" y="477"/>
                  <a:pt x="79" y="482"/>
                  <a:pt x="83" y="499"/>
                </a:cubicBezTo>
                <a:cubicBezTo>
                  <a:pt x="87" y="516"/>
                  <a:pt x="48" y="549"/>
                  <a:pt x="53" y="565"/>
                </a:cubicBezTo>
                <a:cubicBezTo>
                  <a:pt x="58" y="581"/>
                  <a:pt x="103" y="574"/>
                  <a:pt x="113" y="595"/>
                </a:cubicBezTo>
                <a:cubicBezTo>
                  <a:pt x="123" y="616"/>
                  <a:pt x="102" y="683"/>
                  <a:pt x="113" y="691"/>
                </a:cubicBezTo>
                <a:cubicBezTo>
                  <a:pt x="124" y="699"/>
                  <a:pt x="156" y="649"/>
                  <a:pt x="179" y="643"/>
                </a:cubicBezTo>
                <a:cubicBezTo>
                  <a:pt x="202" y="637"/>
                  <a:pt x="239" y="666"/>
                  <a:pt x="251" y="655"/>
                </a:cubicBezTo>
                <a:cubicBezTo>
                  <a:pt x="263" y="644"/>
                  <a:pt x="241" y="598"/>
                  <a:pt x="251" y="577"/>
                </a:cubicBezTo>
                <a:cubicBezTo>
                  <a:pt x="261" y="556"/>
                  <a:pt x="314" y="543"/>
                  <a:pt x="311" y="529"/>
                </a:cubicBezTo>
                <a:cubicBezTo>
                  <a:pt x="308" y="515"/>
                  <a:pt x="236" y="509"/>
                  <a:pt x="233" y="493"/>
                </a:cubicBezTo>
                <a:cubicBezTo>
                  <a:pt x="230" y="477"/>
                  <a:pt x="295" y="445"/>
                  <a:pt x="293" y="433"/>
                </a:cubicBezTo>
                <a:cubicBezTo>
                  <a:pt x="291" y="421"/>
                  <a:pt x="221" y="432"/>
                  <a:pt x="221" y="421"/>
                </a:cubicBezTo>
                <a:cubicBezTo>
                  <a:pt x="221" y="410"/>
                  <a:pt x="288" y="383"/>
                  <a:pt x="293" y="367"/>
                </a:cubicBezTo>
                <a:cubicBezTo>
                  <a:pt x="298" y="351"/>
                  <a:pt x="246" y="340"/>
                  <a:pt x="251" y="325"/>
                </a:cubicBezTo>
                <a:cubicBezTo>
                  <a:pt x="256" y="310"/>
                  <a:pt x="324" y="296"/>
                  <a:pt x="323" y="277"/>
                </a:cubicBezTo>
                <a:cubicBezTo>
                  <a:pt x="322" y="258"/>
                  <a:pt x="253" y="243"/>
                  <a:pt x="245" y="211"/>
                </a:cubicBezTo>
                <a:cubicBezTo>
                  <a:pt x="237" y="179"/>
                  <a:pt x="285" y="103"/>
                  <a:pt x="275" y="85"/>
                </a:cubicBezTo>
                <a:cubicBezTo>
                  <a:pt x="265" y="67"/>
                  <a:pt x="209" y="117"/>
                  <a:pt x="185" y="103"/>
                </a:cubicBezTo>
                <a:close/>
              </a:path>
            </a:pathLst>
          </a:custGeom>
          <a:solidFill>
            <a:srgbClr val="FFCC99"/>
          </a:solidFill>
          <a:ln w="9525" cap="flat" cmpd="sng">
            <a:solidFill>
              <a:srgbClr val="FF9123"/>
            </a:solidFill>
            <a:prstDash val="solid"/>
            <a:round/>
            <a:headEnd/>
            <a:tailEnd/>
          </a:ln>
          <a:effectLst/>
        </p:spPr>
        <p:txBody>
          <a:bodyPr wrap="none" anchor="ctr"/>
          <a:lstStyle/>
          <a:p>
            <a:endParaRPr lang="sv-SE" sz="1200">
              <a:latin typeface="Helvetica" pitchFamily="34" charset="0"/>
            </a:endParaRPr>
          </a:p>
        </p:txBody>
      </p:sp>
      <p:sp>
        <p:nvSpPr>
          <p:cNvPr id="79" name="Rectangle 78"/>
          <p:cNvSpPr/>
          <p:nvPr/>
        </p:nvSpPr>
        <p:spPr>
          <a:xfrm>
            <a:off x="6536761" y="2291122"/>
            <a:ext cx="2067687"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 Molecular mechanisms</a:t>
            </a:r>
            <a:endParaRPr lang="sv-SE" sz="1200" b="1" dirty="0">
              <a:latin typeface="Helvetica" pitchFamily="34" charset="0"/>
              <a:cs typeface="Times New Roman" pitchFamily="18" charset="0"/>
            </a:endParaRPr>
          </a:p>
        </p:txBody>
      </p:sp>
      <p:sp>
        <p:nvSpPr>
          <p:cNvPr id="80" name="Rectangle 79"/>
          <p:cNvSpPr/>
          <p:nvPr/>
        </p:nvSpPr>
        <p:spPr>
          <a:xfrm>
            <a:off x="882711" y="2269962"/>
            <a:ext cx="1922997"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Omics data analysis</a:t>
            </a:r>
            <a:endParaRPr lang="sv-SE" sz="1200" b="1" dirty="0">
              <a:latin typeface="Helvetica" pitchFamily="34" charset="0"/>
              <a:cs typeface="Times New Roman" pitchFamily="18" charset="0"/>
            </a:endParaRPr>
          </a:p>
        </p:txBody>
      </p:sp>
      <p:sp>
        <p:nvSpPr>
          <p:cNvPr id="81" name="Left Brace 80"/>
          <p:cNvSpPr/>
          <p:nvPr/>
        </p:nvSpPr>
        <p:spPr>
          <a:xfrm rot="16200000">
            <a:off x="4211960" y="2708920"/>
            <a:ext cx="720080" cy="4320480"/>
          </a:xfrm>
          <a:prstGeom prst="leftBrace">
            <a:avLst>
              <a:gd name="adj1" fmla="val 63158"/>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2" name="Freeform 3328"/>
          <p:cNvSpPr>
            <a:spLocks noChangeAspect="1"/>
          </p:cNvSpPr>
          <p:nvPr/>
        </p:nvSpPr>
        <p:spPr bwMode="auto">
          <a:xfrm>
            <a:off x="2627784" y="5390033"/>
            <a:ext cx="3888432" cy="703263"/>
          </a:xfrm>
          <a:custGeom>
            <a:avLst/>
            <a:gdLst/>
            <a:ahLst/>
            <a:cxnLst>
              <a:cxn ang="0">
                <a:pos x="111" y="327"/>
              </a:cxn>
              <a:cxn ang="0">
                <a:pos x="633" y="45"/>
              </a:cxn>
              <a:cxn ang="0">
                <a:pos x="1749" y="261"/>
              </a:cxn>
              <a:cxn ang="0">
                <a:pos x="3021" y="45"/>
              </a:cxn>
              <a:cxn ang="0">
                <a:pos x="3501" y="531"/>
              </a:cxn>
              <a:cxn ang="0">
                <a:pos x="3033" y="1089"/>
              </a:cxn>
              <a:cxn ang="0">
                <a:pos x="1389" y="1119"/>
              </a:cxn>
              <a:cxn ang="0">
                <a:pos x="213" y="1035"/>
              </a:cxn>
              <a:cxn ang="0">
                <a:pos x="111" y="327"/>
              </a:cxn>
            </a:cxnLst>
            <a:rect l="0" t="0" r="r" b="b"/>
            <a:pathLst>
              <a:path w="3503" h="1187">
                <a:moveTo>
                  <a:pt x="111" y="327"/>
                </a:moveTo>
                <a:cubicBezTo>
                  <a:pt x="181" y="162"/>
                  <a:pt x="360" y="56"/>
                  <a:pt x="633" y="45"/>
                </a:cubicBezTo>
                <a:cubicBezTo>
                  <a:pt x="906" y="34"/>
                  <a:pt x="1351" y="261"/>
                  <a:pt x="1749" y="261"/>
                </a:cubicBezTo>
                <a:cubicBezTo>
                  <a:pt x="2147" y="261"/>
                  <a:pt x="2729" y="0"/>
                  <a:pt x="3021" y="45"/>
                </a:cubicBezTo>
                <a:cubicBezTo>
                  <a:pt x="3313" y="90"/>
                  <a:pt x="3499" y="357"/>
                  <a:pt x="3501" y="531"/>
                </a:cubicBezTo>
                <a:cubicBezTo>
                  <a:pt x="3503" y="705"/>
                  <a:pt x="3385" y="991"/>
                  <a:pt x="3033" y="1089"/>
                </a:cubicBezTo>
                <a:cubicBezTo>
                  <a:pt x="2681" y="1187"/>
                  <a:pt x="1859" y="1128"/>
                  <a:pt x="1389" y="1119"/>
                </a:cubicBezTo>
                <a:cubicBezTo>
                  <a:pt x="919" y="1110"/>
                  <a:pt x="426" y="1167"/>
                  <a:pt x="213" y="1035"/>
                </a:cubicBezTo>
                <a:cubicBezTo>
                  <a:pt x="0" y="903"/>
                  <a:pt x="41" y="492"/>
                  <a:pt x="111" y="327"/>
                </a:cubicBezTo>
                <a:close/>
              </a:path>
            </a:pathLst>
          </a:custGeom>
          <a:gradFill rotWithShape="1">
            <a:gsLst>
              <a:gs pos="0">
                <a:srgbClr val="DDDDDD">
                  <a:gamma/>
                  <a:shade val="39216"/>
                  <a:invGamma/>
                </a:srgbClr>
              </a:gs>
              <a:gs pos="50000">
                <a:srgbClr val="DDDDDD"/>
              </a:gs>
              <a:gs pos="100000">
                <a:srgbClr val="DDDDDD">
                  <a:gamma/>
                  <a:shade val="39216"/>
                  <a:invGamma/>
                </a:srgbClr>
              </a:gs>
            </a:gsLst>
            <a:lin ang="5400000" scaled="1"/>
          </a:gradFill>
          <a:ln w="9525" cap="flat" cmpd="sng">
            <a:solidFill>
              <a:srgbClr val="867272"/>
            </a:solidFill>
            <a:prstDash val="solid"/>
            <a:round/>
            <a:headEnd type="none" w="med" len="med"/>
            <a:tailEnd type="none" w="med" len="med"/>
          </a:ln>
          <a:effectLst/>
        </p:spPr>
        <p:txBody>
          <a:bodyPr wrap="none" anchor="ctr"/>
          <a:lstStyle/>
          <a:p>
            <a:endParaRPr lang="sv-SE"/>
          </a:p>
        </p:txBody>
      </p:sp>
      <p:sp>
        <p:nvSpPr>
          <p:cNvPr id="83" name="Rectangle 82"/>
          <p:cNvSpPr/>
          <p:nvPr/>
        </p:nvSpPr>
        <p:spPr>
          <a:xfrm>
            <a:off x="2646072" y="5596913"/>
            <a:ext cx="3888432" cy="276999"/>
          </a:xfrm>
          <a:prstGeom prst="rect">
            <a:avLst/>
          </a:prstGeom>
        </p:spPr>
        <p:txBody>
          <a:bodyPr wrap="square">
            <a:spAutoFit/>
          </a:bodyPr>
          <a:lstStyle/>
          <a:p>
            <a:pPr marL="228600" indent="-228600" algn="ctr"/>
            <a:r>
              <a:rPr lang="en-GB" sz="1200" b="1" dirty="0">
                <a:solidFill>
                  <a:srgbClr val="C00000"/>
                </a:solidFill>
                <a:latin typeface="Helvetica" pitchFamily="34" charset="0"/>
                <a:cs typeface="Times New Roman" pitchFamily="18" charset="0"/>
              </a:rPr>
              <a:t>PERSONALIZED AND TRANSLATIONAL MEDICINE</a:t>
            </a:r>
            <a:endParaRPr lang="sv-SE" sz="1200" b="1" dirty="0">
              <a:solidFill>
                <a:srgbClr val="C00000"/>
              </a:solidFill>
              <a:latin typeface="Helvetica" pitchFamily="34" charset="0"/>
              <a:cs typeface="Times New Roman" pitchFamily="18" charset="0"/>
            </a:endParaRPr>
          </a:p>
        </p:txBody>
      </p:sp>
      <p:sp>
        <p:nvSpPr>
          <p:cNvPr id="84" name="Down Arrow 83"/>
          <p:cNvSpPr/>
          <p:nvPr/>
        </p:nvSpPr>
        <p:spPr>
          <a:xfrm rot="18900000">
            <a:off x="4917722" y="3060016"/>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85" name="Down Arrow 84"/>
          <p:cNvSpPr/>
          <p:nvPr/>
        </p:nvSpPr>
        <p:spPr>
          <a:xfrm rot="2700000">
            <a:off x="3758278" y="3060016"/>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86" name="TextBox 85"/>
          <p:cNvSpPr txBox="1"/>
          <p:nvPr/>
        </p:nvSpPr>
        <p:spPr>
          <a:xfrm>
            <a:off x="3275856" y="2206372"/>
            <a:ext cx="2592288" cy="276999"/>
          </a:xfrm>
          <a:prstGeom prst="rect">
            <a:avLst/>
          </a:prstGeom>
          <a:noFill/>
        </p:spPr>
        <p:txBody>
          <a:bodyPr wrap="square" rtlCol="0">
            <a:spAutoFit/>
          </a:bodyPr>
          <a:lstStyle/>
          <a:p>
            <a:pPr algn="ctr"/>
            <a:r>
              <a:rPr lang="en-GB" sz="1200" b="1" dirty="0">
                <a:solidFill>
                  <a:srgbClr val="C00000"/>
                </a:solidFill>
                <a:latin typeface="Helvetica" pitchFamily="34" charset="0"/>
              </a:rPr>
              <a:t>Genome-scale metabolic models</a:t>
            </a:r>
            <a:endParaRPr lang="sv-SE" sz="1200" b="1" dirty="0">
              <a:solidFill>
                <a:srgbClr val="C00000"/>
              </a:solidFill>
              <a:latin typeface="Helvetica" pitchFamily="34" charset="0"/>
            </a:endParaRPr>
          </a:p>
        </p:txBody>
      </p:sp>
      <p:sp>
        <p:nvSpPr>
          <p:cNvPr id="87" name="TextBox 86"/>
          <p:cNvSpPr txBox="1"/>
          <p:nvPr/>
        </p:nvSpPr>
        <p:spPr>
          <a:xfrm>
            <a:off x="0" y="6488668"/>
            <a:ext cx="5035480" cy="307777"/>
          </a:xfrm>
          <a:prstGeom prst="rect">
            <a:avLst/>
          </a:prstGeom>
          <a:noFill/>
        </p:spPr>
        <p:txBody>
          <a:bodyPr wrap="square" rtlCol="0">
            <a:spAutoFit/>
          </a:bodyPr>
          <a:lstStyle/>
          <a:p>
            <a:r>
              <a:rPr lang="en-GB" sz="1400" b="1" dirty="0">
                <a:solidFill>
                  <a:schemeClr val="bg1"/>
                </a:solidFill>
                <a:latin typeface="Helvetica" pitchFamily="34" charset="0"/>
              </a:rPr>
              <a:t>Mardinoglu, Gatto &amp; Nielsen (2013), </a:t>
            </a:r>
            <a:r>
              <a:rPr lang="en-GB" sz="1400" b="1" dirty="0" err="1">
                <a:solidFill>
                  <a:schemeClr val="bg1"/>
                </a:solidFill>
                <a:latin typeface="Helvetica" pitchFamily="34" charset="0"/>
              </a:rPr>
              <a:t>Biotechnol</a:t>
            </a:r>
            <a:r>
              <a:rPr lang="en-GB" sz="1400" b="1" dirty="0">
                <a:solidFill>
                  <a:schemeClr val="bg1"/>
                </a:solidFill>
                <a:latin typeface="Helvetica" pitchFamily="34" charset="0"/>
              </a:rPr>
              <a:t>. J. </a:t>
            </a:r>
            <a:endParaRPr lang="sv-SE" sz="1400" b="1" dirty="0">
              <a:solidFill>
                <a:schemeClr val="bg1"/>
              </a:solidFill>
              <a:latin typeface="Helvetica" pitchFamily="34" charset="0"/>
            </a:endParaRPr>
          </a:p>
        </p:txBody>
      </p:sp>
      <p:sp>
        <p:nvSpPr>
          <p:cNvPr id="88"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Tree>
    <p:extLst>
      <p:ext uri="{BB962C8B-B14F-4D97-AF65-F5344CB8AC3E}">
        <p14:creationId xmlns:p14="http://schemas.microsoft.com/office/powerpoint/2010/main" val="2768313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626"/>
          <p:cNvGrpSpPr>
            <a:grpSpLocks/>
          </p:cNvGrpSpPr>
          <p:nvPr/>
        </p:nvGrpSpPr>
        <p:grpSpPr bwMode="auto">
          <a:xfrm>
            <a:off x="624916" y="2530727"/>
            <a:ext cx="990600" cy="762000"/>
            <a:chOff x="2679" y="2028"/>
            <a:chExt cx="1157" cy="764"/>
          </a:xfrm>
        </p:grpSpPr>
        <p:sp>
          <p:nvSpPr>
            <p:cNvPr id="451"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en-US"/>
            </a:p>
          </p:txBody>
        </p:sp>
        <p:grpSp>
          <p:nvGrpSpPr>
            <p:cNvPr id="452" name="Group 628"/>
            <p:cNvGrpSpPr>
              <a:grpSpLocks noChangeAspect="1"/>
            </p:cNvGrpSpPr>
            <p:nvPr/>
          </p:nvGrpSpPr>
          <p:grpSpPr bwMode="auto">
            <a:xfrm>
              <a:off x="2992" y="2553"/>
              <a:ext cx="328" cy="113"/>
              <a:chOff x="1683" y="3211"/>
              <a:chExt cx="825" cy="284"/>
            </a:xfrm>
          </p:grpSpPr>
          <p:sp>
            <p:nvSpPr>
              <p:cNvPr id="466"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en-US"/>
              </a:p>
            </p:txBody>
          </p:sp>
          <p:sp>
            <p:nvSpPr>
              <p:cNvPr id="467"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en-US"/>
              </a:p>
            </p:txBody>
          </p:sp>
        </p:grpSp>
        <p:sp>
          <p:nvSpPr>
            <p:cNvPr id="453"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en-US"/>
            </a:p>
          </p:txBody>
        </p:sp>
        <p:sp>
          <p:nvSpPr>
            <p:cNvPr id="454"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en-US"/>
            </a:p>
          </p:txBody>
        </p:sp>
        <p:sp>
          <p:nvSpPr>
            <p:cNvPr id="455"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en-US"/>
            </a:p>
          </p:txBody>
        </p:sp>
        <p:sp>
          <p:nvSpPr>
            <p:cNvPr id="456"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a:alphaModFix amt="30000"/>
              </a:blip>
              <a:srcRect/>
              <a:tile tx="0" ty="0" sx="100000" sy="100000" flip="none" algn="tl"/>
            </a:blipFill>
            <a:ln w="9525">
              <a:noFill/>
              <a:round/>
              <a:headEnd/>
              <a:tailEnd/>
            </a:ln>
            <a:effectLst/>
          </p:spPr>
          <p:txBody>
            <a:bodyPr/>
            <a:lstStyle/>
            <a:p>
              <a:endParaRPr lang="en-US"/>
            </a:p>
          </p:txBody>
        </p:sp>
        <p:sp>
          <p:nvSpPr>
            <p:cNvPr id="457"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en-US"/>
            </a:p>
          </p:txBody>
        </p:sp>
        <p:grpSp>
          <p:nvGrpSpPr>
            <p:cNvPr id="458" name="Group 636"/>
            <p:cNvGrpSpPr>
              <a:grpSpLocks noChangeAspect="1"/>
            </p:cNvGrpSpPr>
            <p:nvPr/>
          </p:nvGrpSpPr>
          <p:grpSpPr bwMode="auto">
            <a:xfrm>
              <a:off x="2679" y="2033"/>
              <a:ext cx="701" cy="759"/>
              <a:chOff x="279" y="215"/>
              <a:chExt cx="1764" cy="1907"/>
            </a:xfrm>
          </p:grpSpPr>
          <p:sp>
            <p:nvSpPr>
              <p:cNvPr id="463"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en-US"/>
              </a:p>
            </p:txBody>
          </p:sp>
          <p:sp>
            <p:nvSpPr>
              <p:cNvPr id="464"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en-US"/>
              </a:p>
            </p:txBody>
          </p:sp>
          <p:sp>
            <p:nvSpPr>
              <p:cNvPr id="465"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en-US"/>
              </a:p>
            </p:txBody>
          </p:sp>
        </p:grpSp>
        <p:sp>
          <p:nvSpPr>
            <p:cNvPr id="459"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en-US"/>
            </a:p>
          </p:txBody>
        </p:sp>
        <p:sp>
          <p:nvSpPr>
            <p:cNvPr id="460"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en-US"/>
            </a:p>
          </p:txBody>
        </p:sp>
        <p:sp>
          <p:nvSpPr>
            <p:cNvPr id="461"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en-US"/>
            </a:p>
          </p:txBody>
        </p:sp>
        <p:sp>
          <p:nvSpPr>
            <p:cNvPr id="462"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en-US"/>
            </a:p>
          </p:txBody>
        </p:sp>
      </p:grpSp>
      <p:sp>
        <p:nvSpPr>
          <p:cNvPr id="6" name="Freeform 4"/>
          <p:cNvSpPr>
            <a:spLocks noChangeAspect="1"/>
          </p:cNvSpPr>
          <p:nvPr/>
        </p:nvSpPr>
        <p:spPr bwMode="auto">
          <a:xfrm>
            <a:off x="167716" y="549527"/>
            <a:ext cx="1989940" cy="5662453"/>
          </a:xfrm>
          <a:custGeom>
            <a:avLst/>
            <a:gdLst/>
            <a:ahLst/>
            <a:cxnLst>
              <a:cxn ang="0">
                <a:pos x="844" y="99"/>
              </a:cxn>
              <a:cxn ang="0">
                <a:pos x="863" y="330"/>
              </a:cxn>
              <a:cxn ang="0">
                <a:pos x="792" y="439"/>
              </a:cxn>
              <a:cxn ang="0">
                <a:pos x="1084" y="737"/>
              </a:cxn>
              <a:cxn ang="0">
                <a:pos x="1247" y="1155"/>
              </a:cxn>
              <a:cxn ang="0">
                <a:pos x="1332" y="1631"/>
              </a:cxn>
              <a:cxn ang="0">
                <a:pos x="1318" y="2016"/>
              </a:cxn>
              <a:cxn ang="0">
                <a:pos x="1240" y="2368"/>
              </a:cxn>
              <a:cxn ang="0">
                <a:pos x="1248" y="2157"/>
              </a:cxn>
              <a:cxn ang="0">
                <a:pos x="1205" y="2122"/>
              </a:cxn>
              <a:cxn ang="0">
                <a:pos x="1177" y="1855"/>
              </a:cxn>
              <a:cxn ang="0">
                <a:pos x="1098" y="1469"/>
              </a:cxn>
              <a:cxn ang="0">
                <a:pos x="1044" y="1124"/>
              </a:cxn>
              <a:cxn ang="0">
                <a:pos x="986" y="1588"/>
              </a:cxn>
              <a:cxn ang="0">
                <a:pos x="1080" y="2205"/>
              </a:cxn>
              <a:cxn ang="0">
                <a:pos x="937" y="2837"/>
              </a:cxn>
              <a:cxn ang="0">
                <a:pos x="971" y="3036"/>
              </a:cxn>
              <a:cxn ang="0">
                <a:pos x="882" y="3631"/>
              </a:cxn>
              <a:cxn ang="0">
                <a:pos x="946" y="3863"/>
              </a:cxn>
              <a:cxn ang="0">
                <a:pos x="792" y="3888"/>
              </a:cxn>
              <a:cxn ang="0">
                <a:pos x="733" y="3732"/>
              </a:cxn>
              <a:cxn ang="0">
                <a:pos x="760" y="3575"/>
              </a:cxn>
              <a:cxn ang="0">
                <a:pos x="695" y="3175"/>
              </a:cxn>
              <a:cxn ang="0">
                <a:pos x="695" y="2782"/>
              </a:cxn>
              <a:cxn ang="0">
                <a:pos x="679" y="2227"/>
              </a:cxn>
              <a:cxn ang="0">
                <a:pos x="616" y="2499"/>
              </a:cxn>
              <a:cxn ang="0">
                <a:pos x="587" y="3005"/>
              </a:cxn>
              <a:cxn ang="0">
                <a:pos x="530" y="3523"/>
              </a:cxn>
              <a:cxn ang="0">
                <a:pos x="589" y="3787"/>
              </a:cxn>
              <a:cxn ang="0">
                <a:pos x="517" y="3881"/>
              </a:cxn>
              <a:cxn ang="0">
                <a:pos x="364" y="3869"/>
              </a:cxn>
              <a:cxn ang="0">
                <a:pos x="421" y="3615"/>
              </a:cxn>
              <a:cxn ang="0">
                <a:pos x="373" y="2907"/>
              </a:cxn>
              <a:cxn ang="0">
                <a:pos x="253" y="2395"/>
              </a:cxn>
              <a:cxn ang="0">
                <a:pos x="340" y="1610"/>
              </a:cxn>
              <a:cxn ang="0">
                <a:pos x="278" y="1272"/>
              </a:cxn>
              <a:cxn ang="0">
                <a:pos x="234" y="1448"/>
              </a:cxn>
              <a:cxn ang="0">
                <a:pos x="185" y="1806"/>
              </a:cxn>
              <a:cxn ang="0">
                <a:pos x="157" y="2094"/>
              </a:cxn>
              <a:cxn ang="0">
                <a:pos x="157" y="2256"/>
              </a:cxn>
              <a:cxn ang="0">
                <a:pos x="143" y="2375"/>
              </a:cxn>
              <a:cxn ang="0">
                <a:pos x="18" y="2093"/>
              </a:cxn>
              <a:cxn ang="0">
                <a:pos x="16" y="1736"/>
              </a:cxn>
              <a:cxn ang="0">
                <a:pos x="82" y="1130"/>
              </a:cxn>
              <a:cxn ang="0">
                <a:pos x="352" y="682"/>
              </a:cxn>
              <a:cxn ang="0">
                <a:pos x="485" y="368"/>
              </a:cxn>
              <a:cxn ang="0">
                <a:pos x="428" y="259"/>
              </a:cxn>
              <a:cxn ang="0">
                <a:pos x="524" y="34"/>
              </a:cxn>
            </a:cxnLst>
            <a:rect l="0" t="0" r="r" b="b"/>
            <a:pathLst>
              <a:path w="1352" h="3895">
                <a:moveTo>
                  <a:pt x="645" y="3"/>
                </a:moveTo>
                <a:cubicBezTo>
                  <a:pt x="682" y="0"/>
                  <a:pt x="715" y="1"/>
                  <a:pt x="748" y="17"/>
                </a:cubicBezTo>
                <a:cubicBezTo>
                  <a:pt x="781" y="33"/>
                  <a:pt x="826" y="59"/>
                  <a:pt x="844" y="99"/>
                </a:cubicBezTo>
                <a:cubicBezTo>
                  <a:pt x="862" y="139"/>
                  <a:pt x="850" y="231"/>
                  <a:pt x="856" y="259"/>
                </a:cubicBezTo>
                <a:cubicBezTo>
                  <a:pt x="862" y="287"/>
                  <a:pt x="881" y="257"/>
                  <a:pt x="882" y="269"/>
                </a:cubicBezTo>
                <a:cubicBezTo>
                  <a:pt x="883" y="281"/>
                  <a:pt x="869" y="310"/>
                  <a:pt x="863" y="330"/>
                </a:cubicBezTo>
                <a:cubicBezTo>
                  <a:pt x="857" y="350"/>
                  <a:pt x="850" y="382"/>
                  <a:pt x="844" y="387"/>
                </a:cubicBezTo>
                <a:cubicBezTo>
                  <a:pt x="838" y="392"/>
                  <a:pt x="833" y="353"/>
                  <a:pt x="824" y="362"/>
                </a:cubicBezTo>
                <a:cubicBezTo>
                  <a:pt x="815" y="371"/>
                  <a:pt x="795" y="403"/>
                  <a:pt x="792" y="439"/>
                </a:cubicBezTo>
                <a:cubicBezTo>
                  <a:pt x="789" y="475"/>
                  <a:pt x="783" y="540"/>
                  <a:pt x="805" y="579"/>
                </a:cubicBezTo>
                <a:cubicBezTo>
                  <a:pt x="827" y="618"/>
                  <a:pt x="880" y="649"/>
                  <a:pt x="927" y="675"/>
                </a:cubicBezTo>
                <a:cubicBezTo>
                  <a:pt x="974" y="701"/>
                  <a:pt x="1038" y="709"/>
                  <a:pt x="1084" y="737"/>
                </a:cubicBezTo>
                <a:cubicBezTo>
                  <a:pt x="1130" y="765"/>
                  <a:pt x="1173" y="801"/>
                  <a:pt x="1201" y="845"/>
                </a:cubicBezTo>
                <a:cubicBezTo>
                  <a:pt x="1229" y="889"/>
                  <a:pt x="1246" y="951"/>
                  <a:pt x="1254" y="1003"/>
                </a:cubicBezTo>
                <a:cubicBezTo>
                  <a:pt x="1262" y="1055"/>
                  <a:pt x="1245" y="1091"/>
                  <a:pt x="1247" y="1155"/>
                </a:cubicBezTo>
                <a:cubicBezTo>
                  <a:pt x="1249" y="1219"/>
                  <a:pt x="1260" y="1329"/>
                  <a:pt x="1268" y="1385"/>
                </a:cubicBezTo>
                <a:cubicBezTo>
                  <a:pt x="1276" y="1441"/>
                  <a:pt x="1285" y="1449"/>
                  <a:pt x="1296" y="1490"/>
                </a:cubicBezTo>
                <a:cubicBezTo>
                  <a:pt x="1307" y="1531"/>
                  <a:pt x="1325" y="1587"/>
                  <a:pt x="1332" y="1631"/>
                </a:cubicBezTo>
                <a:cubicBezTo>
                  <a:pt x="1339" y="1675"/>
                  <a:pt x="1340" y="1705"/>
                  <a:pt x="1339" y="1757"/>
                </a:cubicBezTo>
                <a:cubicBezTo>
                  <a:pt x="1338" y="1809"/>
                  <a:pt x="1328" y="1903"/>
                  <a:pt x="1325" y="1946"/>
                </a:cubicBezTo>
                <a:cubicBezTo>
                  <a:pt x="1322" y="1989"/>
                  <a:pt x="1319" y="1994"/>
                  <a:pt x="1318" y="2016"/>
                </a:cubicBezTo>
                <a:cubicBezTo>
                  <a:pt x="1317" y="2038"/>
                  <a:pt x="1315" y="2049"/>
                  <a:pt x="1318" y="2079"/>
                </a:cubicBezTo>
                <a:cubicBezTo>
                  <a:pt x="1321" y="2109"/>
                  <a:pt x="1352" y="2151"/>
                  <a:pt x="1339" y="2199"/>
                </a:cubicBezTo>
                <a:cubicBezTo>
                  <a:pt x="1326" y="2247"/>
                  <a:pt x="1262" y="2343"/>
                  <a:pt x="1240" y="2368"/>
                </a:cubicBezTo>
                <a:cubicBezTo>
                  <a:pt x="1218" y="2393"/>
                  <a:pt x="1200" y="2370"/>
                  <a:pt x="1205" y="2347"/>
                </a:cubicBezTo>
                <a:cubicBezTo>
                  <a:pt x="1210" y="2324"/>
                  <a:pt x="1261" y="2259"/>
                  <a:pt x="1268" y="2227"/>
                </a:cubicBezTo>
                <a:lnTo>
                  <a:pt x="1248" y="2157"/>
                </a:lnTo>
                <a:cubicBezTo>
                  <a:pt x="1236" y="2161"/>
                  <a:pt x="1211" y="2237"/>
                  <a:pt x="1198" y="2249"/>
                </a:cubicBezTo>
                <a:cubicBezTo>
                  <a:pt x="1185" y="2261"/>
                  <a:pt x="1169" y="2249"/>
                  <a:pt x="1170" y="2228"/>
                </a:cubicBezTo>
                <a:cubicBezTo>
                  <a:pt x="1171" y="2207"/>
                  <a:pt x="1200" y="2148"/>
                  <a:pt x="1205" y="2122"/>
                </a:cubicBezTo>
                <a:cubicBezTo>
                  <a:pt x="1210" y="2096"/>
                  <a:pt x="1196" y="2094"/>
                  <a:pt x="1198" y="2073"/>
                </a:cubicBezTo>
                <a:cubicBezTo>
                  <a:pt x="1200" y="2052"/>
                  <a:pt x="1222" y="2032"/>
                  <a:pt x="1219" y="1996"/>
                </a:cubicBezTo>
                <a:cubicBezTo>
                  <a:pt x="1216" y="1960"/>
                  <a:pt x="1191" y="1903"/>
                  <a:pt x="1177" y="1855"/>
                </a:cubicBezTo>
                <a:cubicBezTo>
                  <a:pt x="1163" y="1807"/>
                  <a:pt x="1143" y="1752"/>
                  <a:pt x="1135" y="1708"/>
                </a:cubicBezTo>
                <a:cubicBezTo>
                  <a:pt x="1127" y="1664"/>
                  <a:pt x="1134" y="1628"/>
                  <a:pt x="1128" y="1588"/>
                </a:cubicBezTo>
                <a:cubicBezTo>
                  <a:pt x="1122" y="1548"/>
                  <a:pt x="1104" y="1509"/>
                  <a:pt x="1098" y="1469"/>
                </a:cubicBezTo>
                <a:cubicBezTo>
                  <a:pt x="1092" y="1429"/>
                  <a:pt x="1100" y="1397"/>
                  <a:pt x="1091" y="1350"/>
                </a:cubicBezTo>
                <a:cubicBezTo>
                  <a:pt x="1082" y="1303"/>
                  <a:pt x="1050" y="1225"/>
                  <a:pt x="1042" y="1187"/>
                </a:cubicBezTo>
                <a:cubicBezTo>
                  <a:pt x="1034" y="1149"/>
                  <a:pt x="1044" y="1115"/>
                  <a:pt x="1044" y="1124"/>
                </a:cubicBezTo>
                <a:cubicBezTo>
                  <a:pt x="1044" y="1133"/>
                  <a:pt x="1049" y="1203"/>
                  <a:pt x="1044" y="1244"/>
                </a:cubicBezTo>
                <a:cubicBezTo>
                  <a:pt x="1039" y="1285"/>
                  <a:pt x="1024" y="1314"/>
                  <a:pt x="1014" y="1371"/>
                </a:cubicBezTo>
                <a:cubicBezTo>
                  <a:pt x="1004" y="1428"/>
                  <a:pt x="984" y="1526"/>
                  <a:pt x="986" y="1588"/>
                </a:cubicBezTo>
                <a:cubicBezTo>
                  <a:pt x="988" y="1650"/>
                  <a:pt x="1015" y="1690"/>
                  <a:pt x="1029" y="1744"/>
                </a:cubicBezTo>
                <a:cubicBezTo>
                  <a:pt x="1043" y="1798"/>
                  <a:pt x="1060" y="1834"/>
                  <a:pt x="1068" y="1911"/>
                </a:cubicBezTo>
                <a:cubicBezTo>
                  <a:pt x="1076" y="1988"/>
                  <a:pt x="1085" y="2109"/>
                  <a:pt x="1080" y="2205"/>
                </a:cubicBezTo>
                <a:cubicBezTo>
                  <a:pt x="1075" y="2301"/>
                  <a:pt x="1057" y="2412"/>
                  <a:pt x="1040" y="2489"/>
                </a:cubicBezTo>
                <a:cubicBezTo>
                  <a:pt x="1023" y="2566"/>
                  <a:pt x="995" y="2608"/>
                  <a:pt x="978" y="2666"/>
                </a:cubicBezTo>
                <a:cubicBezTo>
                  <a:pt x="961" y="2724"/>
                  <a:pt x="943" y="2801"/>
                  <a:pt x="937" y="2837"/>
                </a:cubicBezTo>
                <a:cubicBezTo>
                  <a:pt x="931" y="2873"/>
                  <a:pt x="940" y="2865"/>
                  <a:pt x="940" y="2883"/>
                </a:cubicBezTo>
                <a:cubicBezTo>
                  <a:pt x="940" y="2901"/>
                  <a:pt x="935" y="2922"/>
                  <a:pt x="940" y="2947"/>
                </a:cubicBezTo>
                <a:cubicBezTo>
                  <a:pt x="945" y="2972"/>
                  <a:pt x="966" y="2990"/>
                  <a:pt x="971" y="3036"/>
                </a:cubicBezTo>
                <a:cubicBezTo>
                  <a:pt x="976" y="3082"/>
                  <a:pt x="980" y="3159"/>
                  <a:pt x="971" y="3226"/>
                </a:cubicBezTo>
                <a:cubicBezTo>
                  <a:pt x="962" y="3293"/>
                  <a:pt x="929" y="3373"/>
                  <a:pt x="914" y="3440"/>
                </a:cubicBezTo>
                <a:cubicBezTo>
                  <a:pt x="899" y="3507"/>
                  <a:pt x="888" y="3581"/>
                  <a:pt x="882" y="3631"/>
                </a:cubicBezTo>
                <a:cubicBezTo>
                  <a:pt x="876" y="3681"/>
                  <a:pt x="867" y="3708"/>
                  <a:pt x="880" y="3739"/>
                </a:cubicBezTo>
                <a:cubicBezTo>
                  <a:pt x="893" y="3770"/>
                  <a:pt x="948" y="3797"/>
                  <a:pt x="959" y="3818"/>
                </a:cubicBezTo>
                <a:cubicBezTo>
                  <a:pt x="970" y="3839"/>
                  <a:pt x="956" y="3854"/>
                  <a:pt x="946" y="3863"/>
                </a:cubicBezTo>
                <a:cubicBezTo>
                  <a:pt x="936" y="3872"/>
                  <a:pt x="916" y="3871"/>
                  <a:pt x="899" y="3874"/>
                </a:cubicBezTo>
                <a:cubicBezTo>
                  <a:pt x="882" y="3877"/>
                  <a:pt x="859" y="3877"/>
                  <a:pt x="841" y="3879"/>
                </a:cubicBezTo>
                <a:cubicBezTo>
                  <a:pt x="823" y="3881"/>
                  <a:pt x="812" y="3895"/>
                  <a:pt x="792" y="3888"/>
                </a:cubicBezTo>
                <a:cubicBezTo>
                  <a:pt x="772" y="3881"/>
                  <a:pt x="735" y="3852"/>
                  <a:pt x="722" y="3837"/>
                </a:cubicBezTo>
                <a:cubicBezTo>
                  <a:pt x="709" y="3822"/>
                  <a:pt x="714" y="3816"/>
                  <a:pt x="716" y="3799"/>
                </a:cubicBezTo>
                <a:cubicBezTo>
                  <a:pt x="718" y="3782"/>
                  <a:pt x="731" y="3752"/>
                  <a:pt x="733" y="3732"/>
                </a:cubicBezTo>
                <a:cubicBezTo>
                  <a:pt x="735" y="3712"/>
                  <a:pt x="726" y="3694"/>
                  <a:pt x="728" y="3677"/>
                </a:cubicBezTo>
                <a:cubicBezTo>
                  <a:pt x="730" y="3660"/>
                  <a:pt x="740" y="3644"/>
                  <a:pt x="745" y="3627"/>
                </a:cubicBezTo>
                <a:cubicBezTo>
                  <a:pt x="750" y="3610"/>
                  <a:pt x="760" y="3605"/>
                  <a:pt x="760" y="3575"/>
                </a:cubicBezTo>
                <a:cubicBezTo>
                  <a:pt x="760" y="3545"/>
                  <a:pt x="754" y="3498"/>
                  <a:pt x="748" y="3449"/>
                </a:cubicBezTo>
                <a:cubicBezTo>
                  <a:pt x="742" y="3400"/>
                  <a:pt x="730" y="3327"/>
                  <a:pt x="721" y="3281"/>
                </a:cubicBezTo>
                <a:cubicBezTo>
                  <a:pt x="712" y="3235"/>
                  <a:pt x="694" y="3221"/>
                  <a:pt x="695" y="3175"/>
                </a:cubicBezTo>
                <a:cubicBezTo>
                  <a:pt x="696" y="3129"/>
                  <a:pt x="723" y="3051"/>
                  <a:pt x="728" y="3005"/>
                </a:cubicBezTo>
                <a:cubicBezTo>
                  <a:pt x="733" y="2959"/>
                  <a:pt x="733" y="2933"/>
                  <a:pt x="728" y="2896"/>
                </a:cubicBezTo>
                <a:cubicBezTo>
                  <a:pt x="723" y="2859"/>
                  <a:pt x="698" y="2847"/>
                  <a:pt x="695" y="2782"/>
                </a:cubicBezTo>
                <a:cubicBezTo>
                  <a:pt x="692" y="2717"/>
                  <a:pt x="708" y="2569"/>
                  <a:pt x="709" y="2508"/>
                </a:cubicBezTo>
                <a:cubicBezTo>
                  <a:pt x="710" y="2447"/>
                  <a:pt x="708" y="2463"/>
                  <a:pt x="703" y="2416"/>
                </a:cubicBezTo>
                <a:cubicBezTo>
                  <a:pt x="698" y="2369"/>
                  <a:pt x="684" y="2289"/>
                  <a:pt x="679" y="2227"/>
                </a:cubicBezTo>
                <a:cubicBezTo>
                  <a:pt x="674" y="2165"/>
                  <a:pt x="677" y="2044"/>
                  <a:pt x="672" y="2044"/>
                </a:cubicBezTo>
                <a:cubicBezTo>
                  <a:pt x="667" y="2044"/>
                  <a:pt x="659" y="2151"/>
                  <a:pt x="650" y="2227"/>
                </a:cubicBezTo>
                <a:cubicBezTo>
                  <a:pt x="641" y="2303"/>
                  <a:pt x="621" y="2409"/>
                  <a:pt x="616" y="2499"/>
                </a:cubicBezTo>
                <a:cubicBezTo>
                  <a:pt x="611" y="2589"/>
                  <a:pt x="627" y="2701"/>
                  <a:pt x="620" y="2768"/>
                </a:cubicBezTo>
                <a:cubicBezTo>
                  <a:pt x="613" y="2835"/>
                  <a:pt x="580" y="2864"/>
                  <a:pt x="575" y="2903"/>
                </a:cubicBezTo>
                <a:cubicBezTo>
                  <a:pt x="570" y="2942"/>
                  <a:pt x="580" y="2958"/>
                  <a:pt x="587" y="3005"/>
                </a:cubicBezTo>
                <a:cubicBezTo>
                  <a:pt x="594" y="3052"/>
                  <a:pt x="620" y="3139"/>
                  <a:pt x="620" y="3187"/>
                </a:cubicBezTo>
                <a:cubicBezTo>
                  <a:pt x="620" y="3235"/>
                  <a:pt x="603" y="3237"/>
                  <a:pt x="588" y="3293"/>
                </a:cubicBezTo>
                <a:cubicBezTo>
                  <a:pt x="573" y="3349"/>
                  <a:pt x="533" y="3463"/>
                  <a:pt x="530" y="3523"/>
                </a:cubicBezTo>
                <a:cubicBezTo>
                  <a:pt x="527" y="3583"/>
                  <a:pt x="562" y="3620"/>
                  <a:pt x="568" y="3651"/>
                </a:cubicBezTo>
                <a:cubicBezTo>
                  <a:pt x="574" y="3682"/>
                  <a:pt x="565" y="3686"/>
                  <a:pt x="568" y="3709"/>
                </a:cubicBezTo>
                <a:cubicBezTo>
                  <a:pt x="571" y="3732"/>
                  <a:pt x="585" y="3765"/>
                  <a:pt x="589" y="3787"/>
                </a:cubicBezTo>
                <a:cubicBezTo>
                  <a:pt x="593" y="3809"/>
                  <a:pt x="595" y="3831"/>
                  <a:pt x="592" y="3843"/>
                </a:cubicBezTo>
                <a:cubicBezTo>
                  <a:pt x="589" y="3855"/>
                  <a:pt x="580" y="3853"/>
                  <a:pt x="568" y="3859"/>
                </a:cubicBezTo>
                <a:cubicBezTo>
                  <a:pt x="556" y="3865"/>
                  <a:pt x="533" y="3878"/>
                  <a:pt x="517" y="3881"/>
                </a:cubicBezTo>
                <a:cubicBezTo>
                  <a:pt x="501" y="3884"/>
                  <a:pt x="490" y="3880"/>
                  <a:pt x="474" y="3879"/>
                </a:cubicBezTo>
                <a:cubicBezTo>
                  <a:pt x="458" y="3878"/>
                  <a:pt x="439" y="3876"/>
                  <a:pt x="421" y="3874"/>
                </a:cubicBezTo>
                <a:cubicBezTo>
                  <a:pt x="403" y="3872"/>
                  <a:pt x="375" y="3879"/>
                  <a:pt x="364" y="3869"/>
                </a:cubicBezTo>
                <a:cubicBezTo>
                  <a:pt x="353" y="3859"/>
                  <a:pt x="344" y="3833"/>
                  <a:pt x="354" y="3811"/>
                </a:cubicBezTo>
                <a:cubicBezTo>
                  <a:pt x="364" y="3789"/>
                  <a:pt x="413" y="3772"/>
                  <a:pt x="424" y="3739"/>
                </a:cubicBezTo>
                <a:cubicBezTo>
                  <a:pt x="435" y="3706"/>
                  <a:pt x="432" y="3699"/>
                  <a:pt x="421" y="3615"/>
                </a:cubicBezTo>
                <a:cubicBezTo>
                  <a:pt x="410" y="3531"/>
                  <a:pt x="371" y="3319"/>
                  <a:pt x="357" y="3235"/>
                </a:cubicBezTo>
                <a:cubicBezTo>
                  <a:pt x="343" y="3151"/>
                  <a:pt x="334" y="3166"/>
                  <a:pt x="337" y="3111"/>
                </a:cubicBezTo>
                <a:cubicBezTo>
                  <a:pt x="340" y="3056"/>
                  <a:pt x="370" y="2963"/>
                  <a:pt x="373" y="2907"/>
                </a:cubicBezTo>
                <a:cubicBezTo>
                  <a:pt x="376" y="2851"/>
                  <a:pt x="360" y="2809"/>
                  <a:pt x="354" y="2772"/>
                </a:cubicBezTo>
                <a:cubicBezTo>
                  <a:pt x="348" y="2735"/>
                  <a:pt x="355" y="2748"/>
                  <a:pt x="338" y="2685"/>
                </a:cubicBezTo>
                <a:cubicBezTo>
                  <a:pt x="321" y="2622"/>
                  <a:pt x="269" y="2503"/>
                  <a:pt x="253" y="2395"/>
                </a:cubicBezTo>
                <a:cubicBezTo>
                  <a:pt x="237" y="2287"/>
                  <a:pt x="233" y="2147"/>
                  <a:pt x="244" y="2040"/>
                </a:cubicBezTo>
                <a:cubicBezTo>
                  <a:pt x="255" y="1933"/>
                  <a:pt x="303" y="1822"/>
                  <a:pt x="319" y="1750"/>
                </a:cubicBezTo>
                <a:cubicBezTo>
                  <a:pt x="335" y="1678"/>
                  <a:pt x="337" y="1655"/>
                  <a:pt x="340" y="1610"/>
                </a:cubicBezTo>
                <a:cubicBezTo>
                  <a:pt x="343" y="1565"/>
                  <a:pt x="341" y="1521"/>
                  <a:pt x="335" y="1479"/>
                </a:cubicBezTo>
                <a:cubicBezTo>
                  <a:pt x="329" y="1437"/>
                  <a:pt x="314" y="1391"/>
                  <a:pt x="305" y="1357"/>
                </a:cubicBezTo>
                <a:cubicBezTo>
                  <a:pt x="296" y="1323"/>
                  <a:pt x="281" y="1311"/>
                  <a:pt x="278" y="1272"/>
                </a:cubicBezTo>
                <a:cubicBezTo>
                  <a:pt x="275" y="1233"/>
                  <a:pt x="285" y="1135"/>
                  <a:pt x="285" y="1124"/>
                </a:cubicBezTo>
                <a:cubicBezTo>
                  <a:pt x="285" y="1113"/>
                  <a:pt x="286" y="1154"/>
                  <a:pt x="278" y="1208"/>
                </a:cubicBezTo>
                <a:cubicBezTo>
                  <a:pt x="270" y="1262"/>
                  <a:pt x="241" y="1390"/>
                  <a:pt x="234" y="1448"/>
                </a:cubicBezTo>
                <a:cubicBezTo>
                  <a:pt x="227" y="1506"/>
                  <a:pt x="237" y="1519"/>
                  <a:pt x="234" y="1553"/>
                </a:cubicBezTo>
                <a:cubicBezTo>
                  <a:pt x="231" y="1587"/>
                  <a:pt x="221" y="1610"/>
                  <a:pt x="213" y="1652"/>
                </a:cubicBezTo>
                <a:cubicBezTo>
                  <a:pt x="205" y="1694"/>
                  <a:pt x="199" y="1755"/>
                  <a:pt x="185" y="1806"/>
                </a:cubicBezTo>
                <a:cubicBezTo>
                  <a:pt x="171" y="1857"/>
                  <a:pt x="139" y="1924"/>
                  <a:pt x="129" y="1961"/>
                </a:cubicBezTo>
                <a:cubicBezTo>
                  <a:pt x="119" y="1998"/>
                  <a:pt x="117" y="2009"/>
                  <a:pt x="122" y="2031"/>
                </a:cubicBezTo>
                <a:cubicBezTo>
                  <a:pt x="127" y="2053"/>
                  <a:pt x="151" y="2075"/>
                  <a:pt x="157" y="2094"/>
                </a:cubicBezTo>
                <a:cubicBezTo>
                  <a:pt x="163" y="2113"/>
                  <a:pt x="154" y="2121"/>
                  <a:pt x="157" y="2143"/>
                </a:cubicBezTo>
                <a:cubicBezTo>
                  <a:pt x="160" y="2165"/>
                  <a:pt x="178" y="2209"/>
                  <a:pt x="178" y="2228"/>
                </a:cubicBezTo>
                <a:cubicBezTo>
                  <a:pt x="178" y="2247"/>
                  <a:pt x="170" y="2265"/>
                  <a:pt x="157" y="2256"/>
                </a:cubicBezTo>
                <a:cubicBezTo>
                  <a:pt x="144" y="2247"/>
                  <a:pt x="115" y="2177"/>
                  <a:pt x="101" y="2171"/>
                </a:cubicBezTo>
                <a:lnTo>
                  <a:pt x="72" y="2221"/>
                </a:lnTo>
                <a:cubicBezTo>
                  <a:pt x="79" y="2255"/>
                  <a:pt x="136" y="2347"/>
                  <a:pt x="143" y="2375"/>
                </a:cubicBezTo>
                <a:cubicBezTo>
                  <a:pt x="150" y="2403"/>
                  <a:pt x="136" y="2415"/>
                  <a:pt x="115" y="2389"/>
                </a:cubicBezTo>
                <a:cubicBezTo>
                  <a:pt x="94" y="2363"/>
                  <a:pt x="32" y="2270"/>
                  <a:pt x="16" y="2221"/>
                </a:cubicBezTo>
                <a:cubicBezTo>
                  <a:pt x="0" y="2172"/>
                  <a:pt x="17" y="2129"/>
                  <a:pt x="18" y="2093"/>
                </a:cubicBezTo>
                <a:cubicBezTo>
                  <a:pt x="19" y="2057"/>
                  <a:pt x="24" y="2039"/>
                  <a:pt x="25" y="2002"/>
                </a:cubicBezTo>
                <a:cubicBezTo>
                  <a:pt x="26" y="1965"/>
                  <a:pt x="24" y="1913"/>
                  <a:pt x="23" y="1869"/>
                </a:cubicBezTo>
                <a:cubicBezTo>
                  <a:pt x="22" y="1825"/>
                  <a:pt x="15" y="1785"/>
                  <a:pt x="16" y="1736"/>
                </a:cubicBezTo>
                <a:cubicBezTo>
                  <a:pt x="17" y="1687"/>
                  <a:pt x="21" y="1628"/>
                  <a:pt x="30" y="1574"/>
                </a:cubicBezTo>
                <a:cubicBezTo>
                  <a:pt x="39" y="1520"/>
                  <a:pt x="64" y="1487"/>
                  <a:pt x="73" y="1413"/>
                </a:cubicBezTo>
                <a:cubicBezTo>
                  <a:pt x="82" y="1339"/>
                  <a:pt x="82" y="1206"/>
                  <a:pt x="82" y="1130"/>
                </a:cubicBezTo>
                <a:cubicBezTo>
                  <a:pt x="82" y="1054"/>
                  <a:pt x="62" y="1017"/>
                  <a:pt x="76" y="958"/>
                </a:cubicBezTo>
                <a:cubicBezTo>
                  <a:pt x="90" y="899"/>
                  <a:pt x="121" y="821"/>
                  <a:pt x="167" y="775"/>
                </a:cubicBezTo>
                <a:cubicBezTo>
                  <a:pt x="213" y="729"/>
                  <a:pt x="296" y="716"/>
                  <a:pt x="352" y="682"/>
                </a:cubicBezTo>
                <a:cubicBezTo>
                  <a:pt x="408" y="648"/>
                  <a:pt x="479" y="613"/>
                  <a:pt x="504" y="573"/>
                </a:cubicBezTo>
                <a:cubicBezTo>
                  <a:pt x="529" y="533"/>
                  <a:pt x="507" y="473"/>
                  <a:pt x="504" y="439"/>
                </a:cubicBezTo>
                <a:cubicBezTo>
                  <a:pt x="501" y="405"/>
                  <a:pt x="492" y="374"/>
                  <a:pt x="485" y="368"/>
                </a:cubicBezTo>
                <a:cubicBezTo>
                  <a:pt x="478" y="362"/>
                  <a:pt x="467" y="404"/>
                  <a:pt x="460" y="400"/>
                </a:cubicBezTo>
                <a:cubicBezTo>
                  <a:pt x="453" y="396"/>
                  <a:pt x="445" y="366"/>
                  <a:pt x="440" y="343"/>
                </a:cubicBezTo>
                <a:cubicBezTo>
                  <a:pt x="435" y="320"/>
                  <a:pt x="425" y="273"/>
                  <a:pt x="428" y="259"/>
                </a:cubicBezTo>
                <a:cubicBezTo>
                  <a:pt x="431" y="245"/>
                  <a:pt x="457" y="278"/>
                  <a:pt x="460" y="259"/>
                </a:cubicBezTo>
                <a:cubicBezTo>
                  <a:pt x="463" y="240"/>
                  <a:pt x="436" y="181"/>
                  <a:pt x="447" y="144"/>
                </a:cubicBezTo>
                <a:cubicBezTo>
                  <a:pt x="458" y="107"/>
                  <a:pt x="491" y="57"/>
                  <a:pt x="524" y="34"/>
                </a:cubicBezTo>
                <a:cubicBezTo>
                  <a:pt x="557" y="11"/>
                  <a:pt x="620" y="9"/>
                  <a:pt x="645" y="3"/>
                </a:cubicBezTo>
                <a:close/>
              </a:path>
            </a:pathLst>
          </a:custGeom>
          <a:noFill/>
          <a:ln w="3175" cmpd="sng">
            <a:solidFill>
              <a:schemeClr val="tx1"/>
            </a:solidFill>
            <a:round/>
            <a:headEnd/>
            <a:tailEnd/>
          </a:ln>
          <a:effectLst/>
        </p:spPr>
        <p:txBody>
          <a:bodyPr/>
          <a:lstStyle/>
          <a:p>
            <a:endParaRPr lang="en-US"/>
          </a:p>
        </p:txBody>
      </p:sp>
      <p:grpSp>
        <p:nvGrpSpPr>
          <p:cNvPr id="23" name="Group 135"/>
          <p:cNvGrpSpPr>
            <a:grpSpLocks/>
          </p:cNvGrpSpPr>
          <p:nvPr/>
        </p:nvGrpSpPr>
        <p:grpSpPr bwMode="auto">
          <a:xfrm>
            <a:off x="777316" y="2530727"/>
            <a:ext cx="831360" cy="1100148"/>
            <a:chOff x="2266" y="1460"/>
            <a:chExt cx="1337" cy="1492"/>
          </a:xfrm>
        </p:grpSpPr>
        <p:sp>
          <p:nvSpPr>
            <p:cNvPr id="24" name="Freeform 64"/>
            <p:cNvSpPr>
              <a:spLocks/>
            </p:cNvSpPr>
            <p:nvPr/>
          </p:nvSpPr>
          <p:spPr bwMode="auto">
            <a:xfrm>
              <a:off x="2463" y="2528"/>
              <a:ext cx="90" cy="104"/>
            </a:xfrm>
            <a:custGeom>
              <a:avLst/>
              <a:gdLst/>
              <a:ahLst/>
              <a:cxnLst>
                <a:cxn ang="0">
                  <a:pos x="78" y="103"/>
                </a:cxn>
                <a:cxn ang="0">
                  <a:pos x="33" y="91"/>
                </a:cxn>
                <a:cxn ang="0">
                  <a:pos x="6" y="46"/>
                </a:cxn>
                <a:cxn ang="0">
                  <a:pos x="3" y="16"/>
                </a:cxn>
                <a:cxn ang="0">
                  <a:pos x="27" y="4"/>
                </a:cxn>
                <a:cxn ang="0">
                  <a:pos x="27" y="40"/>
                </a:cxn>
                <a:cxn ang="0">
                  <a:pos x="42" y="67"/>
                </a:cxn>
                <a:cxn ang="0">
                  <a:pos x="84" y="82"/>
                </a:cxn>
                <a:cxn ang="0">
                  <a:pos x="78" y="103"/>
                </a:cxn>
              </a:cxnLst>
              <a:rect l="0" t="0" r="r" b="b"/>
              <a:pathLst>
                <a:path w="90" h="104">
                  <a:moveTo>
                    <a:pt x="78" y="103"/>
                  </a:moveTo>
                  <a:cubicBezTo>
                    <a:pt x="69" y="104"/>
                    <a:pt x="45" y="100"/>
                    <a:pt x="33" y="91"/>
                  </a:cubicBezTo>
                  <a:cubicBezTo>
                    <a:pt x="21" y="82"/>
                    <a:pt x="11" y="58"/>
                    <a:pt x="6" y="46"/>
                  </a:cubicBezTo>
                  <a:cubicBezTo>
                    <a:pt x="1" y="34"/>
                    <a:pt x="0" y="23"/>
                    <a:pt x="3" y="16"/>
                  </a:cubicBezTo>
                  <a:cubicBezTo>
                    <a:pt x="6" y="9"/>
                    <a:pt x="23" y="0"/>
                    <a:pt x="27" y="4"/>
                  </a:cubicBezTo>
                  <a:cubicBezTo>
                    <a:pt x="31" y="8"/>
                    <a:pt x="25" y="30"/>
                    <a:pt x="27" y="40"/>
                  </a:cubicBezTo>
                  <a:cubicBezTo>
                    <a:pt x="29" y="50"/>
                    <a:pt x="33" y="60"/>
                    <a:pt x="42" y="67"/>
                  </a:cubicBezTo>
                  <a:cubicBezTo>
                    <a:pt x="51" y="74"/>
                    <a:pt x="78" y="77"/>
                    <a:pt x="84" y="82"/>
                  </a:cubicBezTo>
                  <a:cubicBezTo>
                    <a:pt x="90" y="87"/>
                    <a:pt x="87" y="102"/>
                    <a:pt x="78" y="103"/>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25" name="Freeform 63"/>
            <p:cNvSpPr>
              <a:spLocks/>
            </p:cNvSpPr>
            <p:nvPr/>
          </p:nvSpPr>
          <p:spPr bwMode="auto">
            <a:xfrm>
              <a:off x="2757" y="2622"/>
              <a:ext cx="107" cy="135"/>
            </a:xfrm>
            <a:custGeom>
              <a:avLst/>
              <a:gdLst/>
              <a:ahLst/>
              <a:cxnLst>
                <a:cxn ang="0">
                  <a:pos x="93" y="33"/>
                </a:cxn>
                <a:cxn ang="0">
                  <a:pos x="18" y="12"/>
                </a:cxn>
                <a:cxn ang="0">
                  <a:pos x="3" y="108"/>
                </a:cxn>
                <a:cxn ang="0">
                  <a:pos x="36" y="129"/>
                </a:cxn>
                <a:cxn ang="0">
                  <a:pos x="96" y="72"/>
                </a:cxn>
                <a:cxn ang="0">
                  <a:pos x="93" y="33"/>
                </a:cxn>
              </a:cxnLst>
              <a:rect l="0" t="0" r="r" b="b"/>
              <a:pathLst>
                <a:path w="107" h="135">
                  <a:moveTo>
                    <a:pt x="93" y="33"/>
                  </a:moveTo>
                  <a:cubicBezTo>
                    <a:pt x="80" y="23"/>
                    <a:pt x="33" y="0"/>
                    <a:pt x="18" y="12"/>
                  </a:cubicBezTo>
                  <a:cubicBezTo>
                    <a:pt x="3" y="24"/>
                    <a:pt x="0" y="89"/>
                    <a:pt x="3" y="108"/>
                  </a:cubicBezTo>
                  <a:cubicBezTo>
                    <a:pt x="6" y="127"/>
                    <a:pt x="21" y="135"/>
                    <a:pt x="36" y="129"/>
                  </a:cubicBezTo>
                  <a:cubicBezTo>
                    <a:pt x="51" y="123"/>
                    <a:pt x="85" y="89"/>
                    <a:pt x="96" y="72"/>
                  </a:cubicBezTo>
                  <a:cubicBezTo>
                    <a:pt x="107" y="55"/>
                    <a:pt x="106" y="43"/>
                    <a:pt x="93" y="33"/>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26" name="Freeform 62"/>
            <p:cNvSpPr>
              <a:spLocks/>
            </p:cNvSpPr>
            <p:nvPr/>
          </p:nvSpPr>
          <p:spPr bwMode="auto">
            <a:xfrm>
              <a:off x="2826" y="2307"/>
              <a:ext cx="173" cy="118"/>
            </a:xfrm>
            <a:custGeom>
              <a:avLst/>
              <a:gdLst/>
              <a:ahLst/>
              <a:cxnLst>
                <a:cxn ang="0">
                  <a:pos x="162" y="15"/>
                </a:cxn>
                <a:cxn ang="0">
                  <a:pos x="141" y="63"/>
                </a:cxn>
                <a:cxn ang="0">
                  <a:pos x="93" y="117"/>
                </a:cxn>
                <a:cxn ang="0">
                  <a:pos x="18" y="72"/>
                </a:cxn>
                <a:cxn ang="0">
                  <a:pos x="9" y="36"/>
                </a:cxn>
                <a:cxn ang="0">
                  <a:pos x="72" y="3"/>
                </a:cxn>
                <a:cxn ang="0">
                  <a:pos x="162" y="15"/>
                </a:cxn>
              </a:cxnLst>
              <a:rect l="0" t="0" r="r" b="b"/>
              <a:pathLst>
                <a:path w="173" h="118">
                  <a:moveTo>
                    <a:pt x="162" y="15"/>
                  </a:moveTo>
                  <a:cubicBezTo>
                    <a:pt x="173" y="25"/>
                    <a:pt x="152" y="46"/>
                    <a:pt x="141" y="63"/>
                  </a:cubicBezTo>
                  <a:cubicBezTo>
                    <a:pt x="130" y="80"/>
                    <a:pt x="113" y="116"/>
                    <a:pt x="93" y="117"/>
                  </a:cubicBezTo>
                  <a:cubicBezTo>
                    <a:pt x="73" y="118"/>
                    <a:pt x="32" y="85"/>
                    <a:pt x="18" y="72"/>
                  </a:cubicBezTo>
                  <a:cubicBezTo>
                    <a:pt x="4" y="59"/>
                    <a:pt x="0" y="47"/>
                    <a:pt x="9" y="36"/>
                  </a:cubicBezTo>
                  <a:cubicBezTo>
                    <a:pt x="18" y="25"/>
                    <a:pt x="47" y="6"/>
                    <a:pt x="72" y="3"/>
                  </a:cubicBezTo>
                  <a:cubicBezTo>
                    <a:pt x="97" y="0"/>
                    <a:pt x="151" y="5"/>
                    <a:pt x="162" y="15"/>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27" name="Freeform 61"/>
            <p:cNvSpPr>
              <a:spLocks/>
            </p:cNvSpPr>
            <p:nvPr/>
          </p:nvSpPr>
          <p:spPr bwMode="auto">
            <a:xfrm>
              <a:off x="2751" y="2358"/>
              <a:ext cx="141" cy="316"/>
            </a:xfrm>
            <a:custGeom>
              <a:avLst/>
              <a:gdLst/>
              <a:ahLst/>
              <a:cxnLst>
                <a:cxn ang="0">
                  <a:pos x="102" y="291"/>
                </a:cxn>
                <a:cxn ang="0">
                  <a:pos x="24" y="273"/>
                </a:cxn>
                <a:cxn ang="0">
                  <a:pos x="0" y="138"/>
                </a:cxn>
                <a:cxn ang="0">
                  <a:pos x="21" y="48"/>
                </a:cxn>
                <a:cxn ang="0">
                  <a:pos x="84" y="0"/>
                </a:cxn>
                <a:cxn ang="0">
                  <a:pos x="132" y="45"/>
                </a:cxn>
                <a:cxn ang="0">
                  <a:pos x="135" y="123"/>
                </a:cxn>
                <a:cxn ang="0">
                  <a:pos x="102" y="291"/>
                </a:cxn>
              </a:cxnLst>
              <a:rect l="0" t="0" r="r" b="b"/>
              <a:pathLst>
                <a:path w="141" h="316">
                  <a:moveTo>
                    <a:pt x="102" y="291"/>
                  </a:moveTo>
                  <a:cubicBezTo>
                    <a:pt x="84" y="316"/>
                    <a:pt x="41" y="299"/>
                    <a:pt x="24" y="273"/>
                  </a:cubicBezTo>
                  <a:cubicBezTo>
                    <a:pt x="7" y="247"/>
                    <a:pt x="0" y="175"/>
                    <a:pt x="0" y="138"/>
                  </a:cubicBezTo>
                  <a:cubicBezTo>
                    <a:pt x="0" y="101"/>
                    <a:pt x="7" y="71"/>
                    <a:pt x="21" y="48"/>
                  </a:cubicBezTo>
                  <a:cubicBezTo>
                    <a:pt x="35" y="25"/>
                    <a:pt x="66" y="0"/>
                    <a:pt x="84" y="0"/>
                  </a:cubicBezTo>
                  <a:cubicBezTo>
                    <a:pt x="102" y="0"/>
                    <a:pt x="123" y="24"/>
                    <a:pt x="132" y="45"/>
                  </a:cubicBezTo>
                  <a:cubicBezTo>
                    <a:pt x="141" y="66"/>
                    <a:pt x="140" y="82"/>
                    <a:pt x="135" y="123"/>
                  </a:cubicBezTo>
                  <a:cubicBezTo>
                    <a:pt x="130" y="164"/>
                    <a:pt x="120" y="266"/>
                    <a:pt x="102" y="29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28" name="Freeform 60"/>
            <p:cNvSpPr>
              <a:spLocks/>
            </p:cNvSpPr>
            <p:nvPr/>
          </p:nvSpPr>
          <p:spPr bwMode="auto">
            <a:xfrm>
              <a:off x="2922" y="2324"/>
              <a:ext cx="175" cy="131"/>
            </a:xfrm>
            <a:custGeom>
              <a:avLst/>
              <a:gdLst/>
              <a:ahLst/>
              <a:cxnLst>
                <a:cxn ang="0">
                  <a:pos x="9" y="70"/>
                </a:cxn>
                <a:cxn ang="0">
                  <a:pos x="27" y="118"/>
                </a:cxn>
                <a:cxn ang="0">
                  <a:pos x="132" y="121"/>
                </a:cxn>
                <a:cxn ang="0">
                  <a:pos x="171" y="55"/>
                </a:cxn>
                <a:cxn ang="0">
                  <a:pos x="156" y="31"/>
                </a:cxn>
                <a:cxn ang="0">
                  <a:pos x="81" y="7"/>
                </a:cxn>
                <a:cxn ang="0">
                  <a:pos x="9" y="70"/>
                </a:cxn>
              </a:cxnLst>
              <a:rect l="0" t="0" r="r" b="b"/>
              <a:pathLst>
                <a:path w="175" h="131">
                  <a:moveTo>
                    <a:pt x="9" y="70"/>
                  </a:moveTo>
                  <a:cubicBezTo>
                    <a:pt x="0" y="88"/>
                    <a:pt x="6" y="109"/>
                    <a:pt x="27" y="118"/>
                  </a:cubicBezTo>
                  <a:cubicBezTo>
                    <a:pt x="48" y="127"/>
                    <a:pt x="108" y="131"/>
                    <a:pt x="132" y="121"/>
                  </a:cubicBezTo>
                  <a:cubicBezTo>
                    <a:pt x="156" y="111"/>
                    <a:pt x="167" y="70"/>
                    <a:pt x="171" y="55"/>
                  </a:cubicBezTo>
                  <a:cubicBezTo>
                    <a:pt x="175" y="40"/>
                    <a:pt x="171" y="39"/>
                    <a:pt x="156" y="31"/>
                  </a:cubicBezTo>
                  <a:cubicBezTo>
                    <a:pt x="141" y="23"/>
                    <a:pt x="105" y="0"/>
                    <a:pt x="81" y="7"/>
                  </a:cubicBezTo>
                  <a:cubicBezTo>
                    <a:pt x="57" y="14"/>
                    <a:pt x="18" y="52"/>
                    <a:pt x="9" y="70"/>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29" name="Freeform 59"/>
            <p:cNvSpPr>
              <a:spLocks/>
            </p:cNvSpPr>
            <p:nvPr/>
          </p:nvSpPr>
          <p:spPr bwMode="auto">
            <a:xfrm>
              <a:off x="3041" y="2368"/>
              <a:ext cx="101" cy="158"/>
            </a:xfrm>
            <a:custGeom>
              <a:avLst/>
              <a:gdLst/>
              <a:ahLst/>
              <a:cxnLst>
                <a:cxn ang="0">
                  <a:pos x="10" y="122"/>
                </a:cxn>
                <a:cxn ang="0">
                  <a:pos x="73" y="146"/>
                </a:cxn>
                <a:cxn ang="0">
                  <a:pos x="97" y="50"/>
                </a:cxn>
                <a:cxn ang="0">
                  <a:pos x="94" y="17"/>
                </a:cxn>
                <a:cxn ang="0">
                  <a:pos x="52" y="11"/>
                </a:cxn>
                <a:cxn ang="0">
                  <a:pos x="13" y="86"/>
                </a:cxn>
                <a:cxn ang="0">
                  <a:pos x="10" y="122"/>
                </a:cxn>
              </a:cxnLst>
              <a:rect l="0" t="0" r="r" b="b"/>
              <a:pathLst>
                <a:path w="101" h="158">
                  <a:moveTo>
                    <a:pt x="10" y="122"/>
                  </a:moveTo>
                  <a:cubicBezTo>
                    <a:pt x="20" y="132"/>
                    <a:pt x="59" y="158"/>
                    <a:pt x="73" y="146"/>
                  </a:cubicBezTo>
                  <a:cubicBezTo>
                    <a:pt x="87" y="134"/>
                    <a:pt x="94" y="71"/>
                    <a:pt x="97" y="50"/>
                  </a:cubicBezTo>
                  <a:cubicBezTo>
                    <a:pt x="100" y="29"/>
                    <a:pt x="101" y="23"/>
                    <a:pt x="94" y="17"/>
                  </a:cubicBezTo>
                  <a:cubicBezTo>
                    <a:pt x="87" y="11"/>
                    <a:pt x="65" y="0"/>
                    <a:pt x="52" y="11"/>
                  </a:cubicBezTo>
                  <a:cubicBezTo>
                    <a:pt x="39" y="22"/>
                    <a:pt x="21" y="68"/>
                    <a:pt x="13" y="86"/>
                  </a:cubicBezTo>
                  <a:cubicBezTo>
                    <a:pt x="5" y="104"/>
                    <a:pt x="0" y="112"/>
                    <a:pt x="10" y="122"/>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0" name="Freeform 58"/>
            <p:cNvSpPr>
              <a:spLocks/>
            </p:cNvSpPr>
            <p:nvPr/>
          </p:nvSpPr>
          <p:spPr bwMode="auto">
            <a:xfrm>
              <a:off x="3181" y="2402"/>
              <a:ext cx="122" cy="138"/>
            </a:xfrm>
            <a:custGeom>
              <a:avLst/>
              <a:gdLst/>
              <a:ahLst/>
              <a:cxnLst>
                <a:cxn ang="0">
                  <a:pos x="116" y="91"/>
                </a:cxn>
                <a:cxn ang="0">
                  <a:pos x="47" y="124"/>
                </a:cxn>
                <a:cxn ang="0">
                  <a:pos x="11" y="7"/>
                </a:cxn>
                <a:cxn ang="0">
                  <a:pos x="116" y="91"/>
                </a:cxn>
              </a:cxnLst>
              <a:rect l="0" t="0" r="r" b="b"/>
              <a:pathLst>
                <a:path w="122" h="138">
                  <a:moveTo>
                    <a:pt x="116" y="91"/>
                  </a:moveTo>
                  <a:cubicBezTo>
                    <a:pt x="122" y="110"/>
                    <a:pt x="65" y="138"/>
                    <a:pt x="47" y="124"/>
                  </a:cubicBezTo>
                  <a:cubicBezTo>
                    <a:pt x="29" y="110"/>
                    <a:pt x="0" y="14"/>
                    <a:pt x="11" y="7"/>
                  </a:cubicBezTo>
                  <a:cubicBezTo>
                    <a:pt x="22" y="0"/>
                    <a:pt x="110" y="72"/>
                    <a:pt x="116" y="91"/>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31" name="Freeform 57"/>
            <p:cNvSpPr>
              <a:spLocks/>
            </p:cNvSpPr>
            <p:nvPr/>
          </p:nvSpPr>
          <p:spPr bwMode="auto">
            <a:xfrm>
              <a:off x="3111" y="2396"/>
              <a:ext cx="113" cy="128"/>
            </a:xfrm>
            <a:custGeom>
              <a:avLst/>
              <a:gdLst/>
              <a:ahLst/>
              <a:cxnLst>
                <a:cxn ang="0">
                  <a:pos x="0" y="109"/>
                </a:cxn>
                <a:cxn ang="0">
                  <a:pos x="99" y="115"/>
                </a:cxn>
                <a:cxn ang="0">
                  <a:pos x="84" y="28"/>
                </a:cxn>
                <a:cxn ang="0">
                  <a:pos x="33" y="13"/>
                </a:cxn>
                <a:cxn ang="0">
                  <a:pos x="0" y="109"/>
                </a:cxn>
              </a:cxnLst>
              <a:rect l="0" t="0" r="r" b="b"/>
              <a:pathLst>
                <a:path w="113" h="128">
                  <a:moveTo>
                    <a:pt x="0" y="109"/>
                  </a:moveTo>
                  <a:cubicBezTo>
                    <a:pt x="10" y="125"/>
                    <a:pt x="85" y="128"/>
                    <a:pt x="99" y="115"/>
                  </a:cubicBezTo>
                  <a:cubicBezTo>
                    <a:pt x="113" y="102"/>
                    <a:pt x="95" y="45"/>
                    <a:pt x="84" y="28"/>
                  </a:cubicBezTo>
                  <a:cubicBezTo>
                    <a:pt x="73" y="11"/>
                    <a:pt x="47" y="0"/>
                    <a:pt x="33" y="13"/>
                  </a:cubicBezTo>
                  <a:cubicBezTo>
                    <a:pt x="19" y="26"/>
                    <a:pt x="7" y="89"/>
                    <a:pt x="0" y="109"/>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2" name="Freeform 56"/>
            <p:cNvSpPr>
              <a:spLocks/>
            </p:cNvSpPr>
            <p:nvPr/>
          </p:nvSpPr>
          <p:spPr bwMode="auto">
            <a:xfrm>
              <a:off x="3201" y="2371"/>
              <a:ext cx="162" cy="129"/>
            </a:xfrm>
            <a:custGeom>
              <a:avLst/>
              <a:gdLst/>
              <a:ahLst/>
              <a:cxnLst>
                <a:cxn ang="0">
                  <a:pos x="93" y="125"/>
                </a:cxn>
                <a:cxn ang="0">
                  <a:pos x="162" y="41"/>
                </a:cxn>
                <a:cxn ang="0">
                  <a:pos x="93" y="8"/>
                </a:cxn>
                <a:cxn ang="0">
                  <a:pos x="51" y="2"/>
                </a:cxn>
                <a:cxn ang="0">
                  <a:pos x="30" y="23"/>
                </a:cxn>
                <a:cxn ang="0">
                  <a:pos x="18" y="32"/>
                </a:cxn>
                <a:cxn ang="0">
                  <a:pos x="12" y="68"/>
                </a:cxn>
                <a:cxn ang="0">
                  <a:pos x="93" y="125"/>
                </a:cxn>
              </a:cxnLst>
              <a:rect l="0" t="0" r="r" b="b"/>
              <a:pathLst>
                <a:path w="162" h="129">
                  <a:moveTo>
                    <a:pt x="93" y="125"/>
                  </a:moveTo>
                  <a:cubicBezTo>
                    <a:pt x="118" y="121"/>
                    <a:pt x="162" y="60"/>
                    <a:pt x="162" y="41"/>
                  </a:cubicBezTo>
                  <a:cubicBezTo>
                    <a:pt x="162" y="22"/>
                    <a:pt x="111" y="14"/>
                    <a:pt x="93" y="8"/>
                  </a:cubicBezTo>
                  <a:cubicBezTo>
                    <a:pt x="75" y="2"/>
                    <a:pt x="61" y="0"/>
                    <a:pt x="51" y="2"/>
                  </a:cubicBezTo>
                  <a:cubicBezTo>
                    <a:pt x="41" y="4"/>
                    <a:pt x="35" y="18"/>
                    <a:pt x="30" y="23"/>
                  </a:cubicBezTo>
                  <a:cubicBezTo>
                    <a:pt x="25" y="28"/>
                    <a:pt x="21" y="25"/>
                    <a:pt x="18" y="32"/>
                  </a:cubicBezTo>
                  <a:cubicBezTo>
                    <a:pt x="15" y="39"/>
                    <a:pt x="0" y="53"/>
                    <a:pt x="12" y="68"/>
                  </a:cubicBezTo>
                  <a:cubicBezTo>
                    <a:pt x="24" y="83"/>
                    <a:pt x="68" y="129"/>
                    <a:pt x="93" y="125"/>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3" name="Freeform 55"/>
            <p:cNvSpPr>
              <a:spLocks/>
            </p:cNvSpPr>
            <p:nvPr/>
          </p:nvSpPr>
          <p:spPr bwMode="auto">
            <a:xfrm>
              <a:off x="3284" y="2279"/>
              <a:ext cx="132" cy="134"/>
            </a:xfrm>
            <a:custGeom>
              <a:avLst/>
              <a:gdLst/>
              <a:ahLst/>
              <a:cxnLst>
                <a:cxn ang="0">
                  <a:pos x="73" y="121"/>
                </a:cxn>
                <a:cxn ang="0">
                  <a:pos x="127" y="22"/>
                </a:cxn>
                <a:cxn ang="0">
                  <a:pos x="40" y="4"/>
                </a:cxn>
                <a:cxn ang="0">
                  <a:pos x="10" y="49"/>
                </a:cxn>
                <a:cxn ang="0">
                  <a:pos x="10" y="106"/>
                </a:cxn>
                <a:cxn ang="0">
                  <a:pos x="73" y="121"/>
                </a:cxn>
              </a:cxnLst>
              <a:rect l="0" t="0" r="r" b="b"/>
              <a:pathLst>
                <a:path w="132" h="134">
                  <a:moveTo>
                    <a:pt x="73" y="121"/>
                  </a:moveTo>
                  <a:cubicBezTo>
                    <a:pt x="92" y="107"/>
                    <a:pt x="132" y="41"/>
                    <a:pt x="127" y="22"/>
                  </a:cubicBezTo>
                  <a:cubicBezTo>
                    <a:pt x="122" y="3"/>
                    <a:pt x="59" y="0"/>
                    <a:pt x="40" y="4"/>
                  </a:cubicBezTo>
                  <a:cubicBezTo>
                    <a:pt x="21" y="8"/>
                    <a:pt x="15" y="32"/>
                    <a:pt x="10" y="49"/>
                  </a:cubicBezTo>
                  <a:cubicBezTo>
                    <a:pt x="5" y="66"/>
                    <a:pt x="0" y="95"/>
                    <a:pt x="10" y="106"/>
                  </a:cubicBezTo>
                  <a:cubicBezTo>
                    <a:pt x="20" y="117"/>
                    <a:pt x="55" y="134"/>
                    <a:pt x="73" y="12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4" name="Freeform 54"/>
            <p:cNvSpPr>
              <a:spLocks/>
            </p:cNvSpPr>
            <p:nvPr/>
          </p:nvSpPr>
          <p:spPr bwMode="auto">
            <a:xfrm>
              <a:off x="3316" y="2169"/>
              <a:ext cx="122" cy="149"/>
            </a:xfrm>
            <a:custGeom>
              <a:avLst/>
              <a:gdLst/>
              <a:ahLst/>
              <a:cxnLst>
                <a:cxn ang="0">
                  <a:pos x="29" y="12"/>
                </a:cxn>
                <a:cxn ang="0">
                  <a:pos x="2" y="69"/>
                </a:cxn>
                <a:cxn ang="0">
                  <a:pos x="14" y="117"/>
                </a:cxn>
                <a:cxn ang="0">
                  <a:pos x="89" y="135"/>
                </a:cxn>
                <a:cxn ang="0">
                  <a:pos x="119" y="30"/>
                </a:cxn>
                <a:cxn ang="0">
                  <a:pos x="71" y="3"/>
                </a:cxn>
                <a:cxn ang="0">
                  <a:pos x="29" y="12"/>
                </a:cxn>
              </a:cxnLst>
              <a:rect l="0" t="0" r="r" b="b"/>
              <a:pathLst>
                <a:path w="122" h="149">
                  <a:moveTo>
                    <a:pt x="29" y="12"/>
                  </a:moveTo>
                  <a:cubicBezTo>
                    <a:pt x="17" y="20"/>
                    <a:pt x="4" y="52"/>
                    <a:pt x="2" y="69"/>
                  </a:cubicBezTo>
                  <a:cubicBezTo>
                    <a:pt x="0" y="86"/>
                    <a:pt x="0" y="106"/>
                    <a:pt x="14" y="117"/>
                  </a:cubicBezTo>
                  <a:cubicBezTo>
                    <a:pt x="28" y="128"/>
                    <a:pt x="72" y="149"/>
                    <a:pt x="89" y="135"/>
                  </a:cubicBezTo>
                  <a:cubicBezTo>
                    <a:pt x="106" y="121"/>
                    <a:pt x="122" y="52"/>
                    <a:pt x="119" y="30"/>
                  </a:cubicBezTo>
                  <a:cubicBezTo>
                    <a:pt x="116" y="8"/>
                    <a:pt x="86" y="6"/>
                    <a:pt x="71" y="3"/>
                  </a:cubicBezTo>
                  <a:cubicBezTo>
                    <a:pt x="56" y="0"/>
                    <a:pt x="38" y="10"/>
                    <a:pt x="29" y="1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5" name="Freeform 53"/>
            <p:cNvSpPr>
              <a:spLocks/>
            </p:cNvSpPr>
            <p:nvPr/>
          </p:nvSpPr>
          <p:spPr bwMode="auto">
            <a:xfrm>
              <a:off x="3332" y="2065"/>
              <a:ext cx="103" cy="147"/>
            </a:xfrm>
            <a:custGeom>
              <a:avLst/>
              <a:gdLst/>
              <a:ahLst/>
              <a:cxnLst>
                <a:cxn ang="0">
                  <a:pos x="103" y="20"/>
                </a:cxn>
                <a:cxn ang="0">
                  <a:pos x="34" y="5"/>
                </a:cxn>
                <a:cxn ang="0">
                  <a:pos x="4" y="41"/>
                </a:cxn>
                <a:cxn ang="0">
                  <a:pos x="13" y="101"/>
                </a:cxn>
                <a:cxn ang="0">
                  <a:pos x="85" y="134"/>
                </a:cxn>
                <a:cxn ang="0">
                  <a:pos x="103" y="20"/>
                </a:cxn>
              </a:cxnLst>
              <a:rect l="0" t="0" r="r" b="b"/>
              <a:pathLst>
                <a:path w="103" h="147">
                  <a:moveTo>
                    <a:pt x="103" y="20"/>
                  </a:moveTo>
                  <a:cubicBezTo>
                    <a:pt x="95" y="0"/>
                    <a:pt x="50" y="2"/>
                    <a:pt x="34" y="5"/>
                  </a:cubicBezTo>
                  <a:cubicBezTo>
                    <a:pt x="18" y="8"/>
                    <a:pt x="8" y="25"/>
                    <a:pt x="4" y="41"/>
                  </a:cubicBezTo>
                  <a:cubicBezTo>
                    <a:pt x="0" y="57"/>
                    <a:pt x="0" y="85"/>
                    <a:pt x="13" y="101"/>
                  </a:cubicBezTo>
                  <a:cubicBezTo>
                    <a:pt x="26" y="117"/>
                    <a:pt x="70" y="147"/>
                    <a:pt x="85" y="134"/>
                  </a:cubicBezTo>
                  <a:cubicBezTo>
                    <a:pt x="100" y="121"/>
                    <a:pt x="99" y="44"/>
                    <a:pt x="103" y="20"/>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6" name="Freeform 52"/>
            <p:cNvSpPr>
              <a:spLocks/>
            </p:cNvSpPr>
            <p:nvPr/>
          </p:nvSpPr>
          <p:spPr bwMode="auto">
            <a:xfrm>
              <a:off x="3349" y="1949"/>
              <a:ext cx="142" cy="139"/>
            </a:xfrm>
            <a:custGeom>
              <a:avLst/>
              <a:gdLst/>
              <a:ahLst/>
              <a:cxnLst>
                <a:cxn ang="0">
                  <a:pos x="98" y="7"/>
                </a:cxn>
                <a:cxn ang="0">
                  <a:pos x="44" y="16"/>
                </a:cxn>
                <a:cxn ang="0">
                  <a:pos x="2" y="67"/>
                </a:cxn>
                <a:cxn ang="0">
                  <a:pos x="29" y="127"/>
                </a:cxn>
                <a:cxn ang="0">
                  <a:pos x="113" y="121"/>
                </a:cxn>
                <a:cxn ang="0">
                  <a:pos x="140" y="19"/>
                </a:cxn>
                <a:cxn ang="0">
                  <a:pos x="98" y="7"/>
                </a:cxn>
              </a:cxnLst>
              <a:rect l="0" t="0" r="r" b="b"/>
              <a:pathLst>
                <a:path w="142" h="139">
                  <a:moveTo>
                    <a:pt x="98" y="7"/>
                  </a:moveTo>
                  <a:cubicBezTo>
                    <a:pt x="82" y="7"/>
                    <a:pt x="60" y="6"/>
                    <a:pt x="44" y="16"/>
                  </a:cubicBezTo>
                  <a:cubicBezTo>
                    <a:pt x="28" y="26"/>
                    <a:pt x="4" y="49"/>
                    <a:pt x="2" y="67"/>
                  </a:cubicBezTo>
                  <a:cubicBezTo>
                    <a:pt x="0" y="85"/>
                    <a:pt x="11" y="118"/>
                    <a:pt x="29" y="127"/>
                  </a:cubicBezTo>
                  <a:cubicBezTo>
                    <a:pt x="47" y="136"/>
                    <a:pt x="94" y="139"/>
                    <a:pt x="113" y="121"/>
                  </a:cubicBezTo>
                  <a:cubicBezTo>
                    <a:pt x="132" y="103"/>
                    <a:pt x="142" y="38"/>
                    <a:pt x="140" y="19"/>
                  </a:cubicBezTo>
                  <a:cubicBezTo>
                    <a:pt x="138" y="0"/>
                    <a:pt x="115" y="7"/>
                    <a:pt x="98" y="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7" name="Freeform 51"/>
            <p:cNvSpPr>
              <a:spLocks/>
            </p:cNvSpPr>
            <p:nvPr/>
          </p:nvSpPr>
          <p:spPr bwMode="auto">
            <a:xfrm>
              <a:off x="3370" y="1831"/>
              <a:ext cx="122" cy="155"/>
            </a:xfrm>
            <a:custGeom>
              <a:avLst/>
              <a:gdLst/>
              <a:ahLst/>
              <a:cxnLst>
                <a:cxn ang="0">
                  <a:pos x="89" y="32"/>
                </a:cxn>
                <a:cxn ang="0">
                  <a:pos x="38" y="8"/>
                </a:cxn>
                <a:cxn ang="0">
                  <a:pos x="5" y="56"/>
                </a:cxn>
                <a:cxn ang="0">
                  <a:pos x="5" y="92"/>
                </a:cxn>
                <a:cxn ang="0">
                  <a:pos x="26" y="128"/>
                </a:cxn>
                <a:cxn ang="0">
                  <a:pos x="107" y="137"/>
                </a:cxn>
                <a:cxn ang="0">
                  <a:pos x="113" y="17"/>
                </a:cxn>
                <a:cxn ang="0">
                  <a:pos x="89" y="32"/>
                </a:cxn>
              </a:cxnLst>
              <a:rect l="0" t="0" r="r" b="b"/>
              <a:pathLst>
                <a:path w="122" h="155">
                  <a:moveTo>
                    <a:pt x="89" y="32"/>
                  </a:moveTo>
                  <a:cubicBezTo>
                    <a:pt x="77" y="31"/>
                    <a:pt x="52" y="4"/>
                    <a:pt x="38" y="8"/>
                  </a:cubicBezTo>
                  <a:cubicBezTo>
                    <a:pt x="24" y="12"/>
                    <a:pt x="10" y="42"/>
                    <a:pt x="5" y="56"/>
                  </a:cubicBezTo>
                  <a:cubicBezTo>
                    <a:pt x="0" y="70"/>
                    <a:pt x="2" y="80"/>
                    <a:pt x="5" y="92"/>
                  </a:cubicBezTo>
                  <a:cubicBezTo>
                    <a:pt x="8" y="104"/>
                    <a:pt x="9" y="121"/>
                    <a:pt x="26" y="128"/>
                  </a:cubicBezTo>
                  <a:cubicBezTo>
                    <a:pt x="43" y="135"/>
                    <a:pt x="92" y="155"/>
                    <a:pt x="107" y="137"/>
                  </a:cubicBezTo>
                  <a:cubicBezTo>
                    <a:pt x="122" y="119"/>
                    <a:pt x="116" y="34"/>
                    <a:pt x="113" y="17"/>
                  </a:cubicBezTo>
                  <a:cubicBezTo>
                    <a:pt x="110" y="0"/>
                    <a:pt x="101" y="33"/>
                    <a:pt x="89" y="3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8" name="Freeform 50"/>
            <p:cNvSpPr>
              <a:spLocks/>
            </p:cNvSpPr>
            <p:nvPr/>
          </p:nvSpPr>
          <p:spPr bwMode="auto">
            <a:xfrm>
              <a:off x="3376" y="1767"/>
              <a:ext cx="99" cy="88"/>
            </a:xfrm>
            <a:custGeom>
              <a:avLst/>
              <a:gdLst/>
              <a:ahLst/>
              <a:cxnLst>
                <a:cxn ang="0">
                  <a:pos x="80" y="9"/>
                </a:cxn>
                <a:cxn ang="0">
                  <a:pos x="20" y="24"/>
                </a:cxn>
                <a:cxn ang="0">
                  <a:pos x="11" y="66"/>
                </a:cxn>
                <a:cxn ang="0">
                  <a:pos x="86" y="78"/>
                </a:cxn>
                <a:cxn ang="0">
                  <a:pos x="80" y="9"/>
                </a:cxn>
              </a:cxnLst>
              <a:rect l="0" t="0" r="r" b="b"/>
              <a:pathLst>
                <a:path w="99" h="88">
                  <a:moveTo>
                    <a:pt x="80" y="9"/>
                  </a:moveTo>
                  <a:cubicBezTo>
                    <a:pt x="69" y="0"/>
                    <a:pt x="32" y="15"/>
                    <a:pt x="20" y="24"/>
                  </a:cubicBezTo>
                  <a:cubicBezTo>
                    <a:pt x="8" y="33"/>
                    <a:pt x="0" y="57"/>
                    <a:pt x="11" y="66"/>
                  </a:cubicBezTo>
                  <a:cubicBezTo>
                    <a:pt x="22" y="75"/>
                    <a:pt x="73" y="88"/>
                    <a:pt x="86" y="78"/>
                  </a:cubicBezTo>
                  <a:cubicBezTo>
                    <a:pt x="99" y="68"/>
                    <a:pt x="91" y="18"/>
                    <a:pt x="80" y="9"/>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9" name="Freeform 49"/>
            <p:cNvSpPr>
              <a:spLocks/>
            </p:cNvSpPr>
            <p:nvPr/>
          </p:nvSpPr>
          <p:spPr bwMode="auto">
            <a:xfrm>
              <a:off x="3361" y="1666"/>
              <a:ext cx="111" cy="130"/>
            </a:xfrm>
            <a:custGeom>
              <a:avLst/>
              <a:gdLst/>
              <a:ahLst/>
              <a:cxnLst>
                <a:cxn ang="0">
                  <a:pos x="104" y="17"/>
                </a:cxn>
                <a:cxn ang="0">
                  <a:pos x="56" y="11"/>
                </a:cxn>
                <a:cxn ang="0">
                  <a:pos x="11" y="71"/>
                </a:cxn>
                <a:cxn ang="0">
                  <a:pos x="14" y="110"/>
                </a:cxn>
                <a:cxn ang="0">
                  <a:pos x="95" y="116"/>
                </a:cxn>
                <a:cxn ang="0">
                  <a:pos x="104" y="17"/>
                </a:cxn>
              </a:cxnLst>
              <a:rect l="0" t="0" r="r" b="b"/>
              <a:pathLst>
                <a:path w="111" h="130">
                  <a:moveTo>
                    <a:pt x="104" y="17"/>
                  </a:moveTo>
                  <a:cubicBezTo>
                    <a:pt x="98" y="0"/>
                    <a:pt x="71" y="2"/>
                    <a:pt x="56" y="11"/>
                  </a:cubicBezTo>
                  <a:cubicBezTo>
                    <a:pt x="41" y="20"/>
                    <a:pt x="18" y="55"/>
                    <a:pt x="11" y="71"/>
                  </a:cubicBezTo>
                  <a:cubicBezTo>
                    <a:pt x="4" y="87"/>
                    <a:pt x="0" y="102"/>
                    <a:pt x="14" y="110"/>
                  </a:cubicBezTo>
                  <a:cubicBezTo>
                    <a:pt x="28" y="118"/>
                    <a:pt x="79" y="130"/>
                    <a:pt x="95" y="116"/>
                  </a:cubicBezTo>
                  <a:cubicBezTo>
                    <a:pt x="111" y="102"/>
                    <a:pt x="110" y="34"/>
                    <a:pt x="104" y="1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0" name="Freeform 48"/>
            <p:cNvSpPr>
              <a:spLocks/>
            </p:cNvSpPr>
            <p:nvPr/>
          </p:nvSpPr>
          <p:spPr bwMode="auto">
            <a:xfrm>
              <a:off x="3366" y="1600"/>
              <a:ext cx="101" cy="102"/>
            </a:xfrm>
            <a:custGeom>
              <a:avLst/>
              <a:gdLst/>
              <a:ahLst/>
              <a:cxnLst>
                <a:cxn ang="0">
                  <a:pos x="33" y="11"/>
                </a:cxn>
                <a:cxn ang="0">
                  <a:pos x="6" y="89"/>
                </a:cxn>
                <a:cxn ang="0">
                  <a:pos x="69" y="89"/>
                </a:cxn>
                <a:cxn ang="0">
                  <a:pos x="99" y="83"/>
                </a:cxn>
                <a:cxn ang="0">
                  <a:pos x="81" y="20"/>
                </a:cxn>
                <a:cxn ang="0">
                  <a:pos x="33" y="11"/>
                </a:cxn>
              </a:cxnLst>
              <a:rect l="0" t="0" r="r" b="b"/>
              <a:pathLst>
                <a:path w="101" h="102">
                  <a:moveTo>
                    <a:pt x="33" y="11"/>
                  </a:moveTo>
                  <a:cubicBezTo>
                    <a:pt x="21" y="22"/>
                    <a:pt x="0" y="76"/>
                    <a:pt x="6" y="89"/>
                  </a:cubicBezTo>
                  <a:cubicBezTo>
                    <a:pt x="12" y="102"/>
                    <a:pt x="54" y="90"/>
                    <a:pt x="69" y="89"/>
                  </a:cubicBezTo>
                  <a:cubicBezTo>
                    <a:pt x="84" y="88"/>
                    <a:pt x="97" y="94"/>
                    <a:pt x="99" y="83"/>
                  </a:cubicBezTo>
                  <a:cubicBezTo>
                    <a:pt x="101" y="72"/>
                    <a:pt x="92" y="32"/>
                    <a:pt x="81" y="20"/>
                  </a:cubicBezTo>
                  <a:cubicBezTo>
                    <a:pt x="70" y="8"/>
                    <a:pt x="45" y="0"/>
                    <a:pt x="33" y="1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noFill/>
              <a:prstDash val="solid"/>
              <a:round/>
              <a:headEnd type="none" w="med" len="med"/>
              <a:tailEnd type="none" w="med" len="med"/>
            </a:ln>
            <a:effectLst/>
          </p:spPr>
          <p:txBody>
            <a:bodyPr/>
            <a:lstStyle/>
            <a:p>
              <a:endParaRPr lang="en-US"/>
            </a:p>
          </p:txBody>
        </p:sp>
        <p:sp>
          <p:nvSpPr>
            <p:cNvPr id="41" name="Freeform 47"/>
            <p:cNvSpPr>
              <a:spLocks/>
            </p:cNvSpPr>
            <p:nvPr/>
          </p:nvSpPr>
          <p:spPr bwMode="auto">
            <a:xfrm>
              <a:off x="3250" y="1585"/>
              <a:ext cx="167" cy="146"/>
            </a:xfrm>
            <a:custGeom>
              <a:avLst/>
              <a:gdLst/>
              <a:ahLst/>
              <a:cxnLst>
                <a:cxn ang="0">
                  <a:pos x="23" y="50"/>
                </a:cxn>
                <a:cxn ang="0">
                  <a:pos x="11" y="125"/>
                </a:cxn>
                <a:cxn ang="0">
                  <a:pos x="62" y="146"/>
                </a:cxn>
                <a:cxn ang="0">
                  <a:pos x="134" y="128"/>
                </a:cxn>
                <a:cxn ang="0">
                  <a:pos x="149" y="50"/>
                </a:cxn>
                <a:cxn ang="0">
                  <a:pos x="146" y="2"/>
                </a:cxn>
                <a:cxn ang="0">
                  <a:pos x="23" y="50"/>
                </a:cxn>
              </a:cxnLst>
              <a:rect l="0" t="0" r="r" b="b"/>
              <a:pathLst>
                <a:path w="167" h="146">
                  <a:moveTo>
                    <a:pt x="23" y="50"/>
                  </a:moveTo>
                  <a:cubicBezTo>
                    <a:pt x="0" y="71"/>
                    <a:pt x="4" y="109"/>
                    <a:pt x="11" y="125"/>
                  </a:cubicBezTo>
                  <a:cubicBezTo>
                    <a:pt x="18" y="141"/>
                    <a:pt x="42" y="146"/>
                    <a:pt x="62" y="146"/>
                  </a:cubicBezTo>
                  <a:cubicBezTo>
                    <a:pt x="82" y="146"/>
                    <a:pt x="120" y="144"/>
                    <a:pt x="134" y="128"/>
                  </a:cubicBezTo>
                  <a:cubicBezTo>
                    <a:pt x="148" y="112"/>
                    <a:pt x="147" y="71"/>
                    <a:pt x="149" y="50"/>
                  </a:cubicBezTo>
                  <a:cubicBezTo>
                    <a:pt x="151" y="29"/>
                    <a:pt x="167" y="4"/>
                    <a:pt x="146" y="2"/>
                  </a:cubicBezTo>
                  <a:cubicBezTo>
                    <a:pt x="125" y="0"/>
                    <a:pt x="45" y="31"/>
                    <a:pt x="23" y="50"/>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2" name="Freeform 46"/>
            <p:cNvSpPr>
              <a:spLocks/>
            </p:cNvSpPr>
            <p:nvPr/>
          </p:nvSpPr>
          <p:spPr bwMode="auto">
            <a:xfrm>
              <a:off x="3117" y="1631"/>
              <a:ext cx="168" cy="146"/>
            </a:xfrm>
            <a:custGeom>
              <a:avLst/>
              <a:gdLst/>
              <a:ahLst/>
              <a:cxnLst>
                <a:cxn ang="0">
                  <a:pos x="21" y="61"/>
                </a:cxn>
                <a:cxn ang="0">
                  <a:pos x="24" y="127"/>
                </a:cxn>
                <a:cxn ang="0">
                  <a:pos x="81" y="142"/>
                </a:cxn>
                <a:cxn ang="0">
                  <a:pos x="135" y="100"/>
                </a:cxn>
                <a:cxn ang="0">
                  <a:pos x="150" y="7"/>
                </a:cxn>
                <a:cxn ang="0">
                  <a:pos x="21" y="61"/>
                </a:cxn>
              </a:cxnLst>
              <a:rect l="0" t="0" r="r" b="b"/>
              <a:pathLst>
                <a:path w="168" h="146">
                  <a:moveTo>
                    <a:pt x="21" y="61"/>
                  </a:moveTo>
                  <a:cubicBezTo>
                    <a:pt x="0" y="81"/>
                    <a:pt x="14" y="114"/>
                    <a:pt x="24" y="127"/>
                  </a:cubicBezTo>
                  <a:cubicBezTo>
                    <a:pt x="34" y="140"/>
                    <a:pt x="63" y="146"/>
                    <a:pt x="81" y="142"/>
                  </a:cubicBezTo>
                  <a:cubicBezTo>
                    <a:pt x="99" y="138"/>
                    <a:pt x="123" y="123"/>
                    <a:pt x="135" y="100"/>
                  </a:cubicBezTo>
                  <a:cubicBezTo>
                    <a:pt x="147" y="77"/>
                    <a:pt x="168" y="14"/>
                    <a:pt x="150" y="7"/>
                  </a:cubicBezTo>
                  <a:cubicBezTo>
                    <a:pt x="132" y="0"/>
                    <a:pt x="42" y="41"/>
                    <a:pt x="21" y="6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3" name="Freeform 45"/>
            <p:cNvSpPr>
              <a:spLocks/>
            </p:cNvSpPr>
            <p:nvPr/>
          </p:nvSpPr>
          <p:spPr bwMode="auto">
            <a:xfrm>
              <a:off x="2972" y="1695"/>
              <a:ext cx="186" cy="111"/>
            </a:xfrm>
            <a:custGeom>
              <a:avLst/>
              <a:gdLst/>
              <a:ahLst/>
              <a:cxnLst>
                <a:cxn ang="0">
                  <a:pos x="22" y="39"/>
                </a:cxn>
                <a:cxn ang="0">
                  <a:pos x="28" y="87"/>
                </a:cxn>
                <a:cxn ang="0">
                  <a:pos x="70" y="108"/>
                </a:cxn>
                <a:cxn ang="0">
                  <a:pos x="124" y="102"/>
                </a:cxn>
                <a:cxn ang="0">
                  <a:pos x="163" y="57"/>
                </a:cxn>
                <a:cxn ang="0">
                  <a:pos x="163" y="3"/>
                </a:cxn>
                <a:cxn ang="0">
                  <a:pos x="22" y="39"/>
                </a:cxn>
              </a:cxnLst>
              <a:rect l="0" t="0" r="r" b="b"/>
              <a:pathLst>
                <a:path w="186" h="111">
                  <a:moveTo>
                    <a:pt x="22" y="39"/>
                  </a:moveTo>
                  <a:cubicBezTo>
                    <a:pt x="0" y="53"/>
                    <a:pt x="20" y="76"/>
                    <a:pt x="28" y="87"/>
                  </a:cubicBezTo>
                  <a:cubicBezTo>
                    <a:pt x="36" y="98"/>
                    <a:pt x="54" y="106"/>
                    <a:pt x="70" y="108"/>
                  </a:cubicBezTo>
                  <a:cubicBezTo>
                    <a:pt x="86" y="110"/>
                    <a:pt x="108" y="111"/>
                    <a:pt x="124" y="102"/>
                  </a:cubicBezTo>
                  <a:cubicBezTo>
                    <a:pt x="140" y="93"/>
                    <a:pt x="157" y="73"/>
                    <a:pt x="163" y="57"/>
                  </a:cubicBezTo>
                  <a:cubicBezTo>
                    <a:pt x="169" y="41"/>
                    <a:pt x="186" y="6"/>
                    <a:pt x="163" y="3"/>
                  </a:cubicBezTo>
                  <a:cubicBezTo>
                    <a:pt x="140" y="0"/>
                    <a:pt x="44" y="25"/>
                    <a:pt x="22" y="3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4" name="Freeform 44"/>
            <p:cNvSpPr>
              <a:spLocks/>
            </p:cNvSpPr>
            <p:nvPr/>
          </p:nvSpPr>
          <p:spPr bwMode="auto">
            <a:xfrm>
              <a:off x="2829" y="1723"/>
              <a:ext cx="192" cy="103"/>
            </a:xfrm>
            <a:custGeom>
              <a:avLst/>
              <a:gdLst/>
              <a:ahLst/>
              <a:cxnLst>
                <a:cxn ang="0">
                  <a:pos x="15" y="29"/>
                </a:cxn>
                <a:cxn ang="0">
                  <a:pos x="12" y="65"/>
                </a:cxn>
                <a:cxn ang="0">
                  <a:pos x="36" y="92"/>
                </a:cxn>
                <a:cxn ang="0">
                  <a:pos x="132" y="95"/>
                </a:cxn>
                <a:cxn ang="0">
                  <a:pos x="168" y="41"/>
                </a:cxn>
                <a:cxn ang="0">
                  <a:pos x="168" y="5"/>
                </a:cxn>
                <a:cxn ang="0">
                  <a:pos x="24" y="11"/>
                </a:cxn>
                <a:cxn ang="0">
                  <a:pos x="15" y="29"/>
                </a:cxn>
              </a:cxnLst>
              <a:rect l="0" t="0" r="r" b="b"/>
              <a:pathLst>
                <a:path w="192" h="103">
                  <a:moveTo>
                    <a:pt x="15" y="29"/>
                  </a:moveTo>
                  <a:cubicBezTo>
                    <a:pt x="13" y="38"/>
                    <a:pt x="9" y="55"/>
                    <a:pt x="12" y="65"/>
                  </a:cubicBezTo>
                  <a:cubicBezTo>
                    <a:pt x="15" y="75"/>
                    <a:pt x="16" y="87"/>
                    <a:pt x="36" y="92"/>
                  </a:cubicBezTo>
                  <a:cubicBezTo>
                    <a:pt x="56" y="97"/>
                    <a:pt x="110" y="103"/>
                    <a:pt x="132" y="95"/>
                  </a:cubicBezTo>
                  <a:cubicBezTo>
                    <a:pt x="154" y="87"/>
                    <a:pt x="162" y="56"/>
                    <a:pt x="168" y="41"/>
                  </a:cubicBezTo>
                  <a:cubicBezTo>
                    <a:pt x="174" y="26"/>
                    <a:pt x="192" y="10"/>
                    <a:pt x="168" y="5"/>
                  </a:cubicBezTo>
                  <a:cubicBezTo>
                    <a:pt x="144" y="0"/>
                    <a:pt x="48" y="5"/>
                    <a:pt x="24" y="11"/>
                  </a:cubicBezTo>
                  <a:cubicBezTo>
                    <a:pt x="0" y="17"/>
                    <a:pt x="17" y="20"/>
                    <a:pt x="15" y="2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5" name="Freeform 43"/>
            <p:cNvSpPr>
              <a:spLocks/>
            </p:cNvSpPr>
            <p:nvPr/>
          </p:nvSpPr>
          <p:spPr bwMode="auto">
            <a:xfrm>
              <a:off x="2680" y="1723"/>
              <a:ext cx="185" cy="94"/>
            </a:xfrm>
            <a:custGeom>
              <a:avLst/>
              <a:gdLst/>
              <a:ahLst/>
              <a:cxnLst>
                <a:cxn ang="0">
                  <a:pos x="29" y="5"/>
                </a:cxn>
                <a:cxn ang="0">
                  <a:pos x="2" y="35"/>
                </a:cxn>
                <a:cxn ang="0">
                  <a:pos x="44" y="74"/>
                </a:cxn>
                <a:cxn ang="0">
                  <a:pos x="113" y="92"/>
                </a:cxn>
                <a:cxn ang="0">
                  <a:pos x="161" y="62"/>
                </a:cxn>
                <a:cxn ang="0">
                  <a:pos x="164" y="11"/>
                </a:cxn>
                <a:cxn ang="0">
                  <a:pos x="29" y="5"/>
                </a:cxn>
              </a:cxnLst>
              <a:rect l="0" t="0" r="r" b="b"/>
              <a:pathLst>
                <a:path w="185" h="94">
                  <a:moveTo>
                    <a:pt x="29" y="5"/>
                  </a:moveTo>
                  <a:cubicBezTo>
                    <a:pt x="2" y="9"/>
                    <a:pt x="0" y="24"/>
                    <a:pt x="2" y="35"/>
                  </a:cubicBezTo>
                  <a:cubicBezTo>
                    <a:pt x="4" y="46"/>
                    <a:pt x="26" y="65"/>
                    <a:pt x="44" y="74"/>
                  </a:cubicBezTo>
                  <a:cubicBezTo>
                    <a:pt x="62" y="83"/>
                    <a:pt x="94" y="94"/>
                    <a:pt x="113" y="92"/>
                  </a:cubicBezTo>
                  <a:cubicBezTo>
                    <a:pt x="132" y="90"/>
                    <a:pt x="153" y="75"/>
                    <a:pt x="161" y="62"/>
                  </a:cubicBezTo>
                  <a:cubicBezTo>
                    <a:pt x="169" y="49"/>
                    <a:pt x="185" y="22"/>
                    <a:pt x="164" y="11"/>
                  </a:cubicBezTo>
                  <a:cubicBezTo>
                    <a:pt x="143" y="0"/>
                    <a:pt x="56" y="1"/>
                    <a:pt x="29" y="5"/>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6" name="Freeform 42"/>
            <p:cNvSpPr>
              <a:spLocks/>
            </p:cNvSpPr>
            <p:nvPr/>
          </p:nvSpPr>
          <p:spPr bwMode="auto">
            <a:xfrm>
              <a:off x="2563" y="1709"/>
              <a:ext cx="151" cy="93"/>
            </a:xfrm>
            <a:custGeom>
              <a:avLst/>
              <a:gdLst/>
              <a:ahLst/>
              <a:cxnLst>
                <a:cxn ang="0">
                  <a:pos x="20" y="4"/>
                </a:cxn>
                <a:cxn ang="0">
                  <a:pos x="11" y="43"/>
                </a:cxn>
                <a:cxn ang="0">
                  <a:pos x="32" y="70"/>
                </a:cxn>
                <a:cxn ang="0">
                  <a:pos x="95" y="91"/>
                </a:cxn>
                <a:cxn ang="0">
                  <a:pos x="134" y="55"/>
                </a:cxn>
                <a:cxn ang="0">
                  <a:pos x="134" y="16"/>
                </a:cxn>
                <a:cxn ang="0">
                  <a:pos x="20" y="4"/>
                </a:cxn>
              </a:cxnLst>
              <a:rect l="0" t="0" r="r" b="b"/>
              <a:pathLst>
                <a:path w="151" h="93">
                  <a:moveTo>
                    <a:pt x="20" y="4"/>
                  </a:moveTo>
                  <a:cubicBezTo>
                    <a:pt x="0" y="8"/>
                    <a:pt x="9" y="32"/>
                    <a:pt x="11" y="43"/>
                  </a:cubicBezTo>
                  <a:cubicBezTo>
                    <a:pt x="13" y="54"/>
                    <a:pt x="18" y="62"/>
                    <a:pt x="32" y="70"/>
                  </a:cubicBezTo>
                  <a:cubicBezTo>
                    <a:pt x="46" y="78"/>
                    <a:pt x="78" y="93"/>
                    <a:pt x="95" y="91"/>
                  </a:cubicBezTo>
                  <a:cubicBezTo>
                    <a:pt x="112" y="89"/>
                    <a:pt x="128" y="67"/>
                    <a:pt x="134" y="55"/>
                  </a:cubicBezTo>
                  <a:cubicBezTo>
                    <a:pt x="140" y="43"/>
                    <a:pt x="151" y="24"/>
                    <a:pt x="134" y="16"/>
                  </a:cubicBezTo>
                  <a:cubicBezTo>
                    <a:pt x="117" y="8"/>
                    <a:pt x="40" y="0"/>
                    <a:pt x="20" y="4"/>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7" name="Freeform 19"/>
            <p:cNvSpPr>
              <a:spLocks/>
            </p:cNvSpPr>
            <p:nvPr/>
          </p:nvSpPr>
          <p:spPr bwMode="auto">
            <a:xfrm>
              <a:off x="2424" y="1666"/>
              <a:ext cx="167" cy="102"/>
            </a:xfrm>
            <a:custGeom>
              <a:avLst/>
              <a:gdLst/>
              <a:ahLst/>
              <a:cxnLst>
                <a:cxn ang="0">
                  <a:pos x="150" y="41"/>
                </a:cxn>
                <a:cxn ang="0">
                  <a:pos x="165" y="56"/>
                </a:cxn>
                <a:cxn ang="0">
                  <a:pos x="150" y="83"/>
                </a:cxn>
                <a:cxn ang="0">
                  <a:pos x="108" y="98"/>
                </a:cxn>
                <a:cxn ang="0">
                  <a:pos x="48" y="59"/>
                </a:cxn>
                <a:cxn ang="0">
                  <a:pos x="0" y="32"/>
                </a:cxn>
                <a:cxn ang="0">
                  <a:pos x="45" y="2"/>
                </a:cxn>
                <a:cxn ang="0">
                  <a:pos x="150" y="41"/>
                </a:cxn>
              </a:cxnLst>
              <a:rect l="0" t="0" r="r" b="b"/>
              <a:pathLst>
                <a:path w="167" h="102">
                  <a:moveTo>
                    <a:pt x="150" y="41"/>
                  </a:moveTo>
                  <a:cubicBezTo>
                    <a:pt x="167" y="56"/>
                    <a:pt x="165" y="49"/>
                    <a:pt x="165" y="56"/>
                  </a:cubicBezTo>
                  <a:cubicBezTo>
                    <a:pt x="165" y="63"/>
                    <a:pt x="159" y="76"/>
                    <a:pt x="150" y="83"/>
                  </a:cubicBezTo>
                  <a:cubicBezTo>
                    <a:pt x="141" y="90"/>
                    <a:pt x="125" y="102"/>
                    <a:pt x="108" y="98"/>
                  </a:cubicBezTo>
                  <a:cubicBezTo>
                    <a:pt x="91" y="94"/>
                    <a:pt x="66" y="70"/>
                    <a:pt x="48" y="59"/>
                  </a:cubicBezTo>
                  <a:cubicBezTo>
                    <a:pt x="30" y="48"/>
                    <a:pt x="0" y="41"/>
                    <a:pt x="0" y="32"/>
                  </a:cubicBezTo>
                  <a:cubicBezTo>
                    <a:pt x="0" y="23"/>
                    <a:pt x="20" y="0"/>
                    <a:pt x="45" y="2"/>
                  </a:cubicBezTo>
                  <a:cubicBezTo>
                    <a:pt x="70" y="4"/>
                    <a:pt x="128" y="33"/>
                    <a:pt x="150" y="4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8" name="Freeform 17"/>
            <p:cNvSpPr>
              <a:spLocks/>
            </p:cNvSpPr>
            <p:nvPr/>
          </p:nvSpPr>
          <p:spPr bwMode="auto">
            <a:xfrm>
              <a:off x="2393" y="1669"/>
              <a:ext cx="100" cy="118"/>
            </a:xfrm>
            <a:custGeom>
              <a:avLst/>
              <a:gdLst/>
              <a:ahLst/>
              <a:cxnLst>
                <a:cxn ang="0">
                  <a:pos x="85" y="53"/>
                </a:cxn>
                <a:cxn ang="0">
                  <a:pos x="91" y="104"/>
                </a:cxn>
                <a:cxn ang="0">
                  <a:pos x="28" y="113"/>
                </a:cxn>
                <a:cxn ang="0">
                  <a:pos x="1" y="101"/>
                </a:cxn>
                <a:cxn ang="0">
                  <a:pos x="19" y="8"/>
                </a:cxn>
                <a:cxn ang="0">
                  <a:pos x="85" y="53"/>
                </a:cxn>
              </a:cxnLst>
              <a:rect l="0" t="0" r="r" b="b"/>
              <a:pathLst>
                <a:path w="100" h="118">
                  <a:moveTo>
                    <a:pt x="85" y="53"/>
                  </a:moveTo>
                  <a:cubicBezTo>
                    <a:pt x="94" y="67"/>
                    <a:pt x="100" y="94"/>
                    <a:pt x="91" y="104"/>
                  </a:cubicBezTo>
                  <a:cubicBezTo>
                    <a:pt x="82" y="114"/>
                    <a:pt x="43" y="113"/>
                    <a:pt x="28" y="113"/>
                  </a:cubicBezTo>
                  <a:cubicBezTo>
                    <a:pt x="13" y="113"/>
                    <a:pt x="2" y="118"/>
                    <a:pt x="1" y="101"/>
                  </a:cubicBezTo>
                  <a:cubicBezTo>
                    <a:pt x="0" y="84"/>
                    <a:pt x="5" y="16"/>
                    <a:pt x="19" y="8"/>
                  </a:cubicBezTo>
                  <a:cubicBezTo>
                    <a:pt x="33" y="0"/>
                    <a:pt x="71" y="44"/>
                    <a:pt x="85" y="53"/>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9" name="Freeform 16"/>
            <p:cNvSpPr>
              <a:spLocks/>
            </p:cNvSpPr>
            <p:nvPr/>
          </p:nvSpPr>
          <p:spPr bwMode="auto">
            <a:xfrm>
              <a:off x="2376" y="1773"/>
              <a:ext cx="124" cy="171"/>
            </a:xfrm>
            <a:custGeom>
              <a:avLst/>
              <a:gdLst/>
              <a:ahLst/>
              <a:cxnLst>
                <a:cxn ang="0">
                  <a:pos x="54" y="9"/>
                </a:cxn>
                <a:cxn ang="0">
                  <a:pos x="111" y="9"/>
                </a:cxn>
                <a:cxn ang="0">
                  <a:pos x="123" y="63"/>
                </a:cxn>
                <a:cxn ang="0">
                  <a:pos x="108" y="117"/>
                </a:cxn>
                <a:cxn ang="0">
                  <a:pos x="84" y="153"/>
                </a:cxn>
                <a:cxn ang="0">
                  <a:pos x="21" y="150"/>
                </a:cxn>
                <a:cxn ang="0">
                  <a:pos x="6" y="30"/>
                </a:cxn>
                <a:cxn ang="0">
                  <a:pos x="54" y="9"/>
                </a:cxn>
              </a:cxnLst>
              <a:rect l="0" t="0" r="r" b="b"/>
              <a:pathLst>
                <a:path w="124" h="171">
                  <a:moveTo>
                    <a:pt x="54" y="9"/>
                  </a:moveTo>
                  <a:cubicBezTo>
                    <a:pt x="71" y="6"/>
                    <a:pt x="100" y="0"/>
                    <a:pt x="111" y="9"/>
                  </a:cubicBezTo>
                  <a:cubicBezTo>
                    <a:pt x="122" y="18"/>
                    <a:pt x="124" y="45"/>
                    <a:pt x="123" y="63"/>
                  </a:cubicBezTo>
                  <a:cubicBezTo>
                    <a:pt x="122" y="81"/>
                    <a:pt x="115" y="102"/>
                    <a:pt x="108" y="117"/>
                  </a:cubicBezTo>
                  <a:cubicBezTo>
                    <a:pt x="101" y="132"/>
                    <a:pt x="98" y="148"/>
                    <a:pt x="84" y="153"/>
                  </a:cubicBezTo>
                  <a:cubicBezTo>
                    <a:pt x="70" y="158"/>
                    <a:pt x="34" y="171"/>
                    <a:pt x="21" y="150"/>
                  </a:cubicBezTo>
                  <a:cubicBezTo>
                    <a:pt x="8" y="129"/>
                    <a:pt x="0" y="53"/>
                    <a:pt x="6" y="30"/>
                  </a:cubicBezTo>
                  <a:cubicBezTo>
                    <a:pt x="12" y="7"/>
                    <a:pt x="37" y="10"/>
                    <a:pt x="54" y="9"/>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0" name="Freeform 5"/>
            <p:cNvSpPr>
              <a:spLocks/>
            </p:cNvSpPr>
            <p:nvPr/>
          </p:nvSpPr>
          <p:spPr bwMode="auto">
            <a:xfrm>
              <a:off x="2419" y="2394"/>
              <a:ext cx="123" cy="176"/>
            </a:xfrm>
            <a:custGeom>
              <a:avLst/>
              <a:gdLst/>
              <a:ahLst/>
              <a:cxnLst>
                <a:cxn ang="0">
                  <a:pos x="14" y="27"/>
                </a:cxn>
                <a:cxn ang="0">
                  <a:pos x="2" y="72"/>
                </a:cxn>
                <a:cxn ang="0">
                  <a:pos x="23" y="141"/>
                </a:cxn>
                <a:cxn ang="0">
                  <a:pos x="38" y="174"/>
                </a:cxn>
                <a:cxn ang="0">
                  <a:pos x="77" y="153"/>
                </a:cxn>
                <a:cxn ang="0">
                  <a:pos x="104" y="132"/>
                </a:cxn>
                <a:cxn ang="0">
                  <a:pos x="122" y="66"/>
                </a:cxn>
                <a:cxn ang="0">
                  <a:pos x="98" y="6"/>
                </a:cxn>
                <a:cxn ang="0">
                  <a:pos x="14" y="27"/>
                </a:cxn>
              </a:cxnLst>
              <a:rect l="0" t="0" r="r" b="b"/>
              <a:pathLst>
                <a:path w="123" h="176">
                  <a:moveTo>
                    <a:pt x="14" y="27"/>
                  </a:moveTo>
                  <a:cubicBezTo>
                    <a:pt x="0" y="36"/>
                    <a:pt x="1" y="53"/>
                    <a:pt x="2" y="72"/>
                  </a:cubicBezTo>
                  <a:cubicBezTo>
                    <a:pt x="3" y="91"/>
                    <a:pt x="17" y="124"/>
                    <a:pt x="23" y="141"/>
                  </a:cubicBezTo>
                  <a:cubicBezTo>
                    <a:pt x="29" y="158"/>
                    <a:pt x="29" y="172"/>
                    <a:pt x="38" y="174"/>
                  </a:cubicBezTo>
                  <a:cubicBezTo>
                    <a:pt x="47" y="176"/>
                    <a:pt x="66" y="160"/>
                    <a:pt x="77" y="153"/>
                  </a:cubicBezTo>
                  <a:cubicBezTo>
                    <a:pt x="88" y="146"/>
                    <a:pt x="97" y="146"/>
                    <a:pt x="104" y="132"/>
                  </a:cubicBezTo>
                  <a:cubicBezTo>
                    <a:pt x="111" y="118"/>
                    <a:pt x="123" y="87"/>
                    <a:pt x="122" y="66"/>
                  </a:cubicBezTo>
                  <a:cubicBezTo>
                    <a:pt x="121" y="45"/>
                    <a:pt x="116" y="12"/>
                    <a:pt x="98" y="6"/>
                  </a:cubicBezTo>
                  <a:cubicBezTo>
                    <a:pt x="80" y="0"/>
                    <a:pt x="31" y="23"/>
                    <a:pt x="14" y="27"/>
                  </a:cubicBezTo>
                  <a:close/>
                </a:path>
              </a:pathLst>
            </a:custGeom>
            <a:gradFill rotWithShape="1">
              <a:gsLst>
                <a:gs pos="0">
                  <a:srgbClr val="D6B19C"/>
                </a:gs>
                <a:gs pos="30000">
                  <a:srgbClr val="D49E6C"/>
                </a:gs>
                <a:gs pos="70000">
                  <a:srgbClr val="A65528"/>
                </a:gs>
                <a:gs pos="100000">
                  <a:srgbClr val="663012"/>
                </a:gs>
              </a:gsLst>
              <a:lin ang="0" scaled="1"/>
            </a:gradFill>
            <a:ln w="9525" cap="flat" cmpd="sng">
              <a:noFill/>
              <a:prstDash val="solid"/>
              <a:round/>
              <a:headEnd type="none" w="med" len="med"/>
              <a:tailEnd type="none" w="med" len="med"/>
            </a:ln>
            <a:effectLst/>
          </p:spPr>
          <p:txBody>
            <a:bodyPr/>
            <a:lstStyle/>
            <a:p>
              <a:endParaRPr lang="en-US"/>
            </a:p>
          </p:txBody>
        </p:sp>
        <p:sp>
          <p:nvSpPr>
            <p:cNvPr id="51" name="Freeform 12"/>
            <p:cNvSpPr>
              <a:spLocks/>
            </p:cNvSpPr>
            <p:nvPr/>
          </p:nvSpPr>
          <p:spPr bwMode="auto">
            <a:xfrm>
              <a:off x="2435" y="2266"/>
              <a:ext cx="93" cy="153"/>
            </a:xfrm>
            <a:custGeom>
              <a:avLst/>
              <a:gdLst/>
              <a:ahLst/>
              <a:cxnLst>
                <a:cxn ang="0">
                  <a:pos x="58" y="2"/>
                </a:cxn>
                <a:cxn ang="0">
                  <a:pos x="7" y="23"/>
                </a:cxn>
                <a:cxn ang="0">
                  <a:pos x="16" y="107"/>
                </a:cxn>
                <a:cxn ang="0">
                  <a:pos x="19" y="149"/>
                </a:cxn>
                <a:cxn ang="0">
                  <a:pos x="73" y="131"/>
                </a:cxn>
                <a:cxn ang="0">
                  <a:pos x="91" y="104"/>
                </a:cxn>
                <a:cxn ang="0">
                  <a:pos x="88" y="35"/>
                </a:cxn>
                <a:cxn ang="0">
                  <a:pos x="58" y="2"/>
                </a:cxn>
              </a:cxnLst>
              <a:rect l="0" t="0" r="r" b="b"/>
              <a:pathLst>
                <a:path w="93" h="153">
                  <a:moveTo>
                    <a:pt x="58" y="2"/>
                  </a:moveTo>
                  <a:cubicBezTo>
                    <a:pt x="45" y="0"/>
                    <a:pt x="14" y="5"/>
                    <a:pt x="7" y="23"/>
                  </a:cubicBezTo>
                  <a:cubicBezTo>
                    <a:pt x="0" y="41"/>
                    <a:pt x="14" y="86"/>
                    <a:pt x="16" y="107"/>
                  </a:cubicBezTo>
                  <a:cubicBezTo>
                    <a:pt x="18" y="128"/>
                    <a:pt x="10" y="145"/>
                    <a:pt x="19" y="149"/>
                  </a:cubicBezTo>
                  <a:cubicBezTo>
                    <a:pt x="28" y="153"/>
                    <a:pt x="61" y="139"/>
                    <a:pt x="73" y="131"/>
                  </a:cubicBezTo>
                  <a:cubicBezTo>
                    <a:pt x="85" y="123"/>
                    <a:pt x="89" y="120"/>
                    <a:pt x="91" y="104"/>
                  </a:cubicBezTo>
                  <a:cubicBezTo>
                    <a:pt x="93" y="88"/>
                    <a:pt x="93" y="52"/>
                    <a:pt x="88" y="35"/>
                  </a:cubicBezTo>
                  <a:cubicBezTo>
                    <a:pt x="83" y="18"/>
                    <a:pt x="71" y="4"/>
                    <a:pt x="58" y="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2" name="Freeform 13"/>
            <p:cNvSpPr>
              <a:spLocks/>
            </p:cNvSpPr>
            <p:nvPr/>
          </p:nvSpPr>
          <p:spPr bwMode="auto">
            <a:xfrm>
              <a:off x="2406" y="2138"/>
              <a:ext cx="100" cy="167"/>
            </a:xfrm>
            <a:custGeom>
              <a:avLst/>
              <a:gdLst/>
              <a:ahLst/>
              <a:cxnLst>
                <a:cxn ang="0">
                  <a:pos x="90" y="118"/>
                </a:cxn>
                <a:cxn ang="0">
                  <a:pos x="33" y="151"/>
                </a:cxn>
                <a:cxn ang="0">
                  <a:pos x="6" y="22"/>
                </a:cxn>
                <a:cxn ang="0">
                  <a:pos x="69" y="16"/>
                </a:cxn>
                <a:cxn ang="0">
                  <a:pos x="96" y="67"/>
                </a:cxn>
                <a:cxn ang="0">
                  <a:pos x="90" y="118"/>
                </a:cxn>
              </a:cxnLst>
              <a:rect l="0" t="0" r="r" b="b"/>
              <a:pathLst>
                <a:path w="100" h="167">
                  <a:moveTo>
                    <a:pt x="90" y="118"/>
                  </a:moveTo>
                  <a:cubicBezTo>
                    <a:pt x="80" y="132"/>
                    <a:pt x="47" y="167"/>
                    <a:pt x="33" y="151"/>
                  </a:cubicBezTo>
                  <a:cubicBezTo>
                    <a:pt x="19" y="135"/>
                    <a:pt x="0" y="44"/>
                    <a:pt x="6" y="22"/>
                  </a:cubicBezTo>
                  <a:cubicBezTo>
                    <a:pt x="12" y="0"/>
                    <a:pt x="54" y="9"/>
                    <a:pt x="69" y="16"/>
                  </a:cubicBezTo>
                  <a:cubicBezTo>
                    <a:pt x="84" y="23"/>
                    <a:pt x="92" y="50"/>
                    <a:pt x="96" y="67"/>
                  </a:cubicBezTo>
                  <a:cubicBezTo>
                    <a:pt x="100" y="84"/>
                    <a:pt x="100" y="104"/>
                    <a:pt x="90" y="118"/>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3" name="Freeform 14"/>
            <p:cNvSpPr>
              <a:spLocks/>
            </p:cNvSpPr>
            <p:nvPr/>
          </p:nvSpPr>
          <p:spPr bwMode="auto">
            <a:xfrm>
              <a:off x="2387" y="2045"/>
              <a:ext cx="104" cy="121"/>
            </a:xfrm>
            <a:custGeom>
              <a:avLst/>
              <a:gdLst/>
              <a:ahLst/>
              <a:cxnLst>
                <a:cxn ang="0">
                  <a:pos x="28" y="10"/>
                </a:cxn>
                <a:cxn ang="0">
                  <a:pos x="1" y="49"/>
                </a:cxn>
                <a:cxn ang="0">
                  <a:pos x="22" y="112"/>
                </a:cxn>
                <a:cxn ang="0">
                  <a:pos x="91" y="100"/>
                </a:cxn>
                <a:cxn ang="0">
                  <a:pos x="100" y="37"/>
                </a:cxn>
                <a:cxn ang="0">
                  <a:pos x="67" y="4"/>
                </a:cxn>
                <a:cxn ang="0">
                  <a:pos x="28" y="10"/>
                </a:cxn>
              </a:cxnLst>
              <a:rect l="0" t="0" r="r" b="b"/>
              <a:pathLst>
                <a:path w="104" h="121">
                  <a:moveTo>
                    <a:pt x="28" y="10"/>
                  </a:moveTo>
                  <a:cubicBezTo>
                    <a:pt x="21" y="17"/>
                    <a:pt x="2" y="32"/>
                    <a:pt x="1" y="49"/>
                  </a:cubicBezTo>
                  <a:cubicBezTo>
                    <a:pt x="0" y="66"/>
                    <a:pt x="7" y="103"/>
                    <a:pt x="22" y="112"/>
                  </a:cubicBezTo>
                  <a:cubicBezTo>
                    <a:pt x="37" y="121"/>
                    <a:pt x="78" y="112"/>
                    <a:pt x="91" y="100"/>
                  </a:cubicBezTo>
                  <a:cubicBezTo>
                    <a:pt x="104" y="88"/>
                    <a:pt x="104" y="53"/>
                    <a:pt x="100" y="37"/>
                  </a:cubicBezTo>
                  <a:cubicBezTo>
                    <a:pt x="96" y="21"/>
                    <a:pt x="79" y="8"/>
                    <a:pt x="67" y="4"/>
                  </a:cubicBezTo>
                  <a:cubicBezTo>
                    <a:pt x="55" y="0"/>
                    <a:pt x="36" y="9"/>
                    <a:pt x="28" y="10"/>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4" name="Freeform 15"/>
            <p:cNvSpPr>
              <a:spLocks/>
            </p:cNvSpPr>
            <p:nvPr/>
          </p:nvSpPr>
          <p:spPr bwMode="auto">
            <a:xfrm>
              <a:off x="2388" y="1923"/>
              <a:ext cx="101" cy="153"/>
            </a:xfrm>
            <a:custGeom>
              <a:avLst/>
              <a:gdLst/>
              <a:ahLst/>
              <a:cxnLst>
                <a:cxn ang="0">
                  <a:pos x="12" y="12"/>
                </a:cxn>
                <a:cxn ang="0">
                  <a:pos x="12" y="135"/>
                </a:cxn>
                <a:cxn ang="0">
                  <a:pos x="81" y="117"/>
                </a:cxn>
                <a:cxn ang="0">
                  <a:pos x="99" y="66"/>
                </a:cxn>
                <a:cxn ang="0">
                  <a:pos x="72" y="9"/>
                </a:cxn>
                <a:cxn ang="0">
                  <a:pos x="12" y="12"/>
                </a:cxn>
              </a:cxnLst>
              <a:rect l="0" t="0" r="r" b="b"/>
              <a:pathLst>
                <a:path w="101" h="153">
                  <a:moveTo>
                    <a:pt x="12" y="12"/>
                  </a:moveTo>
                  <a:cubicBezTo>
                    <a:pt x="2" y="33"/>
                    <a:pt x="0" y="117"/>
                    <a:pt x="12" y="135"/>
                  </a:cubicBezTo>
                  <a:cubicBezTo>
                    <a:pt x="24" y="153"/>
                    <a:pt x="67" y="128"/>
                    <a:pt x="81" y="117"/>
                  </a:cubicBezTo>
                  <a:cubicBezTo>
                    <a:pt x="95" y="106"/>
                    <a:pt x="101" y="84"/>
                    <a:pt x="99" y="66"/>
                  </a:cubicBezTo>
                  <a:cubicBezTo>
                    <a:pt x="97" y="48"/>
                    <a:pt x="86" y="18"/>
                    <a:pt x="72" y="9"/>
                  </a:cubicBezTo>
                  <a:cubicBezTo>
                    <a:pt x="58" y="0"/>
                    <a:pt x="24" y="12"/>
                    <a:pt x="12" y="1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5" name="Freeform 4"/>
            <p:cNvSpPr>
              <a:spLocks/>
            </p:cNvSpPr>
            <p:nvPr/>
          </p:nvSpPr>
          <p:spPr bwMode="auto">
            <a:xfrm>
              <a:off x="2277" y="2417"/>
              <a:ext cx="94" cy="131"/>
            </a:xfrm>
            <a:custGeom>
              <a:avLst/>
              <a:gdLst/>
              <a:ahLst/>
              <a:cxnLst>
                <a:cxn ang="0">
                  <a:pos x="87" y="16"/>
                </a:cxn>
                <a:cxn ang="0">
                  <a:pos x="42" y="7"/>
                </a:cxn>
                <a:cxn ang="0">
                  <a:pos x="9" y="4"/>
                </a:cxn>
                <a:cxn ang="0">
                  <a:pos x="0" y="34"/>
                </a:cxn>
                <a:cxn ang="0">
                  <a:pos x="6" y="79"/>
                </a:cxn>
                <a:cxn ang="0">
                  <a:pos x="27" y="103"/>
                </a:cxn>
                <a:cxn ang="0">
                  <a:pos x="57" y="127"/>
                </a:cxn>
                <a:cxn ang="0">
                  <a:pos x="87" y="79"/>
                </a:cxn>
                <a:cxn ang="0">
                  <a:pos x="87" y="16"/>
                </a:cxn>
              </a:cxnLst>
              <a:rect l="0" t="0" r="r" b="b"/>
              <a:pathLst>
                <a:path w="94" h="131">
                  <a:moveTo>
                    <a:pt x="87" y="16"/>
                  </a:moveTo>
                  <a:cubicBezTo>
                    <a:pt x="79" y="4"/>
                    <a:pt x="55" y="9"/>
                    <a:pt x="42" y="7"/>
                  </a:cubicBezTo>
                  <a:cubicBezTo>
                    <a:pt x="29" y="5"/>
                    <a:pt x="16" y="0"/>
                    <a:pt x="9" y="4"/>
                  </a:cubicBezTo>
                  <a:cubicBezTo>
                    <a:pt x="2" y="8"/>
                    <a:pt x="0" y="22"/>
                    <a:pt x="0" y="34"/>
                  </a:cubicBezTo>
                  <a:cubicBezTo>
                    <a:pt x="0" y="46"/>
                    <a:pt x="2" y="68"/>
                    <a:pt x="6" y="79"/>
                  </a:cubicBezTo>
                  <a:cubicBezTo>
                    <a:pt x="10" y="90"/>
                    <a:pt x="18" y="95"/>
                    <a:pt x="27" y="103"/>
                  </a:cubicBezTo>
                  <a:cubicBezTo>
                    <a:pt x="36" y="111"/>
                    <a:pt x="47" y="131"/>
                    <a:pt x="57" y="127"/>
                  </a:cubicBezTo>
                  <a:cubicBezTo>
                    <a:pt x="67" y="123"/>
                    <a:pt x="83" y="98"/>
                    <a:pt x="87" y="79"/>
                  </a:cubicBezTo>
                  <a:cubicBezTo>
                    <a:pt x="91" y="60"/>
                    <a:pt x="94" y="27"/>
                    <a:pt x="87" y="16"/>
                  </a:cubicBezTo>
                  <a:close/>
                </a:path>
              </a:pathLst>
            </a:custGeom>
            <a:gradFill rotWithShape="1">
              <a:gsLst>
                <a:gs pos="0">
                  <a:srgbClr val="663012"/>
                </a:gs>
                <a:gs pos="30000">
                  <a:srgbClr val="A65528"/>
                </a:gs>
                <a:gs pos="70000">
                  <a:srgbClr val="D49E6C"/>
                </a:gs>
                <a:gs pos="100000">
                  <a:srgbClr val="D6B19C"/>
                </a:gs>
              </a:gsLst>
              <a:lin ang="0" scaled="1"/>
            </a:gradFill>
            <a:ln w="9525">
              <a:noFill/>
              <a:round/>
              <a:headEnd/>
              <a:tailEnd/>
            </a:ln>
            <a:effectLst/>
          </p:spPr>
          <p:txBody>
            <a:bodyPr/>
            <a:lstStyle/>
            <a:p>
              <a:endParaRPr lang="en-US"/>
            </a:p>
          </p:txBody>
        </p:sp>
        <p:sp>
          <p:nvSpPr>
            <p:cNvPr id="56" name="Freeform 3"/>
            <p:cNvSpPr>
              <a:spLocks/>
            </p:cNvSpPr>
            <p:nvPr/>
          </p:nvSpPr>
          <p:spPr bwMode="auto">
            <a:xfrm>
              <a:off x="2326" y="2406"/>
              <a:ext cx="141" cy="167"/>
            </a:xfrm>
            <a:custGeom>
              <a:avLst/>
              <a:gdLst/>
              <a:ahLst/>
              <a:cxnLst>
                <a:cxn ang="0">
                  <a:pos x="11" y="27"/>
                </a:cxn>
                <a:cxn ang="0">
                  <a:pos x="2" y="87"/>
                </a:cxn>
                <a:cxn ang="0">
                  <a:pos x="26" y="138"/>
                </a:cxn>
                <a:cxn ang="0">
                  <a:pos x="113" y="162"/>
                </a:cxn>
                <a:cxn ang="0">
                  <a:pos x="140" y="105"/>
                </a:cxn>
                <a:cxn ang="0">
                  <a:pos x="122" y="15"/>
                </a:cxn>
                <a:cxn ang="0">
                  <a:pos x="59" y="12"/>
                </a:cxn>
                <a:cxn ang="0">
                  <a:pos x="11" y="27"/>
                </a:cxn>
              </a:cxnLst>
              <a:rect l="0" t="0" r="r" b="b"/>
              <a:pathLst>
                <a:path w="141" h="167">
                  <a:moveTo>
                    <a:pt x="11" y="27"/>
                  </a:moveTo>
                  <a:cubicBezTo>
                    <a:pt x="2" y="39"/>
                    <a:pt x="0" y="69"/>
                    <a:pt x="2" y="87"/>
                  </a:cubicBezTo>
                  <a:cubicBezTo>
                    <a:pt x="4" y="105"/>
                    <a:pt x="8" y="126"/>
                    <a:pt x="26" y="138"/>
                  </a:cubicBezTo>
                  <a:cubicBezTo>
                    <a:pt x="44" y="150"/>
                    <a:pt x="94" y="167"/>
                    <a:pt x="113" y="162"/>
                  </a:cubicBezTo>
                  <a:cubicBezTo>
                    <a:pt x="132" y="157"/>
                    <a:pt x="139" y="129"/>
                    <a:pt x="140" y="105"/>
                  </a:cubicBezTo>
                  <a:cubicBezTo>
                    <a:pt x="141" y="81"/>
                    <a:pt x="136" y="30"/>
                    <a:pt x="122" y="15"/>
                  </a:cubicBezTo>
                  <a:cubicBezTo>
                    <a:pt x="108" y="0"/>
                    <a:pt x="77" y="10"/>
                    <a:pt x="59" y="12"/>
                  </a:cubicBezTo>
                  <a:cubicBezTo>
                    <a:pt x="41" y="14"/>
                    <a:pt x="20" y="15"/>
                    <a:pt x="11" y="2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a:noFill/>
              <a:round/>
              <a:headEnd/>
              <a:tailEnd/>
            </a:ln>
            <a:effectLst/>
          </p:spPr>
          <p:txBody>
            <a:bodyPr/>
            <a:lstStyle/>
            <a:p>
              <a:endParaRPr lang="en-US"/>
            </a:p>
          </p:txBody>
        </p:sp>
        <p:sp>
          <p:nvSpPr>
            <p:cNvPr id="57" name="Freeform 6"/>
            <p:cNvSpPr>
              <a:spLocks/>
            </p:cNvSpPr>
            <p:nvPr/>
          </p:nvSpPr>
          <p:spPr bwMode="auto">
            <a:xfrm>
              <a:off x="2269" y="2268"/>
              <a:ext cx="191" cy="162"/>
            </a:xfrm>
            <a:custGeom>
              <a:avLst/>
              <a:gdLst/>
              <a:ahLst/>
              <a:cxnLst>
                <a:cxn ang="0">
                  <a:pos x="170" y="15"/>
                </a:cxn>
                <a:cxn ang="0">
                  <a:pos x="125" y="36"/>
                </a:cxn>
                <a:cxn ang="0">
                  <a:pos x="44" y="24"/>
                </a:cxn>
                <a:cxn ang="0">
                  <a:pos x="14" y="33"/>
                </a:cxn>
                <a:cxn ang="0">
                  <a:pos x="2" y="108"/>
                </a:cxn>
                <a:cxn ang="0">
                  <a:pos x="29" y="153"/>
                </a:cxn>
                <a:cxn ang="0">
                  <a:pos x="107" y="159"/>
                </a:cxn>
                <a:cxn ang="0">
                  <a:pos x="170" y="156"/>
                </a:cxn>
                <a:cxn ang="0">
                  <a:pos x="191" y="126"/>
                </a:cxn>
                <a:cxn ang="0">
                  <a:pos x="170" y="15"/>
                </a:cxn>
              </a:cxnLst>
              <a:rect l="0" t="0" r="r" b="b"/>
              <a:pathLst>
                <a:path w="191" h="162">
                  <a:moveTo>
                    <a:pt x="170" y="15"/>
                  </a:moveTo>
                  <a:cubicBezTo>
                    <a:pt x="159" y="0"/>
                    <a:pt x="146" y="34"/>
                    <a:pt x="125" y="36"/>
                  </a:cubicBezTo>
                  <a:cubicBezTo>
                    <a:pt x="104" y="38"/>
                    <a:pt x="62" y="24"/>
                    <a:pt x="44" y="24"/>
                  </a:cubicBezTo>
                  <a:cubicBezTo>
                    <a:pt x="26" y="24"/>
                    <a:pt x="21" y="19"/>
                    <a:pt x="14" y="33"/>
                  </a:cubicBezTo>
                  <a:cubicBezTo>
                    <a:pt x="7" y="47"/>
                    <a:pt x="0" y="88"/>
                    <a:pt x="2" y="108"/>
                  </a:cubicBezTo>
                  <a:cubicBezTo>
                    <a:pt x="4" y="128"/>
                    <a:pt x="12" y="145"/>
                    <a:pt x="29" y="153"/>
                  </a:cubicBezTo>
                  <a:cubicBezTo>
                    <a:pt x="46" y="161"/>
                    <a:pt x="84" y="159"/>
                    <a:pt x="107" y="159"/>
                  </a:cubicBezTo>
                  <a:cubicBezTo>
                    <a:pt x="130" y="159"/>
                    <a:pt x="156" y="162"/>
                    <a:pt x="170" y="156"/>
                  </a:cubicBezTo>
                  <a:cubicBezTo>
                    <a:pt x="184" y="150"/>
                    <a:pt x="191" y="149"/>
                    <a:pt x="191" y="126"/>
                  </a:cubicBezTo>
                  <a:cubicBezTo>
                    <a:pt x="191" y="103"/>
                    <a:pt x="181" y="30"/>
                    <a:pt x="170" y="1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58" name="Freeform 7"/>
            <p:cNvSpPr>
              <a:spLocks/>
            </p:cNvSpPr>
            <p:nvPr/>
          </p:nvSpPr>
          <p:spPr bwMode="auto">
            <a:xfrm>
              <a:off x="2266" y="2141"/>
              <a:ext cx="174" cy="167"/>
            </a:xfrm>
            <a:custGeom>
              <a:avLst/>
              <a:gdLst/>
              <a:ahLst/>
              <a:cxnLst>
                <a:cxn ang="0">
                  <a:pos x="155" y="19"/>
                </a:cxn>
                <a:cxn ang="0">
                  <a:pos x="113" y="22"/>
                </a:cxn>
                <a:cxn ang="0">
                  <a:pos x="44" y="13"/>
                </a:cxn>
                <a:cxn ang="0">
                  <a:pos x="5" y="55"/>
                </a:cxn>
                <a:cxn ang="0">
                  <a:pos x="14" y="127"/>
                </a:cxn>
                <a:cxn ang="0">
                  <a:pos x="59" y="157"/>
                </a:cxn>
                <a:cxn ang="0">
                  <a:pos x="146" y="163"/>
                </a:cxn>
                <a:cxn ang="0">
                  <a:pos x="173" y="136"/>
                </a:cxn>
                <a:cxn ang="0">
                  <a:pos x="155" y="19"/>
                </a:cxn>
              </a:cxnLst>
              <a:rect l="0" t="0" r="r" b="b"/>
              <a:pathLst>
                <a:path w="174" h="167">
                  <a:moveTo>
                    <a:pt x="155" y="19"/>
                  </a:moveTo>
                  <a:cubicBezTo>
                    <a:pt x="145" y="0"/>
                    <a:pt x="131" y="23"/>
                    <a:pt x="113" y="22"/>
                  </a:cubicBezTo>
                  <a:cubicBezTo>
                    <a:pt x="95" y="21"/>
                    <a:pt x="62" y="8"/>
                    <a:pt x="44" y="13"/>
                  </a:cubicBezTo>
                  <a:cubicBezTo>
                    <a:pt x="26" y="18"/>
                    <a:pt x="10" y="36"/>
                    <a:pt x="5" y="55"/>
                  </a:cubicBezTo>
                  <a:cubicBezTo>
                    <a:pt x="0" y="74"/>
                    <a:pt x="5" y="110"/>
                    <a:pt x="14" y="127"/>
                  </a:cubicBezTo>
                  <a:cubicBezTo>
                    <a:pt x="23" y="144"/>
                    <a:pt x="37" y="151"/>
                    <a:pt x="59" y="157"/>
                  </a:cubicBezTo>
                  <a:cubicBezTo>
                    <a:pt x="81" y="163"/>
                    <a:pt x="127" y="167"/>
                    <a:pt x="146" y="163"/>
                  </a:cubicBezTo>
                  <a:cubicBezTo>
                    <a:pt x="165" y="159"/>
                    <a:pt x="172" y="160"/>
                    <a:pt x="173" y="136"/>
                  </a:cubicBezTo>
                  <a:cubicBezTo>
                    <a:pt x="174" y="112"/>
                    <a:pt x="164" y="35"/>
                    <a:pt x="155"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59" name="Freeform 8"/>
            <p:cNvSpPr>
              <a:spLocks/>
            </p:cNvSpPr>
            <p:nvPr/>
          </p:nvSpPr>
          <p:spPr bwMode="auto">
            <a:xfrm>
              <a:off x="2276" y="2036"/>
              <a:ext cx="142" cy="140"/>
            </a:xfrm>
            <a:custGeom>
              <a:avLst/>
              <a:gdLst/>
              <a:ahLst/>
              <a:cxnLst>
                <a:cxn ang="0">
                  <a:pos x="124" y="19"/>
                </a:cxn>
                <a:cxn ang="0">
                  <a:pos x="85" y="22"/>
                </a:cxn>
                <a:cxn ang="0">
                  <a:pos x="37" y="7"/>
                </a:cxn>
                <a:cxn ang="0">
                  <a:pos x="7" y="7"/>
                </a:cxn>
                <a:cxn ang="0">
                  <a:pos x="1" y="49"/>
                </a:cxn>
                <a:cxn ang="0">
                  <a:pos x="13" y="106"/>
                </a:cxn>
                <a:cxn ang="0">
                  <a:pos x="76" y="130"/>
                </a:cxn>
                <a:cxn ang="0">
                  <a:pos x="130" y="130"/>
                </a:cxn>
                <a:cxn ang="0">
                  <a:pos x="142" y="70"/>
                </a:cxn>
                <a:cxn ang="0">
                  <a:pos x="124" y="19"/>
                </a:cxn>
              </a:cxnLst>
              <a:rect l="0" t="0" r="r" b="b"/>
              <a:pathLst>
                <a:path w="142" h="140">
                  <a:moveTo>
                    <a:pt x="124" y="19"/>
                  </a:moveTo>
                  <a:cubicBezTo>
                    <a:pt x="115" y="11"/>
                    <a:pt x="100" y="24"/>
                    <a:pt x="85" y="22"/>
                  </a:cubicBezTo>
                  <a:cubicBezTo>
                    <a:pt x="70" y="20"/>
                    <a:pt x="50" y="9"/>
                    <a:pt x="37" y="7"/>
                  </a:cubicBezTo>
                  <a:cubicBezTo>
                    <a:pt x="24" y="5"/>
                    <a:pt x="13" y="0"/>
                    <a:pt x="7" y="7"/>
                  </a:cubicBezTo>
                  <a:cubicBezTo>
                    <a:pt x="1" y="14"/>
                    <a:pt x="0" y="33"/>
                    <a:pt x="1" y="49"/>
                  </a:cubicBezTo>
                  <a:cubicBezTo>
                    <a:pt x="2" y="65"/>
                    <a:pt x="0" y="92"/>
                    <a:pt x="13" y="106"/>
                  </a:cubicBezTo>
                  <a:cubicBezTo>
                    <a:pt x="26" y="120"/>
                    <a:pt x="57" y="126"/>
                    <a:pt x="76" y="130"/>
                  </a:cubicBezTo>
                  <a:cubicBezTo>
                    <a:pt x="95" y="134"/>
                    <a:pt x="119" y="140"/>
                    <a:pt x="130" y="130"/>
                  </a:cubicBezTo>
                  <a:cubicBezTo>
                    <a:pt x="141" y="120"/>
                    <a:pt x="142" y="88"/>
                    <a:pt x="142" y="70"/>
                  </a:cubicBezTo>
                  <a:cubicBezTo>
                    <a:pt x="142" y="52"/>
                    <a:pt x="133" y="25"/>
                    <a:pt x="124"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 name="Freeform 9"/>
            <p:cNvSpPr>
              <a:spLocks/>
            </p:cNvSpPr>
            <p:nvPr/>
          </p:nvSpPr>
          <p:spPr bwMode="auto">
            <a:xfrm>
              <a:off x="2266" y="1904"/>
              <a:ext cx="143" cy="174"/>
            </a:xfrm>
            <a:custGeom>
              <a:avLst/>
              <a:gdLst/>
              <a:ahLst/>
              <a:cxnLst>
                <a:cxn ang="0">
                  <a:pos x="137" y="28"/>
                </a:cxn>
                <a:cxn ang="0">
                  <a:pos x="98" y="25"/>
                </a:cxn>
                <a:cxn ang="0">
                  <a:pos x="38" y="4"/>
                </a:cxn>
                <a:cxn ang="0">
                  <a:pos x="5" y="49"/>
                </a:cxn>
                <a:cxn ang="0">
                  <a:pos x="11" y="115"/>
                </a:cxn>
                <a:cxn ang="0">
                  <a:pos x="68" y="148"/>
                </a:cxn>
                <a:cxn ang="0">
                  <a:pos x="131" y="154"/>
                </a:cxn>
                <a:cxn ang="0">
                  <a:pos x="137" y="28"/>
                </a:cxn>
              </a:cxnLst>
              <a:rect l="0" t="0" r="r" b="b"/>
              <a:pathLst>
                <a:path w="143" h="174">
                  <a:moveTo>
                    <a:pt x="137" y="28"/>
                  </a:moveTo>
                  <a:cubicBezTo>
                    <a:pt x="132" y="7"/>
                    <a:pt x="114" y="29"/>
                    <a:pt x="98" y="25"/>
                  </a:cubicBezTo>
                  <a:cubicBezTo>
                    <a:pt x="82" y="21"/>
                    <a:pt x="53" y="0"/>
                    <a:pt x="38" y="4"/>
                  </a:cubicBezTo>
                  <a:cubicBezTo>
                    <a:pt x="23" y="8"/>
                    <a:pt x="9" y="31"/>
                    <a:pt x="5" y="49"/>
                  </a:cubicBezTo>
                  <a:cubicBezTo>
                    <a:pt x="1" y="67"/>
                    <a:pt x="0" y="98"/>
                    <a:pt x="11" y="115"/>
                  </a:cubicBezTo>
                  <a:cubicBezTo>
                    <a:pt x="22" y="132"/>
                    <a:pt x="48" y="142"/>
                    <a:pt x="68" y="148"/>
                  </a:cubicBezTo>
                  <a:cubicBezTo>
                    <a:pt x="88" y="154"/>
                    <a:pt x="120" y="174"/>
                    <a:pt x="131" y="154"/>
                  </a:cubicBezTo>
                  <a:cubicBezTo>
                    <a:pt x="142" y="134"/>
                    <a:pt x="143" y="48"/>
                    <a:pt x="137" y="2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 name="Freeform 10"/>
            <p:cNvSpPr>
              <a:spLocks/>
            </p:cNvSpPr>
            <p:nvPr/>
          </p:nvSpPr>
          <p:spPr bwMode="auto">
            <a:xfrm>
              <a:off x="2271" y="1765"/>
              <a:ext cx="141" cy="184"/>
            </a:xfrm>
            <a:custGeom>
              <a:avLst/>
              <a:gdLst/>
              <a:ahLst/>
              <a:cxnLst>
                <a:cxn ang="0">
                  <a:pos x="129" y="35"/>
                </a:cxn>
                <a:cxn ang="0">
                  <a:pos x="129" y="164"/>
                </a:cxn>
                <a:cxn ang="0">
                  <a:pos x="54" y="158"/>
                </a:cxn>
                <a:cxn ang="0">
                  <a:pos x="6" y="119"/>
                </a:cxn>
                <a:cxn ang="0">
                  <a:pos x="15" y="14"/>
                </a:cxn>
                <a:cxn ang="0">
                  <a:pos x="75" y="32"/>
                </a:cxn>
                <a:cxn ang="0">
                  <a:pos x="129" y="35"/>
                </a:cxn>
              </a:cxnLst>
              <a:rect l="0" t="0" r="r" b="b"/>
              <a:pathLst>
                <a:path w="141" h="184">
                  <a:moveTo>
                    <a:pt x="129" y="35"/>
                  </a:moveTo>
                  <a:cubicBezTo>
                    <a:pt x="137" y="56"/>
                    <a:pt x="141" y="144"/>
                    <a:pt x="129" y="164"/>
                  </a:cubicBezTo>
                  <a:cubicBezTo>
                    <a:pt x="117" y="184"/>
                    <a:pt x="74" y="165"/>
                    <a:pt x="54" y="158"/>
                  </a:cubicBezTo>
                  <a:cubicBezTo>
                    <a:pt x="34" y="151"/>
                    <a:pt x="12" y="143"/>
                    <a:pt x="6" y="119"/>
                  </a:cubicBezTo>
                  <a:cubicBezTo>
                    <a:pt x="0" y="95"/>
                    <a:pt x="4" y="28"/>
                    <a:pt x="15" y="14"/>
                  </a:cubicBezTo>
                  <a:cubicBezTo>
                    <a:pt x="26" y="0"/>
                    <a:pt x="56" y="29"/>
                    <a:pt x="75" y="32"/>
                  </a:cubicBezTo>
                  <a:cubicBezTo>
                    <a:pt x="94" y="35"/>
                    <a:pt x="118" y="35"/>
                    <a:pt x="129" y="3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 name="Freeform 11"/>
            <p:cNvSpPr>
              <a:spLocks/>
            </p:cNvSpPr>
            <p:nvPr/>
          </p:nvSpPr>
          <p:spPr bwMode="auto">
            <a:xfrm>
              <a:off x="2286" y="1615"/>
              <a:ext cx="140" cy="202"/>
            </a:xfrm>
            <a:custGeom>
              <a:avLst/>
              <a:gdLst/>
              <a:ahLst/>
              <a:cxnLst>
                <a:cxn ang="0">
                  <a:pos x="129" y="50"/>
                </a:cxn>
                <a:cxn ang="0">
                  <a:pos x="117" y="182"/>
                </a:cxn>
                <a:cxn ang="0">
                  <a:pos x="30" y="173"/>
                </a:cxn>
                <a:cxn ang="0">
                  <a:pos x="3" y="116"/>
                </a:cxn>
                <a:cxn ang="0">
                  <a:pos x="51" y="11"/>
                </a:cxn>
                <a:cxn ang="0">
                  <a:pos x="129" y="50"/>
                </a:cxn>
              </a:cxnLst>
              <a:rect l="0" t="0" r="r" b="b"/>
              <a:pathLst>
                <a:path w="140" h="202">
                  <a:moveTo>
                    <a:pt x="129" y="50"/>
                  </a:moveTo>
                  <a:cubicBezTo>
                    <a:pt x="140" y="79"/>
                    <a:pt x="133" y="162"/>
                    <a:pt x="117" y="182"/>
                  </a:cubicBezTo>
                  <a:cubicBezTo>
                    <a:pt x="101" y="202"/>
                    <a:pt x="49" y="184"/>
                    <a:pt x="30" y="173"/>
                  </a:cubicBezTo>
                  <a:cubicBezTo>
                    <a:pt x="11" y="162"/>
                    <a:pt x="0" y="143"/>
                    <a:pt x="3" y="116"/>
                  </a:cubicBezTo>
                  <a:cubicBezTo>
                    <a:pt x="6" y="89"/>
                    <a:pt x="30" y="22"/>
                    <a:pt x="51" y="11"/>
                  </a:cubicBezTo>
                  <a:cubicBezTo>
                    <a:pt x="72" y="0"/>
                    <a:pt x="118" y="21"/>
                    <a:pt x="129" y="5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3" name="Freeform 18"/>
            <p:cNvSpPr>
              <a:spLocks/>
            </p:cNvSpPr>
            <p:nvPr/>
          </p:nvSpPr>
          <p:spPr bwMode="auto">
            <a:xfrm>
              <a:off x="2338" y="1529"/>
              <a:ext cx="230" cy="171"/>
            </a:xfrm>
            <a:custGeom>
              <a:avLst/>
              <a:gdLst/>
              <a:ahLst/>
              <a:cxnLst>
                <a:cxn ang="0">
                  <a:pos x="143" y="121"/>
                </a:cxn>
                <a:cxn ang="0">
                  <a:pos x="206" y="55"/>
                </a:cxn>
                <a:cxn ang="0">
                  <a:pos x="221" y="13"/>
                </a:cxn>
                <a:cxn ang="0">
                  <a:pos x="149" y="1"/>
                </a:cxn>
                <a:cxn ang="0">
                  <a:pos x="68" y="22"/>
                </a:cxn>
                <a:cxn ang="0">
                  <a:pos x="5" y="73"/>
                </a:cxn>
                <a:cxn ang="0">
                  <a:pos x="35" y="130"/>
                </a:cxn>
                <a:cxn ang="0">
                  <a:pos x="104" y="169"/>
                </a:cxn>
                <a:cxn ang="0">
                  <a:pos x="134" y="142"/>
                </a:cxn>
                <a:cxn ang="0">
                  <a:pos x="143" y="121"/>
                </a:cxn>
              </a:cxnLst>
              <a:rect l="0" t="0" r="r" b="b"/>
              <a:pathLst>
                <a:path w="230" h="171">
                  <a:moveTo>
                    <a:pt x="143" y="121"/>
                  </a:moveTo>
                  <a:cubicBezTo>
                    <a:pt x="155" y="107"/>
                    <a:pt x="193" y="73"/>
                    <a:pt x="206" y="55"/>
                  </a:cubicBezTo>
                  <a:cubicBezTo>
                    <a:pt x="219" y="37"/>
                    <a:pt x="230" y="22"/>
                    <a:pt x="221" y="13"/>
                  </a:cubicBezTo>
                  <a:cubicBezTo>
                    <a:pt x="212" y="4"/>
                    <a:pt x="174" y="0"/>
                    <a:pt x="149" y="1"/>
                  </a:cubicBezTo>
                  <a:cubicBezTo>
                    <a:pt x="124" y="2"/>
                    <a:pt x="92" y="10"/>
                    <a:pt x="68" y="22"/>
                  </a:cubicBezTo>
                  <a:cubicBezTo>
                    <a:pt x="44" y="34"/>
                    <a:pt x="10" y="55"/>
                    <a:pt x="5" y="73"/>
                  </a:cubicBezTo>
                  <a:cubicBezTo>
                    <a:pt x="0" y="91"/>
                    <a:pt x="18" y="114"/>
                    <a:pt x="35" y="130"/>
                  </a:cubicBezTo>
                  <a:cubicBezTo>
                    <a:pt x="52" y="146"/>
                    <a:pt x="88" y="167"/>
                    <a:pt x="104" y="169"/>
                  </a:cubicBezTo>
                  <a:cubicBezTo>
                    <a:pt x="120" y="171"/>
                    <a:pt x="127" y="151"/>
                    <a:pt x="134" y="142"/>
                  </a:cubicBezTo>
                  <a:cubicBezTo>
                    <a:pt x="141" y="133"/>
                    <a:pt x="131" y="135"/>
                    <a:pt x="143" y="12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4" name="Freeform 20"/>
            <p:cNvSpPr>
              <a:spLocks/>
            </p:cNvSpPr>
            <p:nvPr/>
          </p:nvSpPr>
          <p:spPr bwMode="auto">
            <a:xfrm>
              <a:off x="2452" y="1549"/>
              <a:ext cx="196" cy="173"/>
            </a:xfrm>
            <a:custGeom>
              <a:avLst/>
              <a:gdLst/>
              <a:ahLst/>
              <a:cxnLst>
                <a:cxn ang="0">
                  <a:pos x="170" y="20"/>
                </a:cxn>
                <a:cxn ang="0">
                  <a:pos x="194" y="56"/>
                </a:cxn>
                <a:cxn ang="0">
                  <a:pos x="179" y="134"/>
                </a:cxn>
                <a:cxn ang="0">
                  <a:pos x="125" y="173"/>
                </a:cxn>
                <a:cxn ang="0">
                  <a:pos x="32" y="131"/>
                </a:cxn>
                <a:cxn ang="0">
                  <a:pos x="14" y="107"/>
                </a:cxn>
                <a:cxn ang="0">
                  <a:pos x="113" y="14"/>
                </a:cxn>
                <a:cxn ang="0">
                  <a:pos x="170" y="20"/>
                </a:cxn>
              </a:cxnLst>
              <a:rect l="0" t="0" r="r" b="b"/>
              <a:pathLst>
                <a:path w="196" h="173">
                  <a:moveTo>
                    <a:pt x="170" y="20"/>
                  </a:moveTo>
                  <a:cubicBezTo>
                    <a:pt x="183" y="27"/>
                    <a:pt x="192" y="37"/>
                    <a:pt x="194" y="56"/>
                  </a:cubicBezTo>
                  <a:cubicBezTo>
                    <a:pt x="196" y="75"/>
                    <a:pt x="190" y="115"/>
                    <a:pt x="179" y="134"/>
                  </a:cubicBezTo>
                  <a:cubicBezTo>
                    <a:pt x="168" y="153"/>
                    <a:pt x="149" y="173"/>
                    <a:pt x="125" y="173"/>
                  </a:cubicBezTo>
                  <a:cubicBezTo>
                    <a:pt x="101" y="173"/>
                    <a:pt x="51" y="142"/>
                    <a:pt x="32" y="131"/>
                  </a:cubicBezTo>
                  <a:cubicBezTo>
                    <a:pt x="13" y="120"/>
                    <a:pt x="0" y="127"/>
                    <a:pt x="14" y="107"/>
                  </a:cubicBezTo>
                  <a:cubicBezTo>
                    <a:pt x="28" y="87"/>
                    <a:pt x="87" y="28"/>
                    <a:pt x="113" y="14"/>
                  </a:cubicBezTo>
                  <a:cubicBezTo>
                    <a:pt x="139" y="0"/>
                    <a:pt x="157" y="13"/>
                    <a:pt x="170" y="2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5" name="Freeform 21"/>
            <p:cNvSpPr>
              <a:spLocks/>
            </p:cNvSpPr>
            <p:nvPr/>
          </p:nvSpPr>
          <p:spPr bwMode="auto">
            <a:xfrm>
              <a:off x="2585" y="1582"/>
              <a:ext cx="203" cy="161"/>
            </a:xfrm>
            <a:custGeom>
              <a:avLst/>
              <a:gdLst/>
              <a:ahLst/>
              <a:cxnLst>
                <a:cxn ang="0">
                  <a:pos x="61" y="152"/>
                </a:cxn>
                <a:cxn ang="0">
                  <a:pos x="1" y="140"/>
                </a:cxn>
                <a:cxn ang="0">
                  <a:pos x="67" y="23"/>
                </a:cxn>
                <a:cxn ang="0">
                  <a:pos x="115" y="2"/>
                </a:cxn>
                <a:cxn ang="0">
                  <a:pos x="196" y="29"/>
                </a:cxn>
                <a:cxn ang="0">
                  <a:pos x="154" y="62"/>
                </a:cxn>
                <a:cxn ang="0">
                  <a:pos x="112" y="143"/>
                </a:cxn>
                <a:cxn ang="0">
                  <a:pos x="61" y="152"/>
                </a:cxn>
              </a:cxnLst>
              <a:rect l="0" t="0" r="r" b="b"/>
              <a:pathLst>
                <a:path w="203" h="161">
                  <a:moveTo>
                    <a:pt x="61" y="152"/>
                  </a:moveTo>
                  <a:cubicBezTo>
                    <a:pt x="43" y="152"/>
                    <a:pt x="0" y="161"/>
                    <a:pt x="1" y="140"/>
                  </a:cubicBezTo>
                  <a:cubicBezTo>
                    <a:pt x="2" y="119"/>
                    <a:pt x="48" y="46"/>
                    <a:pt x="67" y="23"/>
                  </a:cubicBezTo>
                  <a:cubicBezTo>
                    <a:pt x="86" y="0"/>
                    <a:pt x="94" y="1"/>
                    <a:pt x="115" y="2"/>
                  </a:cubicBezTo>
                  <a:cubicBezTo>
                    <a:pt x="136" y="3"/>
                    <a:pt x="189" y="19"/>
                    <a:pt x="196" y="29"/>
                  </a:cubicBezTo>
                  <a:cubicBezTo>
                    <a:pt x="203" y="39"/>
                    <a:pt x="168" y="43"/>
                    <a:pt x="154" y="62"/>
                  </a:cubicBezTo>
                  <a:cubicBezTo>
                    <a:pt x="140" y="81"/>
                    <a:pt x="127" y="128"/>
                    <a:pt x="112" y="143"/>
                  </a:cubicBezTo>
                  <a:cubicBezTo>
                    <a:pt x="97" y="158"/>
                    <a:pt x="79" y="152"/>
                    <a:pt x="61" y="15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6" name="Freeform 22"/>
            <p:cNvSpPr>
              <a:spLocks/>
            </p:cNvSpPr>
            <p:nvPr/>
          </p:nvSpPr>
          <p:spPr bwMode="auto">
            <a:xfrm>
              <a:off x="2682" y="1614"/>
              <a:ext cx="194" cy="158"/>
            </a:xfrm>
            <a:custGeom>
              <a:avLst/>
              <a:gdLst/>
              <a:ahLst/>
              <a:cxnLst>
                <a:cxn ang="0">
                  <a:pos x="144" y="144"/>
                </a:cxn>
                <a:cxn ang="0">
                  <a:pos x="15" y="120"/>
                </a:cxn>
                <a:cxn ang="0">
                  <a:pos x="51" y="24"/>
                </a:cxn>
                <a:cxn ang="0">
                  <a:pos x="126" y="3"/>
                </a:cxn>
                <a:cxn ang="0">
                  <a:pos x="186" y="9"/>
                </a:cxn>
                <a:cxn ang="0">
                  <a:pos x="177" y="60"/>
                </a:cxn>
                <a:cxn ang="0">
                  <a:pos x="165" y="144"/>
                </a:cxn>
                <a:cxn ang="0">
                  <a:pos x="144" y="144"/>
                </a:cxn>
              </a:cxnLst>
              <a:rect l="0" t="0" r="r" b="b"/>
              <a:pathLst>
                <a:path w="194" h="158">
                  <a:moveTo>
                    <a:pt x="144" y="144"/>
                  </a:moveTo>
                  <a:cubicBezTo>
                    <a:pt x="119" y="140"/>
                    <a:pt x="30" y="140"/>
                    <a:pt x="15" y="120"/>
                  </a:cubicBezTo>
                  <a:cubicBezTo>
                    <a:pt x="0" y="100"/>
                    <a:pt x="33" y="43"/>
                    <a:pt x="51" y="24"/>
                  </a:cubicBezTo>
                  <a:cubicBezTo>
                    <a:pt x="69" y="5"/>
                    <a:pt x="104" y="6"/>
                    <a:pt x="126" y="3"/>
                  </a:cubicBezTo>
                  <a:cubicBezTo>
                    <a:pt x="148" y="0"/>
                    <a:pt x="178" y="0"/>
                    <a:pt x="186" y="9"/>
                  </a:cubicBezTo>
                  <a:cubicBezTo>
                    <a:pt x="194" y="18"/>
                    <a:pt x="180" y="38"/>
                    <a:pt x="177" y="60"/>
                  </a:cubicBezTo>
                  <a:cubicBezTo>
                    <a:pt x="174" y="82"/>
                    <a:pt x="170" y="130"/>
                    <a:pt x="165" y="144"/>
                  </a:cubicBezTo>
                  <a:cubicBezTo>
                    <a:pt x="160" y="158"/>
                    <a:pt x="169" y="148"/>
                    <a:pt x="144" y="14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7" name="Freeform 23"/>
            <p:cNvSpPr>
              <a:spLocks/>
            </p:cNvSpPr>
            <p:nvPr/>
          </p:nvSpPr>
          <p:spPr bwMode="auto">
            <a:xfrm>
              <a:off x="2832" y="1597"/>
              <a:ext cx="178" cy="176"/>
            </a:xfrm>
            <a:custGeom>
              <a:avLst/>
              <a:gdLst/>
              <a:ahLst/>
              <a:cxnLst>
                <a:cxn ang="0">
                  <a:pos x="156" y="155"/>
                </a:cxn>
                <a:cxn ang="0">
                  <a:pos x="18" y="155"/>
                </a:cxn>
                <a:cxn ang="0">
                  <a:pos x="48" y="26"/>
                </a:cxn>
                <a:cxn ang="0">
                  <a:pos x="144" y="11"/>
                </a:cxn>
                <a:cxn ang="0">
                  <a:pos x="150" y="92"/>
                </a:cxn>
                <a:cxn ang="0">
                  <a:pos x="156" y="155"/>
                </a:cxn>
              </a:cxnLst>
              <a:rect l="0" t="0" r="r" b="b"/>
              <a:pathLst>
                <a:path w="178" h="176">
                  <a:moveTo>
                    <a:pt x="156" y="155"/>
                  </a:moveTo>
                  <a:cubicBezTo>
                    <a:pt x="134" y="165"/>
                    <a:pt x="36" y="176"/>
                    <a:pt x="18" y="155"/>
                  </a:cubicBezTo>
                  <a:cubicBezTo>
                    <a:pt x="0" y="134"/>
                    <a:pt x="27" y="50"/>
                    <a:pt x="48" y="26"/>
                  </a:cubicBezTo>
                  <a:cubicBezTo>
                    <a:pt x="69" y="2"/>
                    <a:pt x="127" y="0"/>
                    <a:pt x="144" y="11"/>
                  </a:cubicBezTo>
                  <a:cubicBezTo>
                    <a:pt x="161" y="22"/>
                    <a:pt x="148" y="68"/>
                    <a:pt x="150" y="92"/>
                  </a:cubicBezTo>
                  <a:cubicBezTo>
                    <a:pt x="152" y="116"/>
                    <a:pt x="178" y="145"/>
                    <a:pt x="156" y="15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8" name="Freeform 24"/>
            <p:cNvSpPr>
              <a:spLocks/>
            </p:cNvSpPr>
            <p:nvPr/>
          </p:nvSpPr>
          <p:spPr bwMode="auto">
            <a:xfrm>
              <a:off x="2962" y="1570"/>
              <a:ext cx="203" cy="191"/>
            </a:xfrm>
            <a:custGeom>
              <a:avLst/>
              <a:gdLst/>
              <a:ahLst/>
              <a:cxnLst>
                <a:cxn ang="0">
                  <a:pos x="176" y="146"/>
                </a:cxn>
                <a:cxn ang="0">
                  <a:pos x="23" y="173"/>
                </a:cxn>
                <a:cxn ang="0">
                  <a:pos x="35" y="35"/>
                </a:cxn>
                <a:cxn ang="0">
                  <a:pos x="134" y="8"/>
                </a:cxn>
                <a:cxn ang="0">
                  <a:pos x="185" y="83"/>
                </a:cxn>
                <a:cxn ang="0">
                  <a:pos x="176" y="146"/>
                </a:cxn>
              </a:cxnLst>
              <a:rect l="0" t="0" r="r" b="b"/>
              <a:pathLst>
                <a:path w="203" h="191">
                  <a:moveTo>
                    <a:pt x="176" y="146"/>
                  </a:moveTo>
                  <a:cubicBezTo>
                    <a:pt x="149" y="161"/>
                    <a:pt x="46" y="191"/>
                    <a:pt x="23" y="173"/>
                  </a:cubicBezTo>
                  <a:cubicBezTo>
                    <a:pt x="0" y="155"/>
                    <a:pt x="17" y="62"/>
                    <a:pt x="35" y="35"/>
                  </a:cubicBezTo>
                  <a:cubicBezTo>
                    <a:pt x="53" y="8"/>
                    <a:pt x="109" y="0"/>
                    <a:pt x="134" y="8"/>
                  </a:cubicBezTo>
                  <a:cubicBezTo>
                    <a:pt x="159" y="16"/>
                    <a:pt x="178" y="60"/>
                    <a:pt x="185" y="83"/>
                  </a:cubicBezTo>
                  <a:cubicBezTo>
                    <a:pt x="192" y="106"/>
                    <a:pt x="203" y="131"/>
                    <a:pt x="176" y="14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9" name="Freeform 25"/>
            <p:cNvSpPr>
              <a:spLocks/>
            </p:cNvSpPr>
            <p:nvPr/>
          </p:nvSpPr>
          <p:spPr bwMode="auto">
            <a:xfrm>
              <a:off x="3120" y="1535"/>
              <a:ext cx="160" cy="170"/>
            </a:xfrm>
            <a:custGeom>
              <a:avLst/>
              <a:gdLst/>
              <a:ahLst/>
              <a:cxnLst>
                <a:cxn ang="0">
                  <a:pos x="141" y="136"/>
                </a:cxn>
                <a:cxn ang="0">
                  <a:pos x="141" y="58"/>
                </a:cxn>
                <a:cxn ang="0">
                  <a:pos x="81" y="4"/>
                </a:cxn>
                <a:cxn ang="0">
                  <a:pos x="15" y="34"/>
                </a:cxn>
                <a:cxn ang="0">
                  <a:pos x="3" y="97"/>
                </a:cxn>
                <a:cxn ang="0">
                  <a:pos x="30" y="166"/>
                </a:cxn>
                <a:cxn ang="0">
                  <a:pos x="141" y="136"/>
                </a:cxn>
              </a:cxnLst>
              <a:rect l="0" t="0" r="r" b="b"/>
              <a:pathLst>
                <a:path w="160" h="170">
                  <a:moveTo>
                    <a:pt x="141" y="136"/>
                  </a:moveTo>
                  <a:cubicBezTo>
                    <a:pt x="160" y="118"/>
                    <a:pt x="151" y="80"/>
                    <a:pt x="141" y="58"/>
                  </a:cubicBezTo>
                  <a:cubicBezTo>
                    <a:pt x="131" y="36"/>
                    <a:pt x="102" y="8"/>
                    <a:pt x="81" y="4"/>
                  </a:cubicBezTo>
                  <a:cubicBezTo>
                    <a:pt x="60" y="0"/>
                    <a:pt x="28" y="19"/>
                    <a:pt x="15" y="34"/>
                  </a:cubicBezTo>
                  <a:cubicBezTo>
                    <a:pt x="2" y="49"/>
                    <a:pt x="0" y="75"/>
                    <a:pt x="3" y="97"/>
                  </a:cubicBezTo>
                  <a:cubicBezTo>
                    <a:pt x="6" y="119"/>
                    <a:pt x="7" y="162"/>
                    <a:pt x="30" y="166"/>
                  </a:cubicBezTo>
                  <a:cubicBezTo>
                    <a:pt x="53" y="170"/>
                    <a:pt x="122" y="154"/>
                    <a:pt x="141" y="13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0" name="Freeform 26"/>
            <p:cNvSpPr>
              <a:spLocks/>
            </p:cNvSpPr>
            <p:nvPr/>
          </p:nvSpPr>
          <p:spPr bwMode="auto">
            <a:xfrm>
              <a:off x="3215" y="1473"/>
              <a:ext cx="197" cy="183"/>
            </a:xfrm>
            <a:custGeom>
              <a:avLst/>
              <a:gdLst/>
              <a:ahLst/>
              <a:cxnLst>
                <a:cxn ang="0">
                  <a:pos x="175" y="147"/>
                </a:cxn>
                <a:cxn ang="0">
                  <a:pos x="52" y="177"/>
                </a:cxn>
                <a:cxn ang="0">
                  <a:pos x="37" y="111"/>
                </a:cxn>
                <a:cxn ang="0">
                  <a:pos x="1" y="75"/>
                </a:cxn>
                <a:cxn ang="0">
                  <a:pos x="31" y="36"/>
                </a:cxn>
                <a:cxn ang="0">
                  <a:pos x="145" y="3"/>
                </a:cxn>
                <a:cxn ang="0">
                  <a:pos x="181" y="57"/>
                </a:cxn>
                <a:cxn ang="0">
                  <a:pos x="175" y="147"/>
                </a:cxn>
              </a:cxnLst>
              <a:rect l="0" t="0" r="r" b="b"/>
              <a:pathLst>
                <a:path w="197" h="183">
                  <a:moveTo>
                    <a:pt x="175" y="147"/>
                  </a:moveTo>
                  <a:cubicBezTo>
                    <a:pt x="153" y="167"/>
                    <a:pt x="75" y="183"/>
                    <a:pt x="52" y="177"/>
                  </a:cubicBezTo>
                  <a:cubicBezTo>
                    <a:pt x="29" y="171"/>
                    <a:pt x="45" y="128"/>
                    <a:pt x="37" y="111"/>
                  </a:cubicBezTo>
                  <a:cubicBezTo>
                    <a:pt x="29" y="94"/>
                    <a:pt x="2" y="87"/>
                    <a:pt x="1" y="75"/>
                  </a:cubicBezTo>
                  <a:cubicBezTo>
                    <a:pt x="0" y="63"/>
                    <a:pt x="7" y="48"/>
                    <a:pt x="31" y="36"/>
                  </a:cubicBezTo>
                  <a:cubicBezTo>
                    <a:pt x="55" y="24"/>
                    <a:pt x="120" y="0"/>
                    <a:pt x="145" y="3"/>
                  </a:cubicBezTo>
                  <a:cubicBezTo>
                    <a:pt x="170" y="6"/>
                    <a:pt x="176" y="33"/>
                    <a:pt x="181" y="57"/>
                  </a:cubicBezTo>
                  <a:cubicBezTo>
                    <a:pt x="186" y="81"/>
                    <a:pt x="197" y="127"/>
                    <a:pt x="175" y="14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1" name="Freeform 27"/>
            <p:cNvSpPr>
              <a:spLocks/>
            </p:cNvSpPr>
            <p:nvPr/>
          </p:nvSpPr>
          <p:spPr bwMode="auto">
            <a:xfrm>
              <a:off x="3374" y="1460"/>
              <a:ext cx="209" cy="229"/>
            </a:xfrm>
            <a:custGeom>
              <a:avLst/>
              <a:gdLst/>
              <a:ahLst/>
              <a:cxnLst>
                <a:cxn ang="0">
                  <a:pos x="58" y="214"/>
                </a:cxn>
                <a:cxn ang="0">
                  <a:pos x="97" y="220"/>
                </a:cxn>
                <a:cxn ang="0">
                  <a:pos x="196" y="160"/>
                </a:cxn>
                <a:cxn ang="0">
                  <a:pos x="175" y="79"/>
                </a:cxn>
                <a:cxn ang="0">
                  <a:pos x="118" y="25"/>
                </a:cxn>
                <a:cxn ang="0">
                  <a:pos x="16" y="22"/>
                </a:cxn>
                <a:cxn ang="0">
                  <a:pos x="22" y="157"/>
                </a:cxn>
                <a:cxn ang="0">
                  <a:pos x="58" y="214"/>
                </a:cxn>
              </a:cxnLst>
              <a:rect l="0" t="0" r="r" b="b"/>
              <a:pathLst>
                <a:path w="209" h="229">
                  <a:moveTo>
                    <a:pt x="58" y="214"/>
                  </a:moveTo>
                  <a:cubicBezTo>
                    <a:pt x="71" y="225"/>
                    <a:pt x="74" y="229"/>
                    <a:pt x="97" y="220"/>
                  </a:cubicBezTo>
                  <a:cubicBezTo>
                    <a:pt x="120" y="211"/>
                    <a:pt x="183" y="183"/>
                    <a:pt x="196" y="160"/>
                  </a:cubicBezTo>
                  <a:cubicBezTo>
                    <a:pt x="209" y="137"/>
                    <a:pt x="188" y="102"/>
                    <a:pt x="175" y="79"/>
                  </a:cubicBezTo>
                  <a:cubicBezTo>
                    <a:pt x="162" y="56"/>
                    <a:pt x="144" y="34"/>
                    <a:pt x="118" y="25"/>
                  </a:cubicBezTo>
                  <a:cubicBezTo>
                    <a:pt x="92" y="16"/>
                    <a:pt x="32" y="0"/>
                    <a:pt x="16" y="22"/>
                  </a:cubicBezTo>
                  <a:cubicBezTo>
                    <a:pt x="0" y="44"/>
                    <a:pt x="15" y="125"/>
                    <a:pt x="22" y="157"/>
                  </a:cubicBezTo>
                  <a:cubicBezTo>
                    <a:pt x="29" y="189"/>
                    <a:pt x="45" y="203"/>
                    <a:pt x="58" y="21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2" name="Freeform 28"/>
            <p:cNvSpPr>
              <a:spLocks/>
            </p:cNvSpPr>
            <p:nvPr/>
          </p:nvSpPr>
          <p:spPr bwMode="auto">
            <a:xfrm>
              <a:off x="3417" y="1631"/>
              <a:ext cx="179" cy="151"/>
            </a:xfrm>
            <a:custGeom>
              <a:avLst/>
              <a:gdLst/>
              <a:ahLst/>
              <a:cxnLst>
                <a:cxn ang="0">
                  <a:pos x="30" y="61"/>
                </a:cxn>
                <a:cxn ang="0">
                  <a:pos x="18" y="142"/>
                </a:cxn>
                <a:cxn ang="0">
                  <a:pos x="138" y="115"/>
                </a:cxn>
                <a:cxn ang="0">
                  <a:pos x="177" y="88"/>
                </a:cxn>
                <a:cxn ang="0">
                  <a:pos x="153" y="4"/>
                </a:cxn>
                <a:cxn ang="0">
                  <a:pos x="30" y="61"/>
                </a:cxn>
              </a:cxnLst>
              <a:rect l="0" t="0" r="r" b="b"/>
              <a:pathLst>
                <a:path w="179" h="151">
                  <a:moveTo>
                    <a:pt x="30" y="61"/>
                  </a:moveTo>
                  <a:cubicBezTo>
                    <a:pt x="8" y="84"/>
                    <a:pt x="0" y="133"/>
                    <a:pt x="18" y="142"/>
                  </a:cubicBezTo>
                  <a:cubicBezTo>
                    <a:pt x="36" y="151"/>
                    <a:pt x="112" y="124"/>
                    <a:pt x="138" y="115"/>
                  </a:cubicBezTo>
                  <a:cubicBezTo>
                    <a:pt x="164" y="106"/>
                    <a:pt x="175" y="106"/>
                    <a:pt x="177" y="88"/>
                  </a:cubicBezTo>
                  <a:cubicBezTo>
                    <a:pt x="179" y="70"/>
                    <a:pt x="177" y="8"/>
                    <a:pt x="153" y="4"/>
                  </a:cubicBezTo>
                  <a:cubicBezTo>
                    <a:pt x="129" y="0"/>
                    <a:pt x="52" y="38"/>
                    <a:pt x="30" y="6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3" name="Freeform 29"/>
            <p:cNvSpPr>
              <a:spLocks/>
            </p:cNvSpPr>
            <p:nvPr/>
          </p:nvSpPr>
          <p:spPr bwMode="auto">
            <a:xfrm>
              <a:off x="3424" y="1740"/>
              <a:ext cx="179" cy="122"/>
            </a:xfrm>
            <a:custGeom>
              <a:avLst/>
              <a:gdLst/>
              <a:ahLst/>
              <a:cxnLst>
                <a:cxn ang="0">
                  <a:pos x="17" y="108"/>
                </a:cxn>
                <a:cxn ang="0">
                  <a:pos x="59" y="111"/>
                </a:cxn>
                <a:cxn ang="0">
                  <a:pos x="146" y="96"/>
                </a:cxn>
                <a:cxn ang="0">
                  <a:pos x="170" y="48"/>
                </a:cxn>
                <a:cxn ang="0">
                  <a:pos x="155" y="3"/>
                </a:cxn>
                <a:cxn ang="0">
                  <a:pos x="23" y="30"/>
                </a:cxn>
                <a:cxn ang="0">
                  <a:pos x="17" y="108"/>
                </a:cxn>
              </a:cxnLst>
              <a:rect l="0" t="0" r="r" b="b"/>
              <a:pathLst>
                <a:path w="179" h="122">
                  <a:moveTo>
                    <a:pt x="17" y="108"/>
                  </a:moveTo>
                  <a:cubicBezTo>
                    <a:pt x="23" y="122"/>
                    <a:pt x="38" y="113"/>
                    <a:pt x="59" y="111"/>
                  </a:cubicBezTo>
                  <a:cubicBezTo>
                    <a:pt x="80" y="109"/>
                    <a:pt x="128" y="106"/>
                    <a:pt x="146" y="96"/>
                  </a:cubicBezTo>
                  <a:cubicBezTo>
                    <a:pt x="164" y="86"/>
                    <a:pt x="169" y="63"/>
                    <a:pt x="170" y="48"/>
                  </a:cubicBezTo>
                  <a:cubicBezTo>
                    <a:pt x="171" y="33"/>
                    <a:pt x="179" y="6"/>
                    <a:pt x="155" y="3"/>
                  </a:cubicBezTo>
                  <a:cubicBezTo>
                    <a:pt x="131" y="0"/>
                    <a:pt x="46" y="13"/>
                    <a:pt x="23" y="30"/>
                  </a:cubicBezTo>
                  <a:cubicBezTo>
                    <a:pt x="0" y="47"/>
                    <a:pt x="11" y="94"/>
                    <a:pt x="17"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4" name="Freeform 30"/>
            <p:cNvSpPr>
              <a:spLocks/>
            </p:cNvSpPr>
            <p:nvPr/>
          </p:nvSpPr>
          <p:spPr bwMode="auto">
            <a:xfrm>
              <a:off x="3403" y="1836"/>
              <a:ext cx="191" cy="138"/>
            </a:xfrm>
            <a:custGeom>
              <a:avLst/>
              <a:gdLst/>
              <a:ahLst/>
              <a:cxnLst>
                <a:cxn ang="0">
                  <a:pos x="20" y="108"/>
                </a:cxn>
                <a:cxn ang="0">
                  <a:pos x="23" y="129"/>
                </a:cxn>
                <a:cxn ang="0">
                  <a:pos x="158" y="126"/>
                </a:cxn>
                <a:cxn ang="0">
                  <a:pos x="182" y="54"/>
                </a:cxn>
                <a:cxn ang="0">
                  <a:pos x="179" y="9"/>
                </a:cxn>
                <a:cxn ang="0">
                  <a:pos x="110" y="9"/>
                </a:cxn>
                <a:cxn ang="0">
                  <a:pos x="32" y="18"/>
                </a:cxn>
                <a:cxn ang="0">
                  <a:pos x="20" y="108"/>
                </a:cxn>
              </a:cxnLst>
              <a:rect l="0" t="0" r="r" b="b"/>
              <a:pathLst>
                <a:path w="191" h="138">
                  <a:moveTo>
                    <a:pt x="20" y="108"/>
                  </a:moveTo>
                  <a:cubicBezTo>
                    <a:pt x="19" y="126"/>
                    <a:pt x="0" y="126"/>
                    <a:pt x="23" y="129"/>
                  </a:cubicBezTo>
                  <a:cubicBezTo>
                    <a:pt x="46" y="132"/>
                    <a:pt x="132" y="138"/>
                    <a:pt x="158" y="126"/>
                  </a:cubicBezTo>
                  <a:cubicBezTo>
                    <a:pt x="184" y="114"/>
                    <a:pt x="179" y="73"/>
                    <a:pt x="182" y="54"/>
                  </a:cubicBezTo>
                  <a:cubicBezTo>
                    <a:pt x="185" y="35"/>
                    <a:pt x="191" y="17"/>
                    <a:pt x="179" y="9"/>
                  </a:cubicBezTo>
                  <a:cubicBezTo>
                    <a:pt x="167" y="1"/>
                    <a:pt x="134" y="8"/>
                    <a:pt x="110" y="9"/>
                  </a:cubicBezTo>
                  <a:cubicBezTo>
                    <a:pt x="86" y="10"/>
                    <a:pt x="49" y="0"/>
                    <a:pt x="32" y="18"/>
                  </a:cubicBezTo>
                  <a:cubicBezTo>
                    <a:pt x="15" y="36"/>
                    <a:pt x="21" y="90"/>
                    <a:pt x="20"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5" name="Freeform 31"/>
            <p:cNvSpPr>
              <a:spLocks/>
            </p:cNvSpPr>
            <p:nvPr/>
          </p:nvSpPr>
          <p:spPr bwMode="auto">
            <a:xfrm>
              <a:off x="3389" y="1948"/>
              <a:ext cx="196" cy="138"/>
            </a:xfrm>
            <a:custGeom>
              <a:avLst/>
              <a:gdLst/>
              <a:ahLst/>
              <a:cxnLst>
                <a:cxn ang="0">
                  <a:pos x="7" y="119"/>
                </a:cxn>
                <a:cxn ang="0">
                  <a:pos x="79" y="131"/>
                </a:cxn>
                <a:cxn ang="0">
                  <a:pos x="160" y="119"/>
                </a:cxn>
                <a:cxn ang="0">
                  <a:pos x="190" y="41"/>
                </a:cxn>
                <a:cxn ang="0">
                  <a:pos x="121" y="14"/>
                </a:cxn>
                <a:cxn ang="0">
                  <a:pos x="37" y="17"/>
                </a:cxn>
                <a:cxn ang="0">
                  <a:pos x="7" y="119"/>
                </a:cxn>
              </a:cxnLst>
              <a:rect l="0" t="0" r="r" b="b"/>
              <a:pathLst>
                <a:path w="196" h="138">
                  <a:moveTo>
                    <a:pt x="7" y="119"/>
                  </a:moveTo>
                  <a:cubicBezTo>
                    <a:pt x="14" y="138"/>
                    <a:pt x="54" y="131"/>
                    <a:pt x="79" y="131"/>
                  </a:cubicBezTo>
                  <a:cubicBezTo>
                    <a:pt x="104" y="131"/>
                    <a:pt x="142" y="134"/>
                    <a:pt x="160" y="119"/>
                  </a:cubicBezTo>
                  <a:cubicBezTo>
                    <a:pt x="178" y="104"/>
                    <a:pt x="196" y="58"/>
                    <a:pt x="190" y="41"/>
                  </a:cubicBezTo>
                  <a:cubicBezTo>
                    <a:pt x="184" y="24"/>
                    <a:pt x="146" y="18"/>
                    <a:pt x="121" y="14"/>
                  </a:cubicBezTo>
                  <a:cubicBezTo>
                    <a:pt x="96" y="10"/>
                    <a:pt x="56" y="0"/>
                    <a:pt x="37" y="17"/>
                  </a:cubicBezTo>
                  <a:cubicBezTo>
                    <a:pt x="18" y="34"/>
                    <a:pt x="0" y="100"/>
                    <a:pt x="7" y="1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6" name="Freeform 32"/>
            <p:cNvSpPr>
              <a:spLocks/>
            </p:cNvSpPr>
            <p:nvPr/>
          </p:nvSpPr>
          <p:spPr bwMode="auto">
            <a:xfrm>
              <a:off x="3372" y="2057"/>
              <a:ext cx="184" cy="151"/>
            </a:xfrm>
            <a:custGeom>
              <a:avLst/>
              <a:gdLst/>
              <a:ahLst/>
              <a:cxnLst>
                <a:cxn ang="0">
                  <a:pos x="117" y="145"/>
                </a:cxn>
                <a:cxn ang="0">
                  <a:pos x="162" y="121"/>
                </a:cxn>
                <a:cxn ang="0">
                  <a:pos x="180" y="43"/>
                </a:cxn>
                <a:cxn ang="0">
                  <a:pos x="138" y="13"/>
                </a:cxn>
                <a:cxn ang="0">
                  <a:pos x="24" y="19"/>
                </a:cxn>
                <a:cxn ang="0">
                  <a:pos x="15" y="130"/>
                </a:cxn>
                <a:cxn ang="0">
                  <a:pos x="117" y="145"/>
                </a:cxn>
              </a:cxnLst>
              <a:rect l="0" t="0" r="r" b="b"/>
              <a:pathLst>
                <a:path w="184" h="151">
                  <a:moveTo>
                    <a:pt x="117" y="145"/>
                  </a:moveTo>
                  <a:cubicBezTo>
                    <a:pt x="141" y="144"/>
                    <a:pt x="152" y="138"/>
                    <a:pt x="162" y="121"/>
                  </a:cubicBezTo>
                  <a:cubicBezTo>
                    <a:pt x="172" y="104"/>
                    <a:pt x="184" y="61"/>
                    <a:pt x="180" y="43"/>
                  </a:cubicBezTo>
                  <a:cubicBezTo>
                    <a:pt x="176" y="25"/>
                    <a:pt x="164" y="17"/>
                    <a:pt x="138" y="13"/>
                  </a:cubicBezTo>
                  <a:cubicBezTo>
                    <a:pt x="112" y="9"/>
                    <a:pt x="44" y="0"/>
                    <a:pt x="24" y="19"/>
                  </a:cubicBezTo>
                  <a:cubicBezTo>
                    <a:pt x="4" y="38"/>
                    <a:pt x="0" y="109"/>
                    <a:pt x="15" y="130"/>
                  </a:cubicBezTo>
                  <a:cubicBezTo>
                    <a:pt x="30" y="151"/>
                    <a:pt x="93" y="146"/>
                    <a:pt x="117" y="14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7" name="Freeform 33"/>
            <p:cNvSpPr>
              <a:spLocks/>
            </p:cNvSpPr>
            <p:nvPr/>
          </p:nvSpPr>
          <p:spPr bwMode="auto">
            <a:xfrm>
              <a:off x="3351" y="2172"/>
              <a:ext cx="182" cy="156"/>
            </a:xfrm>
            <a:custGeom>
              <a:avLst/>
              <a:gdLst/>
              <a:ahLst/>
              <a:cxnLst>
                <a:cxn ang="0">
                  <a:pos x="9" y="117"/>
                </a:cxn>
                <a:cxn ang="0">
                  <a:pos x="93" y="147"/>
                </a:cxn>
                <a:cxn ang="0">
                  <a:pos x="159" y="141"/>
                </a:cxn>
                <a:cxn ang="0">
                  <a:pos x="180" y="57"/>
                </a:cxn>
                <a:cxn ang="0">
                  <a:pos x="147" y="27"/>
                </a:cxn>
                <a:cxn ang="0">
                  <a:pos x="36" y="15"/>
                </a:cxn>
                <a:cxn ang="0">
                  <a:pos x="9" y="117"/>
                </a:cxn>
              </a:cxnLst>
              <a:rect l="0" t="0" r="r" b="b"/>
              <a:pathLst>
                <a:path w="182" h="156">
                  <a:moveTo>
                    <a:pt x="9" y="117"/>
                  </a:moveTo>
                  <a:cubicBezTo>
                    <a:pt x="18" y="139"/>
                    <a:pt x="68" y="143"/>
                    <a:pt x="93" y="147"/>
                  </a:cubicBezTo>
                  <a:cubicBezTo>
                    <a:pt x="118" y="151"/>
                    <a:pt x="145" y="156"/>
                    <a:pt x="159" y="141"/>
                  </a:cubicBezTo>
                  <a:cubicBezTo>
                    <a:pt x="173" y="126"/>
                    <a:pt x="182" y="76"/>
                    <a:pt x="180" y="57"/>
                  </a:cubicBezTo>
                  <a:cubicBezTo>
                    <a:pt x="178" y="38"/>
                    <a:pt x="171" y="34"/>
                    <a:pt x="147" y="27"/>
                  </a:cubicBezTo>
                  <a:cubicBezTo>
                    <a:pt x="123" y="20"/>
                    <a:pt x="59" y="0"/>
                    <a:pt x="36" y="15"/>
                  </a:cubicBezTo>
                  <a:cubicBezTo>
                    <a:pt x="13" y="30"/>
                    <a:pt x="0" y="95"/>
                    <a:pt x="9" y="11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8" name="Freeform 34"/>
            <p:cNvSpPr>
              <a:spLocks/>
            </p:cNvSpPr>
            <p:nvPr/>
          </p:nvSpPr>
          <p:spPr bwMode="auto">
            <a:xfrm>
              <a:off x="3319" y="2284"/>
              <a:ext cx="185" cy="162"/>
            </a:xfrm>
            <a:custGeom>
              <a:avLst/>
              <a:gdLst/>
              <a:ahLst/>
              <a:cxnLst>
                <a:cxn ang="0">
                  <a:pos x="8" y="113"/>
                </a:cxn>
                <a:cxn ang="0">
                  <a:pos x="104" y="155"/>
                </a:cxn>
                <a:cxn ang="0">
                  <a:pos x="155" y="149"/>
                </a:cxn>
                <a:cxn ang="0">
                  <a:pos x="185" y="80"/>
                </a:cxn>
                <a:cxn ang="0">
                  <a:pos x="152" y="35"/>
                </a:cxn>
                <a:cxn ang="0">
                  <a:pos x="110" y="32"/>
                </a:cxn>
                <a:cxn ang="0">
                  <a:pos x="50" y="14"/>
                </a:cxn>
                <a:cxn ang="0">
                  <a:pos x="8" y="113"/>
                </a:cxn>
              </a:cxnLst>
              <a:rect l="0" t="0" r="r" b="b"/>
              <a:pathLst>
                <a:path w="185" h="162">
                  <a:moveTo>
                    <a:pt x="8" y="113"/>
                  </a:moveTo>
                  <a:cubicBezTo>
                    <a:pt x="17" y="136"/>
                    <a:pt x="80" y="149"/>
                    <a:pt x="104" y="155"/>
                  </a:cubicBezTo>
                  <a:cubicBezTo>
                    <a:pt x="128" y="161"/>
                    <a:pt x="141" y="162"/>
                    <a:pt x="155" y="149"/>
                  </a:cubicBezTo>
                  <a:cubicBezTo>
                    <a:pt x="169" y="136"/>
                    <a:pt x="185" y="99"/>
                    <a:pt x="185" y="80"/>
                  </a:cubicBezTo>
                  <a:cubicBezTo>
                    <a:pt x="185" y="61"/>
                    <a:pt x="164" y="43"/>
                    <a:pt x="152" y="35"/>
                  </a:cubicBezTo>
                  <a:cubicBezTo>
                    <a:pt x="140" y="27"/>
                    <a:pt x="127" y="36"/>
                    <a:pt x="110" y="32"/>
                  </a:cubicBezTo>
                  <a:cubicBezTo>
                    <a:pt x="93" y="28"/>
                    <a:pt x="67" y="0"/>
                    <a:pt x="50" y="14"/>
                  </a:cubicBezTo>
                  <a:cubicBezTo>
                    <a:pt x="33" y="28"/>
                    <a:pt x="0" y="91"/>
                    <a:pt x="8" y="113"/>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9" name="Freeform 35"/>
            <p:cNvSpPr>
              <a:spLocks/>
            </p:cNvSpPr>
            <p:nvPr/>
          </p:nvSpPr>
          <p:spPr bwMode="auto">
            <a:xfrm>
              <a:off x="3253" y="2391"/>
              <a:ext cx="211" cy="188"/>
            </a:xfrm>
            <a:custGeom>
              <a:avLst/>
              <a:gdLst/>
              <a:ahLst/>
              <a:cxnLst>
                <a:cxn ang="0">
                  <a:pos x="8" y="78"/>
                </a:cxn>
                <a:cxn ang="0">
                  <a:pos x="20" y="111"/>
                </a:cxn>
                <a:cxn ang="0">
                  <a:pos x="125" y="183"/>
                </a:cxn>
                <a:cxn ang="0">
                  <a:pos x="176" y="144"/>
                </a:cxn>
                <a:cxn ang="0">
                  <a:pos x="209" y="78"/>
                </a:cxn>
                <a:cxn ang="0">
                  <a:pos x="161" y="30"/>
                </a:cxn>
                <a:cxn ang="0">
                  <a:pos x="71" y="9"/>
                </a:cxn>
                <a:cxn ang="0">
                  <a:pos x="8" y="78"/>
                </a:cxn>
              </a:cxnLst>
              <a:rect l="0" t="0" r="r" b="b"/>
              <a:pathLst>
                <a:path w="211" h="188">
                  <a:moveTo>
                    <a:pt x="8" y="78"/>
                  </a:moveTo>
                  <a:cubicBezTo>
                    <a:pt x="0" y="95"/>
                    <a:pt x="1" y="93"/>
                    <a:pt x="20" y="111"/>
                  </a:cubicBezTo>
                  <a:cubicBezTo>
                    <a:pt x="39" y="129"/>
                    <a:pt x="99" y="178"/>
                    <a:pt x="125" y="183"/>
                  </a:cubicBezTo>
                  <a:cubicBezTo>
                    <a:pt x="151" y="188"/>
                    <a:pt x="162" y="161"/>
                    <a:pt x="176" y="144"/>
                  </a:cubicBezTo>
                  <a:cubicBezTo>
                    <a:pt x="190" y="127"/>
                    <a:pt x="211" y="97"/>
                    <a:pt x="209" y="78"/>
                  </a:cubicBezTo>
                  <a:cubicBezTo>
                    <a:pt x="207" y="59"/>
                    <a:pt x="184" y="41"/>
                    <a:pt x="161" y="30"/>
                  </a:cubicBezTo>
                  <a:cubicBezTo>
                    <a:pt x="138" y="19"/>
                    <a:pt x="99" y="0"/>
                    <a:pt x="71" y="9"/>
                  </a:cubicBezTo>
                  <a:cubicBezTo>
                    <a:pt x="43" y="18"/>
                    <a:pt x="16" y="61"/>
                    <a:pt x="8" y="7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0" name="Freeform 36"/>
            <p:cNvSpPr>
              <a:spLocks/>
            </p:cNvSpPr>
            <p:nvPr/>
          </p:nvSpPr>
          <p:spPr bwMode="auto">
            <a:xfrm>
              <a:off x="3186" y="2463"/>
              <a:ext cx="185" cy="201"/>
            </a:xfrm>
            <a:custGeom>
              <a:avLst/>
              <a:gdLst/>
              <a:ahLst/>
              <a:cxnLst>
                <a:cxn ang="0">
                  <a:pos x="12" y="12"/>
                </a:cxn>
                <a:cxn ang="0">
                  <a:pos x="12" y="63"/>
                </a:cxn>
                <a:cxn ang="0">
                  <a:pos x="69" y="186"/>
                </a:cxn>
                <a:cxn ang="0">
                  <a:pos x="156" y="156"/>
                </a:cxn>
                <a:cxn ang="0">
                  <a:pos x="174" y="105"/>
                </a:cxn>
                <a:cxn ang="0">
                  <a:pos x="87" y="15"/>
                </a:cxn>
                <a:cxn ang="0">
                  <a:pos x="12" y="12"/>
                </a:cxn>
              </a:cxnLst>
              <a:rect l="0" t="0" r="r" b="b"/>
              <a:pathLst>
                <a:path w="185" h="201">
                  <a:moveTo>
                    <a:pt x="12" y="12"/>
                  </a:moveTo>
                  <a:cubicBezTo>
                    <a:pt x="0" y="20"/>
                    <a:pt x="3" y="34"/>
                    <a:pt x="12" y="63"/>
                  </a:cubicBezTo>
                  <a:cubicBezTo>
                    <a:pt x="21" y="92"/>
                    <a:pt x="45" y="171"/>
                    <a:pt x="69" y="186"/>
                  </a:cubicBezTo>
                  <a:cubicBezTo>
                    <a:pt x="93" y="201"/>
                    <a:pt x="139" y="169"/>
                    <a:pt x="156" y="156"/>
                  </a:cubicBezTo>
                  <a:cubicBezTo>
                    <a:pt x="173" y="143"/>
                    <a:pt x="185" y="128"/>
                    <a:pt x="174" y="105"/>
                  </a:cubicBezTo>
                  <a:cubicBezTo>
                    <a:pt x="163" y="82"/>
                    <a:pt x="114" y="30"/>
                    <a:pt x="87" y="15"/>
                  </a:cubicBezTo>
                  <a:cubicBezTo>
                    <a:pt x="60" y="0"/>
                    <a:pt x="24" y="4"/>
                    <a:pt x="12"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1" name="Freeform 37"/>
            <p:cNvSpPr>
              <a:spLocks/>
            </p:cNvSpPr>
            <p:nvPr/>
          </p:nvSpPr>
          <p:spPr bwMode="auto">
            <a:xfrm>
              <a:off x="3095" y="2454"/>
              <a:ext cx="150" cy="227"/>
            </a:xfrm>
            <a:custGeom>
              <a:avLst/>
              <a:gdLst/>
              <a:ahLst/>
              <a:cxnLst>
                <a:cxn ang="0">
                  <a:pos x="46" y="12"/>
                </a:cxn>
                <a:cxn ang="0">
                  <a:pos x="4" y="54"/>
                </a:cxn>
                <a:cxn ang="0">
                  <a:pos x="22" y="180"/>
                </a:cxn>
                <a:cxn ang="0">
                  <a:pos x="58" y="219"/>
                </a:cxn>
                <a:cxn ang="0">
                  <a:pos x="139" y="204"/>
                </a:cxn>
                <a:cxn ang="0">
                  <a:pos x="124" y="78"/>
                </a:cxn>
                <a:cxn ang="0">
                  <a:pos x="97" y="12"/>
                </a:cxn>
                <a:cxn ang="0">
                  <a:pos x="46" y="12"/>
                </a:cxn>
              </a:cxnLst>
              <a:rect l="0" t="0" r="r" b="b"/>
              <a:pathLst>
                <a:path w="150" h="227">
                  <a:moveTo>
                    <a:pt x="46" y="12"/>
                  </a:moveTo>
                  <a:cubicBezTo>
                    <a:pt x="31" y="19"/>
                    <a:pt x="8" y="26"/>
                    <a:pt x="4" y="54"/>
                  </a:cubicBezTo>
                  <a:cubicBezTo>
                    <a:pt x="0" y="82"/>
                    <a:pt x="13" y="153"/>
                    <a:pt x="22" y="180"/>
                  </a:cubicBezTo>
                  <a:cubicBezTo>
                    <a:pt x="31" y="207"/>
                    <a:pt x="39" y="215"/>
                    <a:pt x="58" y="219"/>
                  </a:cubicBezTo>
                  <a:cubicBezTo>
                    <a:pt x="77" y="223"/>
                    <a:pt x="128" y="227"/>
                    <a:pt x="139" y="204"/>
                  </a:cubicBezTo>
                  <a:cubicBezTo>
                    <a:pt x="150" y="181"/>
                    <a:pt x="131" y="110"/>
                    <a:pt x="124" y="78"/>
                  </a:cubicBezTo>
                  <a:cubicBezTo>
                    <a:pt x="117" y="46"/>
                    <a:pt x="112" y="24"/>
                    <a:pt x="97" y="12"/>
                  </a:cubicBezTo>
                  <a:cubicBezTo>
                    <a:pt x="82" y="0"/>
                    <a:pt x="61" y="5"/>
                    <a:pt x="46"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2" name="Freeform 38"/>
            <p:cNvSpPr>
              <a:spLocks/>
            </p:cNvSpPr>
            <p:nvPr/>
          </p:nvSpPr>
          <p:spPr bwMode="auto">
            <a:xfrm>
              <a:off x="3010" y="2423"/>
              <a:ext cx="122" cy="233"/>
            </a:xfrm>
            <a:custGeom>
              <a:avLst/>
              <a:gdLst/>
              <a:ahLst/>
              <a:cxnLst>
                <a:cxn ang="0">
                  <a:pos x="59" y="7"/>
                </a:cxn>
                <a:cxn ang="0">
                  <a:pos x="20" y="85"/>
                </a:cxn>
                <a:cxn ang="0">
                  <a:pos x="11" y="187"/>
                </a:cxn>
                <a:cxn ang="0">
                  <a:pos x="83" y="232"/>
                </a:cxn>
                <a:cxn ang="0">
                  <a:pos x="110" y="196"/>
                </a:cxn>
                <a:cxn ang="0">
                  <a:pos x="95" y="106"/>
                </a:cxn>
                <a:cxn ang="0">
                  <a:pos x="116" y="40"/>
                </a:cxn>
                <a:cxn ang="0">
                  <a:pos x="59" y="7"/>
                </a:cxn>
              </a:cxnLst>
              <a:rect l="0" t="0" r="r" b="b"/>
              <a:pathLst>
                <a:path w="122" h="233">
                  <a:moveTo>
                    <a:pt x="59" y="7"/>
                  </a:moveTo>
                  <a:cubicBezTo>
                    <a:pt x="43" y="14"/>
                    <a:pt x="28" y="55"/>
                    <a:pt x="20" y="85"/>
                  </a:cubicBezTo>
                  <a:cubicBezTo>
                    <a:pt x="12" y="115"/>
                    <a:pt x="0" y="163"/>
                    <a:pt x="11" y="187"/>
                  </a:cubicBezTo>
                  <a:cubicBezTo>
                    <a:pt x="22" y="211"/>
                    <a:pt x="67" y="231"/>
                    <a:pt x="83" y="232"/>
                  </a:cubicBezTo>
                  <a:cubicBezTo>
                    <a:pt x="99" y="233"/>
                    <a:pt x="108" y="217"/>
                    <a:pt x="110" y="196"/>
                  </a:cubicBezTo>
                  <a:cubicBezTo>
                    <a:pt x="112" y="175"/>
                    <a:pt x="94" y="132"/>
                    <a:pt x="95" y="106"/>
                  </a:cubicBezTo>
                  <a:cubicBezTo>
                    <a:pt x="96" y="80"/>
                    <a:pt x="122" y="56"/>
                    <a:pt x="116" y="40"/>
                  </a:cubicBezTo>
                  <a:cubicBezTo>
                    <a:pt x="110" y="24"/>
                    <a:pt x="75" y="0"/>
                    <a:pt x="59" y="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3" name="Freeform 39"/>
            <p:cNvSpPr>
              <a:spLocks/>
            </p:cNvSpPr>
            <p:nvPr/>
          </p:nvSpPr>
          <p:spPr bwMode="auto">
            <a:xfrm>
              <a:off x="2917" y="2384"/>
              <a:ext cx="154" cy="258"/>
            </a:xfrm>
            <a:custGeom>
              <a:avLst/>
              <a:gdLst/>
              <a:ahLst/>
              <a:cxnLst>
                <a:cxn ang="0">
                  <a:pos x="77" y="1"/>
                </a:cxn>
                <a:cxn ang="0">
                  <a:pos x="11" y="31"/>
                </a:cxn>
                <a:cxn ang="0">
                  <a:pos x="11" y="118"/>
                </a:cxn>
                <a:cxn ang="0">
                  <a:pos x="62" y="220"/>
                </a:cxn>
                <a:cxn ang="0">
                  <a:pos x="101" y="238"/>
                </a:cxn>
                <a:cxn ang="0">
                  <a:pos x="134" y="97"/>
                </a:cxn>
                <a:cxn ang="0">
                  <a:pos x="146" y="37"/>
                </a:cxn>
                <a:cxn ang="0">
                  <a:pos x="77" y="1"/>
                </a:cxn>
              </a:cxnLst>
              <a:rect l="0" t="0" r="r" b="b"/>
              <a:pathLst>
                <a:path w="154" h="258">
                  <a:moveTo>
                    <a:pt x="77" y="1"/>
                  </a:moveTo>
                  <a:cubicBezTo>
                    <a:pt x="55" y="0"/>
                    <a:pt x="22" y="12"/>
                    <a:pt x="11" y="31"/>
                  </a:cubicBezTo>
                  <a:cubicBezTo>
                    <a:pt x="0" y="50"/>
                    <a:pt x="3" y="87"/>
                    <a:pt x="11" y="118"/>
                  </a:cubicBezTo>
                  <a:cubicBezTo>
                    <a:pt x="19" y="149"/>
                    <a:pt x="47" y="200"/>
                    <a:pt x="62" y="220"/>
                  </a:cubicBezTo>
                  <a:cubicBezTo>
                    <a:pt x="77" y="240"/>
                    <a:pt x="89" y="258"/>
                    <a:pt x="101" y="238"/>
                  </a:cubicBezTo>
                  <a:cubicBezTo>
                    <a:pt x="113" y="218"/>
                    <a:pt x="127" y="130"/>
                    <a:pt x="134" y="97"/>
                  </a:cubicBezTo>
                  <a:cubicBezTo>
                    <a:pt x="141" y="64"/>
                    <a:pt x="154" y="54"/>
                    <a:pt x="146" y="37"/>
                  </a:cubicBezTo>
                  <a:cubicBezTo>
                    <a:pt x="138" y="20"/>
                    <a:pt x="99" y="2"/>
                    <a:pt x="77" y="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4" name="Freeform 40"/>
            <p:cNvSpPr>
              <a:spLocks/>
            </p:cNvSpPr>
            <p:nvPr/>
          </p:nvSpPr>
          <p:spPr bwMode="auto">
            <a:xfrm>
              <a:off x="2739" y="2351"/>
              <a:ext cx="273" cy="387"/>
            </a:xfrm>
            <a:custGeom>
              <a:avLst/>
              <a:gdLst/>
              <a:ahLst/>
              <a:cxnLst>
                <a:cxn ang="0">
                  <a:pos x="36" y="298"/>
                </a:cxn>
                <a:cxn ang="0">
                  <a:pos x="6" y="139"/>
                </a:cxn>
                <a:cxn ang="0">
                  <a:pos x="75" y="13"/>
                </a:cxn>
                <a:cxn ang="0">
                  <a:pos x="189" y="61"/>
                </a:cxn>
                <a:cxn ang="0">
                  <a:pos x="201" y="139"/>
                </a:cxn>
                <a:cxn ang="0">
                  <a:pos x="237" y="229"/>
                </a:cxn>
                <a:cxn ang="0">
                  <a:pos x="264" y="289"/>
                </a:cxn>
                <a:cxn ang="0">
                  <a:pos x="264" y="343"/>
                </a:cxn>
                <a:cxn ang="0">
                  <a:pos x="213" y="379"/>
                </a:cxn>
                <a:cxn ang="0">
                  <a:pos x="36" y="298"/>
                </a:cxn>
              </a:cxnLst>
              <a:rect l="0" t="0" r="r" b="b"/>
              <a:pathLst>
                <a:path w="273" h="387">
                  <a:moveTo>
                    <a:pt x="36" y="298"/>
                  </a:moveTo>
                  <a:cubicBezTo>
                    <a:pt x="5" y="259"/>
                    <a:pt x="0" y="186"/>
                    <a:pt x="6" y="139"/>
                  </a:cubicBezTo>
                  <a:cubicBezTo>
                    <a:pt x="12" y="92"/>
                    <a:pt x="45" y="26"/>
                    <a:pt x="75" y="13"/>
                  </a:cubicBezTo>
                  <a:cubicBezTo>
                    <a:pt x="105" y="0"/>
                    <a:pt x="168" y="40"/>
                    <a:pt x="189" y="61"/>
                  </a:cubicBezTo>
                  <a:cubicBezTo>
                    <a:pt x="210" y="82"/>
                    <a:pt x="193" y="111"/>
                    <a:pt x="201" y="139"/>
                  </a:cubicBezTo>
                  <a:cubicBezTo>
                    <a:pt x="209" y="167"/>
                    <a:pt x="227" y="204"/>
                    <a:pt x="237" y="229"/>
                  </a:cubicBezTo>
                  <a:cubicBezTo>
                    <a:pt x="247" y="254"/>
                    <a:pt x="260" y="270"/>
                    <a:pt x="264" y="289"/>
                  </a:cubicBezTo>
                  <a:cubicBezTo>
                    <a:pt x="268" y="308"/>
                    <a:pt x="273" y="328"/>
                    <a:pt x="264" y="343"/>
                  </a:cubicBezTo>
                  <a:cubicBezTo>
                    <a:pt x="255" y="358"/>
                    <a:pt x="251" y="387"/>
                    <a:pt x="213" y="379"/>
                  </a:cubicBezTo>
                  <a:cubicBezTo>
                    <a:pt x="175" y="371"/>
                    <a:pt x="73" y="315"/>
                    <a:pt x="36" y="29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5" name="Freeform 41"/>
            <p:cNvSpPr>
              <a:spLocks/>
            </p:cNvSpPr>
            <p:nvPr/>
          </p:nvSpPr>
          <p:spPr bwMode="auto">
            <a:xfrm>
              <a:off x="2734" y="2629"/>
              <a:ext cx="284" cy="323"/>
            </a:xfrm>
            <a:custGeom>
              <a:avLst/>
              <a:gdLst/>
              <a:ahLst/>
              <a:cxnLst>
                <a:cxn ang="0">
                  <a:pos x="35" y="5"/>
                </a:cxn>
                <a:cxn ang="0">
                  <a:pos x="17" y="128"/>
                </a:cxn>
                <a:cxn ang="0">
                  <a:pos x="77" y="242"/>
                </a:cxn>
                <a:cxn ang="0">
                  <a:pos x="194" y="314"/>
                </a:cxn>
                <a:cxn ang="0">
                  <a:pos x="263" y="299"/>
                </a:cxn>
                <a:cxn ang="0">
                  <a:pos x="278" y="176"/>
                </a:cxn>
                <a:cxn ang="0">
                  <a:pos x="227" y="89"/>
                </a:cxn>
                <a:cxn ang="0">
                  <a:pos x="35" y="5"/>
                </a:cxn>
              </a:cxnLst>
              <a:rect l="0" t="0" r="r" b="b"/>
              <a:pathLst>
                <a:path w="284" h="323">
                  <a:moveTo>
                    <a:pt x="35" y="5"/>
                  </a:moveTo>
                  <a:cubicBezTo>
                    <a:pt x="0" y="11"/>
                    <a:pt x="10" y="89"/>
                    <a:pt x="17" y="128"/>
                  </a:cubicBezTo>
                  <a:cubicBezTo>
                    <a:pt x="24" y="167"/>
                    <a:pt x="48" y="211"/>
                    <a:pt x="77" y="242"/>
                  </a:cubicBezTo>
                  <a:cubicBezTo>
                    <a:pt x="106" y="273"/>
                    <a:pt x="163" y="305"/>
                    <a:pt x="194" y="314"/>
                  </a:cubicBezTo>
                  <a:cubicBezTo>
                    <a:pt x="225" y="323"/>
                    <a:pt x="249" y="322"/>
                    <a:pt x="263" y="299"/>
                  </a:cubicBezTo>
                  <a:cubicBezTo>
                    <a:pt x="277" y="276"/>
                    <a:pt x="284" y="211"/>
                    <a:pt x="278" y="176"/>
                  </a:cubicBezTo>
                  <a:cubicBezTo>
                    <a:pt x="272" y="141"/>
                    <a:pt x="268" y="117"/>
                    <a:pt x="227" y="89"/>
                  </a:cubicBezTo>
                  <a:cubicBezTo>
                    <a:pt x="186" y="61"/>
                    <a:pt x="64" y="0"/>
                    <a:pt x="35" y="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6" name="AutoShape 66"/>
            <p:cNvSpPr>
              <a:spLocks noChangeArrowheads="1"/>
            </p:cNvSpPr>
            <p:nvPr/>
          </p:nvSpPr>
          <p:spPr bwMode="auto">
            <a:xfrm rot="37494774">
              <a:off x="2244" y="2313"/>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87" name="AutoShape 67"/>
            <p:cNvSpPr>
              <a:spLocks noChangeArrowheads="1"/>
            </p:cNvSpPr>
            <p:nvPr/>
          </p:nvSpPr>
          <p:spPr bwMode="auto">
            <a:xfrm rot="16200000">
              <a:off x="2194" y="1875"/>
              <a:ext cx="45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88" name="AutoShape 68"/>
            <p:cNvSpPr>
              <a:spLocks noChangeArrowheads="1"/>
            </p:cNvSpPr>
            <p:nvPr/>
          </p:nvSpPr>
          <p:spPr bwMode="auto">
            <a:xfrm rot="607190">
              <a:off x="2464" y="1669"/>
              <a:ext cx="219"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89" name="AutoShape 69"/>
            <p:cNvSpPr>
              <a:spLocks noChangeArrowheads="1"/>
            </p:cNvSpPr>
            <p:nvPr/>
          </p:nvSpPr>
          <p:spPr bwMode="auto">
            <a:xfrm rot="226778">
              <a:off x="2681" y="1705"/>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0" name="AutoShape 70"/>
            <p:cNvSpPr>
              <a:spLocks noChangeArrowheads="1"/>
            </p:cNvSpPr>
            <p:nvPr/>
          </p:nvSpPr>
          <p:spPr bwMode="auto">
            <a:xfrm rot="-841217">
              <a:off x="2965" y="1680"/>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1" name="AutoShape 75"/>
            <p:cNvSpPr>
              <a:spLocks noChangeArrowheads="1"/>
            </p:cNvSpPr>
            <p:nvPr/>
          </p:nvSpPr>
          <p:spPr bwMode="auto">
            <a:xfrm rot="-1534948">
              <a:off x="3244" y="1627"/>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2" name="AutoShape 76"/>
            <p:cNvSpPr>
              <a:spLocks noChangeArrowheads="1"/>
            </p:cNvSpPr>
            <p:nvPr/>
          </p:nvSpPr>
          <p:spPr bwMode="auto">
            <a:xfrm rot="-1534948">
              <a:off x="3333" y="159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3" name="AutoShape 77"/>
            <p:cNvSpPr>
              <a:spLocks noChangeArrowheads="1"/>
            </p:cNvSpPr>
            <p:nvPr/>
          </p:nvSpPr>
          <p:spPr bwMode="auto">
            <a:xfrm rot="4124162">
              <a:off x="3381" y="1641"/>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4" name="AutoShape 78"/>
            <p:cNvSpPr>
              <a:spLocks noChangeArrowheads="1"/>
            </p:cNvSpPr>
            <p:nvPr/>
          </p:nvSpPr>
          <p:spPr bwMode="auto">
            <a:xfrm rot="5587466">
              <a:off x="3392" y="173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5" name="AutoShape 79"/>
            <p:cNvSpPr>
              <a:spLocks noChangeArrowheads="1"/>
            </p:cNvSpPr>
            <p:nvPr/>
          </p:nvSpPr>
          <p:spPr bwMode="auto">
            <a:xfrm rot="38405995">
              <a:off x="3203" y="1979"/>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6" name="AutoShape 80"/>
            <p:cNvSpPr>
              <a:spLocks noChangeArrowheads="1"/>
            </p:cNvSpPr>
            <p:nvPr/>
          </p:nvSpPr>
          <p:spPr bwMode="auto">
            <a:xfrm rot="38710023">
              <a:off x="3242" y="2275"/>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7" name="AutoShape 81"/>
            <p:cNvSpPr>
              <a:spLocks noChangeArrowheads="1"/>
            </p:cNvSpPr>
            <p:nvPr/>
          </p:nvSpPr>
          <p:spPr bwMode="auto">
            <a:xfrm rot="-2688973">
              <a:off x="3236" y="2405"/>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8" name="AutoShape 82"/>
            <p:cNvSpPr>
              <a:spLocks noChangeArrowheads="1"/>
            </p:cNvSpPr>
            <p:nvPr/>
          </p:nvSpPr>
          <p:spPr bwMode="auto">
            <a:xfrm rot="324182">
              <a:off x="3157" y="2434"/>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9" name="AutoShape 83"/>
            <p:cNvSpPr>
              <a:spLocks noChangeArrowheads="1"/>
            </p:cNvSpPr>
            <p:nvPr/>
          </p:nvSpPr>
          <p:spPr bwMode="auto">
            <a:xfrm rot="22890436">
              <a:off x="2968" y="2370"/>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100" name="Oval 84"/>
            <p:cNvSpPr>
              <a:spLocks noChangeArrowheads="1"/>
            </p:cNvSpPr>
            <p:nvPr/>
          </p:nvSpPr>
          <p:spPr bwMode="auto">
            <a:xfrm>
              <a:off x="2826" y="2343"/>
              <a:ext cx="153" cy="7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101" name="Oval 85"/>
            <p:cNvSpPr>
              <a:spLocks noChangeArrowheads="1"/>
            </p:cNvSpPr>
            <p:nvPr/>
          </p:nvSpPr>
          <p:spPr bwMode="auto">
            <a:xfrm rot="-1179229">
              <a:off x="2400" y="1641"/>
              <a:ext cx="86" cy="5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102" name="Freeform 86"/>
            <p:cNvSpPr>
              <a:spLocks/>
            </p:cNvSpPr>
            <p:nvPr/>
          </p:nvSpPr>
          <p:spPr bwMode="auto">
            <a:xfrm>
              <a:off x="2404" y="1701"/>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103" name="Freeform 87"/>
            <p:cNvSpPr>
              <a:spLocks/>
            </p:cNvSpPr>
            <p:nvPr/>
          </p:nvSpPr>
          <p:spPr bwMode="auto">
            <a:xfrm rot="21209733" flipH="1">
              <a:off x="2391" y="1697"/>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104" name="Freeform 88"/>
            <p:cNvSpPr>
              <a:spLocks/>
            </p:cNvSpPr>
            <p:nvPr/>
          </p:nvSpPr>
          <p:spPr bwMode="auto">
            <a:xfrm>
              <a:off x="2395" y="1704"/>
              <a:ext cx="80" cy="861"/>
            </a:xfrm>
            <a:custGeom>
              <a:avLst/>
              <a:gdLst/>
              <a:ahLst/>
              <a:cxnLst>
                <a:cxn ang="0">
                  <a:pos x="38" y="0"/>
                </a:cxn>
                <a:cxn ang="0">
                  <a:pos x="32" y="51"/>
                </a:cxn>
                <a:cxn ang="0">
                  <a:pos x="38" y="93"/>
                </a:cxn>
                <a:cxn ang="0">
                  <a:pos x="14" y="114"/>
                </a:cxn>
                <a:cxn ang="0">
                  <a:pos x="2" y="156"/>
                </a:cxn>
                <a:cxn ang="0">
                  <a:pos x="5" y="204"/>
                </a:cxn>
                <a:cxn ang="0">
                  <a:pos x="32" y="258"/>
                </a:cxn>
                <a:cxn ang="0">
                  <a:pos x="44" y="309"/>
                </a:cxn>
                <a:cxn ang="0">
                  <a:pos x="17" y="381"/>
                </a:cxn>
                <a:cxn ang="0">
                  <a:pos x="20" y="447"/>
                </a:cxn>
                <a:cxn ang="0">
                  <a:pos x="23" y="510"/>
                </a:cxn>
                <a:cxn ang="0">
                  <a:pos x="47" y="543"/>
                </a:cxn>
                <a:cxn ang="0">
                  <a:pos x="47" y="570"/>
                </a:cxn>
                <a:cxn ang="0">
                  <a:pos x="26" y="627"/>
                </a:cxn>
                <a:cxn ang="0">
                  <a:pos x="47" y="651"/>
                </a:cxn>
                <a:cxn ang="0">
                  <a:pos x="44" y="684"/>
                </a:cxn>
                <a:cxn ang="0">
                  <a:pos x="35" y="732"/>
                </a:cxn>
                <a:cxn ang="0">
                  <a:pos x="71" y="789"/>
                </a:cxn>
                <a:cxn ang="0">
                  <a:pos x="62" y="837"/>
                </a:cxn>
                <a:cxn ang="0">
                  <a:pos x="80" y="861"/>
                </a:cxn>
              </a:cxnLst>
              <a:rect l="0" t="0" r="r" b="b"/>
              <a:pathLst>
                <a:path w="80" h="861">
                  <a:moveTo>
                    <a:pt x="38" y="0"/>
                  </a:moveTo>
                  <a:cubicBezTo>
                    <a:pt x="35" y="18"/>
                    <a:pt x="32" y="36"/>
                    <a:pt x="32" y="51"/>
                  </a:cubicBezTo>
                  <a:cubicBezTo>
                    <a:pt x="32" y="66"/>
                    <a:pt x="41" y="83"/>
                    <a:pt x="38" y="93"/>
                  </a:cubicBezTo>
                  <a:cubicBezTo>
                    <a:pt x="35" y="103"/>
                    <a:pt x="20" y="104"/>
                    <a:pt x="14" y="114"/>
                  </a:cubicBezTo>
                  <a:cubicBezTo>
                    <a:pt x="8" y="124"/>
                    <a:pt x="3" y="141"/>
                    <a:pt x="2" y="156"/>
                  </a:cubicBezTo>
                  <a:cubicBezTo>
                    <a:pt x="1" y="171"/>
                    <a:pt x="0" y="187"/>
                    <a:pt x="5" y="204"/>
                  </a:cubicBezTo>
                  <a:cubicBezTo>
                    <a:pt x="10" y="221"/>
                    <a:pt x="26" y="241"/>
                    <a:pt x="32" y="258"/>
                  </a:cubicBezTo>
                  <a:cubicBezTo>
                    <a:pt x="38" y="275"/>
                    <a:pt x="46" y="289"/>
                    <a:pt x="44" y="309"/>
                  </a:cubicBezTo>
                  <a:cubicBezTo>
                    <a:pt x="42" y="329"/>
                    <a:pt x="21" y="358"/>
                    <a:pt x="17" y="381"/>
                  </a:cubicBezTo>
                  <a:cubicBezTo>
                    <a:pt x="13" y="404"/>
                    <a:pt x="19" y="426"/>
                    <a:pt x="20" y="447"/>
                  </a:cubicBezTo>
                  <a:cubicBezTo>
                    <a:pt x="21" y="468"/>
                    <a:pt x="19" y="494"/>
                    <a:pt x="23" y="510"/>
                  </a:cubicBezTo>
                  <a:cubicBezTo>
                    <a:pt x="27" y="526"/>
                    <a:pt x="43" y="533"/>
                    <a:pt x="47" y="543"/>
                  </a:cubicBezTo>
                  <a:cubicBezTo>
                    <a:pt x="51" y="553"/>
                    <a:pt x="51" y="556"/>
                    <a:pt x="47" y="570"/>
                  </a:cubicBezTo>
                  <a:cubicBezTo>
                    <a:pt x="43" y="584"/>
                    <a:pt x="26" y="614"/>
                    <a:pt x="26" y="627"/>
                  </a:cubicBezTo>
                  <a:cubicBezTo>
                    <a:pt x="26" y="640"/>
                    <a:pt x="44" y="642"/>
                    <a:pt x="47" y="651"/>
                  </a:cubicBezTo>
                  <a:cubicBezTo>
                    <a:pt x="50" y="660"/>
                    <a:pt x="46" y="671"/>
                    <a:pt x="44" y="684"/>
                  </a:cubicBezTo>
                  <a:cubicBezTo>
                    <a:pt x="42" y="697"/>
                    <a:pt x="31" y="715"/>
                    <a:pt x="35" y="732"/>
                  </a:cubicBezTo>
                  <a:cubicBezTo>
                    <a:pt x="39" y="749"/>
                    <a:pt x="67" y="772"/>
                    <a:pt x="71" y="789"/>
                  </a:cubicBezTo>
                  <a:cubicBezTo>
                    <a:pt x="75" y="806"/>
                    <a:pt x="61" y="825"/>
                    <a:pt x="62" y="837"/>
                  </a:cubicBezTo>
                  <a:cubicBezTo>
                    <a:pt x="63" y="849"/>
                    <a:pt x="77" y="857"/>
                    <a:pt x="80" y="86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5" name="Freeform 89"/>
            <p:cNvSpPr>
              <a:spLocks/>
            </p:cNvSpPr>
            <p:nvPr/>
          </p:nvSpPr>
          <p:spPr bwMode="auto">
            <a:xfrm>
              <a:off x="2310" y="2066"/>
              <a:ext cx="90" cy="20"/>
            </a:xfrm>
            <a:custGeom>
              <a:avLst/>
              <a:gdLst/>
              <a:ahLst/>
              <a:cxnLst>
                <a:cxn ang="0">
                  <a:pos x="90" y="10"/>
                </a:cxn>
                <a:cxn ang="0">
                  <a:pos x="51" y="19"/>
                </a:cxn>
                <a:cxn ang="0">
                  <a:pos x="21" y="1"/>
                </a:cxn>
                <a:cxn ang="0">
                  <a:pos x="0" y="10"/>
                </a:cxn>
              </a:cxnLst>
              <a:rect l="0" t="0" r="r" b="b"/>
              <a:pathLst>
                <a:path w="90" h="20">
                  <a:moveTo>
                    <a:pt x="90" y="10"/>
                  </a:moveTo>
                  <a:cubicBezTo>
                    <a:pt x="76" y="15"/>
                    <a:pt x="62" y="20"/>
                    <a:pt x="51" y="19"/>
                  </a:cubicBezTo>
                  <a:cubicBezTo>
                    <a:pt x="40" y="18"/>
                    <a:pt x="30" y="2"/>
                    <a:pt x="21" y="1"/>
                  </a:cubicBezTo>
                  <a:cubicBezTo>
                    <a:pt x="12" y="0"/>
                    <a:pt x="3" y="9"/>
                    <a:pt x="0" y="1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6" name="Freeform 90"/>
            <p:cNvSpPr>
              <a:spLocks/>
            </p:cNvSpPr>
            <p:nvPr/>
          </p:nvSpPr>
          <p:spPr bwMode="auto">
            <a:xfrm>
              <a:off x="2301" y="2172"/>
              <a:ext cx="123" cy="54"/>
            </a:xfrm>
            <a:custGeom>
              <a:avLst/>
              <a:gdLst/>
              <a:ahLst/>
              <a:cxnLst>
                <a:cxn ang="0">
                  <a:pos x="123" y="0"/>
                </a:cxn>
                <a:cxn ang="0">
                  <a:pos x="87" y="18"/>
                </a:cxn>
                <a:cxn ang="0">
                  <a:pos x="42" y="21"/>
                </a:cxn>
                <a:cxn ang="0">
                  <a:pos x="0" y="54"/>
                </a:cxn>
              </a:cxnLst>
              <a:rect l="0" t="0" r="r" b="b"/>
              <a:pathLst>
                <a:path w="123" h="54">
                  <a:moveTo>
                    <a:pt x="123" y="0"/>
                  </a:moveTo>
                  <a:cubicBezTo>
                    <a:pt x="111" y="7"/>
                    <a:pt x="100" y="15"/>
                    <a:pt x="87" y="18"/>
                  </a:cubicBezTo>
                  <a:cubicBezTo>
                    <a:pt x="74" y="21"/>
                    <a:pt x="56" y="15"/>
                    <a:pt x="42" y="21"/>
                  </a:cubicBezTo>
                  <a:cubicBezTo>
                    <a:pt x="28" y="27"/>
                    <a:pt x="7" y="49"/>
                    <a:pt x="0"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7" name="Freeform 91"/>
            <p:cNvSpPr>
              <a:spLocks/>
            </p:cNvSpPr>
            <p:nvPr/>
          </p:nvSpPr>
          <p:spPr bwMode="auto">
            <a:xfrm>
              <a:off x="2310" y="2326"/>
              <a:ext cx="117" cy="51"/>
            </a:xfrm>
            <a:custGeom>
              <a:avLst/>
              <a:gdLst/>
              <a:ahLst/>
              <a:cxnLst>
                <a:cxn ang="0">
                  <a:pos x="117" y="2"/>
                </a:cxn>
                <a:cxn ang="0">
                  <a:pos x="60" y="2"/>
                </a:cxn>
                <a:cxn ang="0">
                  <a:pos x="36" y="14"/>
                </a:cxn>
                <a:cxn ang="0">
                  <a:pos x="21" y="50"/>
                </a:cxn>
                <a:cxn ang="0">
                  <a:pos x="0" y="20"/>
                </a:cxn>
              </a:cxnLst>
              <a:rect l="0" t="0" r="r" b="b"/>
              <a:pathLst>
                <a:path w="117" h="51">
                  <a:moveTo>
                    <a:pt x="117" y="2"/>
                  </a:moveTo>
                  <a:cubicBezTo>
                    <a:pt x="95" y="1"/>
                    <a:pt x="73" y="0"/>
                    <a:pt x="60" y="2"/>
                  </a:cubicBezTo>
                  <a:cubicBezTo>
                    <a:pt x="47" y="4"/>
                    <a:pt x="43" y="6"/>
                    <a:pt x="36" y="14"/>
                  </a:cubicBezTo>
                  <a:cubicBezTo>
                    <a:pt x="29" y="22"/>
                    <a:pt x="27" y="49"/>
                    <a:pt x="21" y="50"/>
                  </a:cubicBezTo>
                  <a:cubicBezTo>
                    <a:pt x="15" y="51"/>
                    <a:pt x="7" y="35"/>
                    <a:pt x="0" y="2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8" name="Freeform 92"/>
            <p:cNvSpPr>
              <a:spLocks/>
            </p:cNvSpPr>
            <p:nvPr/>
          </p:nvSpPr>
          <p:spPr bwMode="auto">
            <a:xfrm>
              <a:off x="2316" y="2438"/>
              <a:ext cx="129" cy="82"/>
            </a:xfrm>
            <a:custGeom>
              <a:avLst/>
              <a:gdLst/>
              <a:ahLst/>
              <a:cxnLst>
                <a:cxn ang="0">
                  <a:pos x="129" y="16"/>
                </a:cxn>
                <a:cxn ang="0">
                  <a:pos x="108" y="28"/>
                </a:cxn>
                <a:cxn ang="0">
                  <a:pos x="30" y="1"/>
                </a:cxn>
                <a:cxn ang="0">
                  <a:pos x="15" y="22"/>
                </a:cxn>
                <a:cxn ang="0">
                  <a:pos x="0" y="67"/>
                </a:cxn>
                <a:cxn ang="0">
                  <a:pos x="12" y="82"/>
                </a:cxn>
              </a:cxnLst>
              <a:rect l="0" t="0" r="r" b="b"/>
              <a:pathLst>
                <a:path w="129" h="82">
                  <a:moveTo>
                    <a:pt x="129" y="16"/>
                  </a:moveTo>
                  <a:cubicBezTo>
                    <a:pt x="126" y="23"/>
                    <a:pt x="124" y="30"/>
                    <a:pt x="108" y="28"/>
                  </a:cubicBezTo>
                  <a:cubicBezTo>
                    <a:pt x="92" y="26"/>
                    <a:pt x="45" y="2"/>
                    <a:pt x="30" y="1"/>
                  </a:cubicBezTo>
                  <a:cubicBezTo>
                    <a:pt x="15" y="0"/>
                    <a:pt x="20" y="11"/>
                    <a:pt x="15" y="22"/>
                  </a:cubicBezTo>
                  <a:cubicBezTo>
                    <a:pt x="10" y="33"/>
                    <a:pt x="0" y="57"/>
                    <a:pt x="0" y="67"/>
                  </a:cubicBezTo>
                  <a:cubicBezTo>
                    <a:pt x="0" y="77"/>
                    <a:pt x="6" y="79"/>
                    <a:pt x="12" y="8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9" name="Freeform 93"/>
            <p:cNvSpPr>
              <a:spLocks/>
            </p:cNvSpPr>
            <p:nvPr/>
          </p:nvSpPr>
          <p:spPr bwMode="auto">
            <a:xfrm>
              <a:off x="2442" y="2175"/>
              <a:ext cx="51" cy="45"/>
            </a:xfrm>
            <a:custGeom>
              <a:avLst/>
              <a:gdLst/>
              <a:ahLst/>
              <a:cxnLst>
                <a:cxn ang="0">
                  <a:pos x="0" y="0"/>
                </a:cxn>
                <a:cxn ang="0">
                  <a:pos x="15" y="36"/>
                </a:cxn>
                <a:cxn ang="0">
                  <a:pos x="51" y="45"/>
                </a:cxn>
              </a:cxnLst>
              <a:rect l="0" t="0" r="r" b="b"/>
              <a:pathLst>
                <a:path w="51" h="45">
                  <a:moveTo>
                    <a:pt x="0" y="0"/>
                  </a:moveTo>
                  <a:cubicBezTo>
                    <a:pt x="3" y="14"/>
                    <a:pt x="7" y="29"/>
                    <a:pt x="15" y="36"/>
                  </a:cubicBezTo>
                  <a:cubicBezTo>
                    <a:pt x="23" y="43"/>
                    <a:pt x="43" y="43"/>
                    <a:pt x="51"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0" name="Freeform 94"/>
            <p:cNvSpPr>
              <a:spLocks/>
            </p:cNvSpPr>
            <p:nvPr/>
          </p:nvSpPr>
          <p:spPr bwMode="auto">
            <a:xfrm>
              <a:off x="2443" y="2304"/>
              <a:ext cx="68" cy="60"/>
            </a:xfrm>
            <a:custGeom>
              <a:avLst/>
              <a:gdLst/>
              <a:ahLst/>
              <a:cxnLst>
                <a:cxn ang="0">
                  <a:pos x="5" y="0"/>
                </a:cxn>
                <a:cxn ang="0">
                  <a:pos x="5" y="36"/>
                </a:cxn>
                <a:cxn ang="0">
                  <a:pos x="32" y="57"/>
                </a:cxn>
                <a:cxn ang="0">
                  <a:pos x="68" y="54"/>
                </a:cxn>
              </a:cxnLst>
              <a:rect l="0" t="0" r="r" b="b"/>
              <a:pathLst>
                <a:path w="68" h="60">
                  <a:moveTo>
                    <a:pt x="5" y="0"/>
                  </a:moveTo>
                  <a:cubicBezTo>
                    <a:pt x="2" y="13"/>
                    <a:pt x="0" y="26"/>
                    <a:pt x="5" y="36"/>
                  </a:cubicBezTo>
                  <a:cubicBezTo>
                    <a:pt x="10" y="46"/>
                    <a:pt x="22" y="54"/>
                    <a:pt x="32" y="57"/>
                  </a:cubicBezTo>
                  <a:cubicBezTo>
                    <a:pt x="42" y="60"/>
                    <a:pt x="59" y="56"/>
                    <a:pt x="68"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1" name="Freeform 95"/>
            <p:cNvSpPr>
              <a:spLocks/>
            </p:cNvSpPr>
            <p:nvPr/>
          </p:nvSpPr>
          <p:spPr bwMode="auto">
            <a:xfrm>
              <a:off x="2451" y="2424"/>
              <a:ext cx="81" cy="83"/>
            </a:xfrm>
            <a:custGeom>
              <a:avLst/>
              <a:gdLst/>
              <a:ahLst/>
              <a:cxnLst>
                <a:cxn ang="0">
                  <a:pos x="0" y="0"/>
                </a:cxn>
                <a:cxn ang="0">
                  <a:pos x="21" y="33"/>
                </a:cxn>
                <a:cxn ang="0">
                  <a:pos x="9" y="66"/>
                </a:cxn>
                <a:cxn ang="0">
                  <a:pos x="48" y="81"/>
                </a:cxn>
                <a:cxn ang="0">
                  <a:pos x="81" y="51"/>
                </a:cxn>
              </a:cxnLst>
              <a:rect l="0" t="0" r="r" b="b"/>
              <a:pathLst>
                <a:path w="81" h="83">
                  <a:moveTo>
                    <a:pt x="0" y="0"/>
                  </a:moveTo>
                  <a:cubicBezTo>
                    <a:pt x="9" y="11"/>
                    <a:pt x="19" y="22"/>
                    <a:pt x="21" y="33"/>
                  </a:cubicBezTo>
                  <a:cubicBezTo>
                    <a:pt x="23" y="44"/>
                    <a:pt x="5" y="58"/>
                    <a:pt x="9" y="66"/>
                  </a:cubicBezTo>
                  <a:cubicBezTo>
                    <a:pt x="13" y="74"/>
                    <a:pt x="36" y="83"/>
                    <a:pt x="48" y="81"/>
                  </a:cubicBezTo>
                  <a:cubicBezTo>
                    <a:pt x="60" y="79"/>
                    <a:pt x="75" y="56"/>
                    <a:pt x="81" y="5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2" name="Freeform 96"/>
            <p:cNvSpPr>
              <a:spLocks/>
            </p:cNvSpPr>
            <p:nvPr/>
          </p:nvSpPr>
          <p:spPr bwMode="auto">
            <a:xfrm>
              <a:off x="2316" y="1848"/>
              <a:ext cx="124" cy="168"/>
            </a:xfrm>
            <a:custGeom>
              <a:avLst/>
              <a:gdLst/>
              <a:ahLst/>
              <a:cxnLst>
                <a:cxn ang="0">
                  <a:pos x="114" y="0"/>
                </a:cxn>
                <a:cxn ang="0">
                  <a:pos x="99" y="60"/>
                </a:cxn>
                <a:cxn ang="0">
                  <a:pos x="123" y="114"/>
                </a:cxn>
                <a:cxn ang="0">
                  <a:pos x="93" y="165"/>
                </a:cxn>
                <a:cxn ang="0">
                  <a:pos x="39" y="135"/>
                </a:cxn>
                <a:cxn ang="0">
                  <a:pos x="0" y="141"/>
                </a:cxn>
              </a:cxnLst>
              <a:rect l="0" t="0" r="r" b="b"/>
              <a:pathLst>
                <a:path w="124" h="168">
                  <a:moveTo>
                    <a:pt x="114" y="0"/>
                  </a:moveTo>
                  <a:cubicBezTo>
                    <a:pt x="106" y="20"/>
                    <a:pt x="98" y="41"/>
                    <a:pt x="99" y="60"/>
                  </a:cubicBezTo>
                  <a:cubicBezTo>
                    <a:pt x="100" y="79"/>
                    <a:pt x="124" y="97"/>
                    <a:pt x="123" y="114"/>
                  </a:cubicBezTo>
                  <a:cubicBezTo>
                    <a:pt x="122" y="131"/>
                    <a:pt x="107" y="162"/>
                    <a:pt x="93" y="165"/>
                  </a:cubicBezTo>
                  <a:cubicBezTo>
                    <a:pt x="79" y="168"/>
                    <a:pt x="54" y="139"/>
                    <a:pt x="39" y="135"/>
                  </a:cubicBezTo>
                  <a:cubicBezTo>
                    <a:pt x="24" y="131"/>
                    <a:pt x="8" y="138"/>
                    <a:pt x="0" y="14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3" name="Freeform 97"/>
            <p:cNvSpPr>
              <a:spLocks/>
            </p:cNvSpPr>
            <p:nvPr/>
          </p:nvSpPr>
          <p:spPr bwMode="auto">
            <a:xfrm>
              <a:off x="2301" y="1797"/>
              <a:ext cx="126" cy="84"/>
            </a:xfrm>
            <a:custGeom>
              <a:avLst/>
              <a:gdLst/>
              <a:ahLst/>
              <a:cxnLst>
                <a:cxn ang="0">
                  <a:pos x="126" y="0"/>
                </a:cxn>
                <a:cxn ang="0">
                  <a:pos x="102" y="60"/>
                </a:cxn>
                <a:cxn ang="0">
                  <a:pos x="63" y="30"/>
                </a:cxn>
                <a:cxn ang="0">
                  <a:pos x="39" y="48"/>
                </a:cxn>
                <a:cxn ang="0">
                  <a:pos x="18" y="75"/>
                </a:cxn>
                <a:cxn ang="0">
                  <a:pos x="0" y="84"/>
                </a:cxn>
              </a:cxnLst>
              <a:rect l="0" t="0" r="r" b="b"/>
              <a:pathLst>
                <a:path w="126" h="84">
                  <a:moveTo>
                    <a:pt x="126" y="0"/>
                  </a:moveTo>
                  <a:cubicBezTo>
                    <a:pt x="119" y="27"/>
                    <a:pt x="112" y="55"/>
                    <a:pt x="102" y="60"/>
                  </a:cubicBezTo>
                  <a:cubicBezTo>
                    <a:pt x="92" y="65"/>
                    <a:pt x="73" y="32"/>
                    <a:pt x="63" y="30"/>
                  </a:cubicBezTo>
                  <a:cubicBezTo>
                    <a:pt x="53" y="28"/>
                    <a:pt x="46" y="41"/>
                    <a:pt x="39" y="48"/>
                  </a:cubicBezTo>
                  <a:cubicBezTo>
                    <a:pt x="32" y="55"/>
                    <a:pt x="25" y="69"/>
                    <a:pt x="18" y="75"/>
                  </a:cubicBezTo>
                  <a:cubicBezTo>
                    <a:pt x="11" y="81"/>
                    <a:pt x="5" y="82"/>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4" name="Freeform 98"/>
            <p:cNvSpPr>
              <a:spLocks/>
            </p:cNvSpPr>
            <p:nvPr/>
          </p:nvSpPr>
          <p:spPr bwMode="auto">
            <a:xfrm>
              <a:off x="2319" y="1662"/>
              <a:ext cx="144" cy="97"/>
            </a:xfrm>
            <a:custGeom>
              <a:avLst/>
              <a:gdLst/>
              <a:ahLst/>
              <a:cxnLst>
                <a:cxn ang="0">
                  <a:pos x="144" y="3"/>
                </a:cxn>
                <a:cxn ang="0">
                  <a:pos x="114" y="9"/>
                </a:cxn>
                <a:cxn ang="0">
                  <a:pos x="96" y="60"/>
                </a:cxn>
                <a:cxn ang="0">
                  <a:pos x="75" y="93"/>
                </a:cxn>
                <a:cxn ang="0">
                  <a:pos x="42" y="81"/>
                </a:cxn>
                <a:cxn ang="0">
                  <a:pos x="0" y="57"/>
                </a:cxn>
              </a:cxnLst>
              <a:rect l="0" t="0" r="r" b="b"/>
              <a:pathLst>
                <a:path w="144" h="97">
                  <a:moveTo>
                    <a:pt x="144" y="3"/>
                  </a:moveTo>
                  <a:cubicBezTo>
                    <a:pt x="133" y="1"/>
                    <a:pt x="122" y="0"/>
                    <a:pt x="114" y="9"/>
                  </a:cubicBezTo>
                  <a:cubicBezTo>
                    <a:pt x="106" y="18"/>
                    <a:pt x="102" y="46"/>
                    <a:pt x="96" y="60"/>
                  </a:cubicBezTo>
                  <a:cubicBezTo>
                    <a:pt x="90" y="74"/>
                    <a:pt x="84" y="89"/>
                    <a:pt x="75" y="93"/>
                  </a:cubicBezTo>
                  <a:cubicBezTo>
                    <a:pt x="66" y="97"/>
                    <a:pt x="55" y="87"/>
                    <a:pt x="42" y="81"/>
                  </a:cubicBezTo>
                  <a:cubicBezTo>
                    <a:pt x="29" y="75"/>
                    <a:pt x="7" y="61"/>
                    <a:pt x="0" y="5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5" name="Freeform 99"/>
            <p:cNvSpPr>
              <a:spLocks/>
            </p:cNvSpPr>
            <p:nvPr/>
          </p:nvSpPr>
          <p:spPr bwMode="auto">
            <a:xfrm>
              <a:off x="2289" y="1788"/>
              <a:ext cx="66" cy="38"/>
            </a:xfrm>
            <a:custGeom>
              <a:avLst/>
              <a:gdLst/>
              <a:ahLst/>
              <a:cxnLst>
                <a:cxn ang="0">
                  <a:pos x="66" y="36"/>
                </a:cxn>
                <a:cxn ang="0">
                  <a:pos x="36" y="36"/>
                </a:cxn>
                <a:cxn ang="0">
                  <a:pos x="15" y="21"/>
                </a:cxn>
                <a:cxn ang="0">
                  <a:pos x="0" y="0"/>
                </a:cxn>
              </a:cxnLst>
              <a:rect l="0" t="0" r="r" b="b"/>
              <a:pathLst>
                <a:path w="66" h="38">
                  <a:moveTo>
                    <a:pt x="66" y="36"/>
                  </a:moveTo>
                  <a:cubicBezTo>
                    <a:pt x="55" y="37"/>
                    <a:pt x="44" y="38"/>
                    <a:pt x="36" y="36"/>
                  </a:cubicBezTo>
                  <a:cubicBezTo>
                    <a:pt x="28" y="34"/>
                    <a:pt x="21" y="27"/>
                    <a:pt x="15" y="21"/>
                  </a:cubicBezTo>
                  <a:cubicBezTo>
                    <a:pt x="9" y="15"/>
                    <a:pt x="4" y="7"/>
                    <a:pt x="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6" name="Freeform 100"/>
            <p:cNvSpPr>
              <a:spLocks/>
            </p:cNvSpPr>
            <p:nvPr/>
          </p:nvSpPr>
          <p:spPr bwMode="auto">
            <a:xfrm>
              <a:off x="2301" y="2187"/>
              <a:ext cx="78" cy="83"/>
            </a:xfrm>
            <a:custGeom>
              <a:avLst/>
              <a:gdLst/>
              <a:ahLst/>
              <a:cxnLst>
                <a:cxn ang="0">
                  <a:pos x="78" y="0"/>
                </a:cxn>
                <a:cxn ang="0">
                  <a:pos x="60" y="30"/>
                </a:cxn>
                <a:cxn ang="0">
                  <a:pos x="51" y="75"/>
                </a:cxn>
                <a:cxn ang="0">
                  <a:pos x="18" y="75"/>
                </a:cxn>
                <a:cxn ang="0">
                  <a:pos x="0" y="72"/>
                </a:cxn>
              </a:cxnLst>
              <a:rect l="0" t="0" r="r" b="b"/>
              <a:pathLst>
                <a:path w="78" h="83">
                  <a:moveTo>
                    <a:pt x="78" y="0"/>
                  </a:moveTo>
                  <a:cubicBezTo>
                    <a:pt x="71" y="9"/>
                    <a:pt x="64" y="18"/>
                    <a:pt x="60" y="30"/>
                  </a:cubicBezTo>
                  <a:cubicBezTo>
                    <a:pt x="56" y="42"/>
                    <a:pt x="58" y="67"/>
                    <a:pt x="51" y="75"/>
                  </a:cubicBezTo>
                  <a:cubicBezTo>
                    <a:pt x="44" y="83"/>
                    <a:pt x="26" y="75"/>
                    <a:pt x="18" y="75"/>
                  </a:cubicBezTo>
                  <a:cubicBezTo>
                    <a:pt x="10" y="75"/>
                    <a:pt x="5" y="73"/>
                    <a:pt x="0" y="7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7" name="Freeform 101"/>
            <p:cNvSpPr>
              <a:spLocks/>
            </p:cNvSpPr>
            <p:nvPr/>
          </p:nvSpPr>
          <p:spPr bwMode="auto">
            <a:xfrm>
              <a:off x="2268" y="1955"/>
              <a:ext cx="111" cy="67"/>
            </a:xfrm>
            <a:custGeom>
              <a:avLst/>
              <a:gdLst/>
              <a:ahLst/>
              <a:cxnLst>
                <a:cxn ang="0">
                  <a:pos x="111" y="46"/>
                </a:cxn>
                <a:cxn ang="0">
                  <a:pos x="90" y="64"/>
                </a:cxn>
                <a:cxn ang="0">
                  <a:pos x="48" y="64"/>
                </a:cxn>
                <a:cxn ang="0">
                  <a:pos x="24" y="49"/>
                </a:cxn>
                <a:cxn ang="0">
                  <a:pos x="21" y="7"/>
                </a:cxn>
                <a:cxn ang="0">
                  <a:pos x="0" y="7"/>
                </a:cxn>
              </a:cxnLst>
              <a:rect l="0" t="0" r="r" b="b"/>
              <a:pathLst>
                <a:path w="111" h="67">
                  <a:moveTo>
                    <a:pt x="111" y="46"/>
                  </a:moveTo>
                  <a:cubicBezTo>
                    <a:pt x="105" y="53"/>
                    <a:pt x="100" y="61"/>
                    <a:pt x="90" y="64"/>
                  </a:cubicBezTo>
                  <a:cubicBezTo>
                    <a:pt x="80" y="67"/>
                    <a:pt x="59" y="66"/>
                    <a:pt x="48" y="64"/>
                  </a:cubicBezTo>
                  <a:cubicBezTo>
                    <a:pt x="37" y="62"/>
                    <a:pt x="29" y="59"/>
                    <a:pt x="24" y="49"/>
                  </a:cubicBezTo>
                  <a:cubicBezTo>
                    <a:pt x="19" y="39"/>
                    <a:pt x="25" y="14"/>
                    <a:pt x="21" y="7"/>
                  </a:cubicBezTo>
                  <a:cubicBezTo>
                    <a:pt x="17" y="0"/>
                    <a:pt x="8" y="3"/>
                    <a:pt x="0" y="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8" name="Freeform 102"/>
            <p:cNvSpPr>
              <a:spLocks/>
            </p:cNvSpPr>
            <p:nvPr/>
          </p:nvSpPr>
          <p:spPr bwMode="auto">
            <a:xfrm>
              <a:off x="2274" y="2314"/>
              <a:ext cx="78" cy="53"/>
            </a:xfrm>
            <a:custGeom>
              <a:avLst/>
              <a:gdLst/>
              <a:ahLst/>
              <a:cxnLst>
                <a:cxn ang="0">
                  <a:pos x="78" y="17"/>
                </a:cxn>
                <a:cxn ang="0">
                  <a:pos x="57" y="8"/>
                </a:cxn>
                <a:cxn ang="0">
                  <a:pos x="27" y="2"/>
                </a:cxn>
                <a:cxn ang="0">
                  <a:pos x="18" y="23"/>
                </a:cxn>
                <a:cxn ang="0">
                  <a:pos x="0" y="53"/>
                </a:cxn>
              </a:cxnLst>
              <a:rect l="0" t="0" r="r" b="b"/>
              <a:pathLst>
                <a:path w="78" h="53">
                  <a:moveTo>
                    <a:pt x="78" y="17"/>
                  </a:moveTo>
                  <a:cubicBezTo>
                    <a:pt x="71" y="13"/>
                    <a:pt x="65" y="10"/>
                    <a:pt x="57" y="8"/>
                  </a:cubicBezTo>
                  <a:cubicBezTo>
                    <a:pt x="49" y="6"/>
                    <a:pt x="33" y="0"/>
                    <a:pt x="27" y="2"/>
                  </a:cubicBezTo>
                  <a:cubicBezTo>
                    <a:pt x="21" y="4"/>
                    <a:pt x="22" y="15"/>
                    <a:pt x="18" y="23"/>
                  </a:cubicBezTo>
                  <a:cubicBezTo>
                    <a:pt x="14" y="31"/>
                    <a:pt x="3" y="47"/>
                    <a:pt x="0" y="5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9" name="Freeform 103"/>
            <p:cNvSpPr>
              <a:spLocks/>
            </p:cNvSpPr>
            <p:nvPr/>
          </p:nvSpPr>
          <p:spPr bwMode="auto">
            <a:xfrm>
              <a:off x="2289" y="2463"/>
              <a:ext cx="126" cy="72"/>
            </a:xfrm>
            <a:custGeom>
              <a:avLst/>
              <a:gdLst/>
              <a:ahLst/>
              <a:cxnLst>
                <a:cxn ang="0">
                  <a:pos x="126" y="0"/>
                </a:cxn>
                <a:cxn ang="0">
                  <a:pos x="96" y="30"/>
                </a:cxn>
                <a:cxn ang="0">
                  <a:pos x="84" y="66"/>
                </a:cxn>
                <a:cxn ang="0">
                  <a:pos x="42" y="66"/>
                </a:cxn>
                <a:cxn ang="0">
                  <a:pos x="0" y="36"/>
                </a:cxn>
              </a:cxnLst>
              <a:rect l="0" t="0" r="r" b="b"/>
              <a:pathLst>
                <a:path w="126" h="72">
                  <a:moveTo>
                    <a:pt x="126" y="0"/>
                  </a:moveTo>
                  <a:cubicBezTo>
                    <a:pt x="114" y="9"/>
                    <a:pt x="103" y="19"/>
                    <a:pt x="96" y="30"/>
                  </a:cubicBezTo>
                  <a:cubicBezTo>
                    <a:pt x="89" y="41"/>
                    <a:pt x="93" y="60"/>
                    <a:pt x="84" y="66"/>
                  </a:cubicBezTo>
                  <a:cubicBezTo>
                    <a:pt x="75" y="72"/>
                    <a:pt x="56" y="71"/>
                    <a:pt x="42" y="66"/>
                  </a:cubicBezTo>
                  <a:cubicBezTo>
                    <a:pt x="28" y="61"/>
                    <a:pt x="14" y="48"/>
                    <a:pt x="0" y="36"/>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0" name="Freeform 104"/>
            <p:cNvSpPr>
              <a:spLocks/>
            </p:cNvSpPr>
            <p:nvPr/>
          </p:nvSpPr>
          <p:spPr bwMode="auto">
            <a:xfrm>
              <a:off x="2451" y="1654"/>
              <a:ext cx="852" cy="128"/>
            </a:xfrm>
            <a:custGeom>
              <a:avLst/>
              <a:gdLst/>
              <a:ahLst/>
              <a:cxnLst>
                <a:cxn ang="0">
                  <a:pos x="0" y="5"/>
                </a:cxn>
                <a:cxn ang="0">
                  <a:pos x="36" y="56"/>
                </a:cxn>
                <a:cxn ang="0">
                  <a:pos x="114" y="50"/>
                </a:cxn>
                <a:cxn ang="0">
                  <a:pos x="135" y="89"/>
                </a:cxn>
                <a:cxn ang="0">
                  <a:pos x="186" y="77"/>
                </a:cxn>
                <a:cxn ang="0">
                  <a:pos x="216" y="116"/>
                </a:cxn>
                <a:cxn ang="0">
                  <a:pos x="258" y="68"/>
                </a:cxn>
                <a:cxn ang="0">
                  <a:pos x="321" y="104"/>
                </a:cxn>
                <a:cxn ang="0">
                  <a:pos x="429" y="95"/>
                </a:cxn>
                <a:cxn ang="0">
                  <a:pos x="447" y="122"/>
                </a:cxn>
                <a:cxn ang="0">
                  <a:pos x="567" y="62"/>
                </a:cxn>
                <a:cxn ang="0">
                  <a:pos x="591" y="95"/>
                </a:cxn>
                <a:cxn ang="0">
                  <a:pos x="690" y="62"/>
                </a:cxn>
                <a:cxn ang="0">
                  <a:pos x="714" y="41"/>
                </a:cxn>
                <a:cxn ang="0">
                  <a:pos x="762" y="59"/>
                </a:cxn>
                <a:cxn ang="0">
                  <a:pos x="780" y="38"/>
                </a:cxn>
                <a:cxn ang="0">
                  <a:pos x="819" y="5"/>
                </a:cxn>
                <a:cxn ang="0">
                  <a:pos x="852" y="8"/>
                </a:cxn>
              </a:cxnLst>
              <a:rect l="0" t="0" r="r" b="b"/>
              <a:pathLst>
                <a:path w="852" h="128">
                  <a:moveTo>
                    <a:pt x="0" y="5"/>
                  </a:moveTo>
                  <a:cubicBezTo>
                    <a:pt x="8" y="26"/>
                    <a:pt x="17" y="48"/>
                    <a:pt x="36" y="56"/>
                  </a:cubicBezTo>
                  <a:cubicBezTo>
                    <a:pt x="55" y="64"/>
                    <a:pt x="98" y="45"/>
                    <a:pt x="114" y="50"/>
                  </a:cubicBezTo>
                  <a:cubicBezTo>
                    <a:pt x="130" y="55"/>
                    <a:pt x="123" y="85"/>
                    <a:pt x="135" y="89"/>
                  </a:cubicBezTo>
                  <a:cubicBezTo>
                    <a:pt x="147" y="93"/>
                    <a:pt x="173" y="73"/>
                    <a:pt x="186" y="77"/>
                  </a:cubicBezTo>
                  <a:cubicBezTo>
                    <a:pt x="199" y="81"/>
                    <a:pt x="204" y="118"/>
                    <a:pt x="216" y="116"/>
                  </a:cubicBezTo>
                  <a:cubicBezTo>
                    <a:pt x="228" y="114"/>
                    <a:pt x="241" y="70"/>
                    <a:pt x="258" y="68"/>
                  </a:cubicBezTo>
                  <a:cubicBezTo>
                    <a:pt x="275" y="66"/>
                    <a:pt x="293" y="100"/>
                    <a:pt x="321" y="104"/>
                  </a:cubicBezTo>
                  <a:cubicBezTo>
                    <a:pt x="349" y="108"/>
                    <a:pt x="408" y="92"/>
                    <a:pt x="429" y="95"/>
                  </a:cubicBezTo>
                  <a:cubicBezTo>
                    <a:pt x="450" y="98"/>
                    <a:pt x="424" y="128"/>
                    <a:pt x="447" y="122"/>
                  </a:cubicBezTo>
                  <a:cubicBezTo>
                    <a:pt x="470" y="116"/>
                    <a:pt x="543" y="66"/>
                    <a:pt x="567" y="62"/>
                  </a:cubicBezTo>
                  <a:cubicBezTo>
                    <a:pt x="591" y="58"/>
                    <a:pt x="571" y="95"/>
                    <a:pt x="591" y="95"/>
                  </a:cubicBezTo>
                  <a:cubicBezTo>
                    <a:pt x="611" y="95"/>
                    <a:pt x="669" y="71"/>
                    <a:pt x="690" y="62"/>
                  </a:cubicBezTo>
                  <a:cubicBezTo>
                    <a:pt x="711" y="53"/>
                    <a:pt x="702" y="42"/>
                    <a:pt x="714" y="41"/>
                  </a:cubicBezTo>
                  <a:cubicBezTo>
                    <a:pt x="726" y="40"/>
                    <a:pt x="751" y="60"/>
                    <a:pt x="762" y="59"/>
                  </a:cubicBezTo>
                  <a:cubicBezTo>
                    <a:pt x="773" y="58"/>
                    <a:pt x="771" y="47"/>
                    <a:pt x="780" y="38"/>
                  </a:cubicBezTo>
                  <a:cubicBezTo>
                    <a:pt x="789" y="29"/>
                    <a:pt x="807" y="10"/>
                    <a:pt x="819" y="5"/>
                  </a:cubicBezTo>
                  <a:cubicBezTo>
                    <a:pt x="831" y="0"/>
                    <a:pt x="846" y="8"/>
                    <a:pt x="852" y="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1" name="Freeform 105"/>
            <p:cNvSpPr>
              <a:spLocks/>
            </p:cNvSpPr>
            <p:nvPr/>
          </p:nvSpPr>
          <p:spPr bwMode="auto">
            <a:xfrm>
              <a:off x="2496" y="1615"/>
              <a:ext cx="950" cy="864"/>
            </a:xfrm>
            <a:custGeom>
              <a:avLst/>
              <a:gdLst/>
              <a:ahLst/>
              <a:cxnLst>
                <a:cxn ang="0">
                  <a:pos x="0" y="68"/>
                </a:cxn>
                <a:cxn ang="0">
                  <a:pos x="60" y="110"/>
                </a:cxn>
                <a:cxn ang="0">
                  <a:pos x="114" y="89"/>
                </a:cxn>
                <a:cxn ang="0">
                  <a:pos x="135" y="119"/>
                </a:cxn>
                <a:cxn ang="0">
                  <a:pos x="177" y="95"/>
                </a:cxn>
                <a:cxn ang="0">
                  <a:pos x="219" y="128"/>
                </a:cxn>
                <a:cxn ang="0">
                  <a:pos x="273" y="158"/>
                </a:cxn>
                <a:cxn ang="0">
                  <a:pos x="300" y="131"/>
                </a:cxn>
                <a:cxn ang="0">
                  <a:pos x="333" y="119"/>
                </a:cxn>
                <a:cxn ang="0">
                  <a:pos x="351" y="143"/>
                </a:cxn>
                <a:cxn ang="0">
                  <a:pos x="414" y="167"/>
                </a:cxn>
                <a:cxn ang="0">
                  <a:pos x="456" y="158"/>
                </a:cxn>
                <a:cxn ang="0">
                  <a:pos x="462" y="113"/>
                </a:cxn>
                <a:cxn ang="0">
                  <a:pos x="525" y="113"/>
                </a:cxn>
                <a:cxn ang="0">
                  <a:pos x="600" y="125"/>
                </a:cxn>
                <a:cxn ang="0">
                  <a:pos x="669" y="86"/>
                </a:cxn>
                <a:cxn ang="0">
                  <a:pos x="708" y="71"/>
                </a:cxn>
                <a:cxn ang="0">
                  <a:pos x="783" y="83"/>
                </a:cxn>
                <a:cxn ang="0">
                  <a:pos x="828" y="62"/>
                </a:cxn>
                <a:cxn ang="0">
                  <a:pos x="873" y="14"/>
                </a:cxn>
                <a:cxn ang="0">
                  <a:pos x="906" y="5"/>
                </a:cxn>
                <a:cxn ang="0">
                  <a:pos x="921" y="47"/>
                </a:cxn>
                <a:cxn ang="0">
                  <a:pos x="948" y="98"/>
                </a:cxn>
                <a:cxn ang="0">
                  <a:pos x="933" y="146"/>
                </a:cxn>
                <a:cxn ang="0">
                  <a:pos x="936" y="182"/>
                </a:cxn>
                <a:cxn ang="0">
                  <a:pos x="897" y="242"/>
                </a:cxn>
                <a:cxn ang="0">
                  <a:pos x="933" y="299"/>
                </a:cxn>
                <a:cxn ang="0">
                  <a:pos x="897" y="365"/>
                </a:cxn>
                <a:cxn ang="0">
                  <a:pos x="924" y="413"/>
                </a:cxn>
                <a:cxn ang="0">
                  <a:pos x="876" y="458"/>
                </a:cxn>
                <a:cxn ang="0">
                  <a:pos x="894" y="563"/>
                </a:cxn>
                <a:cxn ang="0">
                  <a:pos x="858" y="623"/>
                </a:cxn>
                <a:cxn ang="0">
                  <a:pos x="858" y="710"/>
                </a:cxn>
                <a:cxn ang="0">
                  <a:pos x="831" y="743"/>
                </a:cxn>
                <a:cxn ang="0">
                  <a:pos x="798" y="821"/>
                </a:cxn>
                <a:cxn ang="0">
                  <a:pos x="741" y="860"/>
                </a:cxn>
                <a:cxn ang="0">
                  <a:pos x="705" y="848"/>
                </a:cxn>
                <a:cxn ang="0">
                  <a:pos x="633" y="818"/>
                </a:cxn>
                <a:cxn ang="0">
                  <a:pos x="612" y="836"/>
                </a:cxn>
                <a:cxn ang="0">
                  <a:pos x="588" y="782"/>
                </a:cxn>
                <a:cxn ang="0">
                  <a:pos x="504" y="752"/>
                </a:cxn>
                <a:cxn ang="0">
                  <a:pos x="459" y="767"/>
                </a:cxn>
                <a:cxn ang="0">
                  <a:pos x="414" y="770"/>
                </a:cxn>
                <a:cxn ang="0">
                  <a:pos x="384" y="746"/>
                </a:cxn>
                <a:cxn ang="0">
                  <a:pos x="363" y="770"/>
                </a:cxn>
              </a:cxnLst>
              <a:rect l="0" t="0" r="r" b="b"/>
              <a:pathLst>
                <a:path w="950" h="864">
                  <a:moveTo>
                    <a:pt x="0" y="68"/>
                  </a:moveTo>
                  <a:cubicBezTo>
                    <a:pt x="20" y="87"/>
                    <a:pt x="41" y="107"/>
                    <a:pt x="60" y="110"/>
                  </a:cubicBezTo>
                  <a:cubicBezTo>
                    <a:pt x="79" y="113"/>
                    <a:pt x="102" y="88"/>
                    <a:pt x="114" y="89"/>
                  </a:cubicBezTo>
                  <a:cubicBezTo>
                    <a:pt x="126" y="90"/>
                    <a:pt x="125" y="118"/>
                    <a:pt x="135" y="119"/>
                  </a:cubicBezTo>
                  <a:cubicBezTo>
                    <a:pt x="145" y="120"/>
                    <a:pt x="163" y="93"/>
                    <a:pt x="177" y="95"/>
                  </a:cubicBezTo>
                  <a:cubicBezTo>
                    <a:pt x="191" y="97"/>
                    <a:pt x="203" y="118"/>
                    <a:pt x="219" y="128"/>
                  </a:cubicBezTo>
                  <a:cubicBezTo>
                    <a:pt x="235" y="138"/>
                    <a:pt x="260" y="158"/>
                    <a:pt x="273" y="158"/>
                  </a:cubicBezTo>
                  <a:cubicBezTo>
                    <a:pt x="286" y="158"/>
                    <a:pt x="290" y="137"/>
                    <a:pt x="300" y="131"/>
                  </a:cubicBezTo>
                  <a:cubicBezTo>
                    <a:pt x="310" y="125"/>
                    <a:pt x="325" y="117"/>
                    <a:pt x="333" y="119"/>
                  </a:cubicBezTo>
                  <a:cubicBezTo>
                    <a:pt x="341" y="121"/>
                    <a:pt x="338" y="135"/>
                    <a:pt x="351" y="143"/>
                  </a:cubicBezTo>
                  <a:cubicBezTo>
                    <a:pt x="364" y="151"/>
                    <a:pt x="397" y="165"/>
                    <a:pt x="414" y="167"/>
                  </a:cubicBezTo>
                  <a:cubicBezTo>
                    <a:pt x="431" y="169"/>
                    <a:pt x="448" y="167"/>
                    <a:pt x="456" y="158"/>
                  </a:cubicBezTo>
                  <a:cubicBezTo>
                    <a:pt x="464" y="149"/>
                    <a:pt x="450" y="121"/>
                    <a:pt x="462" y="113"/>
                  </a:cubicBezTo>
                  <a:cubicBezTo>
                    <a:pt x="474" y="105"/>
                    <a:pt x="502" y="111"/>
                    <a:pt x="525" y="113"/>
                  </a:cubicBezTo>
                  <a:cubicBezTo>
                    <a:pt x="548" y="115"/>
                    <a:pt x="576" y="129"/>
                    <a:pt x="600" y="125"/>
                  </a:cubicBezTo>
                  <a:cubicBezTo>
                    <a:pt x="624" y="121"/>
                    <a:pt x="651" y="95"/>
                    <a:pt x="669" y="86"/>
                  </a:cubicBezTo>
                  <a:cubicBezTo>
                    <a:pt x="687" y="77"/>
                    <a:pt x="689" y="71"/>
                    <a:pt x="708" y="71"/>
                  </a:cubicBezTo>
                  <a:cubicBezTo>
                    <a:pt x="727" y="71"/>
                    <a:pt x="763" y="85"/>
                    <a:pt x="783" y="83"/>
                  </a:cubicBezTo>
                  <a:cubicBezTo>
                    <a:pt x="803" y="81"/>
                    <a:pt x="813" y="73"/>
                    <a:pt x="828" y="62"/>
                  </a:cubicBezTo>
                  <a:cubicBezTo>
                    <a:pt x="843" y="51"/>
                    <a:pt x="860" y="23"/>
                    <a:pt x="873" y="14"/>
                  </a:cubicBezTo>
                  <a:cubicBezTo>
                    <a:pt x="886" y="5"/>
                    <a:pt x="898" y="0"/>
                    <a:pt x="906" y="5"/>
                  </a:cubicBezTo>
                  <a:cubicBezTo>
                    <a:pt x="914" y="10"/>
                    <a:pt x="914" y="32"/>
                    <a:pt x="921" y="47"/>
                  </a:cubicBezTo>
                  <a:cubicBezTo>
                    <a:pt x="928" y="62"/>
                    <a:pt x="946" y="82"/>
                    <a:pt x="948" y="98"/>
                  </a:cubicBezTo>
                  <a:cubicBezTo>
                    <a:pt x="950" y="114"/>
                    <a:pt x="935" y="132"/>
                    <a:pt x="933" y="146"/>
                  </a:cubicBezTo>
                  <a:cubicBezTo>
                    <a:pt x="931" y="160"/>
                    <a:pt x="942" y="166"/>
                    <a:pt x="936" y="182"/>
                  </a:cubicBezTo>
                  <a:cubicBezTo>
                    <a:pt x="930" y="198"/>
                    <a:pt x="897" y="223"/>
                    <a:pt x="897" y="242"/>
                  </a:cubicBezTo>
                  <a:cubicBezTo>
                    <a:pt x="897" y="261"/>
                    <a:pt x="933" y="279"/>
                    <a:pt x="933" y="299"/>
                  </a:cubicBezTo>
                  <a:cubicBezTo>
                    <a:pt x="933" y="319"/>
                    <a:pt x="898" y="346"/>
                    <a:pt x="897" y="365"/>
                  </a:cubicBezTo>
                  <a:cubicBezTo>
                    <a:pt x="896" y="384"/>
                    <a:pt x="927" y="398"/>
                    <a:pt x="924" y="413"/>
                  </a:cubicBezTo>
                  <a:cubicBezTo>
                    <a:pt x="921" y="428"/>
                    <a:pt x="881" y="433"/>
                    <a:pt x="876" y="458"/>
                  </a:cubicBezTo>
                  <a:cubicBezTo>
                    <a:pt x="871" y="483"/>
                    <a:pt x="897" y="536"/>
                    <a:pt x="894" y="563"/>
                  </a:cubicBezTo>
                  <a:cubicBezTo>
                    <a:pt x="891" y="590"/>
                    <a:pt x="864" y="599"/>
                    <a:pt x="858" y="623"/>
                  </a:cubicBezTo>
                  <a:cubicBezTo>
                    <a:pt x="852" y="647"/>
                    <a:pt x="862" y="690"/>
                    <a:pt x="858" y="710"/>
                  </a:cubicBezTo>
                  <a:cubicBezTo>
                    <a:pt x="854" y="730"/>
                    <a:pt x="841" y="725"/>
                    <a:pt x="831" y="743"/>
                  </a:cubicBezTo>
                  <a:cubicBezTo>
                    <a:pt x="821" y="761"/>
                    <a:pt x="813" y="801"/>
                    <a:pt x="798" y="821"/>
                  </a:cubicBezTo>
                  <a:cubicBezTo>
                    <a:pt x="783" y="841"/>
                    <a:pt x="756" y="856"/>
                    <a:pt x="741" y="860"/>
                  </a:cubicBezTo>
                  <a:cubicBezTo>
                    <a:pt x="726" y="864"/>
                    <a:pt x="723" y="855"/>
                    <a:pt x="705" y="848"/>
                  </a:cubicBezTo>
                  <a:cubicBezTo>
                    <a:pt x="687" y="841"/>
                    <a:pt x="648" y="820"/>
                    <a:pt x="633" y="818"/>
                  </a:cubicBezTo>
                  <a:cubicBezTo>
                    <a:pt x="618" y="816"/>
                    <a:pt x="619" y="842"/>
                    <a:pt x="612" y="836"/>
                  </a:cubicBezTo>
                  <a:cubicBezTo>
                    <a:pt x="605" y="830"/>
                    <a:pt x="606" y="796"/>
                    <a:pt x="588" y="782"/>
                  </a:cubicBezTo>
                  <a:cubicBezTo>
                    <a:pt x="570" y="768"/>
                    <a:pt x="526" y="755"/>
                    <a:pt x="504" y="752"/>
                  </a:cubicBezTo>
                  <a:cubicBezTo>
                    <a:pt x="482" y="749"/>
                    <a:pt x="474" y="764"/>
                    <a:pt x="459" y="767"/>
                  </a:cubicBezTo>
                  <a:cubicBezTo>
                    <a:pt x="444" y="770"/>
                    <a:pt x="426" y="773"/>
                    <a:pt x="414" y="770"/>
                  </a:cubicBezTo>
                  <a:cubicBezTo>
                    <a:pt x="402" y="767"/>
                    <a:pt x="392" y="746"/>
                    <a:pt x="384" y="746"/>
                  </a:cubicBezTo>
                  <a:cubicBezTo>
                    <a:pt x="376" y="746"/>
                    <a:pt x="366" y="766"/>
                    <a:pt x="363" y="77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2" name="Freeform 106"/>
            <p:cNvSpPr>
              <a:spLocks/>
            </p:cNvSpPr>
            <p:nvPr/>
          </p:nvSpPr>
          <p:spPr bwMode="auto">
            <a:xfrm>
              <a:off x="2403" y="1615"/>
              <a:ext cx="1035" cy="889"/>
            </a:xfrm>
            <a:custGeom>
              <a:avLst/>
              <a:gdLst/>
              <a:ahLst/>
              <a:cxnLst>
                <a:cxn ang="0">
                  <a:pos x="450" y="758"/>
                </a:cxn>
                <a:cxn ang="0">
                  <a:pos x="489" y="779"/>
                </a:cxn>
                <a:cxn ang="0">
                  <a:pos x="543" y="752"/>
                </a:cxn>
                <a:cxn ang="0">
                  <a:pos x="597" y="776"/>
                </a:cxn>
                <a:cxn ang="0">
                  <a:pos x="651" y="821"/>
                </a:cxn>
                <a:cxn ang="0">
                  <a:pos x="693" y="812"/>
                </a:cxn>
                <a:cxn ang="0">
                  <a:pos x="744" y="827"/>
                </a:cxn>
                <a:cxn ang="0">
                  <a:pos x="780" y="887"/>
                </a:cxn>
                <a:cxn ang="0">
                  <a:pos x="843" y="842"/>
                </a:cxn>
                <a:cxn ang="0">
                  <a:pos x="888" y="830"/>
                </a:cxn>
                <a:cxn ang="0">
                  <a:pos x="933" y="809"/>
                </a:cxn>
                <a:cxn ang="0">
                  <a:pos x="915" y="746"/>
                </a:cxn>
                <a:cxn ang="0">
                  <a:pos x="939" y="677"/>
                </a:cxn>
                <a:cxn ang="0">
                  <a:pos x="966" y="653"/>
                </a:cxn>
                <a:cxn ang="0">
                  <a:pos x="948" y="596"/>
                </a:cxn>
                <a:cxn ang="0">
                  <a:pos x="981" y="545"/>
                </a:cxn>
                <a:cxn ang="0">
                  <a:pos x="1011" y="515"/>
                </a:cxn>
                <a:cxn ang="0">
                  <a:pos x="990" y="440"/>
                </a:cxn>
                <a:cxn ang="0">
                  <a:pos x="984" y="389"/>
                </a:cxn>
                <a:cxn ang="0">
                  <a:pos x="1017" y="350"/>
                </a:cxn>
                <a:cxn ang="0">
                  <a:pos x="1008" y="323"/>
                </a:cxn>
                <a:cxn ang="0">
                  <a:pos x="1002" y="302"/>
                </a:cxn>
                <a:cxn ang="0">
                  <a:pos x="1023" y="227"/>
                </a:cxn>
                <a:cxn ang="0">
                  <a:pos x="1017" y="173"/>
                </a:cxn>
                <a:cxn ang="0">
                  <a:pos x="1023" y="149"/>
                </a:cxn>
                <a:cxn ang="0">
                  <a:pos x="1014" y="110"/>
                </a:cxn>
                <a:cxn ang="0">
                  <a:pos x="1029" y="71"/>
                </a:cxn>
                <a:cxn ang="0">
                  <a:pos x="1032" y="11"/>
                </a:cxn>
                <a:cxn ang="0">
                  <a:pos x="1011" y="14"/>
                </a:cxn>
                <a:cxn ang="0">
                  <a:pos x="966" y="5"/>
                </a:cxn>
                <a:cxn ang="0">
                  <a:pos x="951" y="44"/>
                </a:cxn>
                <a:cxn ang="0">
                  <a:pos x="888" y="53"/>
                </a:cxn>
                <a:cxn ang="0">
                  <a:pos x="828" y="65"/>
                </a:cxn>
                <a:cxn ang="0">
                  <a:pos x="783" y="98"/>
                </a:cxn>
                <a:cxn ang="0">
                  <a:pos x="759" y="107"/>
                </a:cxn>
                <a:cxn ang="0">
                  <a:pos x="702" y="92"/>
                </a:cxn>
                <a:cxn ang="0">
                  <a:pos x="675" y="113"/>
                </a:cxn>
                <a:cxn ang="0">
                  <a:pos x="642" y="146"/>
                </a:cxn>
                <a:cxn ang="0">
                  <a:pos x="573" y="128"/>
                </a:cxn>
                <a:cxn ang="0">
                  <a:pos x="528" y="128"/>
                </a:cxn>
                <a:cxn ang="0">
                  <a:pos x="483" y="128"/>
                </a:cxn>
                <a:cxn ang="0">
                  <a:pos x="456" y="152"/>
                </a:cxn>
                <a:cxn ang="0">
                  <a:pos x="405" y="155"/>
                </a:cxn>
                <a:cxn ang="0">
                  <a:pos x="369" y="128"/>
                </a:cxn>
                <a:cxn ang="0">
                  <a:pos x="357" y="110"/>
                </a:cxn>
                <a:cxn ang="0">
                  <a:pos x="315" y="140"/>
                </a:cxn>
                <a:cxn ang="0">
                  <a:pos x="249" y="122"/>
                </a:cxn>
                <a:cxn ang="0">
                  <a:pos x="183" y="95"/>
                </a:cxn>
                <a:cxn ang="0">
                  <a:pos x="156" y="101"/>
                </a:cxn>
                <a:cxn ang="0">
                  <a:pos x="69" y="71"/>
                </a:cxn>
                <a:cxn ang="0">
                  <a:pos x="45" y="56"/>
                </a:cxn>
                <a:cxn ang="0">
                  <a:pos x="15" y="125"/>
                </a:cxn>
                <a:cxn ang="0">
                  <a:pos x="0" y="137"/>
                </a:cxn>
              </a:cxnLst>
              <a:rect l="0" t="0" r="r" b="b"/>
              <a:pathLst>
                <a:path w="1035" h="889">
                  <a:moveTo>
                    <a:pt x="450" y="758"/>
                  </a:moveTo>
                  <a:cubicBezTo>
                    <a:pt x="462" y="769"/>
                    <a:pt x="474" y="780"/>
                    <a:pt x="489" y="779"/>
                  </a:cubicBezTo>
                  <a:cubicBezTo>
                    <a:pt x="504" y="778"/>
                    <a:pt x="525" y="753"/>
                    <a:pt x="543" y="752"/>
                  </a:cubicBezTo>
                  <a:cubicBezTo>
                    <a:pt x="561" y="751"/>
                    <a:pt x="579" y="764"/>
                    <a:pt x="597" y="776"/>
                  </a:cubicBezTo>
                  <a:cubicBezTo>
                    <a:pt x="615" y="788"/>
                    <a:pt x="635" y="815"/>
                    <a:pt x="651" y="821"/>
                  </a:cubicBezTo>
                  <a:cubicBezTo>
                    <a:pt x="667" y="827"/>
                    <a:pt x="678" y="811"/>
                    <a:pt x="693" y="812"/>
                  </a:cubicBezTo>
                  <a:cubicBezTo>
                    <a:pt x="708" y="813"/>
                    <a:pt x="729" y="814"/>
                    <a:pt x="744" y="827"/>
                  </a:cubicBezTo>
                  <a:cubicBezTo>
                    <a:pt x="759" y="840"/>
                    <a:pt x="764" y="885"/>
                    <a:pt x="780" y="887"/>
                  </a:cubicBezTo>
                  <a:cubicBezTo>
                    <a:pt x="796" y="889"/>
                    <a:pt x="825" y="851"/>
                    <a:pt x="843" y="842"/>
                  </a:cubicBezTo>
                  <a:cubicBezTo>
                    <a:pt x="861" y="833"/>
                    <a:pt x="873" y="835"/>
                    <a:pt x="888" y="830"/>
                  </a:cubicBezTo>
                  <a:cubicBezTo>
                    <a:pt x="903" y="825"/>
                    <a:pt x="929" y="823"/>
                    <a:pt x="933" y="809"/>
                  </a:cubicBezTo>
                  <a:cubicBezTo>
                    <a:pt x="937" y="795"/>
                    <a:pt x="914" y="768"/>
                    <a:pt x="915" y="746"/>
                  </a:cubicBezTo>
                  <a:cubicBezTo>
                    <a:pt x="916" y="724"/>
                    <a:pt x="931" y="693"/>
                    <a:pt x="939" y="677"/>
                  </a:cubicBezTo>
                  <a:cubicBezTo>
                    <a:pt x="947" y="661"/>
                    <a:pt x="965" y="666"/>
                    <a:pt x="966" y="653"/>
                  </a:cubicBezTo>
                  <a:cubicBezTo>
                    <a:pt x="967" y="640"/>
                    <a:pt x="946" y="614"/>
                    <a:pt x="948" y="596"/>
                  </a:cubicBezTo>
                  <a:cubicBezTo>
                    <a:pt x="950" y="578"/>
                    <a:pt x="971" y="559"/>
                    <a:pt x="981" y="545"/>
                  </a:cubicBezTo>
                  <a:cubicBezTo>
                    <a:pt x="991" y="531"/>
                    <a:pt x="1010" y="532"/>
                    <a:pt x="1011" y="515"/>
                  </a:cubicBezTo>
                  <a:cubicBezTo>
                    <a:pt x="1012" y="498"/>
                    <a:pt x="994" y="461"/>
                    <a:pt x="990" y="440"/>
                  </a:cubicBezTo>
                  <a:cubicBezTo>
                    <a:pt x="986" y="419"/>
                    <a:pt x="979" y="404"/>
                    <a:pt x="984" y="389"/>
                  </a:cubicBezTo>
                  <a:cubicBezTo>
                    <a:pt x="989" y="374"/>
                    <a:pt x="1013" y="361"/>
                    <a:pt x="1017" y="350"/>
                  </a:cubicBezTo>
                  <a:cubicBezTo>
                    <a:pt x="1021" y="339"/>
                    <a:pt x="1011" y="331"/>
                    <a:pt x="1008" y="323"/>
                  </a:cubicBezTo>
                  <a:cubicBezTo>
                    <a:pt x="1005" y="315"/>
                    <a:pt x="1000" y="318"/>
                    <a:pt x="1002" y="302"/>
                  </a:cubicBezTo>
                  <a:cubicBezTo>
                    <a:pt x="1004" y="286"/>
                    <a:pt x="1021" y="249"/>
                    <a:pt x="1023" y="227"/>
                  </a:cubicBezTo>
                  <a:cubicBezTo>
                    <a:pt x="1025" y="205"/>
                    <a:pt x="1017" y="186"/>
                    <a:pt x="1017" y="173"/>
                  </a:cubicBezTo>
                  <a:cubicBezTo>
                    <a:pt x="1017" y="160"/>
                    <a:pt x="1023" y="159"/>
                    <a:pt x="1023" y="149"/>
                  </a:cubicBezTo>
                  <a:cubicBezTo>
                    <a:pt x="1023" y="139"/>
                    <a:pt x="1013" y="123"/>
                    <a:pt x="1014" y="110"/>
                  </a:cubicBezTo>
                  <a:cubicBezTo>
                    <a:pt x="1015" y="97"/>
                    <a:pt x="1026" y="87"/>
                    <a:pt x="1029" y="71"/>
                  </a:cubicBezTo>
                  <a:cubicBezTo>
                    <a:pt x="1032" y="55"/>
                    <a:pt x="1035" y="20"/>
                    <a:pt x="1032" y="11"/>
                  </a:cubicBezTo>
                  <a:cubicBezTo>
                    <a:pt x="1029" y="2"/>
                    <a:pt x="1022" y="15"/>
                    <a:pt x="1011" y="14"/>
                  </a:cubicBezTo>
                  <a:cubicBezTo>
                    <a:pt x="1000" y="13"/>
                    <a:pt x="976" y="0"/>
                    <a:pt x="966" y="5"/>
                  </a:cubicBezTo>
                  <a:cubicBezTo>
                    <a:pt x="956" y="10"/>
                    <a:pt x="964" y="36"/>
                    <a:pt x="951" y="44"/>
                  </a:cubicBezTo>
                  <a:cubicBezTo>
                    <a:pt x="938" y="52"/>
                    <a:pt x="909" y="49"/>
                    <a:pt x="888" y="53"/>
                  </a:cubicBezTo>
                  <a:cubicBezTo>
                    <a:pt x="867" y="57"/>
                    <a:pt x="846" y="57"/>
                    <a:pt x="828" y="65"/>
                  </a:cubicBezTo>
                  <a:cubicBezTo>
                    <a:pt x="810" y="73"/>
                    <a:pt x="795" y="91"/>
                    <a:pt x="783" y="98"/>
                  </a:cubicBezTo>
                  <a:cubicBezTo>
                    <a:pt x="771" y="105"/>
                    <a:pt x="772" y="108"/>
                    <a:pt x="759" y="107"/>
                  </a:cubicBezTo>
                  <a:cubicBezTo>
                    <a:pt x="746" y="106"/>
                    <a:pt x="716" y="91"/>
                    <a:pt x="702" y="92"/>
                  </a:cubicBezTo>
                  <a:cubicBezTo>
                    <a:pt x="688" y="93"/>
                    <a:pt x="685" y="104"/>
                    <a:pt x="675" y="113"/>
                  </a:cubicBezTo>
                  <a:cubicBezTo>
                    <a:pt x="665" y="122"/>
                    <a:pt x="659" y="144"/>
                    <a:pt x="642" y="146"/>
                  </a:cubicBezTo>
                  <a:cubicBezTo>
                    <a:pt x="625" y="148"/>
                    <a:pt x="592" y="131"/>
                    <a:pt x="573" y="128"/>
                  </a:cubicBezTo>
                  <a:cubicBezTo>
                    <a:pt x="554" y="125"/>
                    <a:pt x="543" y="128"/>
                    <a:pt x="528" y="128"/>
                  </a:cubicBezTo>
                  <a:cubicBezTo>
                    <a:pt x="513" y="128"/>
                    <a:pt x="495" y="124"/>
                    <a:pt x="483" y="128"/>
                  </a:cubicBezTo>
                  <a:cubicBezTo>
                    <a:pt x="471" y="132"/>
                    <a:pt x="469" y="147"/>
                    <a:pt x="456" y="152"/>
                  </a:cubicBezTo>
                  <a:cubicBezTo>
                    <a:pt x="443" y="157"/>
                    <a:pt x="419" y="159"/>
                    <a:pt x="405" y="155"/>
                  </a:cubicBezTo>
                  <a:cubicBezTo>
                    <a:pt x="391" y="151"/>
                    <a:pt x="377" y="135"/>
                    <a:pt x="369" y="128"/>
                  </a:cubicBezTo>
                  <a:cubicBezTo>
                    <a:pt x="361" y="121"/>
                    <a:pt x="366" y="108"/>
                    <a:pt x="357" y="110"/>
                  </a:cubicBezTo>
                  <a:cubicBezTo>
                    <a:pt x="348" y="112"/>
                    <a:pt x="333" y="138"/>
                    <a:pt x="315" y="140"/>
                  </a:cubicBezTo>
                  <a:cubicBezTo>
                    <a:pt x="297" y="142"/>
                    <a:pt x="271" y="129"/>
                    <a:pt x="249" y="122"/>
                  </a:cubicBezTo>
                  <a:cubicBezTo>
                    <a:pt x="227" y="115"/>
                    <a:pt x="198" y="98"/>
                    <a:pt x="183" y="95"/>
                  </a:cubicBezTo>
                  <a:cubicBezTo>
                    <a:pt x="168" y="92"/>
                    <a:pt x="175" y="105"/>
                    <a:pt x="156" y="101"/>
                  </a:cubicBezTo>
                  <a:cubicBezTo>
                    <a:pt x="137" y="97"/>
                    <a:pt x="87" y="78"/>
                    <a:pt x="69" y="71"/>
                  </a:cubicBezTo>
                  <a:cubicBezTo>
                    <a:pt x="51" y="64"/>
                    <a:pt x="54" y="47"/>
                    <a:pt x="45" y="56"/>
                  </a:cubicBezTo>
                  <a:cubicBezTo>
                    <a:pt x="36" y="65"/>
                    <a:pt x="23" y="111"/>
                    <a:pt x="15" y="125"/>
                  </a:cubicBezTo>
                  <a:cubicBezTo>
                    <a:pt x="7" y="139"/>
                    <a:pt x="3" y="138"/>
                    <a:pt x="0" y="13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3" name="Freeform 107"/>
            <p:cNvSpPr>
              <a:spLocks/>
            </p:cNvSpPr>
            <p:nvPr/>
          </p:nvSpPr>
          <p:spPr bwMode="auto">
            <a:xfrm>
              <a:off x="2820" y="1866"/>
              <a:ext cx="612" cy="622"/>
            </a:xfrm>
            <a:custGeom>
              <a:avLst/>
              <a:gdLst/>
              <a:ahLst/>
              <a:cxnLst>
                <a:cxn ang="0">
                  <a:pos x="0" y="513"/>
                </a:cxn>
                <a:cxn ang="0">
                  <a:pos x="51" y="498"/>
                </a:cxn>
                <a:cxn ang="0">
                  <a:pos x="75" y="525"/>
                </a:cxn>
                <a:cxn ang="0">
                  <a:pos x="96" y="540"/>
                </a:cxn>
                <a:cxn ang="0">
                  <a:pos x="144" y="555"/>
                </a:cxn>
                <a:cxn ang="0">
                  <a:pos x="195" y="531"/>
                </a:cxn>
                <a:cxn ang="0">
                  <a:pos x="231" y="531"/>
                </a:cxn>
                <a:cxn ang="0">
                  <a:pos x="249" y="567"/>
                </a:cxn>
                <a:cxn ang="0">
                  <a:pos x="273" y="582"/>
                </a:cxn>
                <a:cxn ang="0">
                  <a:pos x="303" y="558"/>
                </a:cxn>
                <a:cxn ang="0">
                  <a:pos x="354" y="591"/>
                </a:cxn>
                <a:cxn ang="0">
                  <a:pos x="372" y="612"/>
                </a:cxn>
                <a:cxn ang="0">
                  <a:pos x="408" y="621"/>
                </a:cxn>
                <a:cxn ang="0">
                  <a:pos x="459" y="618"/>
                </a:cxn>
                <a:cxn ang="0">
                  <a:pos x="480" y="597"/>
                </a:cxn>
                <a:cxn ang="0">
                  <a:pos x="489" y="561"/>
                </a:cxn>
                <a:cxn ang="0">
                  <a:pos x="489" y="531"/>
                </a:cxn>
                <a:cxn ang="0">
                  <a:pos x="489" y="504"/>
                </a:cxn>
                <a:cxn ang="0">
                  <a:pos x="534" y="471"/>
                </a:cxn>
                <a:cxn ang="0">
                  <a:pos x="510" y="411"/>
                </a:cxn>
                <a:cxn ang="0">
                  <a:pos x="552" y="363"/>
                </a:cxn>
                <a:cxn ang="0">
                  <a:pos x="528" y="324"/>
                </a:cxn>
                <a:cxn ang="0">
                  <a:pos x="564" y="276"/>
                </a:cxn>
                <a:cxn ang="0">
                  <a:pos x="546" y="240"/>
                </a:cxn>
                <a:cxn ang="0">
                  <a:pos x="576" y="219"/>
                </a:cxn>
                <a:cxn ang="0">
                  <a:pos x="600" y="171"/>
                </a:cxn>
                <a:cxn ang="0">
                  <a:pos x="582" y="144"/>
                </a:cxn>
                <a:cxn ang="0">
                  <a:pos x="606" y="96"/>
                </a:cxn>
                <a:cxn ang="0">
                  <a:pos x="612" y="0"/>
                </a:cxn>
              </a:cxnLst>
              <a:rect l="0" t="0" r="r" b="b"/>
              <a:pathLst>
                <a:path w="612" h="622">
                  <a:moveTo>
                    <a:pt x="0" y="513"/>
                  </a:moveTo>
                  <a:cubicBezTo>
                    <a:pt x="19" y="504"/>
                    <a:pt x="39" y="496"/>
                    <a:pt x="51" y="498"/>
                  </a:cubicBezTo>
                  <a:cubicBezTo>
                    <a:pt x="63" y="500"/>
                    <a:pt x="68" y="518"/>
                    <a:pt x="75" y="525"/>
                  </a:cubicBezTo>
                  <a:cubicBezTo>
                    <a:pt x="82" y="532"/>
                    <a:pt x="85" y="535"/>
                    <a:pt x="96" y="540"/>
                  </a:cubicBezTo>
                  <a:cubicBezTo>
                    <a:pt x="107" y="545"/>
                    <a:pt x="128" y="556"/>
                    <a:pt x="144" y="555"/>
                  </a:cubicBezTo>
                  <a:cubicBezTo>
                    <a:pt x="160" y="554"/>
                    <a:pt x="181" y="535"/>
                    <a:pt x="195" y="531"/>
                  </a:cubicBezTo>
                  <a:cubicBezTo>
                    <a:pt x="209" y="527"/>
                    <a:pt x="222" y="525"/>
                    <a:pt x="231" y="531"/>
                  </a:cubicBezTo>
                  <a:cubicBezTo>
                    <a:pt x="240" y="537"/>
                    <a:pt x="242" y="559"/>
                    <a:pt x="249" y="567"/>
                  </a:cubicBezTo>
                  <a:cubicBezTo>
                    <a:pt x="256" y="575"/>
                    <a:pt x="264" y="583"/>
                    <a:pt x="273" y="582"/>
                  </a:cubicBezTo>
                  <a:cubicBezTo>
                    <a:pt x="282" y="581"/>
                    <a:pt x="290" y="557"/>
                    <a:pt x="303" y="558"/>
                  </a:cubicBezTo>
                  <a:cubicBezTo>
                    <a:pt x="316" y="559"/>
                    <a:pt x="343" y="582"/>
                    <a:pt x="354" y="591"/>
                  </a:cubicBezTo>
                  <a:cubicBezTo>
                    <a:pt x="365" y="600"/>
                    <a:pt x="363" y="607"/>
                    <a:pt x="372" y="612"/>
                  </a:cubicBezTo>
                  <a:cubicBezTo>
                    <a:pt x="381" y="617"/>
                    <a:pt x="394" y="620"/>
                    <a:pt x="408" y="621"/>
                  </a:cubicBezTo>
                  <a:cubicBezTo>
                    <a:pt x="422" y="622"/>
                    <a:pt x="447" y="622"/>
                    <a:pt x="459" y="618"/>
                  </a:cubicBezTo>
                  <a:cubicBezTo>
                    <a:pt x="471" y="614"/>
                    <a:pt x="475" y="606"/>
                    <a:pt x="480" y="597"/>
                  </a:cubicBezTo>
                  <a:cubicBezTo>
                    <a:pt x="485" y="588"/>
                    <a:pt x="488" y="572"/>
                    <a:pt x="489" y="561"/>
                  </a:cubicBezTo>
                  <a:cubicBezTo>
                    <a:pt x="490" y="550"/>
                    <a:pt x="489" y="540"/>
                    <a:pt x="489" y="531"/>
                  </a:cubicBezTo>
                  <a:cubicBezTo>
                    <a:pt x="489" y="522"/>
                    <a:pt x="482" y="514"/>
                    <a:pt x="489" y="504"/>
                  </a:cubicBezTo>
                  <a:cubicBezTo>
                    <a:pt x="496" y="494"/>
                    <a:pt x="531" y="486"/>
                    <a:pt x="534" y="471"/>
                  </a:cubicBezTo>
                  <a:cubicBezTo>
                    <a:pt x="537" y="456"/>
                    <a:pt x="507" y="429"/>
                    <a:pt x="510" y="411"/>
                  </a:cubicBezTo>
                  <a:cubicBezTo>
                    <a:pt x="513" y="393"/>
                    <a:pt x="549" y="378"/>
                    <a:pt x="552" y="363"/>
                  </a:cubicBezTo>
                  <a:cubicBezTo>
                    <a:pt x="555" y="348"/>
                    <a:pt x="526" y="338"/>
                    <a:pt x="528" y="324"/>
                  </a:cubicBezTo>
                  <a:cubicBezTo>
                    <a:pt x="530" y="310"/>
                    <a:pt x="561" y="290"/>
                    <a:pt x="564" y="276"/>
                  </a:cubicBezTo>
                  <a:cubicBezTo>
                    <a:pt x="567" y="262"/>
                    <a:pt x="544" y="249"/>
                    <a:pt x="546" y="240"/>
                  </a:cubicBezTo>
                  <a:cubicBezTo>
                    <a:pt x="548" y="231"/>
                    <a:pt x="567" y="230"/>
                    <a:pt x="576" y="219"/>
                  </a:cubicBezTo>
                  <a:cubicBezTo>
                    <a:pt x="585" y="208"/>
                    <a:pt x="599" y="183"/>
                    <a:pt x="600" y="171"/>
                  </a:cubicBezTo>
                  <a:cubicBezTo>
                    <a:pt x="601" y="159"/>
                    <a:pt x="581" y="156"/>
                    <a:pt x="582" y="144"/>
                  </a:cubicBezTo>
                  <a:cubicBezTo>
                    <a:pt x="583" y="132"/>
                    <a:pt x="601" y="120"/>
                    <a:pt x="606" y="96"/>
                  </a:cubicBezTo>
                  <a:cubicBezTo>
                    <a:pt x="611" y="72"/>
                    <a:pt x="611" y="36"/>
                    <a:pt x="61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4" name="Freeform 108"/>
            <p:cNvSpPr>
              <a:spLocks/>
            </p:cNvSpPr>
            <p:nvPr/>
          </p:nvSpPr>
          <p:spPr bwMode="auto">
            <a:xfrm>
              <a:off x="2442" y="1629"/>
              <a:ext cx="1008" cy="213"/>
            </a:xfrm>
            <a:custGeom>
              <a:avLst/>
              <a:gdLst/>
              <a:ahLst/>
              <a:cxnLst>
                <a:cxn ang="0">
                  <a:pos x="993" y="213"/>
                </a:cxn>
                <a:cxn ang="0">
                  <a:pos x="972" y="180"/>
                </a:cxn>
                <a:cxn ang="0">
                  <a:pos x="1005" y="135"/>
                </a:cxn>
                <a:cxn ang="0">
                  <a:pos x="990" y="99"/>
                </a:cxn>
                <a:cxn ang="0">
                  <a:pos x="1002" y="42"/>
                </a:cxn>
                <a:cxn ang="0">
                  <a:pos x="978" y="33"/>
                </a:cxn>
                <a:cxn ang="0">
                  <a:pos x="942" y="27"/>
                </a:cxn>
                <a:cxn ang="0">
                  <a:pos x="927" y="6"/>
                </a:cxn>
                <a:cxn ang="0">
                  <a:pos x="894" y="6"/>
                </a:cxn>
                <a:cxn ang="0">
                  <a:pos x="870" y="42"/>
                </a:cxn>
                <a:cxn ang="0">
                  <a:pos x="810" y="63"/>
                </a:cxn>
                <a:cxn ang="0">
                  <a:pos x="726" y="111"/>
                </a:cxn>
                <a:cxn ang="0">
                  <a:pos x="681" y="96"/>
                </a:cxn>
                <a:cxn ang="0">
                  <a:pos x="630" y="132"/>
                </a:cxn>
                <a:cxn ang="0">
                  <a:pos x="555" y="120"/>
                </a:cxn>
                <a:cxn ang="0">
                  <a:pos x="498" y="105"/>
                </a:cxn>
                <a:cxn ang="0">
                  <a:pos x="435" y="123"/>
                </a:cxn>
                <a:cxn ang="0">
                  <a:pos x="402" y="126"/>
                </a:cxn>
                <a:cxn ang="0">
                  <a:pos x="351" y="102"/>
                </a:cxn>
                <a:cxn ang="0">
                  <a:pos x="321" y="108"/>
                </a:cxn>
                <a:cxn ang="0">
                  <a:pos x="267" y="111"/>
                </a:cxn>
                <a:cxn ang="0">
                  <a:pos x="231" y="108"/>
                </a:cxn>
                <a:cxn ang="0">
                  <a:pos x="195" y="87"/>
                </a:cxn>
                <a:cxn ang="0">
                  <a:pos x="162" y="69"/>
                </a:cxn>
                <a:cxn ang="0">
                  <a:pos x="96" y="66"/>
                </a:cxn>
                <a:cxn ang="0">
                  <a:pos x="51" y="42"/>
                </a:cxn>
                <a:cxn ang="0">
                  <a:pos x="9" y="39"/>
                </a:cxn>
                <a:cxn ang="0">
                  <a:pos x="0" y="84"/>
                </a:cxn>
              </a:cxnLst>
              <a:rect l="0" t="0" r="r" b="b"/>
              <a:pathLst>
                <a:path w="1008" h="213">
                  <a:moveTo>
                    <a:pt x="993" y="213"/>
                  </a:moveTo>
                  <a:cubicBezTo>
                    <a:pt x="981" y="203"/>
                    <a:pt x="970" y="193"/>
                    <a:pt x="972" y="180"/>
                  </a:cubicBezTo>
                  <a:cubicBezTo>
                    <a:pt x="974" y="167"/>
                    <a:pt x="1002" y="148"/>
                    <a:pt x="1005" y="135"/>
                  </a:cubicBezTo>
                  <a:cubicBezTo>
                    <a:pt x="1008" y="122"/>
                    <a:pt x="990" y="114"/>
                    <a:pt x="990" y="99"/>
                  </a:cubicBezTo>
                  <a:cubicBezTo>
                    <a:pt x="990" y="84"/>
                    <a:pt x="1004" y="53"/>
                    <a:pt x="1002" y="42"/>
                  </a:cubicBezTo>
                  <a:cubicBezTo>
                    <a:pt x="1000" y="31"/>
                    <a:pt x="988" y="36"/>
                    <a:pt x="978" y="33"/>
                  </a:cubicBezTo>
                  <a:cubicBezTo>
                    <a:pt x="968" y="30"/>
                    <a:pt x="950" y="31"/>
                    <a:pt x="942" y="27"/>
                  </a:cubicBezTo>
                  <a:cubicBezTo>
                    <a:pt x="934" y="23"/>
                    <a:pt x="935" y="9"/>
                    <a:pt x="927" y="6"/>
                  </a:cubicBezTo>
                  <a:cubicBezTo>
                    <a:pt x="919" y="3"/>
                    <a:pt x="903" y="0"/>
                    <a:pt x="894" y="6"/>
                  </a:cubicBezTo>
                  <a:cubicBezTo>
                    <a:pt x="885" y="12"/>
                    <a:pt x="884" y="33"/>
                    <a:pt x="870" y="42"/>
                  </a:cubicBezTo>
                  <a:cubicBezTo>
                    <a:pt x="856" y="51"/>
                    <a:pt x="834" y="51"/>
                    <a:pt x="810" y="63"/>
                  </a:cubicBezTo>
                  <a:cubicBezTo>
                    <a:pt x="786" y="75"/>
                    <a:pt x="747" y="106"/>
                    <a:pt x="726" y="111"/>
                  </a:cubicBezTo>
                  <a:cubicBezTo>
                    <a:pt x="705" y="116"/>
                    <a:pt x="697" y="93"/>
                    <a:pt x="681" y="96"/>
                  </a:cubicBezTo>
                  <a:cubicBezTo>
                    <a:pt x="665" y="99"/>
                    <a:pt x="651" y="128"/>
                    <a:pt x="630" y="132"/>
                  </a:cubicBezTo>
                  <a:cubicBezTo>
                    <a:pt x="609" y="136"/>
                    <a:pt x="577" y="124"/>
                    <a:pt x="555" y="120"/>
                  </a:cubicBezTo>
                  <a:cubicBezTo>
                    <a:pt x="533" y="116"/>
                    <a:pt x="518" y="105"/>
                    <a:pt x="498" y="105"/>
                  </a:cubicBezTo>
                  <a:cubicBezTo>
                    <a:pt x="478" y="105"/>
                    <a:pt x="451" y="119"/>
                    <a:pt x="435" y="123"/>
                  </a:cubicBezTo>
                  <a:cubicBezTo>
                    <a:pt x="419" y="127"/>
                    <a:pt x="416" y="129"/>
                    <a:pt x="402" y="126"/>
                  </a:cubicBezTo>
                  <a:cubicBezTo>
                    <a:pt x="388" y="123"/>
                    <a:pt x="364" y="105"/>
                    <a:pt x="351" y="102"/>
                  </a:cubicBezTo>
                  <a:cubicBezTo>
                    <a:pt x="338" y="99"/>
                    <a:pt x="335" y="107"/>
                    <a:pt x="321" y="108"/>
                  </a:cubicBezTo>
                  <a:cubicBezTo>
                    <a:pt x="307" y="109"/>
                    <a:pt x="282" y="111"/>
                    <a:pt x="267" y="111"/>
                  </a:cubicBezTo>
                  <a:cubicBezTo>
                    <a:pt x="252" y="111"/>
                    <a:pt x="243" y="112"/>
                    <a:pt x="231" y="108"/>
                  </a:cubicBezTo>
                  <a:cubicBezTo>
                    <a:pt x="219" y="104"/>
                    <a:pt x="206" y="93"/>
                    <a:pt x="195" y="87"/>
                  </a:cubicBezTo>
                  <a:cubicBezTo>
                    <a:pt x="184" y="81"/>
                    <a:pt x="178" y="72"/>
                    <a:pt x="162" y="69"/>
                  </a:cubicBezTo>
                  <a:cubicBezTo>
                    <a:pt x="146" y="66"/>
                    <a:pt x="114" y="70"/>
                    <a:pt x="96" y="66"/>
                  </a:cubicBezTo>
                  <a:cubicBezTo>
                    <a:pt x="78" y="62"/>
                    <a:pt x="65" y="46"/>
                    <a:pt x="51" y="42"/>
                  </a:cubicBezTo>
                  <a:cubicBezTo>
                    <a:pt x="37" y="38"/>
                    <a:pt x="17" y="32"/>
                    <a:pt x="9" y="39"/>
                  </a:cubicBezTo>
                  <a:cubicBezTo>
                    <a:pt x="1" y="46"/>
                    <a:pt x="2" y="76"/>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5" name="Freeform 109"/>
            <p:cNvSpPr>
              <a:spLocks/>
            </p:cNvSpPr>
            <p:nvPr/>
          </p:nvSpPr>
          <p:spPr bwMode="auto">
            <a:xfrm>
              <a:off x="2396" y="1542"/>
              <a:ext cx="67" cy="123"/>
            </a:xfrm>
            <a:custGeom>
              <a:avLst/>
              <a:gdLst/>
              <a:ahLst/>
              <a:cxnLst>
                <a:cxn ang="0">
                  <a:pos x="43" y="123"/>
                </a:cxn>
                <a:cxn ang="0">
                  <a:pos x="7" y="84"/>
                </a:cxn>
                <a:cxn ang="0">
                  <a:pos x="7" y="45"/>
                </a:cxn>
                <a:cxn ang="0">
                  <a:pos x="52" y="27"/>
                </a:cxn>
                <a:cxn ang="0">
                  <a:pos x="67" y="0"/>
                </a:cxn>
              </a:cxnLst>
              <a:rect l="0" t="0" r="r" b="b"/>
              <a:pathLst>
                <a:path w="67" h="123">
                  <a:moveTo>
                    <a:pt x="43" y="123"/>
                  </a:moveTo>
                  <a:cubicBezTo>
                    <a:pt x="28" y="110"/>
                    <a:pt x="13" y="97"/>
                    <a:pt x="7" y="84"/>
                  </a:cubicBezTo>
                  <a:cubicBezTo>
                    <a:pt x="1" y="71"/>
                    <a:pt x="0" y="54"/>
                    <a:pt x="7" y="45"/>
                  </a:cubicBezTo>
                  <a:cubicBezTo>
                    <a:pt x="14" y="36"/>
                    <a:pt x="42" y="34"/>
                    <a:pt x="52" y="27"/>
                  </a:cubicBezTo>
                  <a:cubicBezTo>
                    <a:pt x="62" y="20"/>
                    <a:pt x="64" y="10"/>
                    <a:pt x="67"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6" name="Freeform 110"/>
            <p:cNvSpPr>
              <a:spLocks/>
            </p:cNvSpPr>
            <p:nvPr/>
          </p:nvSpPr>
          <p:spPr bwMode="auto">
            <a:xfrm>
              <a:off x="2535" y="1569"/>
              <a:ext cx="79" cy="123"/>
            </a:xfrm>
            <a:custGeom>
              <a:avLst/>
              <a:gdLst/>
              <a:ahLst/>
              <a:cxnLst>
                <a:cxn ang="0">
                  <a:pos x="0" y="123"/>
                </a:cxn>
                <a:cxn ang="0">
                  <a:pos x="39" y="96"/>
                </a:cxn>
                <a:cxn ang="0">
                  <a:pos x="21" y="63"/>
                </a:cxn>
                <a:cxn ang="0">
                  <a:pos x="36" y="27"/>
                </a:cxn>
                <a:cxn ang="0">
                  <a:pos x="72" y="24"/>
                </a:cxn>
                <a:cxn ang="0">
                  <a:pos x="75" y="0"/>
                </a:cxn>
              </a:cxnLst>
              <a:rect l="0" t="0" r="r" b="b"/>
              <a:pathLst>
                <a:path w="79" h="123">
                  <a:moveTo>
                    <a:pt x="0" y="123"/>
                  </a:moveTo>
                  <a:cubicBezTo>
                    <a:pt x="18" y="114"/>
                    <a:pt x="36" y="106"/>
                    <a:pt x="39" y="96"/>
                  </a:cubicBezTo>
                  <a:cubicBezTo>
                    <a:pt x="42" y="86"/>
                    <a:pt x="21" y="74"/>
                    <a:pt x="21" y="63"/>
                  </a:cubicBezTo>
                  <a:cubicBezTo>
                    <a:pt x="21" y="52"/>
                    <a:pt x="28" y="33"/>
                    <a:pt x="36" y="27"/>
                  </a:cubicBezTo>
                  <a:cubicBezTo>
                    <a:pt x="44" y="21"/>
                    <a:pt x="65" y="29"/>
                    <a:pt x="72" y="24"/>
                  </a:cubicBezTo>
                  <a:cubicBezTo>
                    <a:pt x="79" y="19"/>
                    <a:pt x="77" y="9"/>
                    <a:pt x="7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7" name="Freeform 111"/>
            <p:cNvSpPr>
              <a:spLocks/>
            </p:cNvSpPr>
            <p:nvPr/>
          </p:nvSpPr>
          <p:spPr bwMode="auto">
            <a:xfrm>
              <a:off x="2649" y="1608"/>
              <a:ext cx="81" cy="108"/>
            </a:xfrm>
            <a:custGeom>
              <a:avLst/>
              <a:gdLst/>
              <a:ahLst/>
              <a:cxnLst>
                <a:cxn ang="0">
                  <a:pos x="0" y="108"/>
                </a:cxn>
                <a:cxn ang="0">
                  <a:pos x="27" y="60"/>
                </a:cxn>
                <a:cxn ang="0">
                  <a:pos x="12" y="21"/>
                </a:cxn>
                <a:cxn ang="0">
                  <a:pos x="57" y="6"/>
                </a:cxn>
                <a:cxn ang="0">
                  <a:pos x="81" y="0"/>
                </a:cxn>
              </a:cxnLst>
              <a:rect l="0" t="0" r="r" b="b"/>
              <a:pathLst>
                <a:path w="81" h="108">
                  <a:moveTo>
                    <a:pt x="0" y="108"/>
                  </a:moveTo>
                  <a:cubicBezTo>
                    <a:pt x="12" y="91"/>
                    <a:pt x="25" y="74"/>
                    <a:pt x="27" y="60"/>
                  </a:cubicBezTo>
                  <a:cubicBezTo>
                    <a:pt x="29" y="46"/>
                    <a:pt x="7" y="30"/>
                    <a:pt x="12" y="21"/>
                  </a:cubicBezTo>
                  <a:cubicBezTo>
                    <a:pt x="17" y="12"/>
                    <a:pt x="46" y="9"/>
                    <a:pt x="57" y="6"/>
                  </a:cubicBezTo>
                  <a:cubicBezTo>
                    <a:pt x="68" y="3"/>
                    <a:pt x="74" y="1"/>
                    <a:pt x="81"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8" name="Freeform 112"/>
            <p:cNvSpPr>
              <a:spLocks/>
            </p:cNvSpPr>
            <p:nvPr/>
          </p:nvSpPr>
          <p:spPr bwMode="auto">
            <a:xfrm>
              <a:off x="2733" y="1620"/>
              <a:ext cx="102" cy="132"/>
            </a:xfrm>
            <a:custGeom>
              <a:avLst/>
              <a:gdLst/>
              <a:ahLst/>
              <a:cxnLst>
                <a:cxn ang="0">
                  <a:pos x="0" y="108"/>
                </a:cxn>
                <a:cxn ang="0">
                  <a:pos x="45" y="123"/>
                </a:cxn>
                <a:cxn ang="0">
                  <a:pos x="72" y="126"/>
                </a:cxn>
                <a:cxn ang="0">
                  <a:pos x="84" y="87"/>
                </a:cxn>
                <a:cxn ang="0">
                  <a:pos x="78" y="66"/>
                </a:cxn>
                <a:cxn ang="0">
                  <a:pos x="60" y="39"/>
                </a:cxn>
                <a:cxn ang="0">
                  <a:pos x="93" y="18"/>
                </a:cxn>
                <a:cxn ang="0">
                  <a:pos x="102" y="0"/>
                </a:cxn>
              </a:cxnLst>
              <a:rect l="0" t="0" r="r" b="b"/>
              <a:pathLst>
                <a:path w="102" h="132">
                  <a:moveTo>
                    <a:pt x="0" y="108"/>
                  </a:moveTo>
                  <a:cubicBezTo>
                    <a:pt x="16" y="114"/>
                    <a:pt x="33" y="120"/>
                    <a:pt x="45" y="123"/>
                  </a:cubicBezTo>
                  <a:cubicBezTo>
                    <a:pt x="57" y="126"/>
                    <a:pt x="65" y="132"/>
                    <a:pt x="72" y="126"/>
                  </a:cubicBezTo>
                  <a:cubicBezTo>
                    <a:pt x="79" y="120"/>
                    <a:pt x="83" y="97"/>
                    <a:pt x="84" y="87"/>
                  </a:cubicBezTo>
                  <a:cubicBezTo>
                    <a:pt x="85" y="77"/>
                    <a:pt x="82" y="74"/>
                    <a:pt x="78" y="66"/>
                  </a:cubicBezTo>
                  <a:cubicBezTo>
                    <a:pt x="74" y="58"/>
                    <a:pt x="57" y="47"/>
                    <a:pt x="60" y="39"/>
                  </a:cubicBezTo>
                  <a:cubicBezTo>
                    <a:pt x="63" y="31"/>
                    <a:pt x="86" y="24"/>
                    <a:pt x="93" y="18"/>
                  </a:cubicBezTo>
                  <a:cubicBezTo>
                    <a:pt x="100" y="12"/>
                    <a:pt x="101" y="3"/>
                    <a:pt x="10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9" name="Freeform 113"/>
            <p:cNvSpPr>
              <a:spLocks/>
            </p:cNvSpPr>
            <p:nvPr/>
          </p:nvSpPr>
          <p:spPr bwMode="auto">
            <a:xfrm>
              <a:off x="2886" y="1618"/>
              <a:ext cx="90" cy="132"/>
            </a:xfrm>
            <a:custGeom>
              <a:avLst/>
              <a:gdLst/>
              <a:ahLst/>
              <a:cxnLst>
                <a:cxn ang="0">
                  <a:pos x="90" y="131"/>
                </a:cxn>
                <a:cxn ang="0">
                  <a:pos x="48" y="131"/>
                </a:cxn>
                <a:cxn ang="0">
                  <a:pos x="21" y="122"/>
                </a:cxn>
                <a:cxn ang="0">
                  <a:pos x="9" y="92"/>
                </a:cxn>
                <a:cxn ang="0">
                  <a:pos x="6" y="71"/>
                </a:cxn>
                <a:cxn ang="0">
                  <a:pos x="45" y="53"/>
                </a:cxn>
                <a:cxn ang="0">
                  <a:pos x="51" y="32"/>
                </a:cxn>
                <a:cxn ang="0">
                  <a:pos x="36" y="5"/>
                </a:cxn>
                <a:cxn ang="0">
                  <a:pos x="12" y="2"/>
                </a:cxn>
              </a:cxnLst>
              <a:rect l="0" t="0" r="r" b="b"/>
              <a:pathLst>
                <a:path w="90" h="132">
                  <a:moveTo>
                    <a:pt x="90" y="131"/>
                  </a:moveTo>
                  <a:cubicBezTo>
                    <a:pt x="74" y="131"/>
                    <a:pt x="59" y="132"/>
                    <a:pt x="48" y="131"/>
                  </a:cubicBezTo>
                  <a:cubicBezTo>
                    <a:pt x="37" y="130"/>
                    <a:pt x="27" y="128"/>
                    <a:pt x="21" y="122"/>
                  </a:cubicBezTo>
                  <a:cubicBezTo>
                    <a:pt x="15" y="116"/>
                    <a:pt x="11" y="100"/>
                    <a:pt x="9" y="92"/>
                  </a:cubicBezTo>
                  <a:cubicBezTo>
                    <a:pt x="7" y="84"/>
                    <a:pt x="0" y="78"/>
                    <a:pt x="6" y="71"/>
                  </a:cubicBezTo>
                  <a:cubicBezTo>
                    <a:pt x="12" y="64"/>
                    <a:pt x="38" y="59"/>
                    <a:pt x="45" y="53"/>
                  </a:cubicBezTo>
                  <a:cubicBezTo>
                    <a:pt x="52" y="47"/>
                    <a:pt x="52" y="40"/>
                    <a:pt x="51" y="32"/>
                  </a:cubicBezTo>
                  <a:cubicBezTo>
                    <a:pt x="50" y="24"/>
                    <a:pt x="42" y="10"/>
                    <a:pt x="36" y="5"/>
                  </a:cubicBezTo>
                  <a:cubicBezTo>
                    <a:pt x="30" y="0"/>
                    <a:pt x="21" y="1"/>
                    <a:pt x="12" y="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0" name="Freeform 114"/>
            <p:cNvSpPr>
              <a:spLocks/>
            </p:cNvSpPr>
            <p:nvPr/>
          </p:nvSpPr>
          <p:spPr bwMode="auto">
            <a:xfrm>
              <a:off x="3027" y="1588"/>
              <a:ext cx="144" cy="152"/>
            </a:xfrm>
            <a:custGeom>
              <a:avLst/>
              <a:gdLst/>
              <a:ahLst/>
              <a:cxnLst>
                <a:cxn ang="0">
                  <a:pos x="144" y="122"/>
                </a:cxn>
                <a:cxn ang="0">
                  <a:pos x="72" y="140"/>
                </a:cxn>
                <a:cxn ang="0">
                  <a:pos x="24" y="146"/>
                </a:cxn>
                <a:cxn ang="0">
                  <a:pos x="6" y="101"/>
                </a:cxn>
                <a:cxn ang="0">
                  <a:pos x="24" y="62"/>
                </a:cxn>
                <a:cxn ang="0">
                  <a:pos x="51" y="38"/>
                </a:cxn>
                <a:cxn ang="0">
                  <a:pos x="39" y="5"/>
                </a:cxn>
                <a:cxn ang="0">
                  <a:pos x="0" y="5"/>
                </a:cxn>
              </a:cxnLst>
              <a:rect l="0" t="0" r="r" b="b"/>
              <a:pathLst>
                <a:path w="144" h="152">
                  <a:moveTo>
                    <a:pt x="144" y="122"/>
                  </a:moveTo>
                  <a:cubicBezTo>
                    <a:pt x="118" y="129"/>
                    <a:pt x="92" y="136"/>
                    <a:pt x="72" y="140"/>
                  </a:cubicBezTo>
                  <a:cubicBezTo>
                    <a:pt x="52" y="144"/>
                    <a:pt x="35" y="152"/>
                    <a:pt x="24" y="146"/>
                  </a:cubicBezTo>
                  <a:cubicBezTo>
                    <a:pt x="13" y="140"/>
                    <a:pt x="6" y="115"/>
                    <a:pt x="6" y="101"/>
                  </a:cubicBezTo>
                  <a:cubicBezTo>
                    <a:pt x="6" y="87"/>
                    <a:pt x="17" y="72"/>
                    <a:pt x="24" y="62"/>
                  </a:cubicBezTo>
                  <a:cubicBezTo>
                    <a:pt x="31" y="52"/>
                    <a:pt x="49" y="47"/>
                    <a:pt x="51" y="38"/>
                  </a:cubicBezTo>
                  <a:cubicBezTo>
                    <a:pt x="53" y="29"/>
                    <a:pt x="47" y="10"/>
                    <a:pt x="39" y="5"/>
                  </a:cubicBezTo>
                  <a:cubicBezTo>
                    <a:pt x="31" y="0"/>
                    <a:pt x="15" y="2"/>
                    <a:pt x="0"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1" name="Freeform 115"/>
            <p:cNvSpPr>
              <a:spLocks/>
            </p:cNvSpPr>
            <p:nvPr/>
          </p:nvSpPr>
          <p:spPr bwMode="auto">
            <a:xfrm>
              <a:off x="3093" y="1548"/>
              <a:ext cx="118" cy="175"/>
            </a:xfrm>
            <a:custGeom>
              <a:avLst/>
              <a:gdLst/>
              <a:ahLst/>
              <a:cxnLst>
                <a:cxn ang="0">
                  <a:pos x="0" y="168"/>
                </a:cxn>
                <a:cxn ang="0">
                  <a:pos x="51" y="171"/>
                </a:cxn>
                <a:cxn ang="0">
                  <a:pos x="75" y="141"/>
                </a:cxn>
                <a:cxn ang="0">
                  <a:pos x="87" y="81"/>
                </a:cxn>
                <a:cxn ang="0">
                  <a:pos x="114" y="72"/>
                </a:cxn>
                <a:cxn ang="0">
                  <a:pos x="111" y="39"/>
                </a:cxn>
                <a:cxn ang="0">
                  <a:pos x="96" y="27"/>
                </a:cxn>
                <a:cxn ang="0">
                  <a:pos x="105" y="0"/>
                </a:cxn>
              </a:cxnLst>
              <a:rect l="0" t="0" r="r" b="b"/>
              <a:pathLst>
                <a:path w="118" h="175">
                  <a:moveTo>
                    <a:pt x="0" y="168"/>
                  </a:moveTo>
                  <a:cubicBezTo>
                    <a:pt x="19" y="171"/>
                    <a:pt x="39" y="175"/>
                    <a:pt x="51" y="171"/>
                  </a:cubicBezTo>
                  <a:cubicBezTo>
                    <a:pt x="63" y="167"/>
                    <a:pt x="69" y="156"/>
                    <a:pt x="75" y="141"/>
                  </a:cubicBezTo>
                  <a:cubicBezTo>
                    <a:pt x="81" y="126"/>
                    <a:pt x="81" y="92"/>
                    <a:pt x="87" y="81"/>
                  </a:cubicBezTo>
                  <a:cubicBezTo>
                    <a:pt x="93" y="70"/>
                    <a:pt x="110" y="79"/>
                    <a:pt x="114" y="72"/>
                  </a:cubicBezTo>
                  <a:cubicBezTo>
                    <a:pt x="118" y="65"/>
                    <a:pt x="114" y="46"/>
                    <a:pt x="111" y="39"/>
                  </a:cubicBezTo>
                  <a:cubicBezTo>
                    <a:pt x="108" y="32"/>
                    <a:pt x="97" y="33"/>
                    <a:pt x="96" y="27"/>
                  </a:cubicBezTo>
                  <a:cubicBezTo>
                    <a:pt x="95" y="21"/>
                    <a:pt x="100" y="10"/>
                    <a:pt x="10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2" name="Freeform 116"/>
            <p:cNvSpPr>
              <a:spLocks/>
            </p:cNvSpPr>
            <p:nvPr/>
          </p:nvSpPr>
          <p:spPr bwMode="auto">
            <a:xfrm>
              <a:off x="3264" y="1491"/>
              <a:ext cx="102" cy="198"/>
            </a:xfrm>
            <a:custGeom>
              <a:avLst/>
              <a:gdLst/>
              <a:ahLst/>
              <a:cxnLst>
                <a:cxn ang="0">
                  <a:pos x="0" y="198"/>
                </a:cxn>
                <a:cxn ang="0">
                  <a:pos x="45" y="171"/>
                </a:cxn>
                <a:cxn ang="0">
                  <a:pos x="63" y="138"/>
                </a:cxn>
                <a:cxn ang="0">
                  <a:pos x="42" y="99"/>
                </a:cxn>
                <a:cxn ang="0">
                  <a:pos x="72" y="81"/>
                </a:cxn>
                <a:cxn ang="0">
                  <a:pos x="51" y="45"/>
                </a:cxn>
                <a:cxn ang="0">
                  <a:pos x="96" y="21"/>
                </a:cxn>
                <a:cxn ang="0">
                  <a:pos x="90" y="0"/>
                </a:cxn>
              </a:cxnLst>
              <a:rect l="0" t="0" r="r" b="b"/>
              <a:pathLst>
                <a:path w="102" h="198">
                  <a:moveTo>
                    <a:pt x="0" y="198"/>
                  </a:moveTo>
                  <a:cubicBezTo>
                    <a:pt x="17" y="189"/>
                    <a:pt x="34" y="181"/>
                    <a:pt x="45" y="171"/>
                  </a:cubicBezTo>
                  <a:cubicBezTo>
                    <a:pt x="56" y="161"/>
                    <a:pt x="64" y="150"/>
                    <a:pt x="63" y="138"/>
                  </a:cubicBezTo>
                  <a:cubicBezTo>
                    <a:pt x="62" y="126"/>
                    <a:pt x="41" y="108"/>
                    <a:pt x="42" y="99"/>
                  </a:cubicBezTo>
                  <a:cubicBezTo>
                    <a:pt x="43" y="90"/>
                    <a:pt x="71" y="90"/>
                    <a:pt x="72" y="81"/>
                  </a:cubicBezTo>
                  <a:cubicBezTo>
                    <a:pt x="73" y="72"/>
                    <a:pt x="47" y="55"/>
                    <a:pt x="51" y="45"/>
                  </a:cubicBezTo>
                  <a:cubicBezTo>
                    <a:pt x="55" y="35"/>
                    <a:pt x="90" y="28"/>
                    <a:pt x="96" y="21"/>
                  </a:cubicBezTo>
                  <a:cubicBezTo>
                    <a:pt x="102" y="14"/>
                    <a:pt x="96" y="7"/>
                    <a:pt x="9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3" name="Freeform 117"/>
            <p:cNvSpPr>
              <a:spLocks/>
            </p:cNvSpPr>
            <p:nvPr/>
          </p:nvSpPr>
          <p:spPr bwMode="auto">
            <a:xfrm>
              <a:off x="3408" y="1512"/>
              <a:ext cx="141" cy="150"/>
            </a:xfrm>
            <a:custGeom>
              <a:avLst/>
              <a:gdLst/>
              <a:ahLst/>
              <a:cxnLst>
                <a:cxn ang="0">
                  <a:pos x="3" y="150"/>
                </a:cxn>
                <a:cxn ang="0">
                  <a:pos x="3" y="114"/>
                </a:cxn>
                <a:cxn ang="0">
                  <a:pos x="24" y="60"/>
                </a:cxn>
                <a:cxn ang="0">
                  <a:pos x="54" y="42"/>
                </a:cxn>
                <a:cxn ang="0">
                  <a:pos x="69" y="3"/>
                </a:cxn>
                <a:cxn ang="0">
                  <a:pos x="114" y="27"/>
                </a:cxn>
                <a:cxn ang="0">
                  <a:pos x="141" y="81"/>
                </a:cxn>
              </a:cxnLst>
              <a:rect l="0" t="0" r="r" b="b"/>
              <a:pathLst>
                <a:path w="141" h="150">
                  <a:moveTo>
                    <a:pt x="3" y="150"/>
                  </a:moveTo>
                  <a:cubicBezTo>
                    <a:pt x="1" y="139"/>
                    <a:pt x="0" y="129"/>
                    <a:pt x="3" y="114"/>
                  </a:cubicBezTo>
                  <a:cubicBezTo>
                    <a:pt x="6" y="99"/>
                    <a:pt x="16" y="72"/>
                    <a:pt x="24" y="60"/>
                  </a:cubicBezTo>
                  <a:cubicBezTo>
                    <a:pt x="32" y="48"/>
                    <a:pt x="46" y="52"/>
                    <a:pt x="54" y="42"/>
                  </a:cubicBezTo>
                  <a:cubicBezTo>
                    <a:pt x="62" y="32"/>
                    <a:pt x="59" y="6"/>
                    <a:pt x="69" y="3"/>
                  </a:cubicBezTo>
                  <a:cubicBezTo>
                    <a:pt x="79" y="0"/>
                    <a:pt x="102" y="14"/>
                    <a:pt x="114" y="27"/>
                  </a:cubicBezTo>
                  <a:cubicBezTo>
                    <a:pt x="126" y="40"/>
                    <a:pt x="136" y="72"/>
                    <a:pt x="141" y="8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4" name="Freeform 118"/>
            <p:cNvSpPr>
              <a:spLocks/>
            </p:cNvSpPr>
            <p:nvPr/>
          </p:nvSpPr>
          <p:spPr bwMode="auto">
            <a:xfrm>
              <a:off x="3420" y="1647"/>
              <a:ext cx="156" cy="87"/>
            </a:xfrm>
            <a:custGeom>
              <a:avLst/>
              <a:gdLst/>
              <a:ahLst/>
              <a:cxnLst>
                <a:cxn ang="0">
                  <a:pos x="0" y="0"/>
                </a:cxn>
                <a:cxn ang="0">
                  <a:pos x="6" y="60"/>
                </a:cxn>
                <a:cxn ang="0">
                  <a:pos x="15" y="81"/>
                </a:cxn>
                <a:cxn ang="0">
                  <a:pos x="72" y="60"/>
                </a:cxn>
                <a:cxn ang="0">
                  <a:pos x="93" y="87"/>
                </a:cxn>
                <a:cxn ang="0">
                  <a:pos x="156" y="63"/>
                </a:cxn>
              </a:cxnLst>
              <a:rect l="0" t="0" r="r" b="b"/>
              <a:pathLst>
                <a:path w="156" h="87">
                  <a:moveTo>
                    <a:pt x="0" y="0"/>
                  </a:moveTo>
                  <a:cubicBezTo>
                    <a:pt x="2" y="23"/>
                    <a:pt x="4" y="47"/>
                    <a:pt x="6" y="60"/>
                  </a:cubicBezTo>
                  <a:cubicBezTo>
                    <a:pt x="8" y="73"/>
                    <a:pt x="4" y="81"/>
                    <a:pt x="15" y="81"/>
                  </a:cubicBezTo>
                  <a:cubicBezTo>
                    <a:pt x="26" y="81"/>
                    <a:pt x="59" y="59"/>
                    <a:pt x="72" y="60"/>
                  </a:cubicBezTo>
                  <a:cubicBezTo>
                    <a:pt x="85" y="61"/>
                    <a:pt x="79" y="87"/>
                    <a:pt x="93" y="87"/>
                  </a:cubicBezTo>
                  <a:cubicBezTo>
                    <a:pt x="107" y="87"/>
                    <a:pt x="145" y="67"/>
                    <a:pt x="156" y="6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5" name="Freeform 119"/>
            <p:cNvSpPr>
              <a:spLocks/>
            </p:cNvSpPr>
            <p:nvPr/>
          </p:nvSpPr>
          <p:spPr bwMode="auto">
            <a:xfrm>
              <a:off x="3424" y="1728"/>
              <a:ext cx="155" cy="77"/>
            </a:xfrm>
            <a:custGeom>
              <a:avLst/>
              <a:gdLst/>
              <a:ahLst/>
              <a:cxnLst>
                <a:cxn ang="0">
                  <a:pos x="14" y="0"/>
                </a:cxn>
                <a:cxn ang="0">
                  <a:pos x="14" y="51"/>
                </a:cxn>
                <a:cxn ang="0">
                  <a:pos x="8" y="72"/>
                </a:cxn>
                <a:cxn ang="0">
                  <a:pos x="65" y="60"/>
                </a:cxn>
                <a:cxn ang="0">
                  <a:pos x="101" y="75"/>
                </a:cxn>
                <a:cxn ang="0">
                  <a:pos x="155" y="48"/>
                </a:cxn>
              </a:cxnLst>
              <a:rect l="0" t="0" r="r" b="b"/>
              <a:pathLst>
                <a:path w="155" h="77">
                  <a:moveTo>
                    <a:pt x="14" y="0"/>
                  </a:moveTo>
                  <a:cubicBezTo>
                    <a:pt x="14" y="19"/>
                    <a:pt x="15" y="39"/>
                    <a:pt x="14" y="51"/>
                  </a:cubicBezTo>
                  <a:cubicBezTo>
                    <a:pt x="13" y="63"/>
                    <a:pt x="0" y="70"/>
                    <a:pt x="8" y="72"/>
                  </a:cubicBezTo>
                  <a:cubicBezTo>
                    <a:pt x="16" y="74"/>
                    <a:pt x="50" y="60"/>
                    <a:pt x="65" y="60"/>
                  </a:cubicBezTo>
                  <a:cubicBezTo>
                    <a:pt x="80" y="60"/>
                    <a:pt x="86" y="77"/>
                    <a:pt x="101" y="75"/>
                  </a:cubicBezTo>
                  <a:cubicBezTo>
                    <a:pt x="116" y="73"/>
                    <a:pt x="135" y="60"/>
                    <a:pt x="155" y="4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6" name="Freeform 120"/>
            <p:cNvSpPr>
              <a:spLocks/>
            </p:cNvSpPr>
            <p:nvPr/>
          </p:nvSpPr>
          <p:spPr bwMode="auto">
            <a:xfrm>
              <a:off x="3411" y="1833"/>
              <a:ext cx="162" cy="108"/>
            </a:xfrm>
            <a:custGeom>
              <a:avLst/>
              <a:gdLst/>
              <a:ahLst/>
              <a:cxnLst>
                <a:cxn ang="0">
                  <a:pos x="15" y="0"/>
                </a:cxn>
                <a:cxn ang="0">
                  <a:pos x="0" y="33"/>
                </a:cxn>
                <a:cxn ang="0">
                  <a:pos x="18" y="63"/>
                </a:cxn>
                <a:cxn ang="0">
                  <a:pos x="69" y="54"/>
                </a:cxn>
                <a:cxn ang="0">
                  <a:pos x="96" y="69"/>
                </a:cxn>
                <a:cxn ang="0">
                  <a:pos x="162" y="108"/>
                </a:cxn>
              </a:cxnLst>
              <a:rect l="0" t="0" r="r" b="b"/>
              <a:pathLst>
                <a:path w="162" h="108">
                  <a:moveTo>
                    <a:pt x="15" y="0"/>
                  </a:moveTo>
                  <a:cubicBezTo>
                    <a:pt x="7" y="11"/>
                    <a:pt x="0" y="23"/>
                    <a:pt x="0" y="33"/>
                  </a:cubicBezTo>
                  <a:cubicBezTo>
                    <a:pt x="0" y="43"/>
                    <a:pt x="7" y="60"/>
                    <a:pt x="18" y="63"/>
                  </a:cubicBezTo>
                  <a:cubicBezTo>
                    <a:pt x="29" y="66"/>
                    <a:pt x="56" y="53"/>
                    <a:pt x="69" y="54"/>
                  </a:cubicBezTo>
                  <a:cubicBezTo>
                    <a:pt x="82" y="55"/>
                    <a:pt x="81" y="60"/>
                    <a:pt x="96" y="69"/>
                  </a:cubicBezTo>
                  <a:cubicBezTo>
                    <a:pt x="111" y="78"/>
                    <a:pt x="148" y="100"/>
                    <a:pt x="162" y="10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7" name="Freeform 121"/>
            <p:cNvSpPr>
              <a:spLocks/>
            </p:cNvSpPr>
            <p:nvPr/>
          </p:nvSpPr>
          <p:spPr bwMode="auto">
            <a:xfrm>
              <a:off x="3402" y="1993"/>
              <a:ext cx="153" cy="49"/>
            </a:xfrm>
            <a:custGeom>
              <a:avLst/>
              <a:gdLst/>
              <a:ahLst/>
              <a:cxnLst>
                <a:cxn ang="0">
                  <a:pos x="0" y="26"/>
                </a:cxn>
                <a:cxn ang="0">
                  <a:pos x="60" y="2"/>
                </a:cxn>
                <a:cxn ang="0">
                  <a:pos x="75" y="14"/>
                </a:cxn>
                <a:cxn ang="0">
                  <a:pos x="111" y="47"/>
                </a:cxn>
                <a:cxn ang="0">
                  <a:pos x="153" y="5"/>
                </a:cxn>
              </a:cxnLst>
              <a:rect l="0" t="0" r="r" b="b"/>
              <a:pathLst>
                <a:path w="153" h="49">
                  <a:moveTo>
                    <a:pt x="0" y="26"/>
                  </a:moveTo>
                  <a:cubicBezTo>
                    <a:pt x="24" y="15"/>
                    <a:pt x="48" y="4"/>
                    <a:pt x="60" y="2"/>
                  </a:cubicBezTo>
                  <a:cubicBezTo>
                    <a:pt x="72" y="0"/>
                    <a:pt x="67" y="7"/>
                    <a:pt x="75" y="14"/>
                  </a:cubicBezTo>
                  <a:cubicBezTo>
                    <a:pt x="83" y="21"/>
                    <a:pt x="98" y="49"/>
                    <a:pt x="111" y="47"/>
                  </a:cubicBezTo>
                  <a:cubicBezTo>
                    <a:pt x="124" y="45"/>
                    <a:pt x="146" y="12"/>
                    <a:pt x="153"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8" name="Freeform 122"/>
            <p:cNvSpPr>
              <a:spLocks/>
            </p:cNvSpPr>
            <p:nvPr/>
          </p:nvSpPr>
          <p:spPr bwMode="auto">
            <a:xfrm>
              <a:off x="3351" y="2067"/>
              <a:ext cx="180" cy="107"/>
            </a:xfrm>
            <a:custGeom>
              <a:avLst/>
              <a:gdLst/>
              <a:ahLst/>
              <a:cxnLst>
                <a:cxn ang="0">
                  <a:pos x="51" y="0"/>
                </a:cxn>
                <a:cxn ang="0">
                  <a:pos x="24" y="39"/>
                </a:cxn>
                <a:cxn ang="0">
                  <a:pos x="33" y="60"/>
                </a:cxn>
                <a:cxn ang="0">
                  <a:pos x="9" y="87"/>
                </a:cxn>
                <a:cxn ang="0">
                  <a:pos x="90" y="54"/>
                </a:cxn>
                <a:cxn ang="0">
                  <a:pos x="102" y="78"/>
                </a:cxn>
                <a:cxn ang="0">
                  <a:pos x="165" y="102"/>
                </a:cxn>
                <a:cxn ang="0">
                  <a:pos x="180" y="45"/>
                </a:cxn>
              </a:cxnLst>
              <a:rect l="0" t="0" r="r" b="b"/>
              <a:pathLst>
                <a:path w="180" h="107">
                  <a:moveTo>
                    <a:pt x="51" y="0"/>
                  </a:moveTo>
                  <a:cubicBezTo>
                    <a:pt x="39" y="14"/>
                    <a:pt x="27" y="29"/>
                    <a:pt x="24" y="39"/>
                  </a:cubicBezTo>
                  <a:cubicBezTo>
                    <a:pt x="21" y="49"/>
                    <a:pt x="35" y="52"/>
                    <a:pt x="33" y="60"/>
                  </a:cubicBezTo>
                  <a:cubicBezTo>
                    <a:pt x="31" y="68"/>
                    <a:pt x="0" y="88"/>
                    <a:pt x="9" y="87"/>
                  </a:cubicBezTo>
                  <a:cubicBezTo>
                    <a:pt x="18" y="86"/>
                    <a:pt x="75" y="55"/>
                    <a:pt x="90" y="54"/>
                  </a:cubicBezTo>
                  <a:cubicBezTo>
                    <a:pt x="105" y="53"/>
                    <a:pt x="90" y="70"/>
                    <a:pt x="102" y="78"/>
                  </a:cubicBezTo>
                  <a:cubicBezTo>
                    <a:pt x="114" y="86"/>
                    <a:pt x="152" y="107"/>
                    <a:pt x="165" y="102"/>
                  </a:cubicBezTo>
                  <a:cubicBezTo>
                    <a:pt x="178" y="97"/>
                    <a:pt x="179" y="71"/>
                    <a:pt x="180"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9" name="Freeform 123"/>
            <p:cNvSpPr>
              <a:spLocks/>
            </p:cNvSpPr>
            <p:nvPr/>
          </p:nvSpPr>
          <p:spPr bwMode="auto">
            <a:xfrm>
              <a:off x="3339" y="2194"/>
              <a:ext cx="165" cy="86"/>
            </a:xfrm>
            <a:custGeom>
              <a:avLst/>
              <a:gdLst/>
              <a:ahLst/>
              <a:cxnLst>
                <a:cxn ang="0">
                  <a:pos x="0" y="86"/>
                </a:cxn>
                <a:cxn ang="0">
                  <a:pos x="27" y="14"/>
                </a:cxn>
                <a:cxn ang="0">
                  <a:pos x="45" y="5"/>
                </a:cxn>
                <a:cxn ang="0">
                  <a:pos x="84" y="41"/>
                </a:cxn>
                <a:cxn ang="0">
                  <a:pos x="147" y="56"/>
                </a:cxn>
                <a:cxn ang="0">
                  <a:pos x="165" y="29"/>
                </a:cxn>
              </a:cxnLst>
              <a:rect l="0" t="0" r="r" b="b"/>
              <a:pathLst>
                <a:path w="165" h="86">
                  <a:moveTo>
                    <a:pt x="0" y="86"/>
                  </a:moveTo>
                  <a:cubicBezTo>
                    <a:pt x="9" y="57"/>
                    <a:pt x="19" y="28"/>
                    <a:pt x="27" y="14"/>
                  </a:cubicBezTo>
                  <a:cubicBezTo>
                    <a:pt x="35" y="0"/>
                    <a:pt x="35" y="0"/>
                    <a:pt x="45" y="5"/>
                  </a:cubicBezTo>
                  <a:cubicBezTo>
                    <a:pt x="55" y="10"/>
                    <a:pt x="67" y="33"/>
                    <a:pt x="84" y="41"/>
                  </a:cubicBezTo>
                  <a:cubicBezTo>
                    <a:pt x="101" y="49"/>
                    <a:pt x="134" y="58"/>
                    <a:pt x="147" y="56"/>
                  </a:cubicBezTo>
                  <a:cubicBezTo>
                    <a:pt x="160" y="54"/>
                    <a:pt x="162" y="41"/>
                    <a:pt x="165" y="2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0" name="Freeform 124"/>
            <p:cNvSpPr>
              <a:spLocks/>
            </p:cNvSpPr>
            <p:nvPr/>
          </p:nvSpPr>
          <p:spPr bwMode="auto">
            <a:xfrm>
              <a:off x="3333" y="2298"/>
              <a:ext cx="171" cy="90"/>
            </a:xfrm>
            <a:custGeom>
              <a:avLst/>
              <a:gdLst/>
              <a:ahLst/>
              <a:cxnLst>
                <a:cxn ang="0">
                  <a:pos x="12" y="0"/>
                </a:cxn>
                <a:cxn ang="0">
                  <a:pos x="0" y="30"/>
                </a:cxn>
                <a:cxn ang="0">
                  <a:pos x="12" y="57"/>
                </a:cxn>
                <a:cxn ang="0">
                  <a:pos x="42" y="72"/>
                </a:cxn>
                <a:cxn ang="0">
                  <a:pos x="84" y="54"/>
                </a:cxn>
                <a:cxn ang="0">
                  <a:pos x="120" y="36"/>
                </a:cxn>
                <a:cxn ang="0">
                  <a:pos x="123" y="84"/>
                </a:cxn>
                <a:cxn ang="0">
                  <a:pos x="171" y="69"/>
                </a:cxn>
              </a:cxnLst>
              <a:rect l="0" t="0" r="r" b="b"/>
              <a:pathLst>
                <a:path w="171" h="90">
                  <a:moveTo>
                    <a:pt x="12" y="0"/>
                  </a:moveTo>
                  <a:cubicBezTo>
                    <a:pt x="6" y="10"/>
                    <a:pt x="0" y="21"/>
                    <a:pt x="0" y="30"/>
                  </a:cubicBezTo>
                  <a:cubicBezTo>
                    <a:pt x="0" y="39"/>
                    <a:pt x="5" y="50"/>
                    <a:pt x="12" y="57"/>
                  </a:cubicBezTo>
                  <a:cubicBezTo>
                    <a:pt x="19" y="64"/>
                    <a:pt x="30" y="72"/>
                    <a:pt x="42" y="72"/>
                  </a:cubicBezTo>
                  <a:cubicBezTo>
                    <a:pt x="54" y="72"/>
                    <a:pt x="71" y="60"/>
                    <a:pt x="84" y="54"/>
                  </a:cubicBezTo>
                  <a:cubicBezTo>
                    <a:pt x="97" y="48"/>
                    <a:pt x="114" y="31"/>
                    <a:pt x="120" y="36"/>
                  </a:cubicBezTo>
                  <a:cubicBezTo>
                    <a:pt x="126" y="41"/>
                    <a:pt x="115" y="78"/>
                    <a:pt x="123" y="84"/>
                  </a:cubicBezTo>
                  <a:cubicBezTo>
                    <a:pt x="131" y="90"/>
                    <a:pt x="164" y="71"/>
                    <a:pt x="171"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1" name="Freeform 125"/>
            <p:cNvSpPr>
              <a:spLocks/>
            </p:cNvSpPr>
            <p:nvPr/>
          </p:nvSpPr>
          <p:spPr bwMode="auto">
            <a:xfrm>
              <a:off x="3264" y="2397"/>
              <a:ext cx="180" cy="91"/>
            </a:xfrm>
            <a:custGeom>
              <a:avLst/>
              <a:gdLst/>
              <a:ahLst/>
              <a:cxnLst>
                <a:cxn ang="0">
                  <a:pos x="57" y="0"/>
                </a:cxn>
                <a:cxn ang="0">
                  <a:pos x="3" y="48"/>
                </a:cxn>
                <a:cxn ang="0">
                  <a:pos x="75" y="90"/>
                </a:cxn>
                <a:cxn ang="0">
                  <a:pos x="117" y="57"/>
                </a:cxn>
                <a:cxn ang="0">
                  <a:pos x="159" y="84"/>
                </a:cxn>
                <a:cxn ang="0">
                  <a:pos x="180" y="69"/>
                </a:cxn>
              </a:cxnLst>
              <a:rect l="0" t="0" r="r" b="b"/>
              <a:pathLst>
                <a:path w="180" h="91">
                  <a:moveTo>
                    <a:pt x="57" y="0"/>
                  </a:moveTo>
                  <a:cubicBezTo>
                    <a:pt x="28" y="16"/>
                    <a:pt x="0" y="33"/>
                    <a:pt x="3" y="48"/>
                  </a:cubicBezTo>
                  <a:cubicBezTo>
                    <a:pt x="6" y="63"/>
                    <a:pt x="56" y="89"/>
                    <a:pt x="75" y="90"/>
                  </a:cubicBezTo>
                  <a:cubicBezTo>
                    <a:pt x="94" y="91"/>
                    <a:pt x="103" y="58"/>
                    <a:pt x="117" y="57"/>
                  </a:cubicBezTo>
                  <a:cubicBezTo>
                    <a:pt x="131" y="56"/>
                    <a:pt x="149" y="82"/>
                    <a:pt x="159" y="84"/>
                  </a:cubicBezTo>
                  <a:cubicBezTo>
                    <a:pt x="169" y="86"/>
                    <a:pt x="174" y="77"/>
                    <a:pt x="180"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2" name="Freeform 126"/>
            <p:cNvSpPr>
              <a:spLocks/>
            </p:cNvSpPr>
            <p:nvPr/>
          </p:nvSpPr>
          <p:spPr bwMode="auto">
            <a:xfrm>
              <a:off x="3201" y="2469"/>
              <a:ext cx="125" cy="159"/>
            </a:xfrm>
            <a:custGeom>
              <a:avLst/>
              <a:gdLst/>
              <a:ahLst/>
              <a:cxnLst>
                <a:cxn ang="0">
                  <a:pos x="84" y="0"/>
                </a:cxn>
                <a:cxn ang="0">
                  <a:pos x="3" y="39"/>
                </a:cxn>
                <a:cxn ang="0">
                  <a:pos x="63" y="60"/>
                </a:cxn>
                <a:cxn ang="0">
                  <a:pos x="123" y="84"/>
                </a:cxn>
                <a:cxn ang="0">
                  <a:pos x="75" y="141"/>
                </a:cxn>
                <a:cxn ang="0">
                  <a:pos x="54" y="159"/>
                </a:cxn>
              </a:cxnLst>
              <a:rect l="0" t="0" r="r" b="b"/>
              <a:pathLst>
                <a:path w="125" h="159">
                  <a:moveTo>
                    <a:pt x="84" y="0"/>
                  </a:moveTo>
                  <a:cubicBezTo>
                    <a:pt x="45" y="14"/>
                    <a:pt x="6" y="29"/>
                    <a:pt x="3" y="39"/>
                  </a:cubicBezTo>
                  <a:cubicBezTo>
                    <a:pt x="0" y="49"/>
                    <a:pt x="43" y="53"/>
                    <a:pt x="63" y="60"/>
                  </a:cubicBezTo>
                  <a:cubicBezTo>
                    <a:pt x="83" y="67"/>
                    <a:pt x="121" y="71"/>
                    <a:pt x="123" y="84"/>
                  </a:cubicBezTo>
                  <a:cubicBezTo>
                    <a:pt x="125" y="97"/>
                    <a:pt x="86" y="129"/>
                    <a:pt x="75" y="141"/>
                  </a:cubicBezTo>
                  <a:cubicBezTo>
                    <a:pt x="64" y="153"/>
                    <a:pt x="59" y="156"/>
                    <a:pt x="54" y="15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3" name="Freeform 127"/>
            <p:cNvSpPr>
              <a:spLocks/>
            </p:cNvSpPr>
            <p:nvPr/>
          </p:nvSpPr>
          <p:spPr bwMode="auto">
            <a:xfrm>
              <a:off x="3140" y="2466"/>
              <a:ext cx="54" cy="198"/>
            </a:xfrm>
            <a:custGeom>
              <a:avLst/>
              <a:gdLst/>
              <a:ahLst/>
              <a:cxnLst>
                <a:cxn ang="0">
                  <a:pos x="13" y="0"/>
                </a:cxn>
                <a:cxn ang="0">
                  <a:pos x="34" y="60"/>
                </a:cxn>
                <a:cxn ang="0">
                  <a:pos x="52" y="99"/>
                </a:cxn>
                <a:cxn ang="0">
                  <a:pos x="19" y="132"/>
                </a:cxn>
                <a:cxn ang="0">
                  <a:pos x="1" y="171"/>
                </a:cxn>
                <a:cxn ang="0">
                  <a:pos x="16" y="198"/>
                </a:cxn>
              </a:cxnLst>
              <a:rect l="0" t="0" r="r" b="b"/>
              <a:pathLst>
                <a:path w="54" h="198">
                  <a:moveTo>
                    <a:pt x="13" y="0"/>
                  </a:moveTo>
                  <a:cubicBezTo>
                    <a:pt x="20" y="22"/>
                    <a:pt x="28" y="44"/>
                    <a:pt x="34" y="60"/>
                  </a:cubicBezTo>
                  <a:cubicBezTo>
                    <a:pt x="40" y="76"/>
                    <a:pt x="54" y="87"/>
                    <a:pt x="52" y="99"/>
                  </a:cubicBezTo>
                  <a:cubicBezTo>
                    <a:pt x="50" y="111"/>
                    <a:pt x="28" y="120"/>
                    <a:pt x="19" y="132"/>
                  </a:cubicBezTo>
                  <a:cubicBezTo>
                    <a:pt x="10" y="144"/>
                    <a:pt x="2" y="160"/>
                    <a:pt x="1" y="171"/>
                  </a:cubicBezTo>
                  <a:cubicBezTo>
                    <a:pt x="0" y="182"/>
                    <a:pt x="14" y="194"/>
                    <a:pt x="16" y="19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4" name="Freeform 128"/>
            <p:cNvSpPr>
              <a:spLocks/>
            </p:cNvSpPr>
            <p:nvPr/>
          </p:nvSpPr>
          <p:spPr bwMode="auto">
            <a:xfrm>
              <a:off x="2966" y="2419"/>
              <a:ext cx="79" cy="167"/>
            </a:xfrm>
            <a:custGeom>
              <a:avLst/>
              <a:gdLst/>
              <a:ahLst/>
              <a:cxnLst>
                <a:cxn ang="0">
                  <a:pos x="79" y="8"/>
                </a:cxn>
                <a:cxn ang="0">
                  <a:pos x="13" y="11"/>
                </a:cxn>
                <a:cxn ang="0">
                  <a:pos x="4" y="71"/>
                </a:cxn>
                <a:cxn ang="0">
                  <a:pos x="31" y="98"/>
                </a:cxn>
                <a:cxn ang="0">
                  <a:pos x="46" y="137"/>
                </a:cxn>
                <a:cxn ang="0">
                  <a:pos x="25" y="167"/>
                </a:cxn>
              </a:cxnLst>
              <a:rect l="0" t="0" r="r" b="b"/>
              <a:pathLst>
                <a:path w="79" h="167">
                  <a:moveTo>
                    <a:pt x="79" y="8"/>
                  </a:moveTo>
                  <a:cubicBezTo>
                    <a:pt x="52" y="4"/>
                    <a:pt x="26" y="0"/>
                    <a:pt x="13" y="11"/>
                  </a:cubicBezTo>
                  <a:cubicBezTo>
                    <a:pt x="0" y="22"/>
                    <a:pt x="1" y="57"/>
                    <a:pt x="4" y="71"/>
                  </a:cubicBezTo>
                  <a:cubicBezTo>
                    <a:pt x="7" y="85"/>
                    <a:pt x="24" y="87"/>
                    <a:pt x="31" y="98"/>
                  </a:cubicBezTo>
                  <a:cubicBezTo>
                    <a:pt x="38" y="109"/>
                    <a:pt x="47" y="126"/>
                    <a:pt x="46" y="137"/>
                  </a:cubicBezTo>
                  <a:cubicBezTo>
                    <a:pt x="45" y="148"/>
                    <a:pt x="28" y="162"/>
                    <a:pt x="25" y="16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5" name="Freeform 129"/>
            <p:cNvSpPr>
              <a:spLocks/>
            </p:cNvSpPr>
            <p:nvPr/>
          </p:nvSpPr>
          <p:spPr bwMode="auto">
            <a:xfrm>
              <a:off x="2780" y="2367"/>
              <a:ext cx="421" cy="513"/>
            </a:xfrm>
            <a:custGeom>
              <a:avLst/>
              <a:gdLst/>
              <a:ahLst/>
              <a:cxnLst>
                <a:cxn ang="0">
                  <a:pos x="421" y="99"/>
                </a:cxn>
                <a:cxn ang="0">
                  <a:pos x="373" y="87"/>
                </a:cxn>
                <a:cxn ang="0">
                  <a:pos x="334" y="51"/>
                </a:cxn>
                <a:cxn ang="0">
                  <a:pos x="295" y="57"/>
                </a:cxn>
                <a:cxn ang="0">
                  <a:pos x="280" y="24"/>
                </a:cxn>
                <a:cxn ang="0">
                  <a:pos x="184" y="24"/>
                </a:cxn>
                <a:cxn ang="0">
                  <a:pos x="160" y="0"/>
                </a:cxn>
                <a:cxn ang="0">
                  <a:pos x="121" y="21"/>
                </a:cxn>
                <a:cxn ang="0">
                  <a:pos x="73" y="3"/>
                </a:cxn>
                <a:cxn ang="0">
                  <a:pos x="43" y="39"/>
                </a:cxn>
                <a:cxn ang="0">
                  <a:pos x="76" y="96"/>
                </a:cxn>
                <a:cxn ang="0">
                  <a:pos x="10" y="159"/>
                </a:cxn>
                <a:cxn ang="0">
                  <a:pos x="16" y="207"/>
                </a:cxn>
                <a:cxn ang="0">
                  <a:pos x="46" y="243"/>
                </a:cxn>
                <a:cxn ang="0">
                  <a:pos x="52" y="273"/>
                </a:cxn>
                <a:cxn ang="0">
                  <a:pos x="16" y="348"/>
                </a:cxn>
                <a:cxn ang="0">
                  <a:pos x="52" y="432"/>
                </a:cxn>
                <a:cxn ang="0">
                  <a:pos x="139" y="456"/>
                </a:cxn>
                <a:cxn ang="0">
                  <a:pos x="148" y="501"/>
                </a:cxn>
                <a:cxn ang="0">
                  <a:pos x="214" y="513"/>
                </a:cxn>
              </a:cxnLst>
              <a:rect l="0" t="0" r="r" b="b"/>
              <a:pathLst>
                <a:path w="421" h="513">
                  <a:moveTo>
                    <a:pt x="421" y="99"/>
                  </a:moveTo>
                  <a:cubicBezTo>
                    <a:pt x="404" y="97"/>
                    <a:pt x="387" y="95"/>
                    <a:pt x="373" y="87"/>
                  </a:cubicBezTo>
                  <a:cubicBezTo>
                    <a:pt x="359" y="79"/>
                    <a:pt x="347" y="56"/>
                    <a:pt x="334" y="51"/>
                  </a:cubicBezTo>
                  <a:cubicBezTo>
                    <a:pt x="321" y="46"/>
                    <a:pt x="304" y="61"/>
                    <a:pt x="295" y="57"/>
                  </a:cubicBezTo>
                  <a:cubicBezTo>
                    <a:pt x="286" y="53"/>
                    <a:pt x="298" y="29"/>
                    <a:pt x="280" y="24"/>
                  </a:cubicBezTo>
                  <a:cubicBezTo>
                    <a:pt x="262" y="19"/>
                    <a:pt x="204" y="28"/>
                    <a:pt x="184" y="24"/>
                  </a:cubicBezTo>
                  <a:cubicBezTo>
                    <a:pt x="164" y="20"/>
                    <a:pt x="170" y="0"/>
                    <a:pt x="160" y="0"/>
                  </a:cubicBezTo>
                  <a:cubicBezTo>
                    <a:pt x="150" y="0"/>
                    <a:pt x="135" y="21"/>
                    <a:pt x="121" y="21"/>
                  </a:cubicBezTo>
                  <a:cubicBezTo>
                    <a:pt x="107" y="21"/>
                    <a:pt x="86" y="0"/>
                    <a:pt x="73" y="3"/>
                  </a:cubicBezTo>
                  <a:cubicBezTo>
                    <a:pt x="60" y="6"/>
                    <a:pt x="43" y="24"/>
                    <a:pt x="43" y="39"/>
                  </a:cubicBezTo>
                  <a:cubicBezTo>
                    <a:pt x="43" y="54"/>
                    <a:pt x="82" y="76"/>
                    <a:pt x="76" y="96"/>
                  </a:cubicBezTo>
                  <a:cubicBezTo>
                    <a:pt x="70" y="116"/>
                    <a:pt x="20" y="141"/>
                    <a:pt x="10" y="159"/>
                  </a:cubicBezTo>
                  <a:cubicBezTo>
                    <a:pt x="0" y="177"/>
                    <a:pt x="10" y="193"/>
                    <a:pt x="16" y="207"/>
                  </a:cubicBezTo>
                  <a:cubicBezTo>
                    <a:pt x="22" y="221"/>
                    <a:pt x="40" y="232"/>
                    <a:pt x="46" y="243"/>
                  </a:cubicBezTo>
                  <a:cubicBezTo>
                    <a:pt x="52" y="254"/>
                    <a:pt x="57" y="256"/>
                    <a:pt x="52" y="273"/>
                  </a:cubicBezTo>
                  <a:cubicBezTo>
                    <a:pt x="47" y="290"/>
                    <a:pt x="16" y="322"/>
                    <a:pt x="16" y="348"/>
                  </a:cubicBezTo>
                  <a:cubicBezTo>
                    <a:pt x="16" y="374"/>
                    <a:pt x="32" y="414"/>
                    <a:pt x="52" y="432"/>
                  </a:cubicBezTo>
                  <a:cubicBezTo>
                    <a:pt x="72" y="450"/>
                    <a:pt x="123" y="445"/>
                    <a:pt x="139" y="456"/>
                  </a:cubicBezTo>
                  <a:cubicBezTo>
                    <a:pt x="155" y="467"/>
                    <a:pt x="136" y="492"/>
                    <a:pt x="148" y="501"/>
                  </a:cubicBezTo>
                  <a:cubicBezTo>
                    <a:pt x="160" y="510"/>
                    <a:pt x="187" y="511"/>
                    <a:pt x="214" y="51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6" name="Freeform 130"/>
            <p:cNvSpPr>
              <a:spLocks/>
            </p:cNvSpPr>
            <p:nvPr/>
          </p:nvSpPr>
          <p:spPr bwMode="auto">
            <a:xfrm>
              <a:off x="2824" y="2451"/>
              <a:ext cx="167" cy="206"/>
            </a:xfrm>
            <a:custGeom>
              <a:avLst/>
              <a:gdLst/>
              <a:ahLst/>
              <a:cxnLst>
                <a:cxn ang="0">
                  <a:pos x="23" y="0"/>
                </a:cxn>
                <a:cxn ang="0">
                  <a:pos x="50" y="27"/>
                </a:cxn>
                <a:cxn ang="0">
                  <a:pos x="2" y="114"/>
                </a:cxn>
                <a:cxn ang="0">
                  <a:pos x="38" y="156"/>
                </a:cxn>
                <a:cxn ang="0">
                  <a:pos x="101" y="192"/>
                </a:cxn>
                <a:cxn ang="0">
                  <a:pos x="140" y="204"/>
                </a:cxn>
                <a:cxn ang="0">
                  <a:pos x="167" y="204"/>
                </a:cxn>
              </a:cxnLst>
              <a:rect l="0" t="0" r="r" b="b"/>
              <a:pathLst>
                <a:path w="167" h="206">
                  <a:moveTo>
                    <a:pt x="23" y="0"/>
                  </a:moveTo>
                  <a:cubicBezTo>
                    <a:pt x="38" y="4"/>
                    <a:pt x="54" y="8"/>
                    <a:pt x="50" y="27"/>
                  </a:cubicBezTo>
                  <a:cubicBezTo>
                    <a:pt x="46" y="46"/>
                    <a:pt x="4" y="93"/>
                    <a:pt x="2" y="114"/>
                  </a:cubicBezTo>
                  <a:cubicBezTo>
                    <a:pt x="0" y="135"/>
                    <a:pt x="21" y="143"/>
                    <a:pt x="38" y="156"/>
                  </a:cubicBezTo>
                  <a:cubicBezTo>
                    <a:pt x="55" y="169"/>
                    <a:pt x="84" y="184"/>
                    <a:pt x="101" y="192"/>
                  </a:cubicBezTo>
                  <a:cubicBezTo>
                    <a:pt x="118" y="200"/>
                    <a:pt x="129" y="202"/>
                    <a:pt x="140" y="204"/>
                  </a:cubicBezTo>
                  <a:cubicBezTo>
                    <a:pt x="151" y="206"/>
                    <a:pt x="159" y="205"/>
                    <a:pt x="167" y="20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7" name="Freeform 131"/>
            <p:cNvSpPr>
              <a:spLocks/>
            </p:cNvSpPr>
            <p:nvPr/>
          </p:nvSpPr>
          <p:spPr bwMode="auto">
            <a:xfrm>
              <a:off x="2799" y="2697"/>
              <a:ext cx="159" cy="87"/>
            </a:xfrm>
            <a:custGeom>
              <a:avLst/>
              <a:gdLst/>
              <a:ahLst/>
              <a:cxnLst>
                <a:cxn ang="0">
                  <a:pos x="0" y="0"/>
                </a:cxn>
                <a:cxn ang="0">
                  <a:pos x="81" y="21"/>
                </a:cxn>
                <a:cxn ang="0">
                  <a:pos x="72" y="57"/>
                </a:cxn>
                <a:cxn ang="0">
                  <a:pos x="159" y="87"/>
                </a:cxn>
              </a:cxnLst>
              <a:rect l="0" t="0" r="r" b="b"/>
              <a:pathLst>
                <a:path w="159" h="87">
                  <a:moveTo>
                    <a:pt x="0" y="0"/>
                  </a:moveTo>
                  <a:cubicBezTo>
                    <a:pt x="34" y="6"/>
                    <a:pt x="69" y="12"/>
                    <a:pt x="81" y="21"/>
                  </a:cubicBezTo>
                  <a:cubicBezTo>
                    <a:pt x="93" y="30"/>
                    <a:pt x="59" y="46"/>
                    <a:pt x="72" y="57"/>
                  </a:cubicBezTo>
                  <a:cubicBezTo>
                    <a:pt x="85" y="68"/>
                    <a:pt x="142" y="83"/>
                    <a:pt x="159" y="8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8" name="Freeform 132"/>
            <p:cNvSpPr>
              <a:spLocks/>
            </p:cNvSpPr>
            <p:nvPr/>
          </p:nvSpPr>
          <p:spPr bwMode="auto">
            <a:xfrm>
              <a:off x="2847" y="2550"/>
              <a:ext cx="135" cy="69"/>
            </a:xfrm>
            <a:custGeom>
              <a:avLst/>
              <a:gdLst/>
              <a:ahLst/>
              <a:cxnLst>
                <a:cxn ang="0">
                  <a:pos x="0" y="39"/>
                </a:cxn>
                <a:cxn ang="0">
                  <a:pos x="66" y="24"/>
                </a:cxn>
                <a:cxn ang="0">
                  <a:pos x="90" y="3"/>
                </a:cxn>
                <a:cxn ang="0">
                  <a:pos x="126" y="45"/>
                </a:cxn>
                <a:cxn ang="0">
                  <a:pos x="135" y="69"/>
                </a:cxn>
              </a:cxnLst>
              <a:rect l="0" t="0" r="r" b="b"/>
              <a:pathLst>
                <a:path w="135" h="69">
                  <a:moveTo>
                    <a:pt x="0" y="39"/>
                  </a:moveTo>
                  <a:cubicBezTo>
                    <a:pt x="25" y="34"/>
                    <a:pt x="51" y="30"/>
                    <a:pt x="66" y="24"/>
                  </a:cubicBezTo>
                  <a:cubicBezTo>
                    <a:pt x="81" y="18"/>
                    <a:pt x="80" y="0"/>
                    <a:pt x="90" y="3"/>
                  </a:cubicBezTo>
                  <a:cubicBezTo>
                    <a:pt x="100" y="6"/>
                    <a:pt x="119" y="34"/>
                    <a:pt x="126" y="45"/>
                  </a:cubicBezTo>
                  <a:cubicBezTo>
                    <a:pt x="133" y="56"/>
                    <a:pt x="134" y="62"/>
                    <a:pt x="135"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9" name="Freeform 133"/>
            <p:cNvSpPr>
              <a:spLocks/>
            </p:cNvSpPr>
            <p:nvPr/>
          </p:nvSpPr>
          <p:spPr bwMode="auto">
            <a:xfrm>
              <a:off x="2839" y="2805"/>
              <a:ext cx="80" cy="123"/>
            </a:xfrm>
            <a:custGeom>
              <a:avLst/>
              <a:gdLst/>
              <a:ahLst/>
              <a:cxnLst>
                <a:cxn ang="0">
                  <a:pos x="5" y="0"/>
                </a:cxn>
                <a:cxn ang="0">
                  <a:pos x="11" y="27"/>
                </a:cxn>
                <a:cxn ang="0">
                  <a:pos x="68" y="75"/>
                </a:cxn>
                <a:cxn ang="0">
                  <a:pos x="80" y="123"/>
                </a:cxn>
              </a:cxnLst>
              <a:rect l="0" t="0" r="r" b="b"/>
              <a:pathLst>
                <a:path w="80" h="123">
                  <a:moveTo>
                    <a:pt x="5" y="0"/>
                  </a:moveTo>
                  <a:cubicBezTo>
                    <a:pt x="2" y="7"/>
                    <a:pt x="0" y="14"/>
                    <a:pt x="11" y="27"/>
                  </a:cubicBezTo>
                  <a:cubicBezTo>
                    <a:pt x="22" y="40"/>
                    <a:pt x="57" y="59"/>
                    <a:pt x="68" y="75"/>
                  </a:cubicBezTo>
                  <a:cubicBezTo>
                    <a:pt x="79" y="91"/>
                    <a:pt x="79" y="107"/>
                    <a:pt x="80" y="12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grpSp>
      <p:grpSp>
        <p:nvGrpSpPr>
          <p:cNvPr id="194" name="Group 358"/>
          <p:cNvGrpSpPr>
            <a:grpSpLocks/>
          </p:cNvGrpSpPr>
          <p:nvPr/>
        </p:nvGrpSpPr>
        <p:grpSpPr bwMode="auto">
          <a:xfrm rot="706738">
            <a:off x="598548" y="3576688"/>
            <a:ext cx="457200" cy="1052050"/>
            <a:chOff x="4958" y="583"/>
            <a:chExt cx="271" cy="1360"/>
          </a:xfrm>
        </p:grpSpPr>
        <p:sp>
          <p:nvSpPr>
            <p:cNvPr id="195" name="Freeform 333"/>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en-US"/>
            </a:p>
          </p:txBody>
        </p:sp>
        <p:sp>
          <p:nvSpPr>
            <p:cNvPr id="196" name="Freeform 334"/>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197" name="Freeform 335"/>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198" name="Freeform 336"/>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199" name="Freeform 337"/>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0" name="Freeform 338"/>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1" name="Freeform 339"/>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2" name="Freeform 340"/>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203" name="Freeform 341"/>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4" name="Freeform 342"/>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en-US"/>
            </a:p>
          </p:txBody>
        </p:sp>
        <p:sp>
          <p:nvSpPr>
            <p:cNvPr id="205" name="Freeform 343"/>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206" name="Freeform 344"/>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207" name="Freeform 345"/>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en-US"/>
            </a:p>
          </p:txBody>
        </p:sp>
        <p:sp>
          <p:nvSpPr>
            <p:cNvPr id="208" name="Freeform 346"/>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9" name="Freeform 347"/>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en-US"/>
            </a:p>
          </p:txBody>
        </p:sp>
        <p:sp>
          <p:nvSpPr>
            <p:cNvPr id="210" name="Freeform 348"/>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211" name="Freeform 349"/>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2" name="Freeform 350"/>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3" name="Freeform 351"/>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4" name="Freeform 352"/>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5" name="Freeform 353"/>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6" name="Freeform 354"/>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7" name="Freeform 355"/>
            <p:cNvSpPr>
              <a:spLocks noChangeAspect="1"/>
            </p:cNvSpPr>
            <p:nvPr/>
          </p:nvSpPr>
          <p:spPr bwMode="auto">
            <a:xfrm>
              <a:off x="5022" y="641"/>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8" name="Freeform 356"/>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en-US"/>
            </a:p>
          </p:txBody>
        </p:sp>
        <p:sp>
          <p:nvSpPr>
            <p:cNvPr id="219" name="Freeform 357"/>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en-US"/>
            </a:p>
          </p:txBody>
        </p:sp>
      </p:grpSp>
      <p:grpSp>
        <p:nvGrpSpPr>
          <p:cNvPr id="522" name="Group 358"/>
          <p:cNvGrpSpPr>
            <a:grpSpLocks/>
          </p:cNvGrpSpPr>
          <p:nvPr/>
        </p:nvGrpSpPr>
        <p:grpSpPr bwMode="auto">
          <a:xfrm rot="706738">
            <a:off x="2092152" y="5015475"/>
            <a:ext cx="457200" cy="1052050"/>
            <a:chOff x="4958" y="583"/>
            <a:chExt cx="271" cy="1360"/>
          </a:xfrm>
        </p:grpSpPr>
        <p:sp>
          <p:nvSpPr>
            <p:cNvPr id="523" name="Freeform 333"/>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en-US"/>
            </a:p>
          </p:txBody>
        </p:sp>
        <p:sp>
          <p:nvSpPr>
            <p:cNvPr id="524" name="Freeform 334"/>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525" name="Freeform 335"/>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526" name="Freeform 336"/>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27" name="Freeform 337"/>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28" name="Freeform 338"/>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29" name="Freeform 339"/>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30" name="Freeform 340"/>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531" name="Freeform 341"/>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32" name="Freeform 342"/>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en-US"/>
            </a:p>
          </p:txBody>
        </p:sp>
        <p:sp>
          <p:nvSpPr>
            <p:cNvPr id="533" name="Freeform 343"/>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534" name="Freeform 344"/>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535" name="Freeform 345"/>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en-US"/>
            </a:p>
          </p:txBody>
        </p:sp>
        <p:sp>
          <p:nvSpPr>
            <p:cNvPr id="536" name="Freeform 346"/>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37" name="Freeform 347"/>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en-US"/>
            </a:p>
          </p:txBody>
        </p:sp>
        <p:sp>
          <p:nvSpPr>
            <p:cNvPr id="538" name="Freeform 348"/>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539" name="Freeform 349"/>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0" name="Freeform 350"/>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1" name="Freeform 351"/>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2" name="Freeform 352"/>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3" name="Freeform 353"/>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4" name="Freeform 354"/>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5" name="Freeform 355"/>
            <p:cNvSpPr>
              <a:spLocks noChangeAspect="1"/>
            </p:cNvSpPr>
            <p:nvPr/>
          </p:nvSpPr>
          <p:spPr bwMode="auto">
            <a:xfrm>
              <a:off x="5022" y="641"/>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6" name="Freeform 356"/>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en-US"/>
            </a:p>
          </p:txBody>
        </p:sp>
        <p:sp>
          <p:nvSpPr>
            <p:cNvPr id="547" name="Freeform 357"/>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en-US"/>
            </a:p>
          </p:txBody>
        </p:sp>
      </p:grpSp>
      <p:grpSp>
        <p:nvGrpSpPr>
          <p:cNvPr id="548" name="Group 626"/>
          <p:cNvGrpSpPr>
            <a:grpSpLocks/>
          </p:cNvGrpSpPr>
          <p:nvPr/>
        </p:nvGrpSpPr>
        <p:grpSpPr bwMode="auto">
          <a:xfrm>
            <a:off x="3526690" y="2793016"/>
            <a:ext cx="914400" cy="762000"/>
            <a:chOff x="2679" y="2028"/>
            <a:chExt cx="1157" cy="764"/>
          </a:xfrm>
        </p:grpSpPr>
        <p:sp>
          <p:nvSpPr>
            <p:cNvPr id="549"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en-US"/>
            </a:p>
          </p:txBody>
        </p:sp>
        <p:grpSp>
          <p:nvGrpSpPr>
            <p:cNvPr id="550" name="Group 628"/>
            <p:cNvGrpSpPr>
              <a:grpSpLocks noChangeAspect="1"/>
            </p:cNvGrpSpPr>
            <p:nvPr/>
          </p:nvGrpSpPr>
          <p:grpSpPr bwMode="auto">
            <a:xfrm>
              <a:off x="2992" y="2553"/>
              <a:ext cx="328" cy="113"/>
              <a:chOff x="1683" y="3211"/>
              <a:chExt cx="825" cy="284"/>
            </a:xfrm>
          </p:grpSpPr>
          <p:sp>
            <p:nvSpPr>
              <p:cNvPr id="564"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en-US"/>
              </a:p>
            </p:txBody>
          </p:sp>
          <p:sp>
            <p:nvSpPr>
              <p:cNvPr id="565"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en-US"/>
              </a:p>
            </p:txBody>
          </p:sp>
        </p:grpSp>
        <p:sp>
          <p:nvSpPr>
            <p:cNvPr id="551"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en-US"/>
            </a:p>
          </p:txBody>
        </p:sp>
        <p:sp>
          <p:nvSpPr>
            <p:cNvPr id="552"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en-US"/>
            </a:p>
          </p:txBody>
        </p:sp>
        <p:sp>
          <p:nvSpPr>
            <p:cNvPr id="553"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en-US"/>
            </a:p>
          </p:txBody>
        </p:sp>
        <p:sp>
          <p:nvSpPr>
            <p:cNvPr id="554"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a:alphaModFix amt="30000"/>
              </a:blip>
              <a:srcRect/>
              <a:tile tx="0" ty="0" sx="100000" sy="100000" flip="none" algn="tl"/>
            </a:blipFill>
            <a:ln w="9525">
              <a:noFill/>
              <a:round/>
              <a:headEnd/>
              <a:tailEnd/>
            </a:ln>
            <a:effectLst/>
          </p:spPr>
          <p:txBody>
            <a:bodyPr/>
            <a:lstStyle/>
            <a:p>
              <a:endParaRPr lang="en-US"/>
            </a:p>
          </p:txBody>
        </p:sp>
        <p:sp>
          <p:nvSpPr>
            <p:cNvPr id="555"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en-US"/>
            </a:p>
          </p:txBody>
        </p:sp>
        <p:grpSp>
          <p:nvGrpSpPr>
            <p:cNvPr id="556" name="Group 636"/>
            <p:cNvGrpSpPr>
              <a:grpSpLocks noChangeAspect="1"/>
            </p:cNvGrpSpPr>
            <p:nvPr/>
          </p:nvGrpSpPr>
          <p:grpSpPr bwMode="auto">
            <a:xfrm>
              <a:off x="2679" y="2033"/>
              <a:ext cx="699" cy="759"/>
              <a:chOff x="279" y="215"/>
              <a:chExt cx="1764" cy="1907"/>
            </a:xfrm>
          </p:grpSpPr>
          <p:sp>
            <p:nvSpPr>
              <p:cNvPr id="561"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en-US"/>
              </a:p>
            </p:txBody>
          </p:sp>
          <p:sp>
            <p:nvSpPr>
              <p:cNvPr id="562"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en-US"/>
              </a:p>
            </p:txBody>
          </p:sp>
          <p:sp>
            <p:nvSpPr>
              <p:cNvPr id="563"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en-US"/>
              </a:p>
            </p:txBody>
          </p:sp>
        </p:grpSp>
        <p:sp>
          <p:nvSpPr>
            <p:cNvPr id="557"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en-US"/>
            </a:p>
          </p:txBody>
        </p:sp>
        <p:sp>
          <p:nvSpPr>
            <p:cNvPr id="558"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en-US"/>
            </a:p>
          </p:txBody>
        </p:sp>
        <p:sp>
          <p:nvSpPr>
            <p:cNvPr id="559"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en-US"/>
            </a:p>
          </p:txBody>
        </p:sp>
        <p:sp>
          <p:nvSpPr>
            <p:cNvPr id="560"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en-US"/>
            </a:p>
          </p:txBody>
        </p:sp>
      </p:grpSp>
      <p:grpSp>
        <p:nvGrpSpPr>
          <p:cNvPr id="566" name="Group 135"/>
          <p:cNvGrpSpPr>
            <a:grpSpLocks/>
          </p:cNvGrpSpPr>
          <p:nvPr/>
        </p:nvGrpSpPr>
        <p:grpSpPr bwMode="auto">
          <a:xfrm>
            <a:off x="6070601" y="4404479"/>
            <a:ext cx="831360" cy="1100148"/>
            <a:chOff x="2266" y="1460"/>
            <a:chExt cx="1337" cy="1492"/>
          </a:xfrm>
        </p:grpSpPr>
        <p:sp>
          <p:nvSpPr>
            <p:cNvPr id="567" name="Freeform 64"/>
            <p:cNvSpPr>
              <a:spLocks/>
            </p:cNvSpPr>
            <p:nvPr/>
          </p:nvSpPr>
          <p:spPr bwMode="auto">
            <a:xfrm>
              <a:off x="2463" y="2528"/>
              <a:ext cx="90" cy="104"/>
            </a:xfrm>
            <a:custGeom>
              <a:avLst/>
              <a:gdLst/>
              <a:ahLst/>
              <a:cxnLst>
                <a:cxn ang="0">
                  <a:pos x="78" y="103"/>
                </a:cxn>
                <a:cxn ang="0">
                  <a:pos x="33" y="91"/>
                </a:cxn>
                <a:cxn ang="0">
                  <a:pos x="6" y="46"/>
                </a:cxn>
                <a:cxn ang="0">
                  <a:pos x="3" y="16"/>
                </a:cxn>
                <a:cxn ang="0">
                  <a:pos x="27" y="4"/>
                </a:cxn>
                <a:cxn ang="0">
                  <a:pos x="27" y="40"/>
                </a:cxn>
                <a:cxn ang="0">
                  <a:pos x="42" y="67"/>
                </a:cxn>
                <a:cxn ang="0">
                  <a:pos x="84" y="82"/>
                </a:cxn>
                <a:cxn ang="0">
                  <a:pos x="78" y="103"/>
                </a:cxn>
              </a:cxnLst>
              <a:rect l="0" t="0" r="r" b="b"/>
              <a:pathLst>
                <a:path w="90" h="104">
                  <a:moveTo>
                    <a:pt x="78" y="103"/>
                  </a:moveTo>
                  <a:cubicBezTo>
                    <a:pt x="69" y="104"/>
                    <a:pt x="45" y="100"/>
                    <a:pt x="33" y="91"/>
                  </a:cubicBezTo>
                  <a:cubicBezTo>
                    <a:pt x="21" y="82"/>
                    <a:pt x="11" y="58"/>
                    <a:pt x="6" y="46"/>
                  </a:cubicBezTo>
                  <a:cubicBezTo>
                    <a:pt x="1" y="34"/>
                    <a:pt x="0" y="23"/>
                    <a:pt x="3" y="16"/>
                  </a:cubicBezTo>
                  <a:cubicBezTo>
                    <a:pt x="6" y="9"/>
                    <a:pt x="23" y="0"/>
                    <a:pt x="27" y="4"/>
                  </a:cubicBezTo>
                  <a:cubicBezTo>
                    <a:pt x="31" y="8"/>
                    <a:pt x="25" y="30"/>
                    <a:pt x="27" y="40"/>
                  </a:cubicBezTo>
                  <a:cubicBezTo>
                    <a:pt x="29" y="50"/>
                    <a:pt x="33" y="60"/>
                    <a:pt x="42" y="67"/>
                  </a:cubicBezTo>
                  <a:cubicBezTo>
                    <a:pt x="51" y="74"/>
                    <a:pt x="78" y="77"/>
                    <a:pt x="84" y="82"/>
                  </a:cubicBezTo>
                  <a:cubicBezTo>
                    <a:pt x="90" y="87"/>
                    <a:pt x="87" y="102"/>
                    <a:pt x="78" y="103"/>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568" name="Freeform 63"/>
            <p:cNvSpPr>
              <a:spLocks/>
            </p:cNvSpPr>
            <p:nvPr/>
          </p:nvSpPr>
          <p:spPr bwMode="auto">
            <a:xfrm>
              <a:off x="2757" y="2622"/>
              <a:ext cx="107" cy="135"/>
            </a:xfrm>
            <a:custGeom>
              <a:avLst/>
              <a:gdLst/>
              <a:ahLst/>
              <a:cxnLst>
                <a:cxn ang="0">
                  <a:pos x="93" y="33"/>
                </a:cxn>
                <a:cxn ang="0">
                  <a:pos x="18" y="12"/>
                </a:cxn>
                <a:cxn ang="0">
                  <a:pos x="3" y="108"/>
                </a:cxn>
                <a:cxn ang="0">
                  <a:pos x="36" y="129"/>
                </a:cxn>
                <a:cxn ang="0">
                  <a:pos x="96" y="72"/>
                </a:cxn>
                <a:cxn ang="0">
                  <a:pos x="93" y="33"/>
                </a:cxn>
              </a:cxnLst>
              <a:rect l="0" t="0" r="r" b="b"/>
              <a:pathLst>
                <a:path w="107" h="135">
                  <a:moveTo>
                    <a:pt x="93" y="33"/>
                  </a:moveTo>
                  <a:cubicBezTo>
                    <a:pt x="80" y="23"/>
                    <a:pt x="33" y="0"/>
                    <a:pt x="18" y="12"/>
                  </a:cubicBezTo>
                  <a:cubicBezTo>
                    <a:pt x="3" y="24"/>
                    <a:pt x="0" y="89"/>
                    <a:pt x="3" y="108"/>
                  </a:cubicBezTo>
                  <a:cubicBezTo>
                    <a:pt x="6" y="127"/>
                    <a:pt x="21" y="135"/>
                    <a:pt x="36" y="129"/>
                  </a:cubicBezTo>
                  <a:cubicBezTo>
                    <a:pt x="51" y="123"/>
                    <a:pt x="85" y="89"/>
                    <a:pt x="96" y="72"/>
                  </a:cubicBezTo>
                  <a:cubicBezTo>
                    <a:pt x="107" y="55"/>
                    <a:pt x="106" y="43"/>
                    <a:pt x="93" y="33"/>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569" name="Freeform 62"/>
            <p:cNvSpPr>
              <a:spLocks/>
            </p:cNvSpPr>
            <p:nvPr/>
          </p:nvSpPr>
          <p:spPr bwMode="auto">
            <a:xfrm>
              <a:off x="2826" y="2307"/>
              <a:ext cx="173" cy="118"/>
            </a:xfrm>
            <a:custGeom>
              <a:avLst/>
              <a:gdLst/>
              <a:ahLst/>
              <a:cxnLst>
                <a:cxn ang="0">
                  <a:pos x="162" y="15"/>
                </a:cxn>
                <a:cxn ang="0">
                  <a:pos x="141" y="63"/>
                </a:cxn>
                <a:cxn ang="0">
                  <a:pos x="93" y="117"/>
                </a:cxn>
                <a:cxn ang="0">
                  <a:pos x="18" y="72"/>
                </a:cxn>
                <a:cxn ang="0">
                  <a:pos x="9" y="36"/>
                </a:cxn>
                <a:cxn ang="0">
                  <a:pos x="72" y="3"/>
                </a:cxn>
                <a:cxn ang="0">
                  <a:pos x="162" y="15"/>
                </a:cxn>
              </a:cxnLst>
              <a:rect l="0" t="0" r="r" b="b"/>
              <a:pathLst>
                <a:path w="173" h="118">
                  <a:moveTo>
                    <a:pt x="162" y="15"/>
                  </a:moveTo>
                  <a:cubicBezTo>
                    <a:pt x="173" y="25"/>
                    <a:pt x="152" y="46"/>
                    <a:pt x="141" y="63"/>
                  </a:cubicBezTo>
                  <a:cubicBezTo>
                    <a:pt x="130" y="80"/>
                    <a:pt x="113" y="116"/>
                    <a:pt x="93" y="117"/>
                  </a:cubicBezTo>
                  <a:cubicBezTo>
                    <a:pt x="73" y="118"/>
                    <a:pt x="32" y="85"/>
                    <a:pt x="18" y="72"/>
                  </a:cubicBezTo>
                  <a:cubicBezTo>
                    <a:pt x="4" y="59"/>
                    <a:pt x="0" y="47"/>
                    <a:pt x="9" y="36"/>
                  </a:cubicBezTo>
                  <a:cubicBezTo>
                    <a:pt x="18" y="25"/>
                    <a:pt x="47" y="6"/>
                    <a:pt x="72" y="3"/>
                  </a:cubicBezTo>
                  <a:cubicBezTo>
                    <a:pt x="97" y="0"/>
                    <a:pt x="151" y="5"/>
                    <a:pt x="162" y="15"/>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0" name="Freeform 61"/>
            <p:cNvSpPr>
              <a:spLocks/>
            </p:cNvSpPr>
            <p:nvPr/>
          </p:nvSpPr>
          <p:spPr bwMode="auto">
            <a:xfrm>
              <a:off x="2751" y="2358"/>
              <a:ext cx="141" cy="316"/>
            </a:xfrm>
            <a:custGeom>
              <a:avLst/>
              <a:gdLst/>
              <a:ahLst/>
              <a:cxnLst>
                <a:cxn ang="0">
                  <a:pos x="102" y="291"/>
                </a:cxn>
                <a:cxn ang="0">
                  <a:pos x="24" y="273"/>
                </a:cxn>
                <a:cxn ang="0">
                  <a:pos x="0" y="138"/>
                </a:cxn>
                <a:cxn ang="0">
                  <a:pos x="21" y="48"/>
                </a:cxn>
                <a:cxn ang="0">
                  <a:pos x="84" y="0"/>
                </a:cxn>
                <a:cxn ang="0">
                  <a:pos x="132" y="45"/>
                </a:cxn>
                <a:cxn ang="0">
                  <a:pos x="135" y="123"/>
                </a:cxn>
                <a:cxn ang="0">
                  <a:pos x="102" y="291"/>
                </a:cxn>
              </a:cxnLst>
              <a:rect l="0" t="0" r="r" b="b"/>
              <a:pathLst>
                <a:path w="141" h="316">
                  <a:moveTo>
                    <a:pt x="102" y="291"/>
                  </a:moveTo>
                  <a:cubicBezTo>
                    <a:pt x="84" y="316"/>
                    <a:pt x="41" y="299"/>
                    <a:pt x="24" y="273"/>
                  </a:cubicBezTo>
                  <a:cubicBezTo>
                    <a:pt x="7" y="247"/>
                    <a:pt x="0" y="175"/>
                    <a:pt x="0" y="138"/>
                  </a:cubicBezTo>
                  <a:cubicBezTo>
                    <a:pt x="0" y="101"/>
                    <a:pt x="7" y="71"/>
                    <a:pt x="21" y="48"/>
                  </a:cubicBezTo>
                  <a:cubicBezTo>
                    <a:pt x="35" y="25"/>
                    <a:pt x="66" y="0"/>
                    <a:pt x="84" y="0"/>
                  </a:cubicBezTo>
                  <a:cubicBezTo>
                    <a:pt x="102" y="0"/>
                    <a:pt x="123" y="24"/>
                    <a:pt x="132" y="45"/>
                  </a:cubicBezTo>
                  <a:cubicBezTo>
                    <a:pt x="141" y="66"/>
                    <a:pt x="140" y="82"/>
                    <a:pt x="135" y="123"/>
                  </a:cubicBezTo>
                  <a:cubicBezTo>
                    <a:pt x="130" y="164"/>
                    <a:pt x="120" y="266"/>
                    <a:pt x="102" y="29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571" name="Freeform 60"/>
            <p:cNvSpPr>
              <a:spLocks/>
            </p:cNvSpPr>
            <p:nvPr/>
          </p:nvSpPr>
          <p:spPr bwMode="auto">
            <a:xfrm>
              <a:off x="2922" y="2324"/>
              <a:ext cx="175" cy="131"/>
            </a:xfrm>
            <a:custGeom>
              <a:avLst/>
              <a:gdLst/>
              <a:ahLst/>
              <a:cxnLst>
                <a:cxn ang="0">
                  <a:pos x="9" y="70"/>
                </a:cxn>
                <a:cxn ang="0">
                  <a:pos x="27" y="118"/>
                </a:cxn>
                <a:cxn ang="0">
                  <a:pos x="132" y="121"/>
                </a:cxn>
                <a:cxn ang="0">
                  <a:pos x="171" y="55"/>
                </a:cxn>
                <a:cxn ang="0">
                  <a:pos x="156" y="31"/>
                </a:cxn>
                <a:cxn ang="0">
                  <a:pos x="81" y="7"/>
                </a:cxn>
                <a:cxn ang="0">
                  <a:pos x="9" y="70"/>
                </a:cxn>
              </a:cxnLst>
              <a:rect l="0" t="0" r="r" b="b"/>
              <a:pathLst>
                <a:path w="175" h="131">
                  <a:moveTo>
                    <a:pt x="9" y="70"/>
                  </a:moveTo>
                  <a:cubicBezTo>
                    <a:pt x="0" y="88"/>
                    <a:pt x="6" y="109"/>
                    <a:pt x="27" y="118"/>
                  </a:cubicBezTo>
                  <a:cubicBezTo>
                    <a:pt x="48" y="127"/>
                    <a:pt x="108" y="131"/>
                    <a:pt x="132" y="121"/>
                  </a:cubicBezTo>
                  <a:cubicBezTo>
                    <a:pt x="156" y="111"/>
                    <a:pt x="167" y="70"/>
                    <a:pt x="171" y="55"/>
                  </a:cubicBezTo>
                  <a:cubicBezTo>
                    <a:pt x="175" y="40"/>
                    <a:pt x="171" y="39"/>
                    <a:pt x="156" y="31"/>
                  </a:cubicBezTo>
                  <a:cubicBezTo>
                    <a:pt x="141" y="23"/>
                    <a:pt x="105" y="0"/>
                    <a:pt x="81" y="7"/>
                  </a:cubicBezTo>
                  <a:cubicBezTo>
                    <a:pt x="57" y="14"/>
                    <a:pt x="18" y="52"/>
                    <a:pt x="9" y="70"/>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2" name="Freeform 59"/>
            <p:cNvSpPr>
              <a:spLocks/>
            </p:cNvSpPr>
            <p:nvPr/>
          </p:nvSpPr>
          <p:spPr bwMode="auto">
            <a:xfrm>
              <a:off x="3041" y="2368"/>
              <a:ext cx="101" cy="158"/>
            </a:xfrm>
            <a:custGeom>
              <a:avLst/>
              <a:gdLst/>
              <a:ahLst/>
              <a:cxnLst>
                <a:cxn ang="0">
                  <a:pos x="10" y="122"/>
                </a:cxn>
                <a:cxn ang="0">
                  <a:pos x="73" y="146"/>
                </a:cxn>
                <a:cxn ang="0">
                  <a:pos x="97" y="50"/>
                </a:cxn>
                <a:cxn ang="0">
                  <a:pos x="94" y="17"/>
                </a:cxn>
                <a:cxn ang="0">
                  <a:pos x="52" y="11"/>
                </a:cxn>
                <a:cxn ang="0">
                  <a:pos x="13" y="86"/>
                </a:cxn>
                <a:cxn ang="0">
                  <a:pos x="10" y="122"/>
                </a:cxn>
              </a:cxnLst>
              <a:rect l="0" t="0" r="r" b="b"/>
              <a:pathLst>
                <a:path w="101" h="158">
                  <a:moveTo>
                    <a:pt x="10" y="122"/>
                  </a:moveTo>
                  <a:cubicBezTo>
                    <a:pt x="20" y="132"/>
                    <a:pt x="59" y="158"/>
                    <a:pt x="73" y="146"/>
                  </a:cubicBezTo>
                  <a:cubicBezTo>
                    <a:pt x="87" y="134"/>
                    <a:pt x="94" y="71"/>
                    <a:pt x="97" y="50"/>
                  </a:cubicBezTo>
                  <a:cubicBezTo>
                    <a:pt x="100" y="29"/>
                    <a:pt x="101" y="23"/>
                    <a:pt x="94" y="17"/>
                  </a:cubicBezTo>
                  <a:cubicBezTo>
                    <a:pt x="87" y="11"/>
                    <a:pt x="65" y="0"/>
                    <a:pt x="52" y="11"/>
                  </a:cubicBezTo>
                  <a:cubicBezTo>
                    <a:pt x="39" y="22"/>
                    <a:pt x="21" y="68"/>
                    <a:pt x="13" y="86"/>
                  </a:cubicBezTo>
                  <a:cubicBezTo>
                    <a:pt x="5" y="104"/>
                    <a:pt x="0" y="112"/>
                    <a:pt x="10" y="122"/>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3" name="Freeform 58"/>
            <p:cNvSpPr>
              <a:spLocks/>
            </p:cNvSpPr>
            <p:nvPr/>
          </p:nvSpPr>
          <p:spPr bwMode="auto">
            <a:xfrm>
              <a:off x="3181" y="2402"/>
              <a:ext cx="122" cy="138"/>
            </a:xfrm>
            <a:custGeom>
              <a:avLst/>
              <a:gdLst/>
              <a:ahLst/>
              <a:cxnLst>
                <a:cxn ang="0">
                  <a:pos x="116" y="91"/>
                </a:cxn>
                <a:cxn ang="0">
                  <a:pos x="47" y="124"/>
                </a:cxn>
                <a:cxn ang="0">
                  <a:pos x="11" y="7"/>
                </a:cxn>
                <a:cxn ang="0">
                  <a:pos x="116" y="91"/>
                </a:cxn>
              </a:cxnLst>
              <a:rect l="0" t="0" r="r" b="b"/>
              <a:pathLst>
                <a:path w="122" h="138">
                  <a:moveTo>
                    <a:pt x="116" y="91"/>
                  </a:moveTo>
                  <a:cubicBezTo>
                    <a:pt x="122" y="110"/>
                    <a:pt x="65" y="138"/>
                    <a:pt x="47" y="124"/>
                  </a:cubicBezTo>
                  <a:cubicBezTo>
                    <a:pt x="29" y="110"/>
                    <a:pt x="0" y="14"/>
                    <a:pt x="11" y="7"/>
                  </a:cubicBezTo>
                  <a:cubicBezTo>
                    <a:pt x="22" y="0"/>
                    <a:pt x="110" y="72"/>
                    <a:pt x="116" y="91"/>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574" name="Freeform 57"/>
            <p:cNvSpPr>
              <a:spLocks/>
            </p:cNvSpPr>
            <p:nvPr/>
          </p:nvSpPr>
          <p:spPr bwMode="auto">
            <a:xfrm>
              <a:off x="3111" y="2396"/>
              <a:ext cx="113" cy="128"/>
            </a:xfrm>
            <a:custGeom>
              <a:avLst/>
              <a:gdLst/>
              <a:ahLst/>
              <a:cxnLst>
                <a:cxn ang="0">
                  <a:pos x="0" y="109"/>
                </a:cxn>
                <a:cxn ang="0">
                  <a:pos x="99" y="115"/>
                </a:cxn>
                <a:cxn ang="0">
                  <a:pos x="84" y="28"/>
                </a:cxn>
                <a:cxn ang="0">
                  <a:pos x="33" y="13"/>
                </a:cxn>
                <a:cxn ang="0">
                  <a:pos x="0" y="109"/>
                </a:cxn>
              </a:cxnLst>
              <a:rect l="0" t="0" r="r" b="b"/>
              <a:pathLst>
                <a:path w="113" h="128">
                  <a:moveTo>
                    <a:pt x="0" y="109"/>
                  </a:moveTo>
                  <a:cubicBezTo>
                    <a:pt x="10" y="125"/>
                    <a:pt x="85" y="128"/>
                    <a:pt x="99" y="115"/>
                  </a:cubicBezTo>
                  <a:cubicBezTo>
                    <a:pt x="113" y="102"/>
                    <a:pt x="95" y="45"/>
                    <a:pt x="84" y="28"/>
                  </a:cubicBezTo>
                  <a:cubicBezTo>
                    <a:pt x="73" y="11"/>
                    <a:pt x="47" y="0"/>
                    <a:pt x="33" y="13"/>
                  </a:cubicBezTo>
                  <a:cubicBezTo>
                    <a:pt x="19" y="26"/>
                    <a:pt x="7" y="89"/>
                    <a:pt x="0" y="109"/>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5" name="Freeform 56"/>
            <p:cNvSpPr>
              <a:spLocks/>
            </p:cNvSpPr>
            <p:nvPr/>
          </p:nvSpPr>
          <p:spPr bwMode="auto">
            <a:xfrm>
              <a:off x="3201" y="2371"/>
              <a:ext cx="162" cy="129"/>
            </a:xfrm>
            <a:custGeom>
              <a:avLst/>
              <a:gdLst/>
              <a:ahLst/>
              <a:cxnLst>
                <a:cxn ang="0">
                  <a:pos x="93" y="125"/>
                </a:cxn>
                <a:cxn ang="0">
                  <a:pos x="162" y="41"/>
                </a:cxn>
                <a:cxn ang="0">
                  <a:pos x="93" y="8"/>
                </a:cxn>
                <a:cxn ang="0">
                  <a:pos x="51" y="2"/>
                </a:cxn>
                <a:cxn ang="0">
                  <a:pos x="30" y="23"/>
                </a:cxn>
                <a:cxn ang="0">
                  <a:pos x="18" y="32"/>
                </a:cxn>
                <a:cxn ang="0">
                  <a:pos x="12" y="68"/>
                </a:cxn>
                <a:cxn ang="0">
                  <a:pos x="93" y="125"/>
                </a:cxn>
              </a:cxnLst>
              <a:rect l="0" t="0" r="r" b="b"/>
              <a:pathLst>
                <a:path w="162" h="129">
                  <a:moveTo>
                    <a:pt x="93" y="125"/>
                  </a:moveTo>
                  <a:cubicBezTo>
                    <a:pt x="118" y="121"/>
                    <a:pt x="162" y="60"/>
                    <a:pt x="162" y="41"/>
                  </a:cubicBezTo>
                  <a:cubicBezTo>
                    <a:pt x="162" y="22"/>
                    <a:pt x="111" y="14"/>
                    <a:pt x="93" y="8"/>
                  </a:cubicBezTo>
                  <a:cubicBezTo>
                    <a:pt x="75" y="2"/>
                    <a:pt x="61" y="0"/>
                    <a:pt x="51" y="2"/>
                  </a:cubicBezTo>
                  <a:cubicBezTo>
                    <a:pt x="41" y="4"/>
                    <a:pt x="35" y="18"/>
                    <a:pt x="30" y="23"/>
                  </a:cubicBezTo>
                  <a:cubicBezTo>
                    <a:pt x="25" y="28"/>
                    <a:pt x="21" y="25"/>
                    <a:pt x="18" y="32"/>
                  </a:cubicBezTo>
                  <a:cubicBezTo>
                    <a:pt x="15" y="39"/>
                    <a:pt x="0" y="53"/>
                    <a:pt x="12" y="68"/>
                  </a:cubicBezTo>
                  <a:cubicBezTo>
                    <a:pt x="24" y="83"/>
                    <a:pt x="68" y="129"/>
                    <a:pt x="93" y="125"/>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6" name="Freeform 55"/>
            <p:cNvSpPr>
              <a:spLocks/>
            </p:cNvSpPr>
            <p:nvPr/>
          </p:nvSpPr>
          <p:spPr bwMode="auto">
            <a:xfrm>
              <a:off x="3284" y="2279"/>
              <a:ext cx="132" cy="134"/>
            </a:xfrm>
            <a:custGeom>
              <a:avLst/>
              <a:gdLst/>
              <a:ahLst/>
              <a:cxnLst>
                <a:cxn ang="0">
                  <a:pos x="73" y="121"/>
                </a:cxn>
                <a:cxn ang="0">
                  <a:pos x="127" y="22"/>
                </a:cxn>
                <a:cxn ang="0">
                  <a:pos x="40" y="4"/>
                </a:cxn>
                <a:cxn ang="0">
                  <a:pos x="10" y="49"/>
                </a:cxn>
                <a:cxn ang="0">
                  <a:pos x="10" y="106"/>
                </a:cxn>
                <a:cxn ang="0">
                  <a:pos x="73" y="121"/>
                </a:cxn>
              </a:cxnLst>
              <a:rect l="0" t="0" r="r" b="b"/>
              <a:pathLst>
                <a:path w="132" h="134">
                  <a:moveTo>
                    <a:pt x="73" y="121"/>
                  </a:moveTo>
                  <a:cubicBezTo>
                    <a:pt x="92" y="107"/>
                    <a:pt x="132" y="41"/>
                    <a:pt x="127" y="22"/>
                  </a:cubicBezTo>
                  <a:cubicBezTo>
                    <a:pt x="122" y="3"/>
                    <a:pt x="59" y="0"/>
                    <a:pt x="40" y="4"/>
                  </a:cubicBezTo>
                  <a:cubicBezTo>
                    <a:pt x="21" y="8"/>
                    <a:pt x="15" y="32"/>
                    <a:pt x="10" y="49"/>
                  </a:cubicBezTo>
                  <a:cubicBezTo>
                    <a:pt x="5" y="66"/>
                    <a:pt x="0" y="95"/>
                    <a:pt x="10" y="106"/>
                  </a:cubicBezTo>
                  <a:cubicBezTo>
                    <a:pt x="20" y="117"/>
                    <a:pt x="55" y="134"/>
                    <a:pt x="73" y="12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7" name="Freeform 54"/>
            <p:cNvSpPr>
              <a:spLocks/>
            </p:cNvSpPr>
            <p:nvPr/>
          </p:nvSpPr>
          <p:spPr bwMode="auto">
            <a:xfrm>
              <a:off x="3316" y="2169"/>
              <a:ext cx="122" cy="149"/>
            </a:xfrm>
            <a:custGeom>
              <a:avLst/>
              <a:gdLst/>
              <a:ahLst/>
              <a:cxnLst>
                <a:cxn ang="0">
                  <a:pos x="29" y="12"/>
                </a:cxn>
                <a:cxn ang="0">
                  <a:pos x="2" y="69"/>
                </a:cxn>
                <a:cxn ang="0">
                  <a:pos x="14" y="117"/>
                </a:cxn>
                <a:cxn ang="0">
                  <a:pos x="89" y="135"/>
                </a:cxn>
                <a:cxn ang="0">
                  <a:pos x="119" y="30"/>
                </a:cxn>
                <a:cxn ang="0">
                  <a:pos x="71" y="3"/>
                </a:cxn>
                <a:cxn ang="0">
                  <a:pos x="29" y="12"/>
                </a:cxn>
              </a:cxnLst>
              <a:rect l="0" t="0" r="r" b="b"/>
              <a:pathLst>
                <a:path w="122" h="149">
                  <a:moveTo>
                    <a:pt x="29" y="12"/>
                  </a:moveTo>
                  <a:cubicBezTo>
                    <a:pt x="17" y="20"/>
                    <a:pt x="4" y="52"/>
                    <a:pt x="2" y="69"/>
                  </a:cubicBezTo>
                  <a:cubicBezTo>
                    <a:pt x="0" y="86"/>
                    <a:pt x="0" y="106"/>
                    <a:pt x="14" y="117"/>
                  </a:cubicBezTo>
                  <a:cubicBezTo>
                    <a:pt x="28" y="128"/>
                    <a:pt x="72" y="149"/>
                    <a:pt x="89" y="135"/>
                  </a:cubicBezTo>
                  <a:cubicBezTo>
                    <a:pt x="106" y="121"/>
                    <a:pt x="122" y="52"/>
                    <a:pt x="119" y="30"/>
                  </a:cubicBezTo>
                  <a:cubicBezTo>
                    <a:pt x="116" y="8"/>
                    <a:pt x="86" y="6"/>
                    <a:pt x="71" y="3"/>
                  </a:cubicBezTo>
                  <a:cubicBezTo>
                    <a:pt x="56" y="0"/>
                    <a:pt x="38" y="10"/>
                    <a:pt x="29" y="1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8" name="Freeform 53"/>
            <p:cNvSpPr>
              <a:spLocks/>
            </p:cNvSpPr>
            <p:nvPr/>
          </p:nvSpPr>
          <p:spPr bwMode="auto">
            <a:xfrm>
              <a:off x="3332" y="2065"/>
              <a:ext cx="103" cy="147"/>
            </a:xfrm>
            <a:custGeom>
              <a:avLst/>
              <a:gdLst/>
              <a:ahLst/>
              <a:cxnLst>
                <a:cxn ang="0">
                  <a:pos x="103" y="20"/>
                </a:cxn>
                <a:cxn ang="0">
                  <a:pos x="34" y="5"/>
                </a:cxn>
                <a:cxn ang="0">
                  <a:pos x="4" y="41"/>
                </a:cxn>
                <a:cxn ang="0">
                  <a:pos x="13" y="101"/>
                </a:cxn>
                <a:cxn ang="0">
                  <a:pos x="85" y="134"/>
                </a:cxn>
                <a:cxn ang="0">
                  <a:pos x="103" y="20"/>
                </a:cxn>
              </a:cxnLst>
              <a:rect l="0" t="0" r="r" b="b"/>
              <a:pathLst>
                <a:path w="103" h="147">
                  <a:moveTo>
                    <a:pt x="103" y="20"/>
                  </a:moveTo>
                  <a:cubicBezTo>
                    <a:pt x="95" y="0"/>
                    <a:pt x="50" y="2"/>
                    <a:pt x="34" y="5"/>
                  </a:cubicBezTo>
                  <a:cubicBezTo>
                    <a:pt x="18" y="8"/>
                    <a:pt x="8" y="25"/>
                    <a:pt x="4" y="41"/>
                  </a:cubicBezTo>
                  <a:cubicBezTo>
                    <a:pt x="0" y="57"/>
                    <a:pt x="0" y="85"/>
                    <a:pt x="13" y="101"/>
                  </a:cubicBezTo>
                  <a:cubicBezTo>
                    <a:pt x="26" y="117"/>
                    <a:pt x="70" y="147"/>
                    <a:pt x="85" y="134"/>
                  </a:cubicBezTo>
                  <a:cubicBezTo>
                    <a:pt x="100" y="121"/>
                    <a:pt x="99" y="44"/>
                    <a:pt x="103" y="20"/>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9" name="Freeform 52"/>
            <p:cNvSpPr>
              <a:spLocks/>
            </p:cNvSpPr>
            <p:nvPr/>
          </p:nvSpPr>
          <p:spPr bwMode="auto">
            <a:xfrm>
              <a:off x="3349" y="1949"/>
              <a:ext cx="142" cy="139"/>
            </a:xfrm>
            <a:custGeom>
              <a:avLst/>
              <a:gdLst/>
              <a:ahLst/>
              <a:cxnLst>
                <a:cxn ang="0">
                  <a:pos x="98" y="7"/>
                </a:cxn>
                <a:cxn ang="0">
                  <a:pos x="44" y="16"/>
                </a:cxn>
                <a:cxn ang="0">
                  <a:pos x="2" y="67"/>
                </a:cxn>
                <a:cxn ang="0">
                  <a:pos x="29" y="127"/>
                </a:cxn>
                <a:cxn ang="0">
                  <a:pos x="113" y="121"/>
                </a:cxn>
                <a:cxn ang="0">
                  <a:pos x="140" y="19"/>
                </a:cxn>
                <a:cxn ang="0">
                  <a:pos x="98" y="7"/>
                </a:cxn>
              </a:cxnLst>
              <a:rect l="0" t="0" r="r" b="b"/>
              <a:pathLst>
                <a:path w="142" h="139">
                  <a:moveTo>
                    <a:pt x="98" y="7"/>
                  </a:moveTo>
                  <a:cubicBezTo>
                    <a:pt x="82" y="7"/>
                    <a:pt x="60" y="6"/>
                    <a:pt x="44" y="16"/>
                  </a:cubicBezTo>
                  <a:cubicBezTo>
                    <a:pt x="28" y="26"/>
                    <a:pt x="4" y="49"/>
                    <a:pt x="2" y="67"/>
                  </a:cubicBezTo>
                  <a:cubicBezTo>
                    <a:pt x="0" y="85"/>
                    <a:pt x="11" y="118"/>
                    <a:pt x="29" y="127"/>
                  </a:cubicBezTo>
                  <a:cubicBezTo>
                    <a:pt x="47" y="136"/>
                    <a:pt x="94" y="139"/>
                    <a:pt x="113" y="121"/>
                  </a:cubicBezTo>
                  <a:cubicBezTo>
                    <a:pt x="132" y="103"/>
                    <a:pt x="142" y="38"/>
                    <a:pt x="140" y="19"/>
                  </a:cubicBezTo>
                  <a:cubicBezTo>
                    <a:pt x="138" y="0"/>
                    <a:pt x="115" y="7"/>
                    <a:pt x="98" y="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0" name="Freeform 51"/>
            <p:cNvSpPr>
              <a:spLocks/>
            </p:cNvSpPr>
            <p:nvPr/>
          </p:nvSpPr>
          <p:spPr bwMode="auto">
            <a:xfrm>
              <a:off x="3370" y="1831"/>
              <a:ext cx="122" cy="155"/>
            </a:xfrm>
            <a:custGeom>
              <a:avLst/>
              <a:gdLst/>
              <a:ahLst/>
              <a:cxnLst>
                <a:cxn ang="0">
                  <a:pos x="89" y="32"/>
                </a:cxn>
                <a:cxn ang="0">
                  <a:pos x="38" y="8"/>
                </a:cxn>
                <a:cxn ang="0">
                  <a:pos x="5" y="56"/>
                </a:cxn>
                <a:cxn ang="0">
                  <a:pos x="5" y="92"/>
                </a:cxn>
                <a:cxn ang="0">
                  <a:pos x="26" y="128"/>
                </a:cxn>
                <a:cxn ang="0">
                  <a:pos x="107" y="137"/>
                </a:cxn>
                <a:cxn ang="0">
                  <a:pos x="113" y="17"/>
                </a:cxn>
                <a:cxn ang="0">
                  <a:pos x="89" y="32"/>
                </a:cxn>
              </a:cxnLst>
              <a:rect l="0" t="0" r="r" b="b"/>
              <a:pathLst>
                <a:path w="122" h="155">
                  <a:moveTo>
                    <a:pt x="89" y="32"/>
                  </a:moveTo>
                  <a:cubicBezTo>
                    <a:pt x="77" y="31"/>
                    <a:pt x="52" y="4"/>
                    <a:pt x="38" y="8"/>
                  </a:cubicBezTo>
                  <a:cubicBezTo>
                    <a:pt x="24" y="12"/>
                    <a:pt x="10" y="42"/>
                    <a:pt x="5" y="56"/>
                  </a:cubicBezTo>
                  <a:cubicBezTo>
                    <a:pt x="0" y="70"/>
                    <a:pt x="2" y="80"/>
                    <a:pt x="5" y="92"/>
                  </a:cubicBezTo>
                  <a:cubicBezTo>
                    <a:pt x="8" y="104"/>
                    <a:pt x="9" y="121"/>
                    <a:pt x="26" y="128"/>
                  </a:cubicBezTo>
                  <a:cubicBezTo>
                    <a:pt x="43" y="135"/>
                    <a:pt x="92" y="155"/>
                    <a:pt x="107" y="137"/>
                  </a:cubicBezTo>
                  <a:cubicBezTo>
                    <a:pt x="122" y="119"/>
                    <a:pt x="116" y="34"/>
                    <a:pt x="113" y="17"/>
                  </a:cubicBezTo>
                  <a:cubicBezTo>
                    <a:pt x="110" y="0"/>
                    <a:pt x="101" y="33"/>
                    <a:pt x="89" y="3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1" name="Freeform 50"/>
            <p:cNvSpPr>
              <a:spLocks/>
            </p:cNvSpPr>
            <p:nvPr/>
          </p:nvSpPr>
          <p:spPr bwMode="auto">
            <a:xfrm>
              <a:off x="3376" y="1767"/>
              <a:ext cx="99" cy="88"/>
            </a:xfrm>
            <a:custGeom>
              <a:avLst/>
              <a:gdLst/>
              <a:ahLst/>
              <a:cxnLst>
                <a:cxn ang="0">
                  <a:pos x="80" y="9"/>
                </a:cxn>
                <a:cxn ang="0">
                  <a:pos x="20" y="24"/>
                </a:cxn>
                <a:cxn ang="0">
                  <a:pos x="11" y="66"/>
                </a:cxn>
                <a:cxn ang="0">
                  <a:pos x="86" y="78"/>
                </a:cxn>
                <a:cxn ang="0">
                  <a:pos x="80" y="9"/>
                </a:cxn>
              </a:cxnLst>
              <a:rect l="0" t="0" r="r" b="b"/>
              <a:pathLst>
                <a:path w="99" h="88">
                  <a:moveTo>
                    <a:pt x="80" y="9"/>
                  </a:moveTo>
                  <a:cubicBezTo>
                    <a:pt x="69" y="0"/>
                    <a:pt x="32" y="15"/>
                    <a:pt x="20" y="24"/>
                  </a:cubicBezTo>
                  <a:cubicBezTo>
                    <a:pt x="8" y="33"/>
                    <a:pt x="0" y="57"/>
                    <a:pt x="11" y="66"/>
                  </a:cubicBezTo>
                  <a:cubicBezTo>
                    <a:pt x="22" y="75"/>
                    <a:pt x="73" y="88"/>
                    <a:pt x="86" y="78"/>
                  </a:cubicBezTo>
                  <a:cubicBezTo>
                    <a:pt x="99" y="68"/>
                    <a:pt x="91" y="18"/>
                    <a:pt x="80" y="9"/>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2" name="Freeform 49"/>
            <p:cNvSpPr>
              <a:spLocks/>
            </p:cNvSpPr>
            <p:nvPr/>
          </p:nvSpPr>
          <p:spPr bwMode="auto">
            <a:xfrm>
              <a:off x="3361" y="1666"/>
              <a:ext cx="111" cy="130"/>
            </a:xfrm>
            <a:custGeom>
              <a:avLst/>
              <a:gdLst/>
              <a:ahLst/>
              <a:cxnLst>
                <a:cxn ang="0">
                  <a:pos x="104" y="17"/>
                </a:cxn>
                <a:cxn ang="0">
                  <a:pos x="56" y="11"/>
                </a:cxn>
                <a:cxn ang="0">
                  <a:pos x="11" y="71"/>
                </a:cxn>
                <a:cxn ang="0">
                  <a:pos x="14" y="110"/>
                </a:cxn>
                <a:cxn ang="0">
                  <a:pos x="95" y="116"/>
                </a:cxn>
                <a:cxn ang="0">
                  <a:pos x="104" y="17"/>
                </a:cxn>
              </a:cxnLst>
              <a:rect l="0" t="0" r="r" b="b"/>
              <a:pathLst>
                <a:path w="111" h="130">
                  <a:moveTo>
                    <a:pt x="104" y="17"/>
                  </a:moveTo>
                  <a:cubicBezTo>
                    <a:pt x="98" y="0"/>
                    <a:pt x="71" y="2"/>
                    <a:pt x="56" y="11"/>
                  </a:cubicBezTo>
                  <a:cubicBezTo>
                    <a:pt x="41" y="20"/>
                    <a:pt x="18" y="55"/>
                    <a:pt x="11" y="71"/>
                  </a:cubicBezTo>
                  <a:cubicBezTo>
                    <a:pt x="4" y="87"/>
                    <a:pt x="0" y="102"/>
                    <a:pt x="14" y="110"/>
                  </a:cubicBezTo>
                  <a:cubicBezTo>
                    <a:pt x="28" y="118"/>
                    <a:pt x="79" y="130"/>
                    <a:pt x="95" y="116"/>
                  </a:cubicBezTo>
                  <a:cubicBezTo>
                    <a:pt x="111" y="102"/>
                    <a:pt x="110" y="34"/>
                    <a:pt x="104" y="1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3" name="Freeform 48"/>
            <p:cNvSpPr>
              <a:spLocks/>
            </p:cNvSpPr>
            <p:nvPr/>
          </p:nvSpPr>
          <p:spPr bwMode="auto">
            <a:xfrm>
              <a:off x="3366" y="1600"/>
              <a:ext cx="101" cy="102"/>
            </a:xfrm>
            <a:custGeom>
              <a:avLst/>
              <a:gdLst/>
              <a:ahLst/>
              <a:cxnLst>
                <a:cxn ang="0">
                  <a:pos x="33" y="11"/>
                </a:cxn>
                <a:cxn ang="0">
                  <a:pos x="6" y="89"/>
                </a:cxn>
                <a:cxn ang="0">
                  <a:pos x="69" y="89"/>
                </a:cxn>
                <a:cxn ang="0">
                  <a:pos x="99" y="83"/>
                </a:cxn>
                <a:cxn ang="0">
                  <a:pos x="81" y="20"/>
                </a:cxn>
                <a:cxn ang="0">
                  <a:pos x="33" y="11"/>
                </a:cxn>
              </a:cxnLst>
              <a:rect l="0" t="0" r="r" b="b"/>
              <a:pathLst>
                <a:path w="101" h="102">
                  <a:moveTo>
                    <a:pt x="33" y="11"/>
                  </a:moveTo>
                  <a:cubicBezTo>
                    <a:pt x="21" y="22"/>
                    <a:pt x="0" y="76"/>
                    <a:pt x="6" y="89"/>
                  </a:cubicBezTo>
                  <a:cubicBezTo>
                    <a:pt x="12" y="102"/>
                    <a:pt x="54" y="90"/>
                    <a:pt x="69" y="89"/>
                  </a:cubicBezTo>
                  <a:cubicBezTo>
                    <a:pt x="84" y="88"/>
                    <a:pt x="97" y="94"/>
                    <a:pt x="99" y="83"/>
                  </a:cubicBezTo>
                  <a:cubicBezTo>
                    <a:pt x="101" y="72"/>
                    <a:pt x="92" y="32"/>
                    <a:pt x="81" y="20"/>
                  </a:cubicBezTo>
                  <a:cubicBezTo>
                    <a:pt x="70" y="8"/>
                    <a:pt x="45" y="0"/>
                    <a:pt x="33" y="1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noFill/>
              <a:prstDash val="solid"/>
              <a:round/>
              <a:headEnd type="none" w="med" len="med"/>
              <a:tailEnd type="none" w="med" len="med"/>
            </a:ln>
            <a:effectLst/>
          </p:spPr>
          <p:txBody>
            <a:bodyPr/>
            <a:lstStyle/>
            <a:p>
              <a:endParaRPr lang="en-US"/>
            </a:p>
          </p:txBody>
        </p:sp>
        <p:sp>
          <p:nvSpPr>
            <p:cNvPr id="584" name="Freeform 47"/>
            <p:cNvSpPr>
              <a:spLocks/>
            </p:cNvSpPr>
            <p:nvPr/>
          </p:nvSpPr>
          <p:spPr bwMode="auto">
            <a:xfrm>
              <a:off x="3250" y="1585"/>
              <a:ext cx="167" cy="146"/>
            </a:xfrm>
            <a:custGeom>
              <a:avLst/>
              <a:gdLst/>
              <a:ahLst/>
              <a:cxnLst>
                <a:cxn ang="0">
                  <a:pos x="23" y="50"/>
                </a:cxn>
                <a:cxn ang="0">
                  <a:pos x="11" y="125"/>
                </a:cxn>
                <a:cxn ang="0">
                  <a:pos x="62" y="146"/>
                </a:cxn>
                <a:cxn ang="0">
                  <a:pos x="134" y="128"/>
                </a:cxn>
                <a:cxn ang="0">
                  <a:pos x="149" y="50"/>
                </a:cxn>
                <a:cxn ang="0">
                  <a:pos x="146" y="2"/>
                </a:cxn>
                <a:cxn ang="0">
                  <a:pos x="23" y="50"/>
                </a:cxn>
              </a:cxnLst>
              <a:rect l="0" t="0" r="r" b="b"/>
              <a:pathLst>
                <a:path w="167" h="146">
                  <a:moveTo>
                    <a:pt x="23" y="50"/>
                  </a:moveTo>
                  <a:cubicBezTo>
                    <a:pt x="0" y="71"/>
                    <a:pt x="4" y="109"/>
                    <a:pt x="11" y="125"/>
                  </a:cubicBezTo>
                  <a:cubicBezTo>
                    <a:pt x="18" y="141"/>
                    <a:pt x="42" y="146"/>
                    <a:pt x="62" y="146"/>
                  </a:cubicBezTo>
                  <a:cubicBezTo>
                    <a:pt x="82" y="146"/>
                    <a:pt x="120" y="144"/>
                    <a:pt x="134" y="128"/>
                  </a:cubicBezTo>
                  <a:cubicBezTo>
                    <a:pt x="148" y="112"/>
                    <a:pt x="147" y="71"/>
                    <a:pt x="149" y="50"/>
                  </a:cubicBezTo>
                  <a:cubicBezTo>
                    <a:pt x="151" y="29"/>
                    <a:pt x="167" y="4"/>
                    <a:pt x="146" y="2"/>
                  </a:cubicBezTo>
                  <a:cubicBezTo>
                    <a:pt x="125" y="0"/>
                    <a:pt x="45" y="31"/>
                    <a:pt x="23" y="50"/>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5" name="Freeform 46"/>
            <p:cNvSpPr>
              <a:spLocks/>
            </p:cNvSpPr>
            <p:nvPr/>
          </p:nvSpPr>
          <p:spPr bwMode="auto">
            <a:xfrm>
              <a:off x="3117" y="1631"/>
              <a:ext cx="168" cy="146"/>
            </a:xfrm>
            <a:custGeom>
              <a:avLst/>
              <a:gdLst/>
              <a:ahLst/>
              <a:cxnLst>
                <a:cxn ang="0">
                  <a:pos x="21" y="61"/>
                </a:cxn>
                <a:cxn ang="0">
                  <a:pos x="24" y="127"/>
                </a:cxn>
                <a:cxn ang="0">
                  <a:pos x="81" y="142"/>
                </a:cxn>
                <a:cxn ang="0">
                  <a:pos x="135" y="100"/>
                </a:cxn>
                <a:cxn ang="0">
                  <a:pos x="150" y="7"/>
                </a:cxn>
                <a:cxn ang="0">
                  <a:pos x="21" y="61"/>
                </a:cxn>
              </a:cxnLst>
              <a:rect l="0" t="0" r="r" b="b"/>
              <a:pathLst>
                <a:path w="168" h="146">
                  <a:moveTo>
                    <a:pt x="21" y="61"/>
                  </a:moveTo>
                  <a:cubicBezTo>
                    <a:pt x="0" y="81"/>
                    <a:pt x="14" y="114"/>
                    <a:pt x="24" y="127"/>
                  </a:cubicBezTo>
                  <a:cubicBezTo>
                    <a:pt x="34" y="140"/>
                    <a:pt x="63" y="146"/>
                    <a:pt x="81" y="142"/>
                  </a:cubicBezTo>
                  <a:cubicBezTo>
                    <a:pt x="99" y="138"/>
                    <a:pt x="123" y="123"/>
                    <a:pt x="135" y="100"/>
                  </a:cubicBezTo>
                  <a:cubicBezTo>
                    <a:pt x="147" y="77"/>
                    <a:pt x="168" y="14"/>
                    <a:pt x="150" y="7"/>
                  </a:cubicBezTo>
                  <a:cubicBezTo>
                    <a:pt x="132" y="0"/>
                    <a:pt x="42" y="41"/>
                    <a:pt x="21" y="6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6" name="Freeform 45"/>
            <p:cNvSpPr>
              <a:spLocks/>
            </p:cNvSpPr>
            <p:nvPr/>
          </p:nvSpPr>
          <p:spPr bwMode="auto">
            <a:xfrm>
              <a:off x="2972" y="1695"/>
              <a:ext cx="186" cy="111"/>
            </a:xfrm>
            <a:custGeom>
              <a:avLst/>
              <a:gdLst/>
              <a:ahLst/>
              <a:cxnLst>
                <a:cxn ang="0">
                  <a:pos x="22" y="39"/>
                </a:cxn>
                <a:cxn ang="0">
                  <a:pos x="28" y="87"/>
                </a:cxn>
                <a:cxn ang="0">
                  <a:pos x="70" y="108"/>
                </a:cxn>
                <a:cxn ang="0">
                  <a:pos x="124" y="102"/>
                </a:cxn>
                <a:cxn ang="0">
                  <a:pos x="163" y="57"/>
                </a:cxn>
                <a:cxn ang="0">
                  <a:pos x="163" y="3"/>
                </a:cxn>
                <a:cxn ang="0">
                  <a:pos x="22" y="39"/>
                </a:cxn>
              </a:cxnLst>
              <a:rect l="0" t="0" r="r" b="b"/>
              <a:pathLst>
                <a:path w="186" h="111">
                  <a:moveTo>
                    <a:pt x="22" y="39"/>
                  </a:moveTo>
                  <a:cubicBezTo>
                    <a:pt x="0" y="53"/>
                    <a:pt x="20" y="76"/>
                    <a:pt x="28" y="87"/>
                  </a:cubicBezTo>
                  <a:cubicBezTo>
                    <a:pt x="36" y="98"/>
                    <a:pt x="54" y="106"/>
                    <a:pt x="70" y="108"/>
                  </a:cubicBezTo>
                  <a:cubicBezTo>
                    <a:pt x="86" y="110"/>
                    <a:pt x="108" y="111"/>
                    <a:pt x="124" y="102"/>
                  </a:cubicBezTo>
                  <a:cubicBezTo>
                    <a:pt x="140" y="93"/>
                    <a:pt x="157" y="73"/>
                    <a:pt x="163" y="57"/>
                  </a:cubicBezTo>
                  <a:cubicBezTo>
                    <a:pt x="169" y="41"/>
                    <a:pt x="186" y="6"/>
                    <a:pt x="163" y="3"/>
                  </a:cubicBezTo>
                  <a:cubicBezTo>
                    <a:pt x="140" y="0"/>
                    <a:pt x="44" y="25"/>
                    <a:pt x="22" y="3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7" name="Freeform 44"/>
            <p:cNvSpPr>
              <a:spLocks/>
            </p:cNvSpPr>
            <p:nvPr/>
          </p:nvSpPr>
          <p:spPr bwMode="auto">
            <a:xfrm>
              <a:off x="2829" y="1723"/>
              <a:ext cx="192" cy="103"/>
            </a:xfrm>
            <a:custGeom>
              <a:avLst/>
              <a:gdLst/>
              <a:ahLst/>
              <a:cxnLst>
                <a:cxn ang="0">
                  <a:pos x="15" y="29"/>
                </a:cxn>
                <a:cxn ang="0">
                  <a:pos x="12" y="65"/>
                </a:cxn>
                <a:cxn ang="0">
                  <a:pos x="36" y="92"/>
                </a:cxn>
                <a:cxn ang="0">
                  <a:pos x="132" y="95"/>
                </a:cxn>
                <a:cxn ang="0">
                  <a:pos x="168" y="41"/>
                </a:cxn>
                <a:cxn ang="0">
                  <a:pos x="168" y="5"/>
                </a:cxn>
                <a:cxn ang="0">
                  <a:pos x="24" y="11"/>
                </a:cxn>
                <a:cxn ang="0">
                  <a:pos x="15" y="29"/>
                </a:cxn>
              </a:cxnLst>
              <a:rect l="0" t="0" r="r" b="b"/>
              <a:pathLst>
                <a:path w="192" h="103">
                  <a:moveTo>
                    <a:pt x="15" y="29"/>
                  </a:moveTo>
                  <a:cubicBezTo>
                    <a:pt x="13" y="38"/>
                    <a:pt x="9" y="55"/>
                    <a:pt x="12" y="65"/>
                  </a:cubicBezTo>
                  <a:cubicBezTo>
                    <a:pt x="15" y="75"/>
                    <a:pt x="16" y="87"/>
                    <a:pt x="36" y="92"/>
                  </a:cubicBezTo>
                  <a:cubicBezTo>
                    <a:pt x="56" y="97"/>
                    <a:pt x="110" y="103"/>
                    <a:pt x="132" y="95"/>
                  </a:cubicBezTo>
                  <a:cubicBezTo>
                    <a:pt x="154" y="87"/>
                    <a:pt x="162" y="56"/>
                    <a:pt x="168" y="41"/>
                  </a:cubicBezTo>
                  <a:cubicBezTo>
                    <a:pt x="174" y="26"/>
                    <a:pt x="192" y="10"/>
                    <a:pt x="168" y="5"/>
                  </a:cubicBezTo>
                  <a:cubicBezTo>
                    <a:pt x="144" y="0"/>
                    <a:pt x="48" y="5"/>
                    <a:pt x="24" y="11"/>
                  </a:cubicBezTo>
                  <a:cubicBezTo>
                    <a:pt x="0" y="17"/>
                    <a:pt x="17" y="20"/>
                    <a:pt x="15" y="2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8" name="Freeform 43"/>
            <p:cNvSpPr>
              <a:spLocks/>
            </p:cNvSpPr>
            <p:nvPr/>
          </p:nvSpPr>
          <p:spPr bwMode="auto">
            <a:xfrm>
              <a:off x="2680" y="1723"/>
              <a:ext cx="185" cy="94"/>
            </a:xfrm>
            <a:custGeom>
              <a:avLst/>
              <a:gdLst/>
              <a:ahLst/>
              <a:cxnLst>
                <a:cxn ang="0">
                  <a:pos x="29" y="5"/>
                </a:cxn>
                <a:cxn ang="0">
                  <a:pos x="2" y="35"/>
                </a:cxn>
                <a:cxn ang="0">
                  <a:pos x="44" y="74"/>
                </a:cxn>
                <a:cxn ang="0">
                  <a:pos x="113" y="92"/>
                </a:cxn>
                <a:cxn ang="0">
                  <a:pos x="161" y="62"/>
                </a:cxn>
                <a:cxn ang="0">
                  <a:pos x="164" y="11"/>
                </a:cxn>
                <a:cxn ang="0">
                  <a:pos x="29" y="5"/>
                </a:cxn>
              </a:cxnLst>
              <a:rect l="0" t="0" r="r" b="b"/>
              <a:pathLst>
                <a:path w="185" h="94">
                  <a:moveTo>
                    <a:pt x="29" y="5"/>
                  </a:moveTo>
                  <a:cubicBezTo>
                    <a:pt x="2" y="9"/>
                    <a:pt x="0" y="24"/>
                    <a:pt x="2" y="35"/>
                  </a:cubicBezTo>
                  <a:cubicBezTo>
                    <a:pt x="4" y="46"/>
                    <a:pt x="26" y="65"/>
                    <a:pt x="44" y="74"/>
                  </a:cubicBezTo>
                  <a:cubicBezTo>
                    <a:pt x="62" y="83"/>
                    <a:pt x="94" y="94"/>
                    <a:pt x="113" y="92"/>
                  </a:cubicBezTo>
                  <a:cubicBezTo>
                    <a:pt x="132" y="90"/>
                    <a:pt x="153" y="75"/>
                    <a:pt x="161" y="62"/>
                  </a:cubicBezTo>
                  <a:cubicBezTo>
                    <a:pt x="169" y="49"/>
                    <a:pt x="185" y="22"/>
                    <a:pt x="164" y="11"/>
                  </a:cubicBezTo>
                  <a:cubicBezTo>
                    <a:pt x="143" y="0"/>
                    <a:pt x="56" y="1"/>
                    <a:pt x="29" y="5"/>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9" name="Freeform 42"/>
            <p:cNvSpPr>
              <a:spLocks/>
            </p:cNvSpPr>
            <p:nvPr/>
          </p:nvSpPr>
          <p:spPr bwMode="auto">
            <a:xfrm>
              <a:off x="2563" y="1709"/>
              <a:ext cx="151" cy="93"/>
            </a:xfrm>
            <a:custGeom>
              <a:avLst/>
              <a:gdLst/>
              <a:ahLst/>
              <a:cxnLst>
                <a:cxn ang="0">
                  <a:pos x="20" y="4"/>
                </a:cxn>
                <a:cxn ang="0">
                  <a:pos x="11" y="43"/>
                </a:cxn>
                <a:cxn ang="0">
                  <a:pos x="32" y="70"/>
                </a:cxn>
                <a:cxn ang="0">
                  <a:pos x="95" y="91"/>
                </a:cxn>
                <a:cxn ang="0">
                  <a:pos x="134" y="55"/>
                </a:cxn>
                <a:cxn ang="0">
                  <a:pos x="134" y="16"/>
                </a:cxn>
                <a:cxn ang="0">
                  <a:pos x="20" y="4"/>
                </a:cxn>
              </a:cxnLst>
              <a:rect l="0" t="0" r="r" b="b"/>
              <a:pathLst>
                <a:path w="151" h="93">
                  <a:moveTo>
                    <a:pt x="20" y="4"/>
                  </a:moveTo>
                  <a:cubicBezTo>
                    <a:pt x="0" y="8"/>
                    <a:pt x="9" y="32"/>
                    <a:pt x="11" y="43"/>
                  </a:cubicBezTo>
                  <a:cubicBezTo>
                    <a:pt x="13" y="54"/>
                    <a:pt x="18" y="62"/>
                    <a:pt x="32" y="70"/>
                  </a:cubicBezTo>
                  <a:cubicBezTo>
                    <a:pt x="46" y="78"/>
                    <a:pt x="78" y="93"/>
                    <a:pt x="95" y="91"/>
                  </a:cubicBezTo>
                  <a:cubicBezTo>
                    <a:pt x="112" y="89"/>
                    <a:pt x="128" y="67"/>
                    <a:pt x="134" y="55"/>
                  </a:cubicBezTo>
                  <a:cubicBezTo>
                    <a:pt x="140" y="43"/>
                    <a:pt x="151" y="24"/>
                    <a:pt x="134" y="16"/>
                  </a:cubicBezTo>
                  <a:cubicBezTo>
                    <a:pt x="117" y="8"/>
                    <a:pt x="40" y="0"/>
                    <a:pt x="20" y="4"/>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0" name="Freeform 19"/>
            <p:cNvSpPr>
              <a:spLocks/>
            </p:cNvSpPr>
            <p:nvPr/>
          </p:nvSpPr>
          <p:spPr bwMode="auto">
            <a:xfrm>
              <a:off x="2424" y="1666"/>
              <a:ext cx="167" cy="102"/>
            </a:xfrm>
            <a:custGeom>
              <a:avLst/>
              <a:gdLst/>
              <a:ahLst/>
              <a:cxnLst>
                <a:cxn ang="0">
                  <a:pos x="150" y="41"/>
                </a:cxn>
                <a:cxn ang="0">
                  <a:pos x="165" y="56"/>
                </a:cxn>
                <a:cxn ang="0">
                  <a:pos x="150" y="83"/>
                </a:cxn>
                <a:cxn ang="0">
                  <a:pos x="108" y="98"/>
                </a:cxn>
                <a:cxn ang="0">
                  <a:pos x="48" y="59"/>
                </a:cxn>
                <a:cxn ang="0">
                  <a:pos x="0" y="32"/>
                </a:cxn>
                <a:cxn ang="0">
                  <a:pos x="45" y="2"/>
                </a:cxn>
                <a:cxn ang="0">
                  <a:pos x="150" y="41"/>
                </a:cxn>
              </a:cxnLst>
              <a:rect l="0" t="0" r="r" b="b"/>
              <a:pathLst>
                <a:path w="167" h="102">
                  <a:moveTo>
                    <a:pt x="150" y="41"/>
                  </a:moveTo>
                  <a:cubicBezTo>
                    <a:pt x="167" y="56"/>
                    <a:pt x="165" y="49"/>
                    <a:pt x="165" y="56"/>
                  </a:cubicBezTo>
                  <a:cubicBezTo>
                    <a:pt x="165" y="63"/>
                    <a:pt x="159" y="76"/>
                    <a:pt x="150" y="83"/>
                  </a:cubicBezTo>
                  <a:cubicBezTo>
                    <a:pt x="141" y="90"/>
                    <a:pt x="125" y="102"/>
                    <a:pt x="108" y="98"/>
                  </a:cubicBezTo>
                  <a:cubicBezTo>
                    <a:pt x="91" y="94"/>
                    <a:pt x="66" y="70"/>
                    <a:pt x="48" y="59"/>
                  </a:cubicBezTo>
                  <a:cubicBezTo>
                    <a:pt x="30" y="48"/>
                    <a:pt x="0" y="41"/>
                    <a:pt x="0" y="32"/>
                  </a:cubicBezTo>
                  <a:cubicBezTo>
                    <a:pt x="0" y="23"/>
                    <a:pt x="20" y="0"/>
                    <a:pt x="45" y="2"/>
                  </a:cubicBezTo>
                  <a:cubicBezTo>
                    <a:pt x="70" y="4"/>
                    <a:pt x="128" y="33"/>
                    <a:pt x="150" y="4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1" name="Freeform 17"/>
            <p:cNvSpPr>
              <a:spLocks/>
            </p:cNvSpPr>
            <p:nvPr/>
          </p:nvSpPr>
          <p:spPr bwMode="auto">
            <a:xfrm>
              <a:off x="2393" y="1669"/>
              <a:ext cx="100" cy="118"/>
            </a:xfrm>
            <a:custGeom>
              <a:avLst/>
              <a:gdLst/>
              <a:ahLst/>
              <a:cxnLst>
                <a:cxn ang="0">
                  <a:pos x="85" y="53"/>
                </a:cxn>
                <a:cxn ang="0">
                  <a:pos x="91" y="104"/>
                </a:cxn>
                <a:cxn ang="0">
                  <a:pos x="28" y="113"/>
                </a:cxn>
                <a:cxn ang="0">
                  <a:pos x="1" y="101"/>
                </a:cxn>
                <a:cxn ang="0">
                  <a:pos x="19" y="8"/>
                </a:cxn>
                <a:cxn ang="0">
                  <a:pos x="85" y="53"/>
                </a:cxn>
              </a:cxnLst>
              <a:rect l="0" t="0" r="r" b="b"/>
              <a:pathLst>
                <a:path w="100" h="118">
                  <a:moveTo>
                    <a:pt x="85" y="53"/>
                  </a:moveTo>
                  <a:cubicBezTo>
                    <a:pt x="94" y="67"/>
                    <a:pt x="100" y="94"/>
                    <a:pt x="91" y="104"/>
                  </a:cubicBezTo>
                  <a:cubicBezTo>
                    <a:pt x="82" y="114"/>
                    <a:pt x="43" y="113"/>
                    <a:pt x="28" y="113"/>
                  </a:cubicBezTo>
                  <a:cubicBezTo>
                    <a:pt x="13" y="113"/>
                    <a:pt x="2" y="118"/>
                    <a:pt x="1" y="101"/>
                  </a:cubicBezTo>
                  <a:cubicBezTo>
                    <a:pt x="0" y="84"/>
                    <a:pt x="5" y="16"/>
                    <a:pt x="19" y="8"/>
                  </a:cubicBezTo>
                  <a:cubicBezTo>
                    <a:pt x="33" y="0"/>
                    <a:pt x="71" y="44"/>
                    <a:pt x="85" y="53"/>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2" name="Freeform 16"/>
            <p:cNvSpPr>
              <a:spLocks/>
            </p:cNvSpPr>
            <p:nvPr/>
          </p:nvSpPr>
          <p:spPr bwMode="auto">
            <a:xfrm>
              <a:off x="2376" y="1773"/>
              <a:ext cx="124" cy="171"/>
            </a:xfrm>
            <a:custGeom>
              <a:avLst/>
              <a:gdLst/>
              <a:ahLst/>
              <a:cxnLst>
                <a:cxn ang="0">
                  <a:pos x="54" y="9"/>
                </a:cxn>
                <a:cxn ang="0">
                  <a:pos x="111" y="9"/>
                </a:cxn>
                <a:cxn ang="0">
                  <a:pos x="123" y="63"/>
                </a:cxn>
                <a:cxn ang="0">
                  <a:pos x="108" y="117"/>
                </a:cxn>
                <a:cxn ang="0">
                  <a:pos x="84" y="153"/>
                </a:cxn>
                <a:cxn ang="0">
                  <a:pos x="21" y="150"/>
                </a:cxn>
                <a:cxn ang="0">
                  <a:pos x="6" y="30"/>
                </a:cxn>
                <a:cxn ang="0">
                  <a:pos x="54" y="9"/>
                </a:cxn>
              </a:cxnLst>
              <a:rect l="0" t="0" r="r" b="b"/>
              <a:pathLst>
                <a:path w="124" h="171">
                  <a:moveTo>
                    <a:pt x="54" y="9"/>
                  </a:moveTo>
                  <a:cubicBezTo>
                    <a:pt x="71" y="6"/>
                    <a:pt x="100" y="0"/>
                    <a:pt x="111" y="9"/>
                  </a:cubicBezTo>
                  <a:cubicBezTo>
                    <a:pt x="122" y="18"/>
                    <a:pt x="124" y="45"/>
                    <a:pt x="123" y="63"/>
                  </a:cubicBezTo>
                  <a:cubicBezTo>
                    <a:pt x="122" y="81"/>
                    <a:pt x="115" y="102"/>
                    <a:pt x="108" y="117"/>
                  </a:cubicBezTo>
                  <a:cubicBezTo>
                    <a:pt x="101" y="132"/>
                    <a:pt x="98" y="148"/>
                    <a:pt x="84" y="153"/>
                  </a:cubicBezTo>
                  <a:cubicBezTo>
                    <a:pt x="70" y="158"/>
                    <a:pt x="34" y="171"/>
                    <a:pt x="21" y="150"/>
                  </a:cubicBezTo>
                  <a:cubicBezTo>
                    <a:pt x="8" y="129"/>
                    <a:pt x="0" y="53"/>
                    <a:pt x="6" y="30"/>
                  </a:cubicBezTo>
                  <a:cubicBezTo>
                    <a:pt x="12" y="7"/>
                    <a:pt x="37" y="10"/>
                    <a:pt x="54" y="9"/>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3" name="Freeform 5"/>
            <p:cNvSpPr>
              <a:spLocks/>
            </p:cNvSpPr>
            <p:nvPr/>
          </p:nvSpPr>
          <p:spPr bwMode="auto">
            <a:xfrm>
              <a:off x="2419" y="2394"/>
              <a:ext cx="123" cy="176"/>
            </a:xfrm>
            <a:custGeom>
              <a:avLst/>
              <a:gdLst/>
              <a:ahLst/>
              <a:cxnLst>
                <a:cxn ang="0">
                  <a:pos x="14" y="27"/>
                </a:cxn>
                <a:cxn ang="0">
                  <a:pos x="2" y="72"/>
                </a:cxn>
                <a:cxn ang="0">
                  <a:pos x="23" y="141"/>
                </a:cxn>
                <a:cxn ang="0">
                  <a:pos x="38" y="174"/>
                </a:cxn>
                <a:cxn ang="0">
                  <a:pos x="77" y="153"/>
                </a:cxn>
                <a:cxn ang="0">
                  <a:pos x="104" y="132"/>
                </a:cxn>
                <a:cxn ang="0">
                  <a:pos x="122" y="66"/>
                </a:cxn>
                <a:cxn ang="0">
                  <a:pos x="98" y="6"/>
                </a:cxn>
                <a:cxn ang="0">
                  <a:pos x="14" y="27"/>
                </a:cxn>
              </a:cxnLst>
              <a:rect l="0" t="0" r="r" b="b"/>
              <a:pathLst>
                <a:path w="123" h="176">
                  <a:moveTo>
                    <a:pt x="14" y="27"/>
                  </a:moveTo>
                  <a:cubicBezTo>
                    <a:pt x="0" y="36"/>
                    <a:pt x="1" y="53"/>
                    <a:pt x="2" y="72"/>
                  </a:cubicBezTo>
                  <a:cubicBezTo>
                    <a:pt x="3" y="91"/>
                    <a:pt x="17" y="124"/>
                    <a:pt x="23" y="141"/>
                  </a:cubicBezTo>
                  <a:cubicBezTo>
                    <a:pt x="29" y="158"/>
                    <a:pt x="29" y="172"/>
                    <a:pt x="38" y="174"/>
                  </a:cubicBezTo>
                  <a:cubicBezTo>
                    <a:pt x="47" y="176"/>
                    <a:pt x="66" y="160"/>
                    <a:pt x="77" y="153"/>
                  </a:cubicBezTo>
                  <a:cubicBezTo>
                    <a:pt x="88" y="146"/>
                    <a:pt x="97" y="146"/>
                    <a:pt x="104" y="132"/>
                  </a:cubicBezTo>
                  <a:cubicBezTo>
                    <a:pt x="111" y="118"/>
                    <a:pt x="123" y="87"/>
                    <a:pt x="122" y="66"/>
                  </a:cubicBezTo>
                  <a:cubicBezTo>
                    <a:pt x="121" y="45"/>
                    <a:pt x="116" y="12"/>
                    <a:pt x="98" y="6"/>
                  </a:cubicBezTo>
                  <a:cubicBezTo>
                    <a:pt x="80" y="0"/>
                    <a:pt x="31" y="23"/>
                    <a:pt x="14" y="27"/>
                  </a:cubicBezTo>
                  <a:close/>
                </a:path>
              </a:pathLst>
            </a:custGeom>
            <a:gradFill rotWithShape="1">
              <a:gsLst>
                <a:gs pos="0">
                  <a:srgbClr val="D6B19C"/>
                </a:gs>
                <a:gs pos="30000">
                  <a:srgbClr val="D49E6C"/>
                </a:gs>
                <a:gs pos="70000">
                  <a:srgbClr val="A65528"/>
                </a:gs>
                <a:gs pos="100000">
                  <a:srgbClr val="663012"/>
                </a:gs>
              </a:gsLst>
              <a:lin ang="0" scaled="1"/>
            </a:gradFill>
            <a:ln w="9525" cap="flat" cmpd="sng">
              <a:noFill/>
              <a:prstDash val="solid"/>
              <a:round/>
              <a:headEnd type="none" w="med" len="med"/>
              <a:tailEnd type="none" w="med" len="med"/>
            </a:ln>
            <a:effectLst/>
          </p:spPr>
          <p:txBody>
            <a:bodyPr/>
            <a:lstStyle/>
            <a:p>
              <a:endParaRPr lang="en-US"/>
            </a:p>
          </p:txBody>
        </p:sp>
        <p:sp>
          <p:nvSpPr>
            <p:cNvPr id="594" name="Freeform 12"/>
            <p:cNvSpPr>
              <a:spLocks/>
            </p:cNvSpPr>
            <p:nvPr/>
          </p:nvSpPr>
          <p:spPr bwMode="auto">
            <a:xfrm>
              <a:off x="2435" y="2266"/>
              <a:ext cx="93" cy="153"/>
            </a:xfrm>
            <a:custGeom>
              <a:avLst/>
              <a:gdLst/>
              <a:ahLst/>
              <a:cxnLst>
                <a:cxn ang="0">
                  <a:pos x="58" y="2"/>
                </a:cxn>
                <a:cxn ang="0">
                  <a:pos x="7" y="23"/>
                </a:cxn>
                <a:cxn ang="0">
                  <a:pos x="16" y="107"/>
                </a:cxn>
                <a:cxn ang="0">
                  <a:pos x="19" y="149"/>
                </a:cxn>
                <a:cxn ang="0">
                  <a:pos x="73" y="131"/>
                </a:cxn>
                <a:cxn ang="0">
                  <a:pos x="91" y="104"/>
                </a:cxn>
                <a:cxn ang="0">
                  <a:pos x="88" y="35"/>
                </a:cxn>
                <a:cxn ang="0">
                  <a:pos x="58" y="2"/>
                </a:cxn>
              </a:cxnLst>
              <a:rect l="0" t="0" r="r" b="b"/>
              <a:pathLst>
                <a:path w="93" h="153">
                  <a:moveTo>
                    <a:pt x="58" y="2"/>
                  </a:moveTo>
                  <a:cubicBezTo>
                    <a:pt x="45" y="0"/>
                    <a:pt x="14" y="5"/>
                    <a:pt x="7" y="23"/>
                  </a:cubicBezTo>
                  <a:cubicBezTo>
                    <a:pt x="0" y="41"/>
                    <a:pt x="14" y="86"/>
                    <a:pt x="16" y="107"/>
                  </a:cubicBezTo>
                  <a:cubicBezTo>
                    <a:pt x="18" y="128"/>
                    <a:pt x="10" y="145"/>
                    <a:pt x="19" y="149"/>
                  </a:cubicBezTo>
                  <a:cubicBezTo>
                    <a:pt x="28" y="153"/>
                    <a:pt x="61" y="139"/>
                    <a:pt x="73" y="131"/>
                  </a:cubicBezTo>
                  <a:cubicBezTo>
                    <a:pt x="85" y="123"/>
                    <a:pt x="89" y="120"/>
                    <a:pt x="91" y="104"/>
                  </a:cubicBezTo>
                  <a:cubicBezTo>
                    <a:pt x="93" y="88"/>
                    <a:pt x="93" y="52"/>
                    <a:pt x="88" y="35"/>
                  </a:cubicBezTo>
                  <a:cubicBezTo>
                    <a:pt x="83" y="18"/>
                    <a:pt x="71" y="4"/>
                    <a:pt x="58" y="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5" name="Freeform 13"/>
            <p:cNvSpPr>
              <a:spLocks/>
            </p:cNvSpPr>
            <p:nvPr/>
          </p:nvSpPr>
          <p:spPr bwMode="auto">
            <a:xfrm>
              <a:off x="2406" y="2138"/>
              <a:ext cx="100" cy="167"/>
            </a:xfrm>
            <a:custGeom>
              <a:avLst/>
              <a:gdLst/>
              <a:ahLst/>
              <a:cxnLst>
                <a:cxn ang="0">
                  <a:pos x="90" y="118"/>
                </a:cxn>
                <a:cxn ang="0">
                  <a:pos x="33" y="151"/>
                </a:cxn>
                <a:cxn ang="0">
                  <a:pos x="6" y="22"/>
                </a:cxn>
                <a:cxn ang="0">
                  <a:pos x="69" y="16"/>
                </a:cxn>
                <a:cxn ang="0">
                  <a:pos x="96" y="67"/>
                </a:cxn>
                <a:cxn ang="0">
                  <a:pos x="90" y="118"/>
                </a:cxn>
              </a:cxnLst>
              <a:rect l="0" t="0" r="r" b="b"/>
              <a:pathLst>
                <a:path w="100" h="167">
                  <a:moveTo>
                    <a:pt x="90" y="118"/>
                  </a:moveTo>
                  <a:cubicBezTo>
                    <a:pt x="80" y="132"/>
                    <a:pt x="47" y="167"/>
                    <a:pt x="33" y="151"/>
                  </a:cubicBezTo>
                  <a:cubicBezTo>
                    <a:pt x="19" y="135"/>
                    <a:pt x="0" y="44"/>
                    <a:pt x="6" y="22"/>
                  </a:cubicBezTo>
                  <a:cubicBezTo>
                    <a:pt x="12" y="0"/>
                    <a:pt x="54" y="9"/>
                    <a:pt x="69" y="16"/>
                  </a:cubicBezTo>
                  <a:cubicBezTo>
                    <a:pt x="84" y="23"/>
                    <a:pt x="92" y="50"/>
                    <a:pt x="96" y="67"/>
                  </a:cubicBezTo>
                  <a:cubicBezTo>
                    <a:pt x="100" y="84"/>
                    <a:pt x="100" y="104"/>
                    <a:pt x="90" y="118"/>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6" name="Freeform 14"/>
            <p:cNvSpPr>
              <a:spLocks/>
            </p:cNvSpPr>
            <p:nvPr/>
          </p:nvSpPr>
          <p:spPr bwMode="auto">
            <a:xfrm>
              <a:off x="2387" y="2045"/>
              <a:ext cx="104" cy="121"/>
            </a:xfrm>
            <a:custGeom>
              <a:avLst/>
              <a:gdLst/>
              <a:ahLst/>
              <a:cxnLst>
                <a:cxn ang="0">
                  <a:pos x="28" y="10"/>
                </a:cxn>
                <a:cxn ang="0">
                  <a:pos x="1" y="49"/>
                </a:cxn>
                <a:cxn ang="0">
                  <a:pos x="22" y="112"/>
                </a:cxn>
                <a:cxn ang="0">
                  <a:pos x="91" y="100"/>
                </a:cxn>
                <a:cxn ang="0">
                  <a:pos x="100" y="37"/>
                </a:cxn>
                <a:cxn ang="0">
                  <a:pos x="67" y="4"/>
                </a:cxn>
                <a:cxn ang="0">
                  <a:pos x="28" y="10"/>
                </a:cxn>
              </a:cxnLst>
              <a:rect l="0" t="0" r="r" b="b"/>
              <a:pathLst>
                <a:path w="104" h="121">
                  <a:moveTo>
                    <a:pt x="28" y="10"/>
                  </a:moveTo>
                  <a:cubicBezTo>
                    <a:pt x="21" y="17"/>
                    <a:pt x="2" y="32"/>
                    <a:pt x="1" y="49"/>
                  </a:cubicBezTo>
                  <a:cubicBezTo>
                    <a:pt x="0" y="66"/>
                    <a:pt x="7" y="103"/>
                    <a:pt x="22" y="112"/>
                  </a:cubicBezTo>
                  <a:cubicBezTo>
                    <a:pt x="37" y="121"/>
                    <a:pt x="78" y="112"/>
                    <a:pt x="91" y="100"/>
                  </a:cubicBezTo>
                  <a:cubicBezTo>
                    <a:pt x="104" y="88"/>
                    <a:pt x="104" y="53"/>
                    <a:pt x="100" y="37"/>
                  </a:cubicBezTo>
                  <a:cubicBezTo>
                    <a:pt x="96" y="21"/>
                    <a:pt x="79" y="8"/>
                    <a:pt x="67" y="4"/>
                  </a:cubicBezTo>
                  <a:cubicBezTo>
                    <a:pt x="55" y="0"/>
                    <a:pt x="36" y="9"/>
                    <a:pt x="28" y="10"/>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7" name="Freeform 15"/>
            <p:cNvSpPr>
              <a:spLocks/>
            </p:cNvSpPr>
            <p:nvPr/>
          </p:nvSpPr>
          <p:spPr bwMode="auto">
            <a:xfrm>
              <a:off x="2388" y="1923"/>
              <a:ext cx="101" cy="153"/>
            </a:xfrm>
            <a:custGeom>
              <a:avLst/>
              <a:gdLst/>
              <a:ahLst/>
              <a:cxnLst>
                <a:cxn ang="0">
                  <a:pos x="12" y="12"/>
                </a:cxn>
                <a:cxn ang="0">
                  <a:pos x="12" y="135"/>
                </a:cxn>
                <a:cxn ang="0">
                  <a:pos x="81" y="117"/>
                </a:cxn>
                <a:cxn ang="0">
                  <a:pos x="99" y="66"/>
                </a:cxn>
                <a:cxn ang="0">
                  <a:pos x="72" y="9"/>
                </a:cxn>
                <a:cxn ang="0">
                  <a:pos x="12" y="12"/>
                </a:cxn>
              </a:cxnLst>
              <a:rect l="0" t="0" r="r" b="b"/>
              <a:pathLst>
                <a:path w="101" h="153">
                  <a:moveTo>
                    <a:pt x="12" y="12"/>
                  </a:moveTo>
                  <a:cubicBezTo>
                    <a:pt x="2" y="33"/>
                    <a:pt x="0" y="117"/>
                    <a:pt x="12" y="135"/>
                  </a:cubicBezTo>
                  <a:cubicBezTo>
                    <a:pt x="24" y="153"/>
                    <a:pt x="67" y="128"/>
                    <a:pt x="81" y="117"/>
                  </a:cubicBezTo>
                  <a:cubicBezTo>
                    <a:pt x="95" y="106"/>
                    <a:pt x="101" y="84"/>
                    <a:pt x="99" y="66"/>
                  </a:cubicBezTo>
                  <a:cubicBezTo>
                    <a:pt x="97" y="48"/>
                    <a:pt x="86" y="18"/>
                    <a:pt x="72" y="9"/>
                  </a:cubicBezTo>
                  <a:cubicBezTo>
                    <a:pt x="58" y="0"/>
                    <a:pt x="24" y="12"/>
                    <a:pt x="12" y="1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8" name="Freeform 4"/>
            <p:cNvSpPr>
              <a:spLocks/>
            </p:cNvSpPr>
            <p:nvPr/>
          </p:nvSpPr>
          <p:spPr bwMode="auto">
            <a:xfrm>
              <a:off x="2277" y="2417"/>
              <a:ext cx="94" cy="131"/>
            </a:xfrm>
            <a:custGeom>
              <a:avLst/>
              <a:gdLst/>
              <a:ahLst/>
              <a:cxnLst>
                <a:cxn ang="0">
                  <a:pos x="87" y="16"/>
                </a:cxn>
                <a:cxn ang="0">
                  <a:pos x="42" y="7"/>
                </a:cxn>
                <a:cxn ang="0">
                  <a:pos x="9" y="4"/>
                </a:cxn>
                <a:cxn ang="0">
                  <a:pos x="0" y="34"/>
                </a:cxn>
                <a:cxn ang="0">
                  <a:pos x="6" y="79"/>
                </a:cxn>
                <a:cxn ang="0">
                  <a:pos x="27" y="103"/>
                </a:cxn>
                <a:cxn ang="0">
                  <a:pos x="57" y="127"/>
                </a:cxn>
                <a:cxn ang="0">
                  <a:pos x="87" y="79"/>
                </a:cxn>
                <a:cxn ang="0">
                  <a:pos x="87" y="16"/>
                </a:cxn>
              </a:cxnLst>
              <a:rect l="0" t="0" r="r" b="b"/>
              <a:pathLst>
                <a:path w="94" h="131">
                  <a:moveTo>
                    <a:pt x="87" y="16"/>
                  </a:moveTo>
                  <a:cubicBezTo>
                    <a:pt x="79" y="4"/>
                    <a:pt x="55" y="9"/>
                    <a:pt x="42" y="7"/>
                  </a:cubicBezTo>
                  <a:cubicBezTo>
                    <a:pt x="29" y="5"/>
                    <a:pt x="16" y="0"/>
                    <a:pt x="9" y="4"/>
                  </a:cubicBezTo>
                  <a:cubicBezTo>
                    <a:pt x="2" y="8"/>
                    <a:pt x="0" y="22"/>
                    <a:pt x="0" y="34"/>
                  </a:cubicBezTo>
                  <a:cubicBezTo>
                    <a:pt x="0" y="46"/>
                    <a:pt x="2" y="68"/>
                    <a:pt x="6" y="79"/>
                  </a:cubicBezTo>
                  <a:cubicBezTo>
                    <a:pt x="10" y="90"/>
                    <a:pt x="18" y="95"/>
                    <a:pt x="27" y="103"/>
                  </a:cubicBezTo>
                  <a:cubicBezTo>
                    <a:pt x="36" y="111"/>
                    <a:pt x="47" y="131"/>
                    <a:pt x="57" y="127"/>
                  </a:cubicBezTo>
                  <a:cubicBezTo>
                    <a:pt x="67" y="123"/>
                    <a:pt x="83" y="98"/>
                    <a:pt x="87" y="79"/>
                  </a:cubicBezTo>
                  <a:cubicBezTo>
                    <a:pt x="91" y="60"/>
                    <a:pt x="94" y="27"/>
                    <a:pt x="87" y="16"/>
                  </a:cubicBezTo>
                  <a:close/>
                </a:path>
              </a:pathLst>
            </a:custGeom>
            <a:gradFill rotWithShape="1">
              <a:gsLst>
                <a:gs pos="0">
                  <a:srgbClr val="663012"/>
                </a:gs>
                <a:gs pos="30000">
                  <a:srgbClr val="A65528"/>
                </a:gs>
                <a:gs pos="70000">
                  <a:srgbClr val="D49E6C"/>
                </a:gs>
                <a:gs pos="100000">
                  <a:srgbClr val="D6B19C"/>
                </a:gs>
              </a:gsLst>
              <a:lin ang="0" scaled="1"/>
            </a:gradFill>
            <a:ln w="9525">
              <a:noFill/>
              <a:round/>
              <a:headEnd/>
              <a:tailEnd/>
            </a:ln>
            <a:effectLst/>
          </p:spPr>
          <p:txBody>
            <a:bodyPr/>
            <a:lstStyle/>
            <a:p>
              <a:endParaRPr lang="en-US"/>
            </a:p>
          </p:txBody>
        </p:sp>
        <p:sp>
          <p:nvSpPr>
            <p:cNvPr id="599" name="Freeform 3"/>
            <p:cNvSpPr>
              <a:spLocks/>
            </p:cNvSpPr>
            <p:nvPr/>
          </p:nvSpPr>
          <p:spPr bwMode="auto">
            <a:xfrm>
              <a:off x="2326" y="2406"/>
              <a:ext cx="141" cy="167"/>
            </a:xfrm>
            <a:custGeom>
              <a:avLst/>
              <a:gdLst/>
              <a:ahLst/>
              <a:cxnLst>
                <a:cxn ang="0">
                  <a:pos x="11" y="27"/>
                </a:cxn>
                <a:cxn ang="0">
                  <a:pos x="2" y="87"/>
                </a:cxn>
                <a:cxn ang="0">
                  <a:pos x="26" y="138"/>
                </a:cxn>
                <a:cxn ang="0">
                  <a:pos x="113" y="162"/>
                </a:cxn>
                <a:cxn ang="0">
                  <a:pos x="140" y="105"/>
                </a:cxn>
                <a:cxn ang="0">
                  <a:pos x="122" y="15"/>
                </a:cxn>
                <a:cxn ang="0">
                  <a:pos x="59" y="12"/>
                </a:cxn>
                <a:cxn ang="0">
                  <a:pos x="11" y="27"/>
                </a:cxn>
              </a:cxnLst>
              <a:rect l="0" t="0" r="r" b="b"/>
              <a:pathLst>
                <a:path w="141" h="167">
                  <a:moveTo>
                    <a:pt x="11" y="27"/>
                  </a:moveTo>
                  <a:cubicBezTo>
                    <a:pt x="2" y="39"/>
                    <a:pt x="0" y="69"/>
                    <a:pt x="2" y="87"/>
                  </a:cubicBezTo>
                  <a:cubicBezTo>
                    <a:pt x="4" y="105"/>
                    <a:pt x="8" y="126"/>
                    <a:pt x="26" y="138"/>
                  </a:cubicBezTo>
                  <a:cubicBezTo>
                    <a:pt x="44" y="150"/>
                    <a:pt x="94" y="167"/>
                    <a:pt x="113" y="162"/>
                  </a:cubicBezTo>
                  <a:cubicBezTo>
                    <a:pt x="132" y="157"/>
                    <a:pt x="139" y="129"/>
                    <a:pt x="140" y="105"/>
                  </a:cubicBezTo>
                  <a:cubicBezTo>
                    <a:pt x="141" y="81"/>
                    <a:pt x="136" y="30"/>
                    <a:pt x="122" y="15"/>
                  </a:cubicBezTo>
                  <a:cubicBezTo>
                    <a:pt x="108" y="0"/>
                    <a:pt x="77" y="10"/>
                    <a:pt x="59" y="12"/>
                  </a:cubicBezTo>
                  <a:cubicBezTo>
                    <a:pt x="41" y="14"/>
                    <a:pt x="20" y="15"/>
                    <a:pt x="11" y="2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a:noFill/>
              <a:round/>
              <a:headEnd/>
              <a:tailEnd/>
            </a:ln>
            <a:effectLst/>
          </p:spPr>
          <p:txBody>
            <a:bodyPr/>
            <a:lstStyle/>
            <a:p>
              <a:endParaRPr lang="en-US"/>
            </a:p>
          </p:txBody>
        </p:sp>
        <p:sp>
          <p:nvSpPr>
            <p:cNvPr id="600" name="Freeform 6"/>
            <p:cNvSpPr>
              <a:spLocks/>
            </p:cNvSpPr>
            <p:nvPr/>
          </p:nvSpPr>
          <p:spPr bwMode="auto">
            <a:xfrm>
              <a:off x="2269" y="2268"/>
              <a:ext cx="191" cy="162"/>
            </a:xfrm>
            <a:custGeom>
              <a:avLst/>
              <a:gdLst/>
              <a:ahLst/>
              <a:cxnLst>
                <a:cxn ang="0">
                  <a:pos x="170" y="15"/>
                </a:cxn>
                <a:cxn ang="0">
                  <a:pos x="125" y="36"/>
                </a:cxn>
                <a:cxn ang="0">
                  <a:pos x="44" y="24"/>
                </a:cxn>
                <a:cxn ang="0">
                  <a:pos x="14" y="33"/>
                </a:cxn>
                <a:cxn ang="0">
                  <a:pos x="2" y="108"/>
                </a:cxn>
                <a:cxn ang="0">
                  <a:pos x="29" y="153"/>
                </a:cxn>
                <a:cxn ang="0">
                  <a:pos x="107" y="159"/>
                </a:cxn>
                <a:cxn ang="0">
                  <a:pos x="170" y="156"/>
                </a:cxn>
                <a:cxn ang="0">
                  <a:pos x="191" y="126"/>
                </a:cxn>
                <a:cxn ang="0">
                  <a:pos x="170" y="15"/>
                </a:cxn>
              </a:cxnLst>
              <a:rect l="0" t="0" r="r" b="b"/>
              <a:pathLst>
                <a:path w="191" h="162">
                  <a:moveTo>
                    <a:pt x="170" y="15"/>
                  </a:moveTo>
                  <a:cubicBezTo>
                    <a:pt x="159" y="0"/>
                    <a:pt x="146" y="34"/>
                    <a:pt x="125" y="36"/>
                  </a:cubicBezTo>
                  <a:cubicBezTo>
                    <a:pt x="104" y="38"/>
                    <a:pt x="62" y="24"/>
                    <a:pt x="44" y="24"/>
                  </a:cubicBezTo>
                  <a:cubicBezTo>
                    <a:pt x="26" y="24"/>
                    <a:pt x="21" y="19"/>
                    <a:pt x="14" y="33"/>
                  </a:cubicBezTo>
                  <a:cubicBezTo>
                    <a:pt x="7" y="47"/>
                    <a:pt x="0" y="88"/>
                    <a:pt x="2" y="108"/>
                  </a:cubicBezTo>
                  <a:cubicBezTo>
                    <a:pt x="4" y="128"/>
                    <a:pt x="12" y="145"/>
                    <a:pt x="29" y="153"/>
                  </a:cubicBezTo>
                  <a:cubicBezTo>
                    <a:pt x="46" y="161"/>
                    <a:pt x="84" y="159"/>
                    <a:pt x="107" y="159"/>
                  </a:cubicBezTo>
                  <a:cubicBezTo>
                    <a:pt x="130" y="159"/>
                    <a:pt x="156" y="162"/>
                    <a:pt x="170" y="156"/>
                  </a:cubicBezTo>
                  <a:cubicBezTo>
                    <a:pt x="184" y="150"/>
                    <a:pt x="191" y="149"/>
                    <a:pt x="191" y="126"/>
                  </a:cubicBezTo>
                  <a:cubicBezTo>
                    <a:pt x="191" y="103"/>
                    <a:pt x="181" y="30"/>
                    <a:pt x="170" y="1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1" name="Freeform 7"/>
            <p:cNvSpPr>
              <a:spLocks/>
            </p:cNvSpPr>
            <p:nvPr/>
          </p:nvSpPr>
          <p:spPr bwMode="auto">
            <a:xfrm>
              <a:off x="2266" y="2141"/>
              <a:ext cx="174" cy="167"/>
            </a:xfrm>
            <a:custGeom>
              <a:avLst/>
              <a:gdLst/>
              <a:ahLst/>
              <a:cxnLst>
                <a:cxn ang="0">
                  <a:pos x="155" y="19"/>
                </a:cxn>
                <a:cxn ang="0">
                  <a:pos x="113" y="22"/>
                </a:cxn>
                <a:cxn ang="0">
                  <a:pos x="44" y="13"/>
                </a:cxn>
                <a:cxn ang="0">
                  <a:pos x="5" y="55"/>
                </a:cxn>
                <a:cxn ang="0">
                  <a:pos x="14" y="127"/>
                </a:cxn>
                <a:cxn ang="0">
                  <a:pos x="59" y="157"/>
                </a:cxn>
                <a:cxn ang="0">
                  <a:pos x="146" y="163"/>
                </a:cxn>
                <a:cxn ang="0">
                  <a:pos x="173" y="136"/>
                </a:cxn>
                <a:cxn ang="0">
                  <a:pos x="155" y="19"/>
                </a:cxn>
              </a:cxnLst>
              <a:rect l="0" t="0" r="r" b="b"/>
              <a:pathLst>
                <a:path w="174" h="167">
                  <a:moveTo>
                    <a:pt x="155" y="19"/>
                  </a:moveTo>
                  <a:cubicBezTo>
                    <a:pt x="145" y="0"/>
                    <a:pt x="131" y="23"/>
                    <a:pt x="113" y="22"/>
                  </a:cubicBezTo>
                  <a:cubicBezTo>
                    <a:pt x="95" y="21"/>
                    <a:pt x="62" y="8"/>
                    <a:pt x="44" y="13"/>
                  </a:cubicBezTo>
                  <a:cubicBezTo>
                    <a:pt x="26" y="18"/>
                    <a:pt x="10" y="36"/>
                    <a:pt x="5" y="55"/>
                  </a:cubicBezTo>
                  <a:cubicBezTo>
                    <a:pt x="0" y="74"/>
                    <a:pt x="5" y="110"/>
                    <a:pt x="14" y="127"/>
                  </a:cubicBezTo>
                  <a:cubicBezTo>
                    <a:pt x="23" y="144"/>
                    <a:pt x="37" y="151"/>
                    <a:pt x="59" y="157"/>
                  </a:cubicBezTo>
                  <a:cubicBezTo>
                    <a:pt x="81" y="163"/>
                    <a:pt x="127" y="167"/>
                    <a:pt x="146" y="163"/>
                  </a:cubicBezTo>
                  <a:cubicBezTo>
                    <a:pt x="165" y="159"/>
                    <a:pt x="172" y="160"/>
                    <a:pt x="173" y="136"/>
                  </a:cubicBezTo>
                  <a:cubicBezTo>
                    <a:pt x="174" y="112"/>
                    <a:pt x="164" y="35"/>
                    <a:pt x="155"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2" name="Freeform 8"/>
            <p:cNvSpPr>
              <a:spLocks/>
            </p:cNvSpPr>
            <p:nvPr/>
          </p:nvSpPr>
          <p:spPr bwMode="auto">
            <a:xfrm>
              <a:off x="2276" y="2036"/>
              <a:ext cx="142" cy="140"/>
            </a:xfrm>
            <a:custGeom>
              <a:avLst/>
              <a:gdLst/>
              <a:ahLst/>
              <a:cxnLst>
                <a:cxn ang="0">
                  <a:pos x="124" y="19"/>
                </a:cxn>
                <a:cxn ang="0">
                  <a:pos x="85" y="22"/>
                </a:cxn>
                <a:cxn ang="0">
                  <a:pos x="37" y="7"/>
                </a:cxn>
                <a:cxn ang="0">
                  <a:pos x="7" y="7"/>
                </a:cxn>
                <a:cxn ang="0">
                  <a:pos x="1" y="49"/>
                </a:cxn>
                <a:cxn ang="0">
                  <a:pos x="13" y="106"/>
                </a:cxn>
                <a:cxn ang="0">
                  <a:pos x="76" y="130"/>
                </a:cxn>
                <a:cxn ang="0">
                  <a:pos x="130" y="130"/>
                </a:cxn>
                <a:cxn ang="0">
                  <a:pos x="142" y="70"/>
                </a:cxn>
                <a:cxn ang="0">
                  <a:pos x="124" y="19"/>
                </a:cxn>
              </a:cxnLst>
              <a:rect l="0" t="0" r="r" b="b"/>
              <a:pathLst>
                <a:path w="142" h="140">
                  <a:moveTo>
                    <a:pt x="124" y="19"/>
                  </a:moveTo>
                  <a:cubicBezTo>
                    <a:pt x="115" y="11"/>
                    <a:pt x="100" y="24"/>
                    <a:pt x="85" y="22"/>
                  </a:cubicBezTo>
                  <a:cubicBezTo>
                    <a:pt x="70" y="20"/>
                    <a:pt x="50" y="9"/>
                    <a:pt x="37" y="7"/>
                  </a:cubicBezTo>
                  <a:cubicBezTo>
                    <a:pt x="24" y="5"/>
                    <a:pt x="13" y="0"/>
                    <a:pt x="7" y="7"/>
                  </a:cubicBezTo>
                  <a:cubicBezTo>
                    <a:pt x="1" y="14"/>
                    <a:pt x="0" y="33"/>
                    <a:pt x="1" y="49"/>
                  </a:cubicBezTo>
                  <a:cubicBezTo>
                    <a:pt x="2" y="65"/>
                    <a:pt x="0" y="92"/>
                    <a:pt x="13" y="106"/>
                  </a:cubicBezTo>
                  <a:cubicBezTo>
                    <a:pt x="26" y="120"/>
                    <a:pt x="57" y="126"/>
                    <a:pt x="76" y="130"/>
                  </a:cubicBezTo>
                  <a:cubicBezTo>
                    <a:pt x="95" y="134"/>
                    <a:pt x="119" y="140"/>
                    <a:pt x="130" y="130"/>
                  </a:cubicBezTo>
                  <a:cubicBezTo>
                    <a:pt x="141" y="120"/>
                    <a:pt x="142" y="88"/>
                    <a:pt x="142" y="70"/>
                  </a:cubicBezTo>
                  <a:cubicBezTo>
                    <a:pt x="142" y="52"/>
                    <a:pt x="133" y="25"/>
                    <a:pt x="124"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3" name="Freeform 9"/>
            <p:cNvSpPr>
              <a:spLocks/>
            </p:cNvSpPr>
            <p:nvPr/>
          </p:nvSpPr>
          <p:spPr bwMode="auto">
            <a:xfrm>
              <a:off x="2266" y="1904"/>
              <a:ext cx="143" cy="174"/>
            </a:xfrm>
            <a:custGeom>
              <a:avLst/>
              <a:gdLst/>
              <a:ahLst/>
              <a:cxnLst>
                <a:cxn ang="0">
                  <a:pos x="137" y="28"/>
                </a:cxn>
                <a:cxn ang="0">
                  <a:pos x="98" y="25"/>
                </a:cxn>
                <a:cxn ang="0">
                  <a:pos x="38" y="4"/>
                </a:cxn>
                <a:cxn ang="0">
                  <a:pos x="5" y="49"/>
                </a:cxn>
                <a:cxn ang="0">
                  <a:pos x="11" y="115"/>
                </a:cxn>
                <a:cxn ang="0">
                  <a:pos x="68" y="148"/>
                </a:cxn>
                <a:cxn ang="0">
                  <a:pos x="131" y="154"/>
                </a:cxn>
                <a:cxn ang="0">
                  <a:pos x="137" y="28"/>
                </a:cxn>
              </a:cxnLst>
              <a:rect l="0" t="0" r="r" b="b"/>
              <a:pathLst>
                <a:path w="143" h="174">
                  <a:moveTo>
                    <a:pt x="137" y="28"/>
                  </a:moveTo>
                  <a:cubicBezTo>
                    <a:pt x="132" y="7"/>
                    <a:pt x="114" y="29"/>
                    <a:pt x="98" y="25"/>
                  </a:cubicBezTo>
                  <a:cubicBezTo>
                    <a:pt x="82" y="21"/>
                    <a:pt x="53" y="0"/>
                    <a:pt x="38" y="4"/>
                  </a:cubicBezTo>
                  <a:cubicBezTo>
                    <a:pt x="23" y="8"/>
                    <a:pt x="9" y="31"/>
                    <a:pt x="5" y="49"/>
                  </a:cubicBezTo>
                  <a:cubicBezTo>
                    <a:pt x="1" y="67"/>
                    <a:pt x="0" y="98"/>
                    <a:pt x="11" y="115"/>
                  </a:cubicBezTo>
                  <a:cubicBezTo>
                    <a:pt x="22" y="132"/>
                    <a:pt x="48" y="142"/>
                    <a:pt x="68" y="148"/>
                  </a:cubicBezTo>
                  <a:cubicBezTo>
                    <a:pt x="88" y="154"/>
                    <a:pt x="120" y="174"/>
                    <a:pt x="131" y="154"/>
                  </a:cubicBezTo>
                  <a:cubicBezTo>
                    <a:pt x="142" y="134"/>
                    <a:pt x="143" y="48"/>
                    <a:pt x="137" y="2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4" name="Freeform 10"/>
            <p:cNvSpPr>
              <a:spLocks/>
            </p:cNvSpPr>
            <p:nvPr/>
          </p:nvSpPr>
          <p:spPr bwMode="auto">
            <a:xfrm>
              <a:off x="2271" y="1765"/>
              <a:ext cx="141" cy="184"/>
            </a:xfrm>
            <a:custGeom>
              <a:avLst/>
              <a:gdLst/>
              <a:ahLst/>
              <a:cxnLst>
                <a:cxn ang="0">
                  <a:pos x="129" y="35"/>
                </a:cxn>
                <a:cxn ang="0">
                  <a:pos x="129" y="164"/>
                </a:cxn>
                <a:cxn ang="0">
                  <a:pos x="54" y="158"/>
                </a:cxn>
                <a:cxn ang="0">
                  <a:pos x="6" y="119"/>
                </a:cxn>
                <a:cxn ang="0">
                  <a:pos x="15" y="14"/>
                </a:cxn>
                <a:cxn ang="0">
                  <a:pos x="75" y="32"/>
                </a:cxn>
                <a:cxn ang="0">
                  <a:pos x="129" y="35"/>
                </a:cxn>
              </a:cxnLst>
              <a:rect l="0" t="0" r="r" b="b"/>
              <a:pathLst>
                <a:path w="141" h="184">
                  <a:moveTo>
                    <a:pt x="129" y="35"/>
                  </a:moveTo>
                  <a:cubicBezTo>
                    <a:pt x="137" y="56"/>
                    <a:pt x="141" y="144"/>
                    <a:pt x="129" y="164"/>
                  </a:cubicBezTo>
                  <a:cubicBezTo>
                    <a:pt x="117" y="184"/>
                    <a:pt x="74" y="165"/>
                    <a:pt x="54" y="158"/>
                  </a:cubicBezTo>
                  <a:cubicBezTo>
                    <a:pt x="34" y="151"/>
                    <a:pt x="12" y="143"/>
                    <a:pt x="6" y="119"/>
                  </a:cubicBezTo>
                  <a:cubicBezTo>
                    <a:pt x="0" y="95"/>
                    <a:pt x="4" y="28"/>
                    <a:pt x="15" y="14"/>
                  </a:cubicBezTo>
                  <a:cubicBezTo>
                    <a:pt x="26" y="0"/>
                    <a:pt x="56" y="29"/>
                    <a:pt x="75" y="32"/>
                  </a:cubicBezTo>
                  <a:cubicBezTo>
                    <a:pt x="94" y="35"/>
                    <a:pt x="118" y="35"/>
                    <a:pt x="129" y="3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5" name="Freeform 11"/>
            <p:cNvSpPr>
              <a:spLocks/>
            </p:cNvSpPr>
            <p:nvPr/>
          </p:nvSpPr>
          <p:spPr bwMode="auto">
            <a:xfrm>
              <a:off x="2286" y="1615"/>
              <a:ext cx="140" cy="202"/>
            </a:xfrm>
            <a:custGeom>
              <a:avLst/>
              <a:gdLst/>
              <a:ahLst/>
              <a:cxnLst>
                <a:cxn ang="0">
                  <a:pos x="129" y="50"/>
                </a:cxn>
                <a:cxn ang="0">
                  <a:pos x="117" y="182"/>
                </a:cxn>
                <a:cxn ang="0">
                  <a:pos x="30" y="173"/>
                </a:cxn>
                <a:cxn ang="0">
                  <a:pos x="3" y="116"/>
                </a:cxn>
                <a:cxn ang="0">
                  <a:pos x="51" y="11"/>
                </a:cxn>
                <a:cxn ang="0">
                  <a:pos x="129" y="50"/>
                </a:cxn>
              </a:cxnLst>
              <a:rect l="0" t="0" r="r" b="b"/>
              <a:pathLst>
                <a:path w="140" h="202">
                  <a:moveTo>
                    <a:pt x="129" y="50"/>
                  </a:moveTo>
                  <a:cubicBezTo>
                    <a:pt x="140" y="79"/>
                    <a:pt x="133" y="162"/>
                    <a:pt x="117" y="182"/>
                  </a:cubicBezTo>
                  <a:cubicBezTo>
                    <a:pt x="101" y="202"/>
                    <a:pt x="49" y="184"/>
                    <a:pt x="30" y="173"/>
                  </a:cubicBezTo>
                  <a:cubicBezTo>
                    <a:pt x="11" y="162"/>
                    <a:pt x="0" y="143"/>
                    <a:pt x="3" y="116"/>
                  </a:cubicBezTo>
                  <a:cubicBezTo>
                    <a:pt x="6" y="89"/>
                    <a:pt x="30" y="22"/>
                    <a:pt x="51" y="11"/>
                  </a:cubicBezTo>
                  <a:cubicBezTo>
                    <a:pt x="72" y="0"/>
                    <a:pt x="118" y="21"/>
                    <a:pt x="129" y="5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6" name="Freeform 18"/>
            <p:cNvSpPr>
              <a:spLocks/>
            </p:cNvSpPr>
            <p:nvPr/>
          </p:nvSpPr>
          <p:spPr bwMode="auto">
            <a:xfrm>
              <a:off x="2338" y="1529"/>
              <a:ext cx="230" cy="171"/>
            </a:xfrm>
            <a:custGeom>
              <a:avLst/>
              <a:gdLst/>
              <a:ahLst/>
              <a:cxnLst>
                <a:cxn ang="0">
                  <a:pos x="143" y="121"/>
                </a:cxn>
                <a:cxn ang="0">
                  <a:pos x="206" y="55"/>
                </a:cxn>
                <a:cxn ang="0">
                  <a:pos x="221" y="13"/>
                </a:cxn>
                <a:cxn ang="0">
                  <a:pos x="149" y="1"/>
                </a:cxn>
                <a:cxn ang="0">
                  <a:pos x="68" y="22"/>
                </a:cxn>
                <a:cxn ang="0">
                  <a:pos x="5" y="73"/>
                </a:cxn>
                <a:cxn ang="0">
                  <a:pos x="35" y="130"/>
                </a:cxn>
                <a:cxn ang="0">
                  <a:pos x="104" y="169"/>
                </a:cxn>
                <a:cxn ang="0">
                  <a:pos x="134" y="142"/>
                </a:cxn>
                <a:cxn ang="0">
                  <a:pos x="143" y="121"/>
                </a:cxn>
              </a:cxnLst>
              <a:rect l="0" t="0" r="r" b="b"/>
              <a:pathLst>
                <a:path w="230" h="171">
                  <a:moveTo>
                    <a:pt x="143" y="121"/>
                  </a:moveTo>
                  <a:cubicBezTo>
                    <a:pt x="155" y="107"/>
                    <a:pt x="193" y="73"/>
                    <a:pt x="206" y="55"/>
                  </a:cubicBezTo>
                  <a:cubicBezTo>
                    <a:pt x="219" y="37"/>
                    <a:pt x="230" y="22"/>
                    <a:pt x="221" y="13"/>
                  </a:cubicBezTo>
                  <a:cubicBezTo>
                    <a:pt x="212" y="4"/>
                    <a:pt x="174" y="0"/>
                    <a:pt x="149" y="1"/>
                  </a:cubicBezTo>
                  <a:cubicBezTo>
                    <a:pt x="124" y="2"/>
                    <a:pt x="92" y="10"/>
                    <a:pt x="68" y="22"/>
                  </a:cubicBezTo>
                  <a:cubicBezTo>
                    <a:pt x="44" y="34"/>
                    <a:pt x="10" y="55"/>
                    <a:pt x="5" y="73"/>
                  </a:cubicBezTo>
                  <a:cubicBezTo>
                    <a:pt x="0" y="91"/>
                    <a:pt x="18" y="114"/>
                    <a:pt x="35" y="130"/>
                  </a:cubicBezTo>
                  <a:cubicBezTo>
                    <a:pt x="52" y="146"/>
                    <a:pt x="88" y="167"/>
                    <a:pt x="104" y="169"/>
                  </a:cubicBezTo>
                  <a:cubicBezTo>
                    <a:pt x="120" y="171"/>
                    <a:pt x="127" y="151"/>
                    <a:pt x="134" y="142"/>
                  </a:cubicBezTo>
                  <a:cubicBezTo>
                    <a:pt x="141" y="133"/>
                    <a:pt x="131" y="135"/>
                    <a:pt x="143" y="12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7" name="Freeform 20"/>
            <p:cNvSpPr>
              <a:spLocks/>
            </p:cNvSpPr>
            <p:nvPr/>
          </p:nvSpPr>
          <p:spPr bwMode="auto">
            <a:xfrm>
              <a:off x="2452" y="1549"/>
              <a:ext cx="196" cy="173"/>
            </a:xfrm>
            <a:custGeom>
              <a:avLst/>
              <a:gdLst/>
              <a:ahLst/>
              <a:cxnLst>
                <a:cxn ang="0">
                  <a:pos x="170" y="20"/>
                </a:cxn>
                <a:cxn ang="0">
                  <a:pos x="194" y="56"/>
                </a:cxn>
                <a:cxn ang="0">
                  <a:pos x="179" y="134"/>
                </a:cxn>
                <a:cxn ang="0">
                  <a:pos x="125" y="173"/>
                </a:cxn>
                <a:cxn ang="0">
                  <a:pos x="32" y="131"/>
                </a:cxn>
                <a:cxn ang="0">
                  <a:pos x="14" y="107"/>
                </a:cxn>
                <a:cxn ang="0">
                  <a:pos x="113" y="14"/>
                </a:cxn>
                <a:cxn ang="0">
                  <a:pos x="170" y="20"/>
                </a:cxn>
              </a:cxnLst>
              <a:rect l="0" t="0" r="r" b="b"/>
              <a:pathLst>
                <a:path w="196" h="173">
                  <a:moveTo>
                    <a:pt x="170" y="20"/>
                  </a:moveTo>
                  <a:cubicBezTo>
                    <a:pt x="183" y="27"/>
                    <a:pt x="192" y="37"/>
                    <a:pt x="194" y="56"/>
                  </a:cubicBezTo>
                  <a:cubicBezTo>
                    <a:pt x="196" y="75"/>
                    <a:pt x="190" y="115"/>
                    <a:pt x="179" y="134"/>
                  </a:cubicBezTo>
                  <a:cubicBezTo>
                    <a:pt x="168" y="153"/>
                    <a:pt x="149" y="173"/>
                    <a:pt x="125" y="173"/>
                  </a:cubicBezTo>
                  <a:cubicBezTo>
                    <a:pt x="101" y="173"/>
                    <a:pt x="51" y="142"/>
                    <a:pt x="32" y="131"/>
                  </a:cubicBezTo>
                  <a:cubicBezTo>
                    <a:pt x="13" y="120"/>
                    <a:pt x="0" y="127"/>
                    <a:pt x="14" y="107"/>
                  </a:cubicBezTo>
                  <a:cubicBezTo>
                    <a:pt x="28" y="87"/>
                    <a:pt x="87" y="28"/>
                    <a:pt x="113" y="14"/>
                  </a:cubicBezTo>
                  <a:cubicBezTo>
                    <a:pt x="139" y="0"/>
                    <a:pt x="157" y="13"/>
                    <a:pt x="170" y="2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8" name="Freeform 21"/>
            <p:cNvSpPr>
              <a:spLocks/>
            </p:cNvSpPr>
            <p:nvPr/>
          </p:nvSpPr>
          <p:spPr bwMode="auto">
            <a:xfrm>
              <a:off x="2585" y="1582"/>
              <a:ext cx="203" cy="161"/>
            </a:xfrm>
            <a:custGeom>
              <a:avLst/>
              <a:gdLst/>
              <a:ahLst/>
              <a:cxnLst>
                <a:cxn ang="0">
                  <a:pos x="61" y="152"/>
                </a:cxn>
                <a:cxn ang="0">
                  <a:pos x="1" y="140"/>
                </a:cxn>
                <a:cxn ang="0">
                  <a:pos x="67" y="23"/>
                </a:cxn>
                <a:cxn ang="0">
                  <a:pos x="115" y="2"/>
                </a:cxn>
                <a:cxn ang="0">
                  <a:pos x="196" y="29"/>
                </a:cxn>
                <a:cxn ang="0">
                  <a:pos x="154" y="62"/>
                </a:cxn>
                <a:cxn ang="0">
                  <a:pos x="112" y="143"/>
                </a:cxn>
                <a:cxn ang="0">
                  <a:pos x="61" y="152"/>
                </a:cxn>
              </a:cxnLst>
              <a:rect l="0" t="0" r="r" b="b"/>
              <a:pathLst>
                <a:path w="203" h="161">
                  <a:moveTo>
                    <a:pt x="61" y="152"/>
                  </a:moveTo>
                  <a:cubicBezTo>
                    <a:pt x="43" y="152"/>
                    <a:pt x="0" y="161"/>
                    <a:pt x="1" y="140"/>
                  </a:cubicBezTo>
                  <a:cubicBezTo>
                    <a:pt x="2" y="119"/>
                    <a:pt x="48" y="46"/>
                    <a:pt x="67" y="23"/>
                  </a:cubicBezTo>
                  <a:cubicBezTo>
                    <a:pt x="86" y="0"/>
                    <a:pt x="94" y="1"/>
                    <a:pt x="115" y="2"/>
                  </a:cubicBezTo>
                  <a:cubicBezTo>
                    <a:pt x="136" y="3"/>
                    <a:pt x="189" y="19"/>
                    <a:pt x="196" y="29"/>
                  </a:cubicBezTo>
                  <a:cubicBezTo>
                    <a:pt x="203" y="39"/>
                    <a:pt x="168" y="43"/>
                    <a:pt x="154" y="62"/>
                  </a:cubicBezTo>
                  <a:cubicBezTo>
                    <a:pt x="140" y="81"/>
                    <a:pt x="127" y="128"/>
                    <a:pt x="112" y="143"/>
                  </a:cubicBezTo>
                  <a:cubicBezTo>
                    <a:pt x="97" y="158"/>
                    <a:pt x="79" y="152"/>
                    <a:pt x="61" y="15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9" name="Freeform 22"/>
            <p:cNvSpPr>
              <a:spLocks/>
            </p:cNvSpPr>
            <p:nvPr/>
          </p:nvSpPr>
          <p:spPr bwMode="auto">
            <a:xfrm>
              <a:off x="2682" y="1614"/>
              <a:ext cx="194" cy="158"/>
            </a:xfrm>
            <a:custGeom>
              <a:avLst/>
              <a:gdLst/>
              <a:ahLst/>
              <a:cxnLst>
                <a:cxn ang="0">
                  <a:pos x="144" y="144"/>
                </a:cxn>
                <a:cxn ang="0">
                  <a:pos x="15" y="120"/>
                </a:cxn>
                <a:cxn ang="0">
                  <a:pos x="51" y="24"/>
                </a:cxn>
                <a:cxn ang="0">
                  <a:pos x="126" y="3"/>
                </a:cxn>
                <a:cxn ang="0">
                  <a:pos x="186" y="9"/>
                </a:cxn>
                <a:cxn ang="0">
                  <a:pos x="177" y="60"/>
                </a:cxn>
                <a:cxn ang="0">
                  <a:pos x="165" y="144"/>
                </a:cxn>
                <a:cxn ang="0">
                  <a:pos x="144" y="144"/>
                </a:cxn>
              </a:cxnLst>
              <a:rect l="0" t="0" r="r" b="b"/>
              <a:pathLst>
                <a:path w="194" h="158">
                  <a:moveTo>
                    <a:pt x="144" y="144"/>
                  </a:moveTo>
                  <a:cubicBezTo>
                    <a:pt x="119" y="140"/>
                    <a:pt x="30" y="140"/>
                    <a:pt x="15" y="120"/>
                  </a:cubicBezTo>
                  <a:cubicBezTo>
                    <a:pt x="0" y="100"/>
                    <a:pt x="33" y="43"/>
                    <a:pt x="51" y="24"/>
                  </a:cubicBezTo>
                  <a:cubicBezTo>
                    <a:pt x="69" y="5"/>
                    <a:pt x="104" y="6"/>
                    <a:pt x="126" y="3"/>
                  </a:cubicBezTo>
                  <a:cubicBezTo>
                    <a:pt x="148" y="0"/>
                    <a:pt x="178" y="0"/>
                    <a:pt x="186" y="9"/>
                  </a:cubicBezTo>
                  <a:cubicBezTo>
                    <a:pt x="194" y="18"/>
                    <a:pt x="180" y="38"/>
                    <a:pt x="177" y="60"/>
                  </a:cubicBezTo>
                  <a:cubicBezTo>
                    <a:pt x="174" y="82"/>
                    <a:pt x="170" y="130"/>
                    <a:pt x="165" y="144"/>
                  </a:cubicBezTo>
                  <a:cubicBezTo>
                    <a:pt x="160" y="158"/>
                    <a:pt x="169" y="148"/>
                    <a:pt x="144" y="14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0" name="Freeform 23"/>
            <p:cNvSpPr>
              <a:spLocks/>
            </p:cNvSpPr>
            <p:nvPr/>
          </p:nvSpPr>
          <p:spPr bwMode="auto">
            <a:xfrm>
              <a:off x="2832" y="1597"/>
              <a:ext cx="178" cy="176"/>
            </a:xfrm>
            <a:custGeom>
              <a:avLst/>
              <a:gdLst/>
              <a:ahLst/>
              <a:cxnLst>
                <a:cxn ang="0">
                  <a:pos x="156" y="155"/>
                </a:cxn>
                <a:cxn ang="0">
                  <a:pos x="18" y="155"/>
                </a:cxn>
                <a:cxn ang="0">
                  <a:pos x="48" y="26"/>
                </a:cxn>
                <a:cxn ang="0">
                  <a:pos x="144" y="11"/>
                </a:cxn>
                <a:cxn ang="0">
                  <a:pos x="150" y="92"/>
                </a:cxn>
                <a:cxn ang="0">
                  <a:pos x="156" y="155"/>
                </a:cxn>
              </a:cxnLst>
              <a:rect l="0" t="0" r="r" b="b"/>
              <a:pathLst>
                <a:path w="178" h="176">
                  <a:moveTo>
                    <a:pt x="156" y="155"/>
                  </a:moveTo>
                  <a:cubicBezTo>
                    <a:pt x="134" y="165"/>
                    <a:pt x="36" y="176"/>
                    <a:pt x="18" y="155"/>
                  </a:cubicBezTo>
                  <a:cubicBezTo>
                    <a:pt x="0" y="134"/>
                    <a:pt x="27" y="50"/>
                    <a:pt x="48" y="26"/>
                  </a:cubicBezTo>
                  <a:cubicBezTo>
                    <a:pt x="69" y="2"/>
                    <a:pt x="127" y="0"/>
                    <a:pt x="144" y="11"/>
                  </a:cubicBezTo>
                  <a:cubicBezTo>
                    <a:pt x="161" y="22"/>
                    <a:pt x="148" y="68"/>
                    <a:pt x="150" y="92"/>
                  </a:cubicBezTo>
                  <a:cubicBezTo>
                    <a:pt x="152" y="116"/>
                    <a:pt x="178" y="145"/>
                    <a:pt x="156" y="15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1" name="Freeform 24"/>
            <p:cNvSpPr>
              <a:spLocks/>
            </p:cNvSpPr>
            <p:nvPr/>
          </p:nvSpPr>
          <p:spPr bwMode="auto">
            <a:xfrm>
              <a:off x="2962" y="1570"/>
              <a:ext cx="203" cy="191"/>
            </a:xfrm>
            <a:custGeom>
              <a:avLst/>
              <a:gdLst/>
              <a:ahLst/>
              <a:cxnLst>
                <a:cxn ang="0">
                  <a:pos x="176" y="146"/>
                </a:cxn>
                <a:cxn ang="0">
                  <a:pos x="23" y="173"/>
                </a:cxn>
                <a:cxn ang="0">
                  <a:pos x="35" y="35"/>
                </a:cxn>
                <a:cxn ang="0">
                  <a:pos x="134" y="8"/>
                </a:cxn>
                <a:cxn ang="0">
                  <a:pos x="185" y="83"/>
                </a:cxn>
                <a:cxn ang="0">
                  <a:pos x="176" y="146"/>
                </a:cxn>
              </a:cxnLst>
              <a:rect l="0" t="0" r="r" b="b"/>
              <a:pathLst>
                <a:path w="203" h="191">
                  <a:moveTo>
                    <a:pt x="176" y="146"/>
                  </a:moveTo>
                  <a:cubicBezTo>
                    <a:pt x="149" y="161"/>
                    <a:pt x="46" y="191"/>
                    <a:pt x="23" y="173"/>
                  </a:cubicBezTo>
                  <a:cubicBezTo>
                    <a:pt x="0" y="155"/>
                    <a:pt x="17" y="62"/>
                    <a:pt x="35" y="35"/>
                  </a:cubicBezTo>
                  <a:cubicBezTo>
                    <a:pt x="53" y="8"/>
                    <a:pt x="109" y="0"/>
                    <a:pt x="134" y="8"/>
                  </a:cubicBezTo>
                  <a:cubicBezTo>
                    <a:pt x="159" y="16"/>
                    <a:pt x="178" y="60"/>
                    <a:pt x="185" y="83"/>
                  </a:cubicBezTo>
                  <a:cubicBezTo>
                    <a:pt x="192" y="106"/>
                    <a:pt x="203" y="131"/>
                    <a:pt x="176" y="14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2" name="Freeform 25"/>
            <p:cNvSpPr>
              <a:spLocks/>
            </p:cNvSpPr>
            <p:nvPr/>
          </p:nvSpPr>
          <p:spPr bwMode="auto">
            <a:xfrm>
              <a:off x="3120" y="1535"/>
              <a:ext cx="160" cy="170"/>
            </a:xfrm>
            <a:custGeom>
              <a:avLst/>
              <a:gdLst/>
              <a:ahLst/>
              <a:cxnLst>
                <a:cxn ang="0">
                  <a:pos x="141" y="136"/>
                </a:cxn>
                <a:cxn ang="0">
                  <a:pos x="141" y="58"/>
                </a:cxn>
                <a:cxn ang="0">
                  <a:pos x="81" y="4"/>
                </a:cxn>
                <a:cxn ang="0">
                  <a:pos x="15" y="34"/>
                </a:cxn>
                <a:cxn ang="0">
                  <a:pos x="3" y="97"/>
                </a:cxn>
                <a:cxn ang="0">
                  <a:pos x="30" y="166"/>
                </a:cxn>
                <a:cxn ang="0">
                  <a:pos x="141" y="136"/>
                </a:cxn>
              </a:cxnLst>
              <a:rect l="0" t="0" r="r" b="b"/>
              <a:pathLst>
                <a:path w="160" h="170">
                  <a:moveTo>
                    <a:pt x="141" y="136"/>
                  </a:moveTo>
                  <a:cubicBezTo>
                    <a:pt x="160" y="118"/>
                    <a:pt x="151" y="80"/>
                    <a:pt x="141" y="58"/>
                  </a:cubicBezTo>
                  <a:cubicBezTo>
                    <a:pt x="131" y="36"/>
                    <a:pt x="102" y="8"/>
                    <a:pt x="81" y="4"/>
                  </a:cubicBezTo>
                  <a:cubicBezTo>
                    <a:pt x="60" y="0"/>
                    <a:pt x="28" y="19"/>
                    <a:pt x="15" y="34"/>
                  </a:cubicBezTo>
                  <a:cubicBezTo>
                    <a:pt x="2" y="49"/>
                    <a:pt x="0" y="75"/>
                    <a:pt x="3" y="97"/>
                  </a:cubicBezTo>
                  <a:cubicBezTo>
                    <a:pt x="6" y="119"/>
                    <a:pt x="7" y="162"/>
                    <a:pt x="30" y="166"/>
                  </a:cubicBezTo>
                  <a:cubicBezTo>
                    <a:pt x="53" y="170"/>
                    <a:pt x="122" y="154"/>
                    <a:pt x="141" y="13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3" name="Freeform 26"/>
            <p:cNvSpPr>
              <a:spLocks/>
            </p:cNvSpPr>
            <p:nvPr/>
          </p:nvSpPr>
          <p:spPr bwMode="auto">
            <a:xfrm>
              <a:off x="3215" y="1473"/>
              <a:ext cx="197" cy="183"/>
            </a:xfrm>
            <a:custGeom>
              <a:avLst/>
              <a:gdLst/>
              <a:ahLst/>
              <a:cxnLst>
                <a:cxn ang="0">
                  <a:pos x="175" y="147"/>
                </a:cxn>
                <a:cxn ang="0">
                  <a:pos x="52" y="177"/>
                </a:cxn>
                <a:cxn ang="0">
                  <a:pos x="37" y="111"/>
                </a:cxn>
                <a:cxn ang="0">
                  <a:pos x="1" y="75"/>
                </a:cxn>
                <a:cxn ang="0">
                  <a:pos x="31" y="36"/>
                </a:cxn>
                <a:cxn ang="0">
                  <a:pos x="145" y="3"/>
                </a:cxn>
                <a:cxn ang="0">
                  <a:pos x="181" y="57"/>
                </a:cxn>
                <a:cxn ang="0">
                  <a:pos x="175" y="147"/>
                </a:cxn>
              </a:cxnLst>
              <a:rect l="0" t="0" r="r" b="b"/>
              <a:pathLst>
                <a:path w="197" h="183">
                  <a:moveTo>
                    <a:pt x="175" y="147"/>
                  </a:moveTo>
                  <a:cubicBezTo>
                    <a:pt x="153" y="167"/>
                    <a:pt x="75" y="183"/>
                    <a:pt x="52" y="177"/>
                  </a:cubicBezTo>
                  <a:cubicBezTo>
                    <a:pt x="29" y="171"/>
                    <a:pt x="45" y="128"/>
                    <a:pt x="37" y="111"/>
                  </a:cubicBezTo>
                  <a:cubicBezTo>
                    <a:pt x="29" y="94"/>
                    <a:pt x="2" y="87"/>
                    <a:pt x="1" y="75"/>
                  </a:cubicBezTo>
                  <a:cubicBezTo>
                    <a:pt x="0" y="63"/>
                    <a:pt x="7" y="48"/>
                    <a:pt x="31" y="36"/>
                  </a:cubicBezTo>
                  <a:cubicBezTo>
                    <a:pt x="55" y="24"/>
                    <a:pt x="120" y="0"/>
                    <a:pt x="145" y="3"/>
                  </a:cubicBezTo>
                  <a:cubicBezTo>
                    <a:pt x="170" y="6"/>
                    <a:pt x="176" y="33"/>
                    <a:pt x="181" y="57"/>
                  </a:cubicBezTo>
                  <a:cubicBezTo>
                    <a:pt x="186" y="81"/>
                    <a:pt x="197" y="127"/>
                    <a:pt x="175" y="14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4" name="Freeform 27"/>
            <p:cNvSpPr>
              <a:spLocks/>
            </p:cNvSpPr>
            <p:nvPr/>
          </p:nvSpPr>
          <p:spPr bwMode="auto">
            <a:xfrm>
              <a:off x="3374" y="1460"/>
              <a:ext cx="209" cy="229"/>
            </a:xfrm>
            <a:custGeom>
              <a:avLst/>
              <a:gdLst/>
              <a:ahLst/>
              <a:cxnLst>
                <a:cxn ang="0">
                  <a:pos x="58" y="214"/>
                </a:cxn>
                <a:cxn ang="0">
                  <a:pos x="97" y="220"/>
                </a:cxn>
                <a:cxn ang="0">
                  <a:pos x="196" y="160"/>
                </a:cxn>
                <a:cxn ang="0">
                  <a:pos x="175" y="79"/>
                </a:cxn>
                <a:cxn ang="0">
                  <a:pos x="118" y="25"/>
                </a:cxn>
                <a:cxn ang="0">
                  <a:pos x="16" y="22"/>
                </a:cxn>
                <a:cxn ang="0">
                  <a:pos x="22" y="157"/>
                </a:cxn>
                <a:cxn ang="0">
                  <a:pos x="58" y="214"/>
                </a:cxn>
              </a:cxnLst>
              <a:rect l="0" t="0" r="r" b="b"/>
              <a:pathLst>
                <a:path w="209" h="229">
                  <a:moveTo>
                    <a:pt x="58" y="214"/>
                  </a:moveTo>
                  <a:cubicBezTo>
                    <a:pt x="71" y="225"/>
                    <a:pt x="74" y="229"/>
                    <a:pt x="97" y="220"/>
                  </a:cubicBezTo>
                  <a:cubicBezTo>
                    <a:pt x="120" y="211"/>
                    <a:pt x="183" y="183"/>
                    <a:pt x="196" y="160"/>
                  </a:cubicBezTo>
                  <a:cubicBezTo>
                    <a:pt x="209" y="137"/>
                    <a:pt x="188" y="102"/>
                    <a:pt x="175" y="79"/>
                  </a:cubicBezTo>
                  <a:cubicBezTo>
                    <a:pt x="162" y="56"/>
                    <a:pt x="144" y="34"/>
                    <a:pt x="118" y="25"/>
                  </a:cubicBezTo>
                  <a:cubicBezTo>
                    <a:pt x="92" y="16"/>
                    <a:pt x="32" y="0"/>
                    <a:pt x="16" y="22"/>
                  </a:cubicBezTo>
                  <a:cubicBezTo>
                    <a:pt x="0" y="44"/>
                    <a:pt x="15" y="125"/>
                    <a:pt x="22" y="157"/>
                  </a:cubicBezTo>
                  <a:cubicBezTo>
                    <a:pt x="29" y="189"/>
                    <a:pt x="45" y="203"/>
                    <a:pt x="58" y="21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5" name="Freeform 28"/>
            <p:cNvSpPr>
              <a:spLocks/>
            </p:cNvSpPr>
            <p:nvPr/>
          </p:nvSpPr>
          <p:spPr bwMode="auto">
            <a:xfrm>
              <a:off x="3417" y="1631"/>
              <a:ext cx="179" cy="151"/>
            </a:xfrm>
            <a:custGeom>
              <a:avLst/>
              <a:gdLst/>
              <a:ahLst/>
              <a:cxnLst>
                <a:cxn ang="0">
                  <a:pos x="30" y="61"/>
                </a:cxn>
                <a:cxn ang="0">
                  <a:pos x="18" y="142"/>
                </a:cxn>
                <a:cxn ang="0">
                  <a:pos x="138" y="115"/>
                </a:cxn>
                <a:cxn ang="0">
                  <a:pos x="177" y="88"/>
                </a:cxn>
                <a:cxn ang="0">
                  <a:pos x="153" y="4"/>
                </a:cxn>
                <a:cxn ang="0">
                  <a:pos x="30" y="61"/>
                </a:cxn>
              </a:cxnLst>
              <a:rect l="0" t="0" r="r" b="b"/>
              <a:pathLst>
                <a:path w="179" h="151">
                  <a:moveTo>
                    <a:pt x="30" y="61"/>
                  </a:moveTo>
                  <a:cubicBezTo>
                    <a:pt x="8" y="84"/>
                    <a:pt x="0" y="133"/>
                    <a:pt x="18" y="142"/>
                  </a:cubicBezTo>
                  <a:cubicBezTo>
                    <a:pt x="36" y="151"/>
                    <a:pt x="112" y="124"/>
                    <a:pt x="138" y="115"/>
                  </a:cubicBezTo>
                  <a:cubicBezTo>
                    <a:pt x="164" y="106"/>
                    <a:pt x="175" y="106"/>
                    <a:pt x="177" y="88"/>
                  </a:cubicBezTo>
                  <a:cubicBezTo>
                    <a:pt x="179" y="70"/>
                    <a:pt x="177" y="8"/>
                    <a:pt x="153" y="4"/>
                  </a:cubicBezTo>
                  <a:cubicBezTo>
                    <a:pt x="129" y="0"/>
                    <a:pt x="52" y="38"/>
                    <a:pt x="30" y="6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6" name="Freeform 29"/>
            <p:cNvSpPr>
              <a:spLocks/>
            </p:cNvSpPr>
            <p:nvPr/>
          </p:nvSpPr>
          <p:spPr bwMode="auto">
            <a:xfrm>
              <a:off x="3424" y="1740"/>
              <a:ext cx="179" cy="122"/>
            </a:xfrm>
            <a:custGeom>
              <a:avLst/>
              <a:gdLst/>
              <a:ahLst/>
              <a:cxnLst>
                <a:cxn ang="0">
                  <a:pos x="17" y="108"/>
                </a:cxn>
                <a:cxn ang="0">
                  <a:pos x="59" y="111"/>
                </a:cxn>
                <a:cxn ang="0">
                  <a:pos x="146" y="96"/>
                </a:cxn>
                <a:cxn ang="0">
                  <a:pos x="170" y="48"/>
                </a:cxn>
                <a:cxn ang="0">
                  <a:pos x="155" y="3"/>
                </a:cxn>
                <a:cxn ang="0">
                  <a:pos x="23" y="30"/>
                </a:cxn>
                <a:cxn ang="0">
                  <a:pos x="17" y="108"/>
                </a:cxn>
              </a:cxnLst>
              <a:rect l="0" t="0" r="r" b="b"/>
              <a:pathLst>
                <a:path w="179" h="122">
                  <a:moveTo>
                    <a:pt x="17" y="108"/>
                  </a:moveTo>
                  <a:cubicBezTo>
                    <a:pt x="23" y="122"/>
                    <a:pt x="38" y="113"/>
                    <a:pt x="59" y="111"/>
                  </a:cubicBezTo>
                  <a:cubicBezTo>
                    <a:pt x="80" y="109"/>
                    <a:pt x="128" y="106"/>
                    <a:pt x="146" y="96"/>
                  </a:cubicBezTo>
                  <a:cubicBezTo>
                    <a:pt x="164" y="86"/>
                    <a:pt x="169" y="63"/>
                    <a:pt x="170" y="48"/>
                  </a:cubicBezTo>
                  <a:cubicBezTo>
                    <a:pt x="171" y="33"/>
                    <a:pt x="179" y="6"/>
                    <a:pt x="155" y="3"/>
                  </a:cubicBezTo>
                  <a:cubicBezTo>
                    <a:pt x="131" y="0"/>
                    <a:pt x="46" y="13"/>
                    <a:pt x="23" y="30"/>
                  </a:cubicBezTo>
                  <a:cubicBezTo>
                    <a:pt x="0" y="47"/>
                    <a:pt x="11" y="94"/>
                    <a:pt x="17"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7" name="Freeform 30"/>
            <p:cNvSpPr>
              <a:spLocks/>
            </p:cNvSpPr>
            <p:nvPr/>
          </p:nvSpPr>
          <p:spPr bwMode="auto">
            <a:xfrm>
              <a:off x="3403" y="1836"/>
              <a:ext cx="191" cy="138"/>
            </a:xfrm>
            <a:custGeom>
              <a:avLst/>
              <a:gdLst/>
              <a:ahLst/>
              <a:cxnLst>
                <a:cxn ang="0">
                  <a:pos x="20" y="108"/>
                </a:cxn>
                <a:cxn ang="0">
                  <a:pos x="23" y="129"/>
                </a:cxn>
                <a:cxn ang="0">
                  <a:pos x="158" y="126"/>
                </a:cxn>
                <a:cxn ang="0">
                  <a:pos x="182" y="54"/>
                </a:cxn>
                <a:cxn ang="0">
                  <a:pos x="179" y="9"/>
                </a:cxn>
                <a:cxn ang="0">
                  <a:pos x="110" y="9"/>
                </a:cxn>
                <a:cxn ang="0">
                  <a:pos x="32" y="18"/>
                </a:cxn>
                <a:cxn ang="0">
                  <a:pos x="20" y="108"/>
                </a:cxn>
              </a:cxnLst>
              <a:rect l="0" t="0" r="r" b="b"/>
              <a:pathLst>
                <a:path w="191" h="138">
                  <a:moveTo>
                    <a:pt x="20" y="108"/>
                  </a:moveTo>
                  <a:cubicBezTo>
                    <a:pt x="19" y="126"/>
                    <a:pt x="0" y="126"/>
                    <a:pt x="23" y="129"/>
                  </a:cubicBezTo>
                  <a:cubicBezTo>
                    <a:pt x="46" y="132"/>
                    <a:pt x="132" y="138"/>
                    <a:pt x="158" y="126"/>
                  </a:cubicBezTo>
                  <a:cubicBezTo>
                    <a:pt x="184" y="114"/>
                    <a:pt x="179" y="73"/>
                    <a:pt x="182" y="54"/>
                  </a:cubicBezTo>
                  <a:cubicBezTo>
                    <a:pt x="185" y="35"/>
                    <a:pt x="191" y="17"/>
                    <a:pt x="179" y="9"/>
                  </a:cubicBezTo>
                  <a:cubicBezTo>
                    <a:pt x="167" y="1"/>
                    <a:pt x="134" y="8"/>
                    <a:pt x="110" y="9"/>
                  </a:cubicBezTo>
                  <a:cubicBezTo>
                    <a:pt x="86" y="10"/>
                    <a:pt x="49" y="0"/>
                    <a:pt x="32" y="18"/>
                  </a:cubicBezTo>
                  <a:cubicBezTo>
                    <a:pt x="15" y="36"/>
                    <a:pt x="21" y="90"/>
                    <a:pt x="20"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8" name="Freeform 31"/>
            <p:cNvSpPr>
              <a:spLocks/>
            </p:cNvSpPr>
            <p:nvPr/>
          </p:nvSpPr>
          <p:spPr bwMode="auto">
            <a:xfrm>
              <a:off x="3389" y="1948"/>
              <a:ext cx="196" cy="138"/>
            </a:xfrm>
            <a:custGeom>
              <a:avLst/>
              <a:gdLst/>
              <a:ahLst/>
              <a:cxnLst>
                <a:cxn ang="0">
                  <a:pos x="7" y="119"/>
                </a:cxn>
                <a:cxn ang="0">
                  <a:pos x="79" y="131"/>
                </a:cxn>
                <a:cxn ang="0">
                  <a:pos x="160" y="119"/>
                </a:cxn>
                <a:cxn ang="0">
                  <a:pos x="190" y="41"/>
                </a:cxn>
                <a:cxn ang="0">
                  <a:pos x="121" y="14"/>
                </a:cxn>
                <a:cxn ang="0">
                  <a:pos x="37" y="17"/>
                </a:cxn>
                <a:cxn ang="0">
                  <a:pos x="7" y="119"/>
                </a:cxn>
              </a:cxnLst>
              <a:rect l="0" t="0" r="r" b="b"/>
              <a:pathLst>
                <a:path w="196" h="138">
                  <a:moveTo>
                    <a:pt x="7" y="119"/>
                  </a:moveTo>
                  <a:cubicBezTo>
                    <a:pt x="14" y="138"/>
                    <a:pt x="54" y="131"/>
                    <a:pt x="79" y="131"/>
                  </a:cubicBezTo>
                  <a:cubicBezTo>
                    <a:pt x="104" y="131"/>
                    <a:pt x="142" y="134"/>
                    <a:pt x="160" y="119"/>
                  </a:cubicBezTo>
                  <a:cubicBezTo>
                    <a:pt x="178" y="104"/>
                    <a:pt x="196" y="58"/>
                    <a:pt x="190" y="41"/>
                  </a:cubicBezTo>
                  <a:cubicBezTo>
                    <a:pt x="184" y="24"/>
                    <a:pt x="146" y="18"/>
                    <a:pt x="121" y="14"/>
                  </a:cubicBezTo>
                  <a:cubicBezTo>
                    <a:pt x="96" y="10"/>
                    <a:pt x="56" y="0"/>
                    <a:pt x="37" y="17"/>
                  </a:cubicBezTo>
                  <a:cubicBezTo>
                    <a:pt x="18" y="34"/>
                    <a:pt x="0" y="100"/>
                    <a:pt x="7" y="1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9" name="Freeform 32"/>
            <p:cNvSpPr>
              <a:spLocks/>
            </p:cNvSpPr>
            <p:nvPr/>
          </p:nvSpPr>
          <p:spPr bwMode="auto">
            <a:xfrm>
              <a:off x="3372" y="2057"/>
              <a:ext cx="184" cy="151"/>
            </a:xfrm>
            <a:custGeom>
              <a:avLst/>
              <a:gdLst/>
              <a:ahLst/>
              <a:cxnLst>
                <a:cxn ang="0">
                  <a:pos x="117" y="145"/>
                </a:cxn>
                <a:cxn ang="0">
                  <a:pos x="162" y="121"/>
                </a:cxn>
                <a:cxn ang="0">
                  <a:pos x="180" y="43"/>
                </a:cxn>
                <a:cxn ang="0">
                  <a:pos x="138" y="13"/>
                </a:cxn>
                <a:cxn ang="0">
                  <a:pos x="24" y="19"/>
                </a:cxn>
                <a:cxn ang="0">
                  <a:pos x="15" y="130"/>
                </a:cxn>
                <a:cxn ang="0">
                  <a:pos x="117" y="145"/>
                </a:cxn>
              </a:cxnLst>
              <a:rect l="0" t="0" r="r" b="b"/>
              <a:pathLst>
                <a:path w="184" h="151">
                  <a:moveTo>
                    <a:pt x="117" y="145"/>
                  </a:moveTo>
                  <a:cubicBezTo>
                    <a:pt x="141" y="144"/>
                    <a:pt x="152" y="138"/>
                    <a:pt x="162" y="121"/>
                  </a:cubicBezTo>
                  <a:cubicBezTo>
                    <a:pt x="172" y="104"/>
                    <a:pt x="184" y="61"/>
                    <a:pt x="180" y="43"/>
                  </a:cubicBezTo>
                  <a:cubicBezTo>
                    <a:pt x="176" y="25"/>
                    <a:pt x="164" y="17"/>
                    <a:pt x="138" y="13"/>
                  </a:cubicBezTo>
                  <a:cubicBezTo>
                    <a:pt x="112" y="9"/>
                    <a:pt x="44" y="0"/>
                    <a:pt x="24" y="19"/>
                  </a:cubicBezTo>
                  <a:cubicBezTo>
                    <a:pt x="4" y="38"/>
                    <a:pt x="0" y="109"/>
                    <a:pt x="15" y="130"/>
                  </a:cubicBezTo>
                  <a:cubicBezTo>
                    <a:pt x="30" y="151"/>
                    <a:pt x="93" y="146"/>
                    <a:pt x="117" y="14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0" name="Freeform 33"/>
            <p:cNvSpPr>
              <a:spLocks/>
            </p:cNvSpPr>
            <p:nvPr/>
          </p:nvSpPr>
          <p:spPr bwMode="auto">
            <a:xfrm>
              <a:off x="3351" y="2172"/>
              <a:ext cx="182" cy="156"/>
            </a:xfrm>
            <a:custGeom>
              <a:avLst/>
              <a:gdLst/>
              <a:ahLst/>
              <a:cxnLst>
                <a:cxn ang="0">
                  <a:pos x="9" y="117"/>
                </a:cxn>
                <a:cxn ang="0">
                  <a:pos x="93" y="147"/>
                </a:cxn>
                <a:cxn ang="0">
                  <a:pos x="159" y="141"/>
                </a:cxn>
                <a:cxn ang="0">
                  <a:pos x="180" y="57"/>
                </a:cxn>
                <a:cxn ang="0">
                  <a:pos x="147" y="27"/>
                </a:cxn>
                <a:cxn ang="0">
                  <a:pos x="36" y="15"/>
                </a:cxn>
                <a:cxn ang="0">
                  <a:pos x="9" y="117"/>
                </a:cxn>
              </a:cxnLst>
              <a:rect l="0" t="0" r="r" b="b"/>
              <a:pathLst>
                <a:path w="182" h="156">
                  <a:moveTo>
                    <a:pt x="9" y="117"/>
                  </a:moveTo>
                  <a:cubicBezTo>
                    <a:pt x="18" y="139"/>
                    <a:pt x="68" y="143"/>
                    <a:pt x="93" y="147"/>
                  </a:cubicBezTo>
                  <a:cubicBezTo>
                    <a:pt x="118" y="151"/>
                    <a:pt x="145" y="156"/>
                    <a:pt x="159" y="141"/>
                  </a:cubicBezTo>
                  <a:cubicBezTo>
                    <a:pt x="173" y="126"/>
                    <a:pt x="182" y="76"/>
                    <a:pt x="180" y="57"/>
                  </a:cubicBezTo>
                  <a:cubicBezTo>
                    <a:pt x="178" y="38"/>
                    <a:pt x="171" y="34"/>
                    <a:pt x="147" y="27"/>
                  </a:cubicBezTo>
                  <a:cubicBezTo>
                    <a:pt x="123" y="20"/>
                    <a:pt x="59" y="0"/>
                    <a:pt x="36" y="15"/>
                  </a:cubicBezTo>
                  <a:cubicBezTo>
                    <a:pt x="13" y="30"/>
                    <a:pt x="0" y="95"/>
                    <a:pt x="9" y="11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1" name="Freeform 34"/>
            <p:cNvSpPr>
              <a:spLocks/>
            </p:cNvSpPr>
            <p:nvPr/>
          </p:nvSpPr>
          <p:spPr bwMode="auto">
            <a:xfrm>
              <a:off x="3319" y="2284"/>
              <a:ext cx="185" cy="162"/>
            </a:xfrm>
            <a:custGeom>
              <a:avLst/>
              <a:gdLst/>
              <a:ahLst/>
              <a:cxnLst>
                <a:cxn ang="0">
                  <a:pos x="8" y="113"/>
                </a:cxn>
                <a:cxn ang="0">
                  <a:pos x="104" y="155"/>
                </a:cxn>
                <a:cxn ang="0">
                  <a:pos x="155" y="149"/>
                </a:cxn>
                <a:cxn ang="0">
                  <a:pos x="185" y="80"/>
                </a:cxn>
                <a:cxn ang="0">
                  <a:pos x="152" y="35"/>
                </a:cxn>
                <a:cxn ang="0">
                  <a:pos x="110" y="32"/>
                </a:cxn>
                <a:cxn ang="0">
                  <a:pos x="50" y="14"/>
                </a:cxn>
                <a:cxn ang="0">
                  <a:pos x="8" y="113"/>
                </a:cxn>
              </a:cxnLst>
              <a:rect l="0" t="0" r="r" b="b"/>
              <a:pathLst>
                <a:path w="185" h="162">
                  <a:moveTo>
                    <a:pt x="8" y="113"/>
                  </a:moveTo>
                  <a:cubicBezTo>
                    <a:pt x="17" y="136"/>
                    <a:pt x="80" y="149"/>
                    <a:pt x="104" y="155"/>
                  </a:cubicBezTo>
                  <a:cubicBezTo>
                    <a:pt x="128" y="161"/>
                    <a:pt x="141" y="162"/>
                    <a:pt x="155" y="149"/>
                  </a:cubicBezTo>
                  <a:cubicBezTo>
                    <a:pt x="169" y="136"/>
                    <a:pt x="185" y="99"/>
                    <a:pt x="185" y="80"/>
                  </a:cubicBezTo>
                  <a:cubicBezTo>
                    <a:pt x="185" y="61"/>
                    <a:pt x="164" y="43"/>
                    <a:pt x="152" y="35"/>
                  </a:cubicBezTo>
                  <a:cubicBezTo>
                    <a:pt x="140" y="27"/>
                    <a:pt x="127" y="36"/>
                    <a:pt x="110" y="32"/>
                  </a:cubicBezTo>
                  <a:cubicBezTo>
                    <a:pt x="93" y="28"/>
                    <a:pt x="67" y="0"/>
                    <a:pt x="50" y="14"/>
                  </a:cubicBezTo>
                  <a:cubicBezTo>
                    <a:pt x="33" y="28"/>
                    <a:pt x="0" y="91"/>
                    <a:pt x="8" y="113"/>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2" name="Freeform 35"/>
            <p:cNvSpPr>
              <a:spLocks/>
            </p:cNvSpPr>
            <p:nvPr/>
          </p:nvSpPr>
          <p:spPr bwMode="auto">
            <a:xfrm>
              <a:off x="3253" y="2391"/>
              <a:ext cx="211" cy="188"/>
            </a:xfrm>
            <a:custGeom>
              <a:avLst/>
              <a:gdLst/>
              <a:ahLst/>
              <a:cxnLst>
                <a:cxn ang="0">
                  <a:pos x="8" y="78"/>
                </a:cxn>
                <a:cxn ang="0">
                  <a:pos x="20" y="111"/>
                </a:cxn>
                <a:cxn ang="0">
                  <a:pos x="125" y="183"/>
                </a:cxn>
                <a:cxn ang="0">
                  <a:pos x="176" y="144"/>
                </a:cxn>
                <a:cxn ang="0">
                  <a:pos x="209" y="78"/>
                </a:cxn>
                <a:cxn ang="0">
                  <a:pos x="161" y="30"/>
                </a:cxn>
                <a:cxn ang="0">
                  <a:pos x="71" y="9"/>
                </a:cxn>
                <a:cxn ang="0">
                  <a:pos x="8" y="78"/>
                </a:cxn>
              </a:cxnLst>
              <a:rect l="0" t="0" r="r" b="b"/>
              <a:pathLst>
                <a:path w="211" h="188">
                  <a:moveTo>
                    <a:pt x="8" y="78"/>
                  </a:moveTo>
                  <a:cubicBezTo>
                    <a:pt x="0" y="95"/>
                    <a:pt x="1" y="93"/>
                    <a:pt x="20" y="111"/>
                  </a:cubicBezTo>
                  <a:cubicBezTo>
                    <a:pt x="39" y="129"/>
                    <a:pt x="99" y="178"/>
                    <a:pt x="125" y="183"/>
                  </a:cubicBezTo>
                  <a:cubicBezTo>
                    <a:pt x="151" y="188"/>
                    <a:pt x="162" y="161"/>
                    <a:pt x="176" y="144"/>
                  </a:cubicBezTo>
                  <a:cubicBezTo>
                    <a:pt x="190" y="127"/>
                    <a:pt x="211" y="97"/>
                    <a:pt x="209" y="78"/>
                  </a:cubicBezTo>
                  <a:cubicBezTo>
                    <a:pt x="207" y="59"/>
                    <a:pt x="184" y="41"/>
                    <a:pt x="161" y="30"/>
                  </a:cubicBezTo>
                  <a:cubicBezTo>
                    <a:pt x="138" y="19"/>
                    <a:pt x="99" y="0"/>
                    <a:pt x="71" y="9"/>
                  </a:cubicBezTo>
                  <a:cubicBezTo>
                    <a:pt x="43" y="18"/>
                    <a:pt x="16" y="61"/>
                    <a:pt x="8" y="7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3" name="Freeform 36"/>
            <p:cNvSpPr>
              <a:spLocks/>
            </p:cNvSpPr>
            <p:nvPr/>
          </p:nvSpPr>
          <p:spPr bwMode="auto">
            <a:xfrm>
              <a:off x="3186" y="2463"/>
              <a:ext cx="185" cy="201"/>
            </a:xfrm>
            <a:custGeom>
              <a:avLst/>
              <a:gdLst/>
              <a:ahLst/>
              <a:cxnLst>
                <a:cxn ang="0">
                  <a:pos x="12" y="12"/>
                </a:cxn>
                <a:cxn ang="0">
                  <a:pos x="12" y="63"/>
                </a:cxn>
                <a:cxn ang="0">
                  <a:pos x="69" y="186"/>
                </a:cxn>
                <a:cxn ang="0">
                  <a:pos x="156" y="156"/>
                </a:cxn>
                <a:cxn ang="0">
                  <a:pos x="174" y="105"/>
                </a:cxn>
                <a:cxn ang="0">
                  <a:pos x="87" y="15"/>
                </a:cxn>
                <a:cxn ang="0">
                  <a:pos x="12" y="12"/>
                </a:cxn>
              </a:cxnLst>
              <a:rect l="0" t="0" r="r" b="b"/>
              <a:pathLst>
                <a:path w="185" h="201">
                  <a:moveTo>
                    <a:pt x="12" y="12"/>
                  </a:moveTo>
                  <a:cubicBezTo>
                    <a:pt x="0" y="20"/>
                    <a:pt x="3" y="34"/>
                    <a:pt x="12" y="63"/>
                  </a:cubicBezTo>
                  <a:cubicBezTo>
                    <a:pt x="21" y="92"/>
                    <a:pt x="45" y="171"/>
                    <a:pt x="69" y="186"/>
                  </a:cubicBezTo>
                  <a:cubicBezTo>
                    <a:pt x="93" y="201"/>
                    <a:pt x="139" y="169"/>
                    <a:pt x="156" y="156"/>
                  </a:cubicBezTo>
                  <a:cubicBezTo>
                    <a:pt x="173" y="143"/>
                    <a:pt x="185" y="128"/>
                    <a:pt x="174" y="105"/>
                  </a:cubicBezTo>
                  <a:cubicBezTo>
                    <a:pt x="163" y="82"/>
                    <a:pt x="114" y="30"/>
                    <a:pt x="87" y="15"/>
                  </a:cubicBezTo>
                  <a:cubicBezTo>
                    <a:pt x="60" y="0"/>
                    <a:pt x="24" y="4"/>
                    <a:pt x="12"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4" name="Freeform 37"/>
            <p:cNvSpPr>
              <a:spLocks/>
            </p:cNvSpPr>
            <p:nvPr/>
          </p:nvSpPr>
          <p:spPr bwMode="auto">
            <a:xfrm>
              <a:off x="3095" y="2454"/>
              <a:ext cx="150" cy="227"/>
            </a:xfrm>
            <a:custGeom>
              <a:avLst/>
              <a:gdLst/>
              <a:ahLst/>
              <a:cxnLst>
                <a:cxn ang="0">
                  <a:pos x="46" y="12"/>
                </a:cxn>
                <a:cxn ang="0">
                  <a:pos x="4" y="54"/>
                </a:cxn>
                <a:cxn ang="0">
                  <a:pos x="22" y="180"/>
                </a:cxn>
                <a:cxn ang="0">
                  <a:pos x="58" y="219"/>
                </a:cxn>
                <a:cxn ang="0">
                  <a:pos x="139" y="204"/>
                </a:cxn>
                <a:cxn ang="0">
                  <a:pos x="124" y="78"/>
                </a:cxn>
                <a:cxn ang="0">
                  <a:pos x="97" y="12"/>
                </a:cxn>
                <a:cxn ang="0">
                  <a:pos x="46" y="12"/>
                </a:cxn>
              </a:cxnLst>
              <a:rect l="0" t="0" r="r" b="b"/>
              <a:pathLst>
                <a:path w="150" h="227">
                  <a:moveTo>
                    <a:pt x="46" y="12"/>
                  </a:moveTo>
                  <a:cubicBezTo>
                    <a:pt x="31" y="19"/>
                    <a:pt x="8" y="26"/>
                    <a:pt x="4" y="54"/>
                  </a:cubicBezTo>
                  <a:cubicBezTo>
                    <a:pt x="0" y="82"/>
                    <a:pt x="13" y="153"/>
                    <a:pt x="22" y="180"/>
                  </a:cubicBezTo>
                  <a:cubicBezTo>
                    <a:pt x="31" y="207"/>
                    <a:pt x="39" y="215"/>
                    <a:pt x="58" y="219"/>
                  </a:cubicBezTo>
                  <a:cubicBezTo>
                    <a:pt x="77" y="223"/>
                    <a:pt x="128" y="227"/>
                    <a:pt x="139" y="204"/>
                  </a:cubicBezTo>
                  <a:cubicBezTo>
                    <a:pt x="150" y="181"/>
                    <a:pt x="131" y="110"/>
                    <a:pt x="124" y="78"/>
                  </a:cubicBezTo>
                  <a:cubicBezTo>
                    <a:pt x="117" y="46"/>
                    <a:pt x="112" y="24"/>
                    <a:pt x="97" y="12"/>
                  </a:cubicBezTo>
                  <a:cubicBezTo>
                    <a:pt x="82" y="0"/>
                    <a:pt x="61" y="5"/>
                    <a:pt x="46"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5" name="Freeform 38"/>
            <p:cNvSpPr>
              <a:spLocks/>
            </p:cNvSpPr>
            <p:nvPr/>
          </p:nvSpPr>
          <p:spPr bwMode="auto">
            <a:xfrm>
              <a:off x="3010" y="2423"/>
              <a:ext cx="122" cy="233"/>
            </a:xfrm>
            <a:custGeom>
              <a:avLst/>
              <a:gdLst/>
              <a:ahLst/>
              <a:cxnLst>
                <a:cxn ang="0">
                  <a:pos x="59" y="7"/>
                </a:cxn>
                <a:cxn ang="0">
                  <a:pos x="20" y="85"/>
                </a:cxn>
                <a:cxn ang="0">
                  <a:pos x="11" y="187"/>
                </a:cxn>
                <a:cxn ang="0">
                  <a:pos x="83" y="232"/>
                </a:cxn>
                <a:cxn ang="0">
                  <a:pos x="110" y="196"/>
                </a:cxn>
                <a:cxn ang="0">
                  <a:pos x="95" y="106"/>
                </a:cxn>
                <a:cxn ang="0">
                  <a:pos x="116" y="40"/>
                </a:cxn>
                <a:cxn ang="0">
                  <a:pos x="59" y="7"/>
                </a:cxn>
              </a:cxnLst>
              <a:rect l="0" t="0" r="r" b="b"/>
              <a:pathLst>
                <a:path w="122" h="233">
                  <a:moveTo>
                    <a:pt x="59" y="7"/>
                  </a:moveTo>
                  <a:cubicBezTo>
                    <a:pt x="43" y="14"/>
                    <a:pt x="28" y="55"/>
                    <a:pt x="20" y="85"/>
                  </a:cubicBezTo>
                  <a:cubicBezTo>
                    <a:pt x="12" y="115"/>
                    <a:pt x="0" y="163"/>
                    <a:pt x="11" y="187"/>
                  </a:cubicBezTo>
                  <a:cubicBezTo>
                    <a:pt x="22" y="211"/>
                    <a:pt x="67" y="231"/>
                    <a:pt x="83" y="232"/>
                  </a:cubicBezTo>
                  <a:cubicBezTo>
                    <a:pt x="99" y="233"/>
                    <a:pt x="108" y="217"/>
                    <a:pt x="110" y="196"/>
                  </a:cubicBezTo>
                  <a:cubicBezTo>
                    <a:pt x="112" y="175"/>
                    <a:pt x="94" y="132"/>
                    <a:pt x="95" y="106"/>
                  </a:cubicBezTo>
                  <a:cubicBezTo>
                    <a:pt x="96" y="80"/>
                    <a:pt x="122" y="56"/>
                    <a:pt x="116" y="40"/>
                  </a:cubicBezTo>
                  <a:cubicBezTo>
                    <a:pt x="110" y="24"/>
                    <a:pt x="75" y="0"/>
                    <a:pt x="59" y="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6" name="Freeform 39"/>
            <p:cNvSpPr>
              <a:spLocks/>
            </p:cNvSpPr>
            <p:nvPr/>
          </p:nvSpPr>
          <p:spPr bwMode="auto">
            <a:xfrm>
              <a:off x="2917" y="2384"/>
              <a:ext cx="154" cy="258"/>
            </a:xfrm>
            <a:custGeom>
              <a:avLst/>
              <a:gdLst/>
              <a:ahLst/>
              <a:cxnLst>
                <a:cxn ang="0">
                  <a:pos x="77" y="1"/>
                </a:cxn>
                <a:cxn ang="0">
                  <a:pos x="11" y="31"/>
                </a:cxn>
                <a:cxn ang="0">
                  <a:pos x="11" y="118"/>
                </a:cxn>
                <a:cxn ang="0">
                  <a:pos x="62" y="220"/>
                </a:cxn>
                <a:cxn ang="0">
                  <a:pos x="101" y="238"/>
                </a:cxn>
                <a:cxn ang="0">
                  <a:pos x="134" y="97"/>
                </a:cxn>
                <a:cxn ang="0">
                  <a:pos x="146" y="37"/>
                </a:cxn>
                <a:cxn ang="0">
                  <a:pos x="77" y="1"/>
                </a:cxn>
              </a:cxnLst>
              <a:rect l="0" t="0" r="r" b="b"/>
              <a:pathLst>
                <a:path w="154" h="258">
                  <a:moveTo>
                    <a:pt x="77" y="1"/>
                  </a:moveTo>
                  <a:cubicBezTo>
                    <a:pt x="55" y="0"/>
                    <a:pt x="22" y="12"/>
                    <a:pt x="11" y="31"/>
                  </a:cubicBezTo>
                  <a:cubicBezTo>
                    <a:pt x="0" y="50"/>
                    <a:pt x="3" y="87"/>
                    <a:pt x="11" y="118"/>
                  </a:cubicBezTo>
                  <a:cubicBezTo>
                    <a:pt x="19" y="149"/>
                    <a:pt x="47" y="200"/>
                    <a:pt x="62" y="220"/>
                  </a:cubicBezTo>
                  <a:cubicBezTo>
                    <a:pt x="77" y="240"/>
                    <a:pt x="89" y="258"/>
                    <a:pt x="101" y="238"/>
                  </a:cubicBezTo>
                  <a:cubicBezTo>
                    <a:pt x="113" y="218"/>
                    <a:pt x="127" y="130"/>
                    <a:pt x="134" y="97"/>
                  </a:cubicBezTo>
                  <a:cubicBezTo>
                    <a:pt x="141" y="64"/>
                    <a:pt x="154" y="54"/>
                    <a:pt x="146" y="37"/>
                  </a:cubicBezTo>
                  <a:cubicBezTo>
                    <a:pt x="138" y="20"/>
                    <a:pt x="99" y="2"/>
                    <a:pt x="77" y="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7" name="Freeform 40"/>
            <p:cNvSpPr>
              <a:spLocks/>
            </p:cNvSpPr>
            <p:nvPr/>
          </p:nvSpPr>
          <p:spPr bwMode="auto">
            <a:xfrm>
              <a:off x="2739" y="2351"/>
              <a:ext cx="273" cy="387"/>
            </a:xfrm>
            <a:custGeom>
              <a:avLst/>
              <a:gdLst/>
              <a:ahLst/>
              <a:cxnLst>
                <a:cxn ang="0">
                  <a:pos x="36" y="298"/>
                </a:cxn>
                <a:cxn ang="0">
                  <a:pos x="6" y="139"/>
                </a:cxn>
                <a:cxn ang="0">
                  <a:pos x="75" y="13"/>
                </a:cxn>
                <a:cxn ang="0">
                  <a:pos x="189" y="61"/>
                </a:cxn>
                <a:cxn ang="0">
                  <a:pos x="201" y="139"/>
                </a:cxn>
                <a:cxn ang="0">
                  <a:pos x="237" y="229"/>
                </a:cxn>
                <a:cxn ang="0">
                  <a:pos x="264" y="289"/>
                </a:cxn>
                <a:cxn ang="0">
                  <a:pos x="264" y="343"/>
                </a:cxn>
                <a:cxn ang="0">
                  <a:pos x="213" y="379"/>
                </a:cxn>
                <a:cxn ang="0">
                  <a:pos x="36" y="298"/>
                </a:cxn>
              </a:cxnLst>
              <a:rect l="0" t="0" r="r" b="b"/>
              <a:pathLst>
                <a:path w="273" h="387">
                  <a:moveTo>
                    <a:pt x="36" y="298"/>
                  </a:moveTo>
                  <a:cubicBezTo>
                    <a:pt x="5" y="259"/>
                    <a:pt x="0" y="186"/>
                    <a:pt x="6" y="139"/>
                  </a:cubicBezTo>
                  <a:cubicBezTo>
                    <a:pt x="12" y="92"/>
                    <a:pt x="45" y="26"/>
                    <a:pt x="75" y="13"/>
                  </a:cubicBezTo>
                  <a:cubicBezTo>
                    <a:pt x="105" y="0"/>
                    <a:pt x="168" y="40"/>
                    <a:pt x="189" y="61"/>
                  </a:cubicBezTo>
                  <a:cubicBezTo>
                    <a:pt x="210" y="82"/>
                    <a:pt x="193" y="111"/>
                    <a:pt x="201" y="139"/>
                  </a:cubicBezTo>
                  <a:cubicBezTo>
                    <a:pt x="209" y="167"/>
                    <a:pt x="227" y="204"/>
                    <a:pt x="237" y="229"/>
                  </a:cubicBezTo>
                  <a:cubicBezTo>
                    <a:pt x="247" y="254"/>
                    <a:pt x="260" y="270"/>
                    <a:pt x="264" y="289"/>
                  </a:cubicBezTo>
                  <a:cubicBezTo>
                    <a:pt x="268" y="308"/>
                    <a:pt x="273" y="328"/>
                    <a:pt x="264" y="343"/>
                  </a:cubicBezTo>
                  <a:cubicBezTo>
                    <a:pt x="255" y="358"/>
                    <a:pt x="251" y="387"/>
                    <a:pt x="213" y="379"/>
                  </a:cubicBezTo>
                  <a:cubicBezTo>
                    <a:pt x="175" y="371"/>
                    <a:pt x="73" y="315"/>
                    <a:pt x="36" y="29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8" name="Freeform 41"/>
            <p:cNvSpPr>
              <a:spLocks/>
            </p:cNvSpPr>
            <p:nvPr/>
          </p:nvSpPr>
          <p:spPr bwMode="auto">
            <a:xfrm>
              <a:off x="2734" y="2629"/>
              <a:ext cx="284" cy="323"/>
            </a:xfrm>
            <a:custGeom>
              <a:avLst/>
              <a:gdLst/>
              <a:ahLst/>
              <a:cxnLst>
                <a:cxn ang="0">
                  <a:pos x="35" y="5"/>
                </a:cxn>
                <a:cxn ang="0">
                  <a:pos x="17" y="128"/>
                </a:cxn>
                <a:cxn ang="0">
                  <a:pos x="77" y="242"/>
                </a:cxn>
                <a:cxn ang="0">
                  <a:pos x="194" y="314"/>
                </a:cxn>
                <a:cxn ang="0">
                  <a:pos x="263" y="299"/>
                </a:cxn>
                <a:cxn ang="0">
                  <a:pos x="278" y="176"/>
                </a:cxn>
                <a:cxn ang="0">
                  <a:pos x="227" y="89"/>
                </a:cxn>
                <a:cxn ang="0">
                  <a:pos x="35" y="5"/>
                </a:cxn>
              </a:cxnLst>
              <a:rect l="0" t="0" r="r" b="b"/>
              <a:pathLst>
                <a:path w="284" h="323">
                  <a:moveTo>
                    <a:pt x="35" y="5"/>
                  </a:moveTo>
                  <a:cubicBezTo>
                    <a:pt x="0" y="11"/>
                    <a:pt x="10" y="89"/>
                    <a:pt x="17" y="128"/>
                  </a:cubicBezTo>
                  <a:cubicBezTo>
                    <a:pt x="24" y="167"/>
                    <a:pt x="48" y="211"/>
                    <a:pt x="77" y="242"/>
                  </a:cubicBezTo>
                  <a:cubicBezTo>
                    <a:pt x="106" y="273"/>
                    <a:pt x="163" y="305"/>
                    <a:pt x="194" y="314"/>
                  </a:cubicBezTo>
                  <a:cubicBezTo>
                    <a:pt x="225" y="323"/>
                    <a:pt x="249" y="322"/>
                    <a:pt x="263" y="299"/>
                  </a:cubicBezTo>
                  <a:cubicBezTo>
                    <a:pt x="277" y="276"/>
                    <a:pt x="284" y="211"/>
                    <a:pt x="278" y="176"/>
                  </a:cubicBezTo>
                  <a:cubicBezTo>
                    <a:pt x="272" y="141"/>
                    <a:pt x="268" y="117"/>
                    <a:pt x="227" y="89"/>
                  </a:cubicBezTo>
                  <a:cubicBezTo>
                    <a:pt x="186" y="61"/>
                    <a:pt x="64" y="0"/>
                    <a:pt x="35" y="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9" name="AutoShape 66"/>
            <p:cNvSpPr>
              <a:spLocks noChangeArrowheads="1"/>
            </p:cNvSpPr>
            <p:nvPr/>
          </p:nvSpPr>
          <p:spPr bwMode="auto">
            <a:xfrm rot="37494774">
              <a:off x="2244" y="2313"/>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0" name="AutoShape 67"/>
            <p:cNvSpPr>
              <a:spLocks noChangeArrowheads="1"/>
            </p:cNvSpPr>
            <p:nvPr/>
          </p:nvSpPr>
          <p:spPr bwMode="auto">
            <a:xfrm rot="16200000">
              <a:off x="2194" y="1875"/>
              <a:ext cx="45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1" name="AutoShape 68"/>
            <p:cNvSpPr>
              <a:spLocks noChangeArrowheads="1"/>
            </p:cNvSpPr>
            <p:nvPr/>
          </p:nvSpPr>
          <p:spPr bwMode="auto">
            <a:xfrm rot="607190">
              <a:off x="2464" y="1669"/>
              <a:ext cx="219"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2" name="AutoShape 69"/>
            <p:cNvSpPr>
              <a:spLocks noChangeArrowheads="1"/>
            </p:cNvSpPr>
            <p:nvPr/>
          </p:nvSpPr>
          <p:spPr bwMode="auto">
            <a:xfrm rot="226778">
              <a:off x="2681" y="1705"/>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3" name="AutoShape 70"/>
            <p:cNvSpPr>
              <a:spLocks noChangeArrowheads="1"/>
            </p:cNvSpPr>
            <p:nvPr/>
          </p:nvSpPr>
          <p:spPr bwMode="auto">
            <a:xfrm rot="-841217">
              <a:off x="2965" y="1680"/>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4" name="AutoShape 75"/>
            <p:cNvSpPr>
              <a:spLocks noChangeArrowheads="1"/>
            </p:cNvSpPr>
            <p:nvPr/>
          </p:nvSpPr>
          <p:spPr bwMode="auto">
            <a:xfrm rot="-1534948">
              <a:off x="3244" y="1627"/>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5" name="AutoShape 76"/>
            <p:cNvSpPr>
              <a:spLocks noChangeArrowheads="1"/>
            </p:cNvSpPr>
            <p:nvPr/>
          </p:nvSpPr>
          <p:spPr bwMode="auto">
            <a:xfrm rot="-1534948">
              <a:off x="3333" y="159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6" name="AutoShape 77"/>
            <p:cNvSpPr>
              <a:spLocks noChangeArrowheads="1"/>
            </p:cNvSpPr>
            <p:nvPr/>
          </p:nvSpPr>
          <p:spPr bwMode="auto">
            <a:xfrm rot="4124162">
              <a:off x="3381" y="1641"/>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7" name="AutoShape 78"/>
            <p:cNvSpPr>
              <a:spLocks noChangeArrowheads="1"/>
            </p:cNvSpPr>
            <p:nvPr/>
          </p:nvSpPr>
          <p:spPr bwMode="auto">
            <a:xfrm rot="5587466">
              <a:off x="3392" y="173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8" name="AutoShape 79"/>
            <p:cNvSpPr>
              <a:spLocks noChangeArrowheads="1"/>
            </p:cNvSpPr>
            <p:nvPr/>
          </p:nvSpPr>
          <p:spPr bwMode="auto">
            <a:xfrm rot="38405995">
              <a:off x="3203" y="1979"/>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9" name="AutoShape 80"/>
            <p:cNvSpPr>
              <a:spLocks noChangeArrowheads="1"/>
            </p:cNvSpPr>
            <p:nvPr/>
          </p:nvSpPr>
          <p:spPr bwMode="auto">
            <a:xfrm rot="38710023">
              <a:off x="3242" y="2275"/>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0" name="AutoShape 81"/>
            <p:cNvSpPr>
              <a:spLocks noChangeArrowheads="1"/>
            </p:cNvSpPr>
            <p:nvPr/>
          </p:nvSpPr>
          <p:spPr bwMode="auto">
            <a:xfrm rot="-2688973">
              <a:off x="3236" y="2405"/>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1" name="AutoShape 82"/>
            <p:cNvSpPr>
              <a:spLocks noChangeArrowheads="1"/>
            </p:cNvSpPr>
            <p:nvPr/>
          </p:nvSpPr>
          <p:spPr bwMode="auto">
            <a:xfrm rot="324182">
              <a:off x="3157" y="2434"/>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2" name="AutoShape 83"/>
            <p:cNvSpPr>
              <a:spLocks noChangeArrowheads="1"/>
            </p:cNvSpPr>
            <p:nvPr/>
          </p:nvSpPr>
          <p:spPr bwMode="auto">
            <a:xfrm rot="22890436">
              <a:off x="2968" y="2370"/>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3" name="Oval 84"/>
            <p:cNvSpPr>
              <a:spLocks noChangeArrowheads="1"/>
            </p:cNvSpPr>
            <p:nvPr/>
          </p:nvSpPr>
          <p:spPr bwMode="auto">
            <a:xfrm>
              <a:off x="2826" y="2343"/>
              <a:ext cx="153" cy="7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4" name="Oval 85"/>
            <p:cNvSpPr>
              <a:spLocks noChangeArrowheads="1"/>
            </p:cNvSpPr>
            <p:nvPr/>
          </p:nvSpPr>
          <p:spPr bwMode="auto">
            <a:xfrm rot="-1179229">
              <a:off x="2400" y="1641"/>
              <a:ext cx="86" cy="5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5" name="Freeform 86"/>
            <p:cNvSpPr>
              <a:spLocks/>
            </p:cNvSpPr>
            <p:nvPr/>
          </p:nvSpPr>
          <p:spPr bwMode="auto">
            <a:xfrm>
              <a:off x="2404" y="1701"/>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646" name="Freeform 87"/>
            <p:cNvSpPr>
              <a:spLocks/>
            </p:cNvSpPr>
            <p:nvPr/>
          </p:nvSpPr>
          <p:spPr bwMode="auto">
            <a:xfrm rot="21209733" flipH="1">
              <a:off x="2391" y="1697"/>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647" name="Freeform 88"/>
            <p:cNvSpPr>
              <a:spLocks/>
            </p:cNvSpPr>
            <p:nvPr/>
          </p:nvSpPr>
          <p:spPr bwMode="auto">
            <a:xfrm>
              <a:off x="2395" y="1704"/>
              <a:ext cx="80" cy="861"/>
            </a:xfrm>
            <a:custGeom>
              <a:avLst/>
              <a:gdLst/>
              <a:ahLst/>
              <a:cxnLst>
                <a:cxn ang="0">
                  <a:pos x="38" y="0"/>
                </a:cxn>
                <a:cxn ang="0">
                  <a:pos x="32" y="51"/>
                </a:cxn>
                <a:cxn ang="0">
                  <a:pos x="38" y="93"/>
                </a:cxn>
                <a:cxn ang="0">
                  <a:pos x="14" y="114"/>
                </a:cxn>
                <a:cxn ang="0">
                  <a:pos x="2" y="156"/>
                </a:cxn>
                <a:cxn ang="0">
                  <a:pos x="5" y="204"/>
                </a:cxn>
                <a:cxn ang="0">
                  <a:pos x="32" y="258"/>
                </a:cxn>
                <a:cxn ang="0">
                  <a:pos x="44" y="309"/>
                </a:cxn>
                <a:cxn ang="0">
                  <a:pos x="17" y="381"/>
                </a:cxn>
                <a:cxn ang="0">
                  <a:pos x="20" y="447"/>
                </a:cxn>
                <a:cxn ang="0">
                  <a:pos x="23" y="510"/>
                </a:cxn>
                <a:cxn ang="0">
                  <a:pos x="47" y="543"/>
                </a:cxn>
                <a:cxn ang="0">
                  <a:pos x="47" y="570"/>
                </a:cxn>
                <a:cxn ang="0">
                  <a:pos x="26" y="627"/>
                </a:cxn>
                <a:cxn ang="0">
                  <a:pos x="47" y="651"/>
                </a:cxn>
                <a:cxn ang="0">
                  <a:pos x="44" y="684"/>
                </a:cxn>
                <a:cxn ang="0">
                  <a:pos x="35" y="732"/>
                </a:cxn>
                <a:cxn ang="0">
                  <a:pos x="71" y="789"/>
                </a:cxn>
                <a:cxn ang="0">
                  <a:pos x="62" y="837"/>
                </a:cxn>
                <a:cxn ang="0">
                  <a:pos x="80" y="861"/>
                </a:cxn>
              </a:cxnLst>
              <a:rect l="0" t="0" r="r" b="b"/>
              <a:pathLst>
                <a:path w="80" h="861">
                  <a:moveTo>
                    <a:pt x="38" y="0"/>
                  </a:moveTo>
                  <a:cubicBezTo>
                    <a:pt x="35" y="18"/>
                    <a:pt x="32" y="36"/>
                    <a:pt x="32" y="51"/>
                  </a:cubicBezTo>
                  <a:cubicBezTo>
                    <a:pt x="32" y="66"/>
                    <a:pt x="41" y="83"/>
                    <a:pt x="38" y="93"/>
                  </a:cubicBezTo>
                  <a:cubicBezTo>
                    <a:pt x="35" y="103"/>
                    <a:pt x="20" y="104"/>
                    <a:pt x="14" y="114"/>
                  </a:cubicBezTo>
                  <a:cubicBezTo>
                    <a:pt x="8" y="124"/>
                    <a:pt x="3" y="141"/>
                    <a:pt x="2" y="156"/>
                  </a:cubicBezTo>
                  <a:cubicBezTo>
                    <a:pt x="1" y="171"/>
                    <a:pt x="0" y="187"/>
                    <a:pt x="5" y="204"/>
                  </a:cubicBezTo>
                  <a:cubicBezTo>
                    <a:pt x="10" y="221"/>
                    <a:pt x="26" y="241"/>
                    <a:pt x="32" y="258"/>
                  </a:cubicBezTo>
                  <a:cubicBezTo>
                    <a:pt x="38" y="275"/>
                    <a:pt x="46" y="289"/>
                    <a:pt x="44" y="309"/>
                  </a:cubicBezTo>
                  <a:cubicBezTo>
                    <a:pt x="42" y="329"/>
                    <a:pt x="21" y="358"/>
                    <a:pt x="17" y="381"/>
                  </a:cubicBezTo>
                  <a:cubicBezTo>
                    <a:pt x="13" y="404"/>
                    <a:pt x="19" y="426"/>
                    <a:pt x="20" y="447"/>
                  </a:cubicBezTo>
                  <a:cubicBezTo>
                    <a:pt x="21" y="468"/>
                    <a:pt x="19" y="494"/>
                    <a:pt x="23" y="510"/>
                  </a:cubicBezTo>
                  <a:cubicBezTo>
                    <a:pt x="27" y="526"/>
                    <a:pt x="43" y="533"/>
                    <a:pt x="47" y="543"/>
                  </a:cubicBezTo>
                  <a:cubicBezTo>
                    <a:pt x="51" y="553"/>
                    <a:pt x="51" y="556"/>
                    <a:pt x="47" y="570"/>
                  </a:cubicBezTo>
                  <a:cubicBezTo>
                    <a:pt x="43" y="584"/>
                    <a:pt x="26" y="614"/>
                    <a:pt x="26" y="627"/>
                  </a:cubicBezTo>
                  <a:cubicBezTo>
                    <a:pt x="26" y="640"/>
                    <a:pt x="44" y="642"/>
                    <a:pt x="47" y="651"/>
                  </a:cubicBezTo>
                  <a:cubicBezTo>
                    <a:pt x="50" y="660"/>
                    <a:pt x="46" y="671"/>
                    <a:pt x="44" y="684"/>
                  </a:cubicBezTo>
                  <a:cubicBezTo>
                    <a:pt x="42" y="697"/>
                    <a:pt x="31" y="715"/>
                    <a:pt x="35" y="732"/>
                  </a:cubicBezTo>
                  <a:cubicBezTo>
                    <a:pt x="39" y="749"/>
                    <a:pt x="67" y="772"/>
                    <a:pt x="71" y="789"/>
                  </a:cubicBezTo>
                  <a:cubicBezTo>
                    <a:pt x="75" y="806"/>
                    <a:pt x="61" y="825"/>
                    <a:pt x="62" y="837"/>
                  </a:cubicBezTo>
                  <a:cubicBezTo>
                    <a:pt x="63" y="849"/>
                    <a:pt x="77" y="857"/>
                    <a:pt x="80" y="86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48" name="Freeform 89"/>
            <p:cNvSpPr>
              <a:spLocks/>
            </p:cNvSpPr>
            <p:nvPr/>
          </p:nvSpPr>
          <p:spPr bwMode="auto">
            <a:xfrm>
              <a:off x="2310" y="2066"/>
              <a:ext cx="90" cy="20"/>
            </a:xfrm>
            <a:custGeom>
              <a:avLst/>
              <a:gdLst/>
              <a:ahLst/>
              <a:cxnLst>
                <a:cxn ang="0">
                  <a:pos x="90" y="10"/>
                </a:cxn>
                <a:cxn ang="0">
                  <a:pos x="51" y="19"/>
                </a:cxn>
                <a:cxn ang="0">
                  <a:pos x="21" y="1"/>
                </a:cxn>
                <a:cxn ang="0">
                  <a:pos x="0" y="10"/>
                </a:cxn>
              </a:cxnLst>
              <a:rect l="0" t="0" r="r" b="b"/>
              <a:pathLst>
                <a:path w="90" h="20">
                  <a:moveTo>
                    <a:pt x="90" y="10"/>
                  </a:moveTo>
                  <a:cubicBezTo>
                    <a:pt x="76" y="15"/>
                    <a:pt x="62" y="20"/>
                    <a:pt x="51" y="19"/>
                  </a:cubicBezTo>
                  <a:cubicBezTo>
                    <a:pt x="40" y="18"/>
                    <a:pt x="30" y="2"/>
                    <a:pt x="21" y="1"/>
                  </a:cubicBezTo>
                  <a:cubicBezTo>
                    <a:pt x="12" y="0"/>
                    <a:pt x="3" y="9"/>
                    <a:pt x="0" y="1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49" name="Freeform 90"/>
            <p:cNvSpPr>
              <a:spLocks/>
            </p:cNvSpPr>
            <p:nvPr/>
          </p:nvSpPr>
          <p:spPr bwMode="auto">
            <a:xfrm>
              <a:off x="2301" y="2172"/>
              <a:ext cx="123" cy="54"/>
            </a:xfrm>
            <a:custGeom>
              <a:avLst/>
              <a:gdLst/>
              <a:ahLst/>
              <a:cxnLst>
                <a:cxn ang="0">
                  <a:pos x="123" y="0"/>
                </a:cxn>
                <a:cxn ang="0">
                  <a:pos x="87" y="18"/>
                </a:cxn>
                <a:cxn ang="0">
                  <a:pos x="42" y="21"/>
                </a:cxn>
                <a:cxn ang="0">
                  <a:pos x="0" y="54"/>
                </a:cxn>
              </a:cxnLst>
              <a:rect l="0" t="0" r="r" b="b"/>
              <a:pathLst>
                <a:path w="123" h="54">
                  <a:moveTo>
                    <a:pt x="123" y="0"/>
                  </a:moveTo>
                  <a:cubicBezTo>
                    <a:pt x="111" y="7"/>
                    <a:pt x="100" y="15"/>
                    <a:pt x="87" y="18"/>
                  </a:cubicBezTo>
                  <a:cubicBezTo>
                    <a:pt x="74" y="21"/>
                    <a:pt x="56" y="15"/>
                    <a:pt x="42" y="21"/>
                  </a:cubicBezTo>
                  <a:cubicBezTo>
                    <a:pt x="28" y="27"/>
                    <a:pt x="7" y="49"/>
                    <a:pt x="0"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0" name="Freeform 91"/>
            <p:cNvSpPr>
              <a:spLocks/>
            </p:cNvSpPr>
            <p:nvPr/>
          </p:nvSpPr>
          <p:spPr bwMode="auto">
            <a:xfrm>
              <a:off x="2310" y="2326"/>
              <a:ext cx="117" cy="51"/>
            </a:xfrm>
            <a:custGeom>
              <a:avLst/>
              <a:gdLst/>
              <a:ahLst/>
              <a:cxnLst>
                <a:cxn ang="0">
                  <a:pos x="117" y="2"/>
                </a:cxn>
                <a:cxn ang="0">
                  <a:pos x="60" y="2"/>
                </a:cxn>
                <a:cxn ang="0">
                  <a:pos x="36" y="14"/>
                </a:cxn>
                <a:cxn ang="0">
                  <a:pos x="21" y="50"/>
                </a:cxn>
                <a:cxn ang="0">
                  <a:pos x="0" y="20"/>
                </a:cxn>
              </a:cxnLst>
              <a:rect l="0" t="0" r="r" b="b"/>
              <a:pathLst>
                <a:path w="117" h="51">
                  <a:moveTo>
                    <a:pt x="117" y="2"/>
                  </a:moveTo>
                  <a:cubicBezTo>
                    <a:pt x="95" y="1"/>
                    <a:pt x="73" y="0"/>
                    <a:pt x="60" y="2"/>
                  </a:cubicBezTo>
                  <a:cubicBezTo>
                    <a:pt x="47" y="4"/>
                    <a:pt x="43" y="6"/>
                    <a:pt x="36" y="14"/>
                  </a:cubicBezTo>
                  <a:cubicBezTo>
                    <a:pt x="29" y="22"/>
                    <a:pt x="27" y="49"/>
                    <a:pt x="21" y="50"/>
                  </a:cubicBezTo>
                  <a:cubicBezTo>
                    <a:pt x="15" y="51"/>
                    <a:pt x="7" y="35"/>
                    <a:pt x="0" y="2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1" name="Freeform 92"/>
            <p:cNvSpPr>
              <a:spLocks/>
            </p:cNvSpPr>
            <p:nvPr/>
          </p:nvSpPr>
          <p:spPr bwMode="auto">
            <a:xfrm>
              <a:off x="2316" y="2438"/>
              <a:ext cx="129" cy="82"/>
            </a:xfrm>
            <a:custGeom>
              <a:avLst/>
              <a:gdLst/>
              <a:ahLst/>
              <a:cxnLst>
                <a:cxn ang="0">
                  <a:pos x="129" y="16"/>
                </a:cxn>
                <a:cxn ang="0">
                  <a:pos x="108" y="28"/>
                </a:cxn>
                <a:cxn ang="0">
                  <a:pos x="30" y="1"/>
                </a:cxn>
                <a:cxn ang="0">
                  <a:pos x="15" y="22"/>
                </a:cxn>
                <a:cxn ang="0">
                  <a:pos x="0" y="67"/>
                </a:cxn>
                <a:cxn ang="0">
                  <a:pos x="12" y="82"/>
                </a:cxn>
              </a:cxnLst>
              <a:rect l="0" t="0" r="r" b="b"/>
              <a:pathLst>
                <a:path w="129" h="82">
                  <a:moveTo>
                    <a:pt x="129" y="16"/>
                  </a:moveTo>
                  <a:cubicBezTo>
                    <a:pt x="126" y="23"/>
                    <a:pt x="124" y="30"/>
                    <a:pt x="108" y="28"/>
                  </a:cubicBezTo>
                  <a:cubicBezTo>
                    <a:pt x="92" y="26"/>
                    <a:pt x="45" y="2"/>
                    <a:pt x="30" y="1"/>
                  </a:cubicBezTo>
                  <a:cubicBezTo>
                    <a:pt x="15" y="0"/>
                    <a:pt x="20" y="11"/>
                    <a:pt x="15" y="22"/>
                  </a:cubicBezTo>
                  <a:cubicBezTo>
                    <a:pt x="10" y="33"/>
                    <a:pt x="0" y="57"/>
                    <a:pt x="0" y="67"/>
                  </a:cubicBezTo>
                  <a:cubicBezTo>
                    <a:pt x="0" y="77"/>
                    <a:pt x="6" y="79"/>
                    <a:pt x="12" y="8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2" name="Freeform 93"/>
            <p:cNvSpPr>
              <a:spLocks/>
            </p:cNvSpPr>
            <p:nvPr/>
          </p:nvSpPr>
          <p:spPr bwMode="auto">
            <a:xfrm>
              <a:off x="2442" y="2175"/>
              <a:ext cx="51" cy="45"/>
            </a:xfrm>
            <a:custGeom>
              <a:avLst/>
              <a:gdLst/>
              <a:ahLst/>
              <a:cxnLst>
                <a:cxn ang="0">
                  <a:pos x="0" y="0"/>
                </a:cxn>
                <a:cxn ang="0">
                  <a:pos x="15" y="36"/>
                </a:cxn>
                <a:cxn ang="0">
                  <a:pos x="51" y="45"/>
                </a:cxn>
              </a:cxnLst>
              <a:rect l="0" t="0" r="r" b="b"/>
              <a:pathLst>
                <a:path w="51" h="45">
                  <a:moveTo>
                    <a:pt x="0" y="0"/>
                  </a:moveTo>
                  <a:cubicBezTo>
                    <a:pt x="3" y="14"/>
                    <a:pt x="7" y="29"/>
                    <a:pt x="15" y="36"/>
                  </a:cubicBezTo>
                  <a:cubicBezTo>
                    <a:pt x="23" y="43"/>
                    <a:pt x="43" y="43"/>
                    <a:pt x="51"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3" name="Freeform 94"/>
            <p:cNvSpPr>
              <a:spLocks/>
            </p:cNvSpPr>
            <p:nvPr/>
          </p:nvSpPr>
          <p:spPr bwMode="auto">
            <a:xfrm>
              <a:off x="2443" y="2304"/>
              <a:ext cx="68" cy="60"/>
            </a:xfrm>
            <a:custGeom>
              <a:avLst/>
              <a:gdLst/>
              <a:ahLst/>
              <a:cxnLst>
                <a:cxn ang="0">
                  <a:pos x="5" y="0"/>
                </a:cxn>
                <a:cxn ang="0">
                  <a:pos x="5" y="36"/>
                </a:cxn>
                <a:cxn ang="0">
                  <a:pos x="32" y="57"/>
                </a:cxn>
                <a:cxn ang="0">
                  <a:pos x="68" y="54"/>
                </a:cxn>
              </a:cxnLst>
              <a:rect l="0" t="0" r="r" b="b"/>
              <a:pathLst>
                <a:path w="68" h="60">
                  <a:moveTo>
                    <a:pt x="5" y="0"/>
                  </a:moveTo>
                  <a:cubicBezTo>
                    <a:pt x="2" y="13"/>
                    <a:pt x="0" y="26"/>
                    <a:pt x="5" y="36"/>
                  </a:cubicBezTo>
                  <a:cubicBezTo>
                    <a:pt x="10" y="46"/>
                    <a:pt x="22" y="54"/>
                    <a:pt x="32" y="57"/>
                  </a:cubicBezTo>
                  <a:cubicBezTo>
                    <a:pt x="42" y="60"/>
                    <a:pt x="59" y="56"/>
                    <a:pt x="68"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4" name="Freeform 95"/>
            <p:cNvSpPr>
              <a:spLocks/>
            </p:cNvSpPr>
            <p:nvPr/>
          </p:nvSpPr>
          <p:spPr bwMode="auto">
            <a:xfrm>
              <a:off x="2451" y="2424"/>
              <a:ext cx="81" cy="83"/>
            </a:xfrm>
            <a:custGeom>
              <a:avLst/>
              <a:gdLst/>
              <a:ahLst/>
              <a:cxnLst>
                <a:cxn ang="0">
                  <a:pos x="0" y="0"/>
                </a:cxn>
                <a:cxn ang="0">
                  <a:pos x="21" y="33"/>
                </a:cxn>
                <a:cxn ang="0">
                  <a:pos x="9" y="66"/>
                </a:cxn>
                <a:cxn ang="0">
                  <a:pos x="48" y="81"/>
                </a:cxn>
                <a:cxn ang="0">
                  <a:pos x="81" y="51"/>
                </a:cxn>
              </a:cxnLst>
              <a:rect l="0" t="0" r="r" b="b"/>
              <a:pathLst>
                <a:path w="81" h="83">
                  <a:moveTo>
                    <a:pt x="0" y="0"/>
                  </a:moveTo>
                  <a:cubicBezTo>
                    <a:pt x="9" y="11"/>
                    <a:pt x="19" y="22"/>
                    <a:pt x="21" y="33"/>
                  </a:cubicBezTo>
                  <a:cubicBezTo>
                    <a:pt x="23" y="44"/>
                    <a:pt x="5" y="58"/>
                    <a:pt x="9" y="66"/>
                  </a:cubicBezTo>
                  <a:cubicBezTo>
                    <a:pt x="13" y="74"/>
                    <a:pt x="36" y="83"/>
                    <a:pt x="48" y="81"/>
                  </a:cubicBezTo>
                  <a:cubicBezTo>
                    <a:pt x="60" y="79"/>
                    <a:pt x="75" y="56"/>
                    <a:pt x="81" y="5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5" name="Freeform 96"/>
            <p:cNvSpPr>
              <a:spLocks/>
            </p:cNvSpPr>
            <p:nvPr/>
          </p:nvSpPr>
          <p:spPr bwMode="auto">
            <a:xfrm>
              <a:off x="2316" y="1848"/>
              <a:ext cx="124" cy="168"/>
            </a:xfrm>
            <a:custGeom>
              <a:avLst/>
              <a:gdLst/>
              <a:ahLst/>
              <a:cxnLst>
                <a:cxn ang="0">
                  <a:pos x="114" y="0"/>
                </a:cxn>
                <a:cxn ang="0">
                  <a:pos x="99" y="60"/>
                </a:cxn>
                <a:cxn ang="0">
                  <a:pos x="123" y="114"/>
                </a:cxn>
                <a:cxn ang="0">
                  <a:pos x="93" y="165"/>
                </a:cxn>
                <a:cxn ang="0">
                  <a:pos x="39" y="135"/>
                </a:cxn>
                <a:cxn ang="0">
                  <a:pos x="0" y="141"/>
                </a:cxn>
              </a:cxnLst>
              <a:rect l="0" t="0" r="r" b="b"/>
              <a:pathLst>
                <a:path w="124" h="168">
                  <a:moveTo>
                    <a:pt x="114" y="0"/>
                  </a:moveTo>
                  <a:cubicBezTo>
                    <a:pt x="106" y="20"/>
                    <a:pt x="98" y="41"/>
                    <a:pt x="99" y="60"/>
                  </a:cubicBezTo>
                  <a:cubicBezTo>
                    <a:pt x="100" y="79"/>
                    <a:pt x="124" y="97"/>
                    <a:pt x="123" y="114"/>
                  </a:cubicBezTo>
                  <a:cubicBezTo>
                    <a:pt x="122" y="131"/>
                    <a:pt x="107" y="162"/>
                    <a:pt x="93" y="165"/>
                  </a:cubicBezTo>
                  <a:cubicBezTo>
                    <a:pt x="79" y="168"/>
                    <a:pt x="54" y="139"/>
                    <a:pt x="39" y="135"/>
                  </a:cubicBezTo>
                  <a:cubicBezTo>
                    <a:pt x="24" y="131"/>
                    <a:pt x="8" y="138"/>
                    <a:pt x="0" y="14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6" name="Freeform 97"/>
            <p:cNvSpPr>
              <a:spLocks/>
            </p:cNvSpPr>
            <p:nvPr/>
          </p:nvSpPr>
          <p:spPr bwMode="auto">
            <a:xfrm>
              <a:off x="2301" y="1797"/>
              <a:ext cx="126" cy="84"/>
            </a:xfrm>
            <a:custGeom>
              <a:avLst/>
              <a:gdLst/>
              <a:ahLst/>
              <a:cxnLst>
                <a:cxn ang="0">
                  <a:pos x="126" y="0"/>
                </a:cxn>
                <a:cxn ang="0">
                  <a:pos x="102" y="60"/>
                </a:cxn>
                <a:cxn ang="0">
                  <a:pos x="63" y="30"/>
                </a:cxn>
                <a:cxn ang="0">
                  <a:pos x="39" y="48"/>
                </a:cxn>
                <a:cxn ang="0">
                  <a:pos x="18" y="75"/>
                </a:cxn>
                <a:cxn ang="0">
                  <a:pos x="0" y="84"/>
                </a:cxn>
              </a:cxnLst>
              <a:rect l="0" t="0" r="r" b="b"/>
              <a:pathLst>
                <a:path w="126" h="84">
                  <a:moveTo>
                    <a:pt x="126" y="0"/>
                  </a:moveTo>
                  <a:cubicBezTo>
                    <a:pt x="119" y="27"/>
                    <a:pt x="112" y="55"/>
                    <a:pt x="102" y="60"/>
                  </a:cubicBezTo>
                  <a:cubicBezTo>
                    <a:pt x="92" y="65"/>
                    <a:pt x="73" y="32"/>
                    <a:pt x="63" y="30"/>
                  </a:cubicBezTo>
                  <a:cubicBezTo>
                    <a:pt x="53" y="28"/>
                    <a:pt x="46" y="41"/>
                    <a:pt x="39" y="48"/>
                  </a:cubicBezTo>
                  <a:cubicBezTo>
                    <a:pt x="32" y="55"/>
                    <a:pt x="25" y="69"/>
                    <a:pt x="18" y="75"/>
                  </a:cubicBezTo>
                  <a:cubicBezTo>
                    <a:pt x="11" y="81"/>
                    <a:pt x="5" y="82"/>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7" name="Freeform 98"/>
            <p:cNvSpPr>
              <a:spLocks/>
            </p:cNvSpPr>
            <p:nvPr/>
          </p:nvSpPr>
          <p:spPr bwMode="auto">
            <a:xfrm>
              <a:off x="2319" y="1662"/>
              <a:ext cx="144" cy="97"/>
            </a:xfrm>
            <a:custGeom>
              <a:avLst/>
              <a:gdLst/>
              <a:ahLst/>
              <a:cxnLst>
                <a:cxn ang="0">
                  <a:pos x="144" y="3"/>
                </a:cxn>
                <a:cxn ang="0">
                  <a:pos x="114" y="9"/>
                </a:cxn>
                <a:cxn ang="0">
                  <a:pos x="96" y="60"/>
                </a:cxn>
                <a:cxn ang="0">
                  <a:pos x="75" y="93"/>
                </a:cxn>
                <a:cxn ang="0">
                  <a:pos x="42" y="81"/>
                </a:cxn>
                <a:cxn ang="0">
                  <a:pos x="0" y="57"/>
                </a:cxn>
              </a:cxnLst>
              <a:rect l="0" t="0" r="r" b="b"/>
              <a:pathLst>
                <a:path w="144" h="97">
                  <a:moveTo>
                    <a:pt x="144" y="3"/>
                  </a:moveTo>
                  <a:cubicBezTo>
                    <a:pt x="133" y="1"/>
                    <a:pt x="122" y="0"/>
                    <a:pt x="114" y="9"/>
                  </a:cubicBezTo>
                  <a:cubicBezTo>
                    <a:pt x="106" y="18"/>
                    <a:pt x="102" y="46"/>
                    <a:pt x="96" y="60"/>
                  </a:cubicBezTo>
                  <a:cubicBezTo>
                    <a:pt x="90" y="74"/>
                    <a:pt x="84" y="89"/>
                    <a:pt x="75" y="93"/>
                  </a:cubicBezTo>
                  <a:cubicBezTo>
                    <a:pt x="66" y="97"/>
                    <a:pt x="55" y="87"/>
                    <a:pt x="42" y="81"/>
                  </a:cubicBezTo>
                  <a:cubicBezTo>
                    <a:pt x="29" y="75"/>
                    <a:pt x="7" y="61"/>
                    <a:pt x="0" y="5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8" name="Freeform 99"/>
            <p:cNvSpPr>
              <a:spLocks/>
            </p:cNvSpPr>
            <p:nvPr/>
          </p:nvSpPr>
          <p:spPr bwMode="auto">
            <a:xfrm>
              <a:off x="2289" y="1788"/>
              <a:ext cx="66" cy="38"/>
            </a:xfrm>
            <a:custGeom>
              <a:avLst/>
              <a:gdLst/>
              <a:ahLst/>
              <a:cxnLst>
                <a:cxn ang="0">
                  <a:pos x="66" y="36"/>
                </a:cxn>
                <a:cxn ang="0">
                  <a:pos x="36" y="36"/>
                </a:cxn>
                <a:cxn ang="0">
                  <a:pos x="15" y="21"/>
                </a:cxn>
                <a:cxn ang="0">
                  <a:pos x="0" y="0"/>
                </a:cxn>
              </a:cxnLst>
              <a:rect l="0" t="0" r="r" b="b"/>
              <a:pathLst>
                <a:path w="66" h="38">
                  <a:moveTo>
                    <a:pt x="66" y="36"/>
                  </a:moveTo>
                  <a:cubicBezTo>
                    <a:pt x="55" y="37"/>
                    <a:pt x="44" y="38"/>
                    <a:pt x="36" y="36"/>
                  </a:cubicBezTo>
                  <a:cubicBezTo>
                    <a:pt x="28" y="34"/>
                    <a:pt x="21" y="27"/>
                    <a:pt x="15" y="21"/>
                  </a:cubicBezTo>
                  <a:cubicBezTo>
                    <a:pt x="9" y="15"/>
                    <a:pt x="4" y="7"/>
                    <a:pt x="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9" name="Freeform 100"/>
            <p:cNvSpPr>
              <a:spLocks/>
            </p:cNvSpPr>
            <p:nvPr/>
          </p:nvSpPr>
          <p:spPr bwMode="auto">
            <a:xfrm>
              <a:off x="2301" y="2187"/>
              <a:ext cx="78" cy="83"/>
            </a:xfrm>
            <a:custGeom>
              <a:avLst/>
              <a:gdLst/>
              <a:ahLst/>
              <a:cxnLst>
                <a:cxn ang="0">
                  <a:pos x="78" y="0"/>
                </a:cxn>
                <a:cxn ang="0">
                  <a:pos x="60" y="30"/>
                </a:cxn>
                <a:cxn ang="0">
                  <a:pos x="51" y="75"/>
                </a:cxn>
                <a:cxn ang="0">
                  <a:pos x="18" y="75"/>
                </a:cxn>
                <a:cxn ang="0">
                  <a:pos x="0" y="72"/>
                </a:cxn>
              </a:cxnLst>
              <a:rect l="0" t="0" r="r" b="b"/>
              <a:pathLst>
                <a:path w="78" h="83">
                  <a:moveTo>
                    <a:pt x="78" y="0"/>
                  </a:moveTo>
                  <a:cubicBezTo>
                    <a:pt x="71" y="9"/>
                    <a:pt x="64" y="18"/>
                    <a:pt x="60" y="30"/>
                  </a:cubicBezTo>
                  <a:cubicBezTo>
                    <a:pt x="56" y="42"/>
                    <a:pt x="58" y="67"/>
                    <a:pt x="51" y="75"/>
                  </a:cubicBezTo>
                  <a:cubicBezTo>
                    <a:pt x="44" y="83"/>
                    <a:pt x="26" y="75"/>
                    <a:pt x="18" y="75"/>
                  </a:cubicBezTo>
                  <a:cubicBezTo>
                    <a:pt x="10" y="75"/>
                    <a:pt x="5" y="73"/>
                    <a:pt x="0" y="7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0" name="Freeform 101"/>
            <p:cNvSpPr>
              <a:spLocks/>
            </p:cNvSpPr>
            <p:nvPr/>
          </p:nvSpPr>
          <p:spPr bwMode="auto">
            <a:xfrm>
              <a:off x="2268" y="1955"/>
              <a:ext cx="111" cy="67"/>
            </a:xfrm>
            <a:custGeom>
              <a:avLst/>
              <a:gdLst/>
              <a:ahLst/>
              <a:cxnLst>
                <a:cxn ang="0">
                  <a:pos x="111" y="46"/>
                </a:cxn>
                <a:cxn ang="0">
                  <a:pos x="90" y="64"/>
                </a:cxn>
                <a:cxn ang="0">
                  <a:pos x="48" y="64"/>
                </a:cxn>
                <a:cxn ang="0">
                  <a:pos x="24" y="49"/>
                </a:cxn>
                <a:cxn ang="0">
                  <a:pos x="21" y="7"/>
                </a:cxn>
                <a:cxn ang="0">
                  <a:pos x="0" y="7"/>
                </a:cxn>
              </a:cxnLst>
              <a:rect l="0" t="0" r="r" b="b"/>
              <a:pathLst>
                <a:path w="111" h="67">
                  <a:moveTo>
                    <a:pt x="111" y="46"/>
                  </a:moveTo>
                  <a:cubicBezTo>
                    <a:pt x="105" y="53"/>
                    <a:pt x="100" y="61"/>
                    <a:pt x="90" y="64"/>
                  </a:cubicBezTo>
                  <a:cubicBezTo>
                    <a:pt x="80" y="67"/>
                    <a:pt x="59" y="66"/>
                    <a:pt x="48" y="64"/>
                  </a:cubicBezTo>
                  <a:cubicBezTo>
                    <a:pt x="37" y="62"/>
                    <a:pt x="29" y="59"/>
                    <a:pt x="24" y="49"/>
                  </a:cubicBezTo>
                  <a:cubicBezTo>
                    <a:pt x="19" y="39"/>
                    <a:pt x="25" y="14"/>
                    <a:pt x="21" y="7"/>
                  </a:cubicBezTo>
                  <a:cubicBezTo>
                    <a:pt x="17" y="0"/>
                    <a:pt x="8" y="3"/>
                    <a:pt x="0" y="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1" name="Freeform 102"/>
            <p:cNvSpPr>
              <a:spLocks/>
            </p:cNvSpPr>
            <p:nvPr/>
          </p:nvSpPr>
          <p:spPr bwMode="auto">
            <a:xfrm>
              <a:off x="2274" y="2314"/>
              <a:ext cx="78" cy="53"/>
            </a:xfrm>
            <a:custGeom>
              <a:avLst/>
              <a:gdLst/>
              <a:ahLst/>
              <a:cxnLst>
                <a:cxn ang="0">
                  <a:pos x="78" y="17"/>
                </a:cxn>
                <a:cxn ang="0">
                  <a:pos x="57" y="8"/>
                </a:cxn>
                <a:cxn ang="0">
                  <a:pos x="27" y="2"/>
                </a:cxn>
                <a:cxn ang="0">
                  <a:pos x="18" y="23"/>
                </a:cxn>
                <a:cxn ang="0">
                  <a:pos x="0" y="53"/>
                </a:cxn>
              </a:cxnLst>
              <a:rect l="0" t="0" r="r" b="b"/>
              <a:pathLst>
                <a:path w="78" h="53">
                  <a:moveTo>
                    <a:pt x="78" y="17"/>
                  </a:moveTo>
                  <a:cubicBezTo>
                    <a:pt x="71" y="13"/>
                    <a:pt x="65" y="10"/>
                    <a:pt x="57" y="8"/>
                  </a:cubicBezTo>
                  <a:cubicBezTo>
                    <a:pt x="49" y="6"/>
                    <a:pt x="33" y="0"/>
                    <a:pt x="27" y="2"/>
                  </a:cubicBezTo>
                  <a:cubicBezTo>
                    <a:pt x="21" y="4"/>
                    <a:pt x="22" y="15"/>
                    <a:pt x="18" y="23"/>
                  </a:cubicBezTo>
                  <a:cubicBezTo>
                    <a:pt x="14" y="31"/>
                    <a:pt x="3" y="47"/>
                    <a:pt x="0" y="5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2" name="Freeform 103"/>
            <p:cNvSpPr>
              <a:spLocks/>
            </p:cNvSpPr>
            <p:nvPr/>
          </p:nvSpPr>
          <p:spPr bwMode="auto">
            <a:xfrm>
              <a:off x="2289" y="2463"/>
              <a:ext cx="126" cy="72"/>
            </a:xfrm>
            <a:custGeom>
              <a:avLst/>
              <a:gdLst/>
              <a:ahLst/>
              <a:cxnLst>
                <a:cxn ang="0">
                  <a:pos x="126" y="0"/>
                </a:cxn>
                <a:cxn ang="0">
                  <a:pos x="96" y="30"/>
                </a:cxn>
                <a:cxn ang="0">
                  <a:pos x="84" y="66"/>
                </a:cxn>
                <a:cxn ang="0">
                  <a:pos x="42" y="66"/>
                </a:cxn>
                <a:cxn ang="0">
                  <a:pos x="0" y="36"/>
                </a:cxn>
              </a:cxnLst>
              <a:rect l="0" t="0" r="r" b="b"/>
              <a:pathLst>
                <a:path w="126" h="72">
                  <a:moveTo>
                    <a:pt x="126" y="0"/>
                  </a:moveTo>
                  <a:cubicBezTo>
                    <a:pt x="114" y="9"/>
                    <a:pt x="103" y="19"/>
                    <a:pt x="96" y="30"/>
                  </a:cubicBezTo>
                  <a:cubicBezTo>
                    <a:pt x="89" y="41"/>
                    <a:pt x="93" y="60"/>
                    <a:pt x="84" y="66"/>
                  </a:cubicBezTo>
                  <a:cubicBezTo>
                    <a:pt x="75" y="72"/>
                    <a:pt x="56" y="71"/>
                    <a:pt x="42" y="66"/>
                  </a:cubicBezTo>
                  <a:cubicBezTo>
                    <a:pt x="28" y="61"/>
                    <a:pt x="14" y="48"/>
                    <a:pt x="0" y="36"/>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3" name="Freeform 104"/>
            <p:cNvSpPr>
              <a:spLocks/>
            </p:cNvSpPr>
            <p:nvPr/>
          </p:nvSpPr>
          <p:spPr bwMode="auto">
            <a:xfrm>
              <a:off x="2451" y="1654"/>
              <a:ext cx="852" cy="128"/>
            </a:xfrm>
            <a:custGeom>
              <a:avLst/>
              <a:gdLst/>
              <a:ahLst/>
              <a:cxnLst>
                <a:cxn ang="0">
                  <a:pos x="0" y="5"/>
                </a:cxn>
                <a:cxn ang="0">
                  <a:pos x="36" y="56"/>
                </a:cxn>
                <a:cxn ang="0">
                  <a:pos x="114" y="50"/>
                </a:cxn>
                <a:cxn ang="0">
                  <a:pos x="135" y="89"/>
                </a:cxn>
                <a:cxn ang="0">
                  <a:pos x="186" y="77"/>
                </a:cxn>
                <a:cxn ang="0">
                  <a:pos x="216" y="116"/>
                </a:cxn>
                <a:cxn ang="0">
                  <a:pos x="258" y="68"/>
                </a:cxn>
                <a:cxn ang="0">
                  <a:pos x="321" y="104"/>
                </a:cxn>
                <a:cxn ang="0">
                  <a:pos x="429" y="95"/>
                </a:cxn>
                <a:cxn ang="0">
                  <a:pos x="447" y="122"/>
                </a:cxn>
                <a:cxn ang="0">
                  <a:pos x="567" y="62"/>
                </a:cxn>
                <a:cxn ang="0">
                  <a:pos x="591" y="95"/>
                </a:cxn>
                <a:cxn ang="0">
                  <a:pos x="690" y="62"/>
                </a:cxn>
                <a:cxn ang="0">
                  <a:pos x="714" y="41"/>
                </a:cxn>
                <a:cxn ang="0">
                  <a:pos x="762" y="59"/>
                </a:cxn>
                <a:cxn ang="0">
                  <a:pos x="780" y="38"/>
                </a:cxn>
                <a:cxn ang="0">
                  <a:pos x="819" y="5"/>
                </a:cxn>
                <a:cxn ang="0">
                  <a:pos x="852" y="8"/>
                </a:cxn>
              </a:cxnLst>
              <a:rect l="0" t="0" r="r" b="b"/>
              <a:pathLst>
                <a:path w="852" h="128">
                  <a:moveTo>
                    <a:pt x="0" y="5"/>
                  </a:moveTo>
                  <a:cubicBezTo>
                    <a:pt x="8" y="26"/>
                    <a:pt x="17" y="48"/>
                    <a:pt x="36" y="56"/>
                  </a:cubicBezTo>
                  <a:cubicBezTo>
                    <a:pt x="55" y="64"/>
                    <a:pt x="98" y="45"/>
                    <a:pt x="114" y="50"/>
                  </a:cubicBezTo>
                  <a:cubicBezTo>
                    <a:pt x="130" y="55"/>
                    <a:pt x="123" y="85"/>
                    <a:pt x="135" y="89"/>
                  </a:cubicBezTo>
                  <a:cubicBezTo>
                    <a:pt x="147" y="93"/>
                    <a:pt x="173" y="73"/>
                    <a:pt x="186" y="77"/>
                  </a:cubicBezTo>
                  <a:cubicBezTo>
                    <a:pt x="199" y="81"/>
                    <a:pt x="204" y="118"/>
                    <a:pt x="216" y="116"/>
                  </a:cubicBezTo>
                  <a:cubicBezTo>
                    <a:pt x="228" y="114"/>
                    <a:pt x="241" y="70"/>
                    <a:pt x="258" y="68"/>
                  </a:cubicBezTo>
                  <a:cubicBezTo>
                    <a:pt x="275" y="66"/>
                    <a:pt x="293" y="100"/>
                    <a:pt x="321" y="104"/>
                  </a:cubicBezTo>
                  <a:cubicBezTo>
                    <a:pt x="349" y="108"/>
                    <a:pt x="408" y="92"/>
                    <a:pt x="429" y="95"/>
                  </a:cubicBezTo>
                  <a:cubicBezTo>
                    <a:pt x="450" y="98"/>
                    <a:pt x="424" y="128"/>
                    <a:pt x="447" y="122"/>
                  </a:cubicBezTo>
                  <a:cubicBezTo>
                    <a:pt x="470" y="116"/>
                    <a:pt x="543" y="66"/>
                    <a:pt x="567" y="62"/>
                  </a:cubicBezTo>
                  <a:cubicBezTo>
                    <a:pt x="591" y="58"/>
                    <a:pt x="571" y="95"/>
                    <a:pt x="591" y="95"/>
                  </a:cubicBezTo>
                  <a:cubicBezTo>
                    <a:pt x="611" y="95"/>
                    <a:pt x="669" y="71"/>
                    <a:pt x="690" y="62"/>
                  </a:cubicBezTo>
                  <a:cubicBezTo>
                    <a:pt x="711" y="53"/>
                    <a:pt x="702" y="42"/>
                    <a:pt x="714" y="41"/>
                  </a:cubicBezTo>
                  <a:cubicBezTo>
                    <a:pt x="726" y="40"/>
                    <a:pt x="751" y="60"/>
                    <a:pt x="762" y="59"/>
                  </a:cubicBezTo>
                  <a:cubicBezTo>
                    <a:pt x="773" y="58"/>
                    <a:pt x="771" y="47"/>
                    <a:pt x="780" y="38"/>
                  </a:cubicBezTo>
                  <a:cubicBezTo>
                    <a:pt x="789" y="29"/>
                    <a:pt x="807" y="10"/>
                    <a:pt x="819" y="5"/>
                  </a:cubicBezTo>
                  <a:cubicBezTo>
                    <a:pt x="831" y="0"/>
                    <a:pt x="846" y="8"/>
                    <a:pt x="852" y="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4" name="Freeform 105"/>
            <p:cNvSpPr>
              <a:spLocks/>
            </p:cNvSpPr>
            <p:nvPr/>
          </p:nvSpPr>
          <p:spPr bwMode="auto">
            <a:xfrm>
              <a:off x="2496" y="1615"/>
              <a:ext cx="950" cy="864"/>
            </a:xfrm>
            <a:custGeom>
              <a:avLst/>
              <a:gdLst/>
              <a:ahLst/>
              <a:cxnLst>
                <a:cxn ang="0">
                  <a:pos x="0" y="68"/>
                </a:cxn>
                <a:cxn ang="0">
                  <a:pos x="60" y="110"/>
                </a:cxn>
                <a:cxn ang="0">
                  <a:pos x="114" y="89"/>
                </a:cxn>
                <a:cxn ang="0">
                  <a:pos x="135" y="119"/>
                </a:cxn>
                <a:cxn ang="0">
                  <a:pos x="177" y="95"/>
                </a:cxn>
                <a:cxn ang="0">
                  <a:pos x="219" y="128"/>
                </a:cxn>
                <a:cxn ang="0">
                  <a:pos x="273" y="158"/>
                </a:cxn>
                <a:cxn ang="0">
                  <a:pos x="300" y="131"/>
                </a:cxn>
                <a:cxn ang="0">
                  <a:pos x="333" y="119"/>
                </a:cxn>
                <a:cxn ang="0">
                  <a:pos x="351" y="143"/>
                </a:cxn>
                <a:cxn ang="0">
                  <a:pos x="414" y="167"/>
                </a:cxn>
                <a:cxn ang="0">
                  <a:pos x="456" y="158"/>
                </a:cxn>
                <a:cxn ang="0">
                  <a:pos x="462" y="113"/>
                </a:cxn>
                <a:cxn ang="0">
                  <a:pos x="525" y="113"/>
                </a:cxn>
                <a:cxn ang="0">
                  <a:pos x="600" y="125"/>
                </a:cxn>
                <a:cxn ang="0">
                  <a:pos x="669" y="86"/>
                </a:cxn>
                <a:cxn ang="0">
                  <a:pos x="708" y="71"/>
                </a:cxn>
                <a:cxn ang="0">
                  <a:pos x="783" y="83"/>
                </a:cxn>
                <a:cxn ang="0">
                  <a:pos x="828" y="62"/>
                </a:cxn>
                <a:cxn ang="0">
                  <a:pos x="873" y="14"/>
                </a:cxn>
                <a:cxn ang="0">
                  <a:pos x="906" y="5"/>
                </a:cxn>
                <a:cxn ang="0">
                  <a:pos x="921" y="47"/>
                </a:cxn>
                <a:cxn ang="0">
                  <a:pos x="948" y="98"/>
                </a:cxn>
                <a:cxn ang="0">
                  <a:pos x="933" y="146"/>
                </a:cxn>
                <a:cxn ang="0">
                  <a:pos x="936" y="182"/>
                </a:cxn>
                <a:cxn ang="0">
                  <a:pos x="897" y="242"/>
                </a:cxn>
                <a:cxn ang="0">
                  <a:pos x="933" y="299"/>
                </a:cxn>
                <a:cxn ang="0">
                  <a:pos x="897" y="365"/>
                </a:cxn>
                <a:cxn ang="0">
                  <a:pos x="924" y="413"/>
                </a:cxn>
                <a:cxn ang="0">
                  <a:pos x="876" y="458"/>
                </a:cxn>
                <a:cxn ang="0">
                  <a:pos x="894" y="563"/>
                </a:cxn>
                <a:cxn ang="0">
                  <a:pos x="858" y="623"/>
                </a:cxn>
                <a:cxn ang="0">
                  <a:pos x="858" y="710"/>
                </a:cxn>
                <a:cxn ang="0">
                  <a:pos x="831" y="743"/>
                </a:cxn>
                <a:cxn ang="0">
                  <a:pos x="798" y="821"/>
                </a:cxn>
                <a:cxn ang="0">
                  <a:pos x="741" y="860"/>
                </a:cxn>
                <a:cxn ang="0">
                  <a:pos x="705" y="848"/>
                </a:cxn>
                <a:cxn ang="0">
                  <a:pos x="633" y="818"/>
                </a:cxn>
                <a:cxn ang="0">
                  <a:pos x="612" y="836"/>
                </a:cxn>
                <a:cxn ang="0">
                  <a:pos x="588" y="782"/>
                </a:cxn>
                <a:cxn ang="0">
                  <a:pos x="504" y="752"/>
                </a:cxn>
                <a:cxn ang="0">
                  <a:pos x="459" y="767"/>
                </a:cxn>
                <a:cxn ang="0">
                  <a:pos x="414" y="770"/>
                </a:cxn>
                <a:cxn ang="0">
                  <a:pos x="384" y="746"/>
                </a:cxn>
                <a:cxn ang="0">
                  <a:pos x="363" y="770"/>
                </a:cxn>
              </a:cxnLst>
              <a:rect l="0" t="0" r="r" b="b"/>
              <a:pathLst>
                <a:path w="950" h="864">
                  <a:moveTo>
                    <a:pt x="0" y="68"/>
                  </a:moveTo>
                  <a:cubicBezTo>
                    <a:pt x="20" y="87"/>
                    <a:pt x="41" y="107"/>
                    <a:pt x="60" y="110"/>
                  </a:cubicBezTo>
                  <a:cubicBezTo>
                    <a:pt x="79" y="113"/>
                    <a:pt x="102" y="88"/>
                    <a:pt x="114" y="89"/>
                  </a:cubicBezTo>
                  <a:cubicBezTo>
                    <a:pt x="126" y="90"/>
                    <a:pt x="125" y="118"/>
                    <a:pt x="135" y="119"/>
                  </a:cubicBezTo>
                  <a:cubicBezTo>
                    <a:pt x="145" y="120"/>
                    <a:pt x="163" y="93"/>
                    <a:pt x="177" y="95"/>
                  </a:cubicBezTo>
                  <a:cubicBezTo>
                    <a:pt x="191" y="97"/>
                    <a:pt x="203" y="118"/>
                    <a:pt x="219" y="128"/>
                  </a:cubicBezTo>
                  <a:cubicBezTo>
                    <a:pt x="235" y="138"/>
                    <a:pt x="260" y="158"/>
                    <a:pt x="273" y="158"/>
                  </a:cubicBezTo>
                  <a:cubicBezTo>
                    <a:pt x="286" y="158"/>
                    <a:pt x="290" y="137"/>
                    <a:pt x="300" y="131"/>
                  </a:cubicBezTo>
                  <a:cubicBezTo>
                    <a:pt x="310" y="125"/>
                    <a:pt x="325" y="117"/>
                    <a:pt x="333" y="119"/>
                  </a:cubicBezTo>
                  <a:cubicBezTo>
                    <a:pt x="341" y="121"/>
                    <a:pt x="338" y="135"/>
                    <a:pt x="351" y="143"/>
                  </a:cubicBezTo>
                  <a:cubicBezTo>
                    <a:pt x="364" y="151"/>
                    <a:pt x="397" y="165"/>
                    <a:pt x="414" y="167"/>
                  </a:cubicBezTo>
                  <a:cubicBezTo>
                    <a:pt x="431" y="169"/>
                    <a:pt x="448" y="167"/>
                    <a:pt x="456" y="158"/>
                  </a:cubicBezTo>
                  <a:cubicBezTo>
                    <a:pt x="464" y="149"/>
                    <a:pt x="450" y="121"/>
                    <a:pt x="462" y="113"/>
                  </a:cubicBezTo>
                  <a:cubicBezTo>
                    <a:pt x="474" y="105"/>
                    <a:pt x="502" y="111"/>
                    <a:pt x="525" y="113"/>
                  </a:cubicBezTo>
                  <a:cubicBezTo>
                    <a:pt x="548" y="115"/>
                    <a:pt x="576" y="129"/>
                    <a:pt x="600" y="125"/>
                  </a:cubicBezTo>
                  <a:cubicBezTo>
                    <a:pt x="624" y="121"/>
                    <a:pt x="651" y="95"/>
                    <a:pt x="669" y="86"/>
                  </a:cubicBezTo>
                  <a:cubicBezTo>
                    <a:pt x="687" y="77"/>
                    <a:pt x="689" y="71"/>
                    <a:pt x="708" y="71"/>
                  </a:cubicBezTo>
                  <a:cubicBezTo>
                    <a:pt x="727" y="71"/>
                    <a:pt x="763" y="85"/>
                    <a:pt x="783" y="83"/>
                  </a:cubicBezTo>
                  <a:cubicBezTo>
                    <a:pt x="803" y="81"/>
                    <a:pt x="813" y="73"/>
                    <a:pt x="828" y="62"/>
                  </a:cubicBezTo>
                  <a:cubicBezTo>
                    <a:pt x="843" y="51"/>
                    <a:pt x="860" y="23"/>
                    <a:pt x="873" y="14"/>
                  </a:cubicBezTo>
                  <a:cubicBezTo>
                    <a:pt x="886" y="5"/>
                    <a:pt x="898" y="0"/>
                    <a:pt x="906" y="5"/>
                  </a:cubicBezTo>
                  <a:cubicBezTo>
                    <a:pt x="914" y="10"/>
                    <a:pt x="914" y="32"/>
                    <a:pt x="921" y="47"/>
                  </a:cubicBezTo>
                  <a:cubicBezTo>
                    <a:pt x="928" y="62"/>
                    <a:pt x="946" y="82"/>
                    <a:pt x="948" y="98"/>
                  </a:cubicBezTo>
                  <a:cubicBezTo>
                    <a:pt x="950" y="114"/>
                    <a:pt x="935" y="132"/>
                    <a:pt x="933" y="146"/>
                  </a:cubicBezTo>
                  <a:cubicBezTo>
                    <a:pt x="931" y="160"/>
                    <a:pt x="942" y="166"/>
                    <a:pt x="936" y="182"/>
                  </a:cubicBezTo>
                  <a:cubicBezTo>
                    <a:pt x="930" y="198"/>
                    <a:pt x="897" y="223"/>
                    <a:pt x="897" y="242"/>
                  </a:cubicBezTo>
                  <a:cubicBezTo>
                    <a:pt x="897" y="261"/>
                    <a:pt x="933" y="279"/>
                    <a:pt x="933" y="299"/>
                  </a:cubicBezTo>
                  <a:cubicBezTo>
                    <a:pt x="933" y="319"/>
                    <a:pt x="898" y="346"/>
                    <a:pt x="897" y="365"/>
                  </a:cubicBezTo>
                  <a:cubicBezTo>
                    <a:pt x="896" y="384"/>
                    <a:pt x="927" y="398"/>
                    <a:pt x="924" y="413"/>
                  </a:cubicBezTo>
                  <a:cubicBezTo>
                    <a:pt x="921" y="428"/>
                    <a:pt x="881" y="433"/>
                    <a:pt x="876" y="458"/>
                  </a:cubicBezTo>
                  <a:cubicBezTo>
                    <a:pt x="871" y="483"/>
                    <a:pt x="897" y="536"/>
                    <a:pt x="894" y="563"/>
                  </a:cubicBezTo>
                  <a:cubicBezTo>
                    <a:pt x="891" y="590"/>
                    <a:pt x="864" y="599"/>
                    <a:pt x="858" y="623"/>
                  </a:cubicBezTo>
                  <a:cubicBezTo>
                    <a:pt x="852" y="647"/>
                    <a:pt x="862" y="690"/>
                    <a:pt x="858" y="710"/>
                  </a:cubicBezTo>
                  <a:cubicBezTo>
                    <a:pt x="854" y="730"/>
                    <a:pt x="841" y="725"/>
                    <a:pt x="831" y="743"/>
                  </a:cubicBezTo>
                  <a:cubicBezTo>
                    <a:pt x="821" y="761"/>
                    <a:pt x="813" y="801"/>
                    <a:pt x="798" y="821"/>
                  </a:cubicBezTo>
                  <a:cubicBezTo>
                    <a:pt x="783" y="841"/>
                    <a:pt x="756" y="856"/>
                    <a:pt x="741" y="860"/>
                  </a:cubicBezTo>
                  <a:cubicBezTo>
                    <a:pt x="726" y="864"/>
                    <a:pt x="723" y="855"/>
                    <a:pt x="705" y="848"/>
                  </a:cubicBezTo>
                  <a:cubicBezTo>
                    <a:pt x="687" y="841"/>
                    <a:pt x="648" y="820"/>
                    <a:pt x="633" y="818"/>
                  </a:cubicBezTo>
                  <a:cubicBezTo>
                    <a:pt x="618" y="816"/>
                    <a:pt x="619" y="842"/>
                    <a:pt x="612" y="836"/>
                  </a:cubicBezTo>
                  <a:cubicBezTo>
                    <a:pt x="605" y="830"/>
                    <a:pt x="606" y="796"/>
                    <a:pt x="588" y="782"/>
                  </a:cubicBezTo>
                  <a:cubicBezTo>
                    <a:pt x="570" y="768"/>
                    <a:pt x="526" y="755"/>
                    <a:pt x="504" y="752"/>
                  </a:cubicBezTo>
                  <a:cubicBezTo>
                    <a:pt x="482" y="749"/>
                    <a:pt x="474" y="764"/>
                    <a:pt x="459" y="767"/>
                  </a:cubicBezTo>
                  <a:cubicBezTo>
                    <a:pt x="444" y="770"/>
                    <a:pt x="426" y="773"/>
                    <a:pt x="414" y="770"/>
                  </a:cubicBezTo>
                  <a:cubicBezTo>
                    <a:pt x="402" y="767"/>
                    <a:pt x="392" y="746"/>
                    <a:pt x="384" y="746"/>
                  </a:cubicBezTo>
                  <a:cubicBezTo>
                    <a:pt x="376" y="746"/>
                    <a:pt x="366" y="766"/>
                    <a:pt x="363" y="77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5" name="Freeform 106"/>
            <p:cNvSpPr>
              <a:spLocks/>
            </p:cNvSpPr>
            <p:nvPr/>
          </p:nvSpPr>
          <p:spPr bwMode="auto">
            <a:xfrm>
              <a:off x="2403" y="1615"/>
              <a:ext cx="1035" cy="889"/>
            </a:xfrm>
            <a:custGeom>
              <a:avLst/>
              <a:gdLst/>
              <a:ahLst/>
              <a:cxnLst>
                <a:cxn ang="0">
                  <a:pos x="450" y="758"/>
                </a:cxn>
                <a:cxn ang="0">
                  <a:pos x="489" y="779"/>
                </a:cxn>
                <a:cxn ang="0">
                  <a:pos x="543" y="752"/>
                </a:cxn>
                <a:cxn ang="0">
                  <a:pos x="597" y="776"/>
                </a:cxn>
                <a:cxn ang="0">
                  <a:pos x="651" y="821"/>
                </a:cxn>
                <a:cxn ang="0">
                  <a:pos x="693" y="812"/>
                </a:cxn>
                <a:cxn ang="0">
                  <a:pos x="744" y="827"/>
                </a:cxn>
                <a:cxn ang="0">
                  <a:pos x="780" y="887"/>
                </a:cxn>
                <a:cxn ang="0">
                  <a:pos x="843" y="842"/>
                </a:cxn>
                <a:cxn ang="0">
                  <a:pos x="888" y="830"/>
                </a:cxn>
                <a:cxn ang="0">
                  <a:pos x="933" y="809"/>
                </a:cxn>
                <a:cxn ang="0">
                  <a:pos x="915" y="746"/>
                </a:cxn>
                <a:cxn ang="0">
                  <a:pos x="939" y="677"/>
                </a:cxn>
                <a:cxn ang="0">
                  <a:pos x="966" y="653"/>
                </a:cxn>
                <a:cxn ang="0">
                  <a:pos x="948" y="596"/>
                </a:cxn>
                <a:cxn ang="0">
                  <a:pos x="981" y="545"/>
                </a:cxn>
                <a:cxn ang="0">
                  <a:pos x="1011" y="515"/>
                </a:cxn>
                <a:cxn ang="0">
                  <a:pos x="990" y="440"/>
                </a:cxn>
                <a:cxn ang="0">
                  <a:pos x="984" y="389"/>
                </a:cxn>
                <a:cxn ang="0">
                  <a:pos x="1017" y="350"/>
                </a:cxn>
                <a:cxn ang="0">
                  <a:pos x="1008" y="323"/>
                </a:cxn>
                <a:cxn ang="0">
                  <a:pos x="1002" y="302"/>
                </a:cxn>
                <a:cxn ang="0">
                  <a:pos x="1023" y="227"/>
                </a:cxn>
                <a:cxn ang="0">
                  <a:pos x="1017" y="173"/>
                </a:cxn>
                <a:cxn ang="0">
                  <a:pos x="1023" y="149"/>
                </a:cxn>
                <a:cxn ang="0">
                  <a:pos x="1014" y="110"/>
                </a:cxn>
                <a:cxn ang="0">
                  <a:pos x="1029" y="71"/>
                </a:cxn>
                <a:cxn ang="0">
                  <a:pos x="1032" y="11"/>
                </a:cxn>
                <a:cxn ang="0">
                  <a:pos x="1011" y="14"/>
                </a:cxn>
                <a:cxn ang="0">
                  <a:pos x="966" y="5"/>
                </a:cxn>
                <a:cxn ang="0">
                  <a:pos x="951" y="44"/>
                </a:cxn>
                <a:cxn ang="0">
                  <a:pos x="888" y="53"/>
                </a:cxn>
                <a:cxn ang="0">
                  <a:pos x="828" y="65"/>
                </a:cxn>
                <a:cxn ang="0">
                  <a:pos x="783" y="98"/>
                </a:cxn>
                <a:cxn ang="0">
                  <a:pos x="759" y="107"/>
                </a:cxn>
                <a:cxn ang="0">
                  <a:pos x="702" y="92"/>
                </a:cxn>
                <a:cxn ang="0">
                  <a:pos x="675" y="113"/>
                </a:cxn>
                <a:cxn ang="0">
                  <a:pos x="642" y="146"/>
                </a:cxn>
                <a:cxn ang="0">
                  <a:pos x="573" y="128"/>
                </a:cxn>
                <a:cxn ang="0">
                  <a:pos x="528" y="128"/>
                </a:cxn>
                <a:cxn ang="0">
                  <a:pos x="483" y="128"/>
                </a:cxn>
                <a:cxn ang="0">
                  <a:pos x="456" y="152"/>
                </a:cxn>
                <a:cxn ang="0">
                  <a:pos x="405" y="155"/>
                </a:cxn>
                <a:cxn ang="0">
                  <a:pos x="369" y="128"/>
                </a:cxn>
                <a:cxn ang="0">
                  <a:pos x="357" y="110"/>
                </a:cxn>
                <a:cxn ang="0">
                  <a:pos x="315" y="140"/>
                </a:cxn>
                <a:cxn ang="0">
                  <a:pos x="249" y="122"/>
                </a:cxn>
                <a:cxn ang="0">
                  <a:pos x="183" y="95"/>
                </a:cxn>
                <a:cxn ang="0">
                  <a:pos x="156" y="101"/>
                </a:cxn>
                <a:cxn ang="0">
                  <a:pos x="69" y="71"/>
                </a:cxn>
                <a:cxn ang="0">
                  <a:pos x="45" y="56"/>
                </a:cxn>
                <a:cxn ang="0">
                  <a:pos x="15" y="125"/>
                </a:cxn>
                <a:cxn ang="0">
                  <a:pos x="0" y="137"/>
                </a:cxn>
              </a:cxnLst>
              <a:rect l="0" t="0" r="r" b="b"/>
              <a:pathLst>
                <a:path w="1035" h="889">
                  <a:moveTo>
                    <a:pt x="450" y="758"/>
                  </a:moveTo>
                  <a:cubicBezTo>
                    <a:pt x="462" y="769"/>
                    <a:pt x="474" y="780"/>
                    <a:pt x="489" y="779"/>
                  </a:cubicBezTo>
                  <a:cubicBezTo>
                    <a:pt x="504" y="778"/>
                    <a:pt x="525" y="753"/>
                    <a:pt x="543" y="752"/>
                  </a:cubicBezTo>
                  <a:cubicBezTo>
                    <a:pt x="561" y="751"/>
                    <a:pt x="579" y="764"/>
                    <a:pt x="597" y="776"/>
                  </a:cubicBezTo>
                  <a:cubicBezTo>
                    <a:pt x="615" y="788"/>
                    <a:pt x="635" y="815"/>
                    <a:pt x="651" y="821"/>
                  </a:cubicBezTo>
                  <a:cubicBezTo>
                    <a:pt x="667" y="827"/>
                    <a:pt x="678" y="811"/>
                    <a:pt x="693" y="812"/>
                  </a:cubicBezTo>
                  <a:cubicBezTo>
                    <a:pt x="708" y="813"/>
                    <a:pt x="729" y="814"/>
                    <a:pt x="744" y="827"/>
                  </a:cubicBezTo>
                  <a:cubicBezTo>
                    <a:pt x="759" y="840"/>
                    <a:pt x="764" y="885"/>
                    <a:pt x="780" y="887"/>
                  </a:cubicBezTo>
                  <a:cubicBezTo>
                    <a:pt x="796" y="889"/>
                    <a:pt x="825" y="851"/>
                    <a:pt x="843" y="842"/>
                  </a:cubicBezTo>
                  <a:cubicBezTo>
                    <a:pt x="861" y="833"/>
                    <a:pt x="873" y="835"/>
                    <a:pt x="888" y="830"/>
                  </a:cubicBezTo>
                  <a:cubicBezTo>
                    <a:pt x="903" y="825"/>
                    <a:pt x="929" y="823"/>
                    <a:pt x="933" y="809"/>
                  </a:cubicBezTo>
                  <a:cubicBezTo>
                    <a:pt x="937" y="795"/>
                    <a:pt x="914" y="768"/>
                    <a:pt x="915" y="746"/>
                  </a:cubicBezTo>
                  <a:cubicBezTo>
                    <a:pt x="916" y="724"/>
                    <a:pt x="931" y="693"/>
                    <a:pt x="939" y="677"/>
                  </a:cubicBezTo>
                  <a:cubicBezTo>
                    <a:pt x="947" y="661"/>
                    <a:pt x="965" y="666"/>
                    <a:pt x="966" y="653"/>
                  </a:cubicBezTo>
                  <a:cubicBezTo>
                    <a:pt x="967" y="640"/>
                    <a:pt x="946" y="614"/>
                    <a:pt x="948" y="596"/>
                  </a:cubicBezTo>
                  <a:cubicBezTo>
                    <a:pt x="950" y="578"/>
                    <a:pt x="971" y="559"/>
                    <a:pt x="981" y="545"/>
                  </a:cubicBezTo>
                  <a:cubicBezTo>
                    <a:pt x="991" y="531"/>
                    <a:pt x="1010" y="532"/>
                    <a:pt x="1011" y="515"/>
                  </a:cubicBezTo>
                  <a:cubicBezTo>
                    <a:pt x="1012" y="498"/>
                    <a:pt x="994" y="461"/>
                    <a:pt x="990" y="440"/>
                  </a:cubicBezTo>
                  <a:cubicBezTo>
                    <a:pt x="986" y="419"/>
                    <a:pt x="979" y="404"/>
                    <a:pt x="984" y="389"/>
                  </a:cubicBezTo>
                  <a:cubicBezTo>
                    <a:pt x="989" y="374"/>
                    <a:pt x="1013" y="361"/>
                    <a:pt x="1017" y="350"/>
                  </a:cubicBezTo>
                  <a:cubicBezTo>
                    <a:pt x="1021" y="339"/>
                    <a:pt x="1011" y="331"/>
                    <a:pt x="1008" y="323"/>
                  </a:cubicBezTo>
                  <a:cubicBezTo>
                    <a:pt x="1005" y="315"/>
                    <a:pt x="1000" y="318"/>
                    <a:pt x="1002" y="302"/>
                  </a:cubicBezTo>
                  <a:cubicBezTo>
                    <a:pt x="1004" y="286"/>
                    <a:pt x="1021" y="249"/>
                    <a:pt x="1023" y="227"/>
                  </a:cubicBezTo>
                  <a:cubicBezTo>
                    <a:pt x="1025" y="205"/>
                    <a:pt x="1017" y="186"/>
                    <a:pt x="1017" y="173"/>
                  </a:cubicBezTo>
                  <a:cubicBezTo>
                    <a:pt x="1017" y="160"/>
                    <a:pt x="1023" y="159"/>
                    <a:pt x="1023" y="149"/>
                  </a:cubicBezTo>
                  <a:cubicBezTo>
                    <a:pt x="1023" y="139"/>
                    <a:pt x="1013" y="123"/>
                    <a:pt x="1014" y="110"/>
                  </a:cubicBezTo>
                  <a:cubicBezTo>
                    <a:pt x="1015" y="97"/>
                    <a:pt x="1026" y="87"/>
                    <a:pt x="1029" y="71"/>
                  </a:cubicBezTo>
                  <a:cubicBezTo>
                    <a:pt x="1032" y="55"/>
                    <a:pt x="1035" y="20"/>
                    <a:pt x="1032" y="11"/>
                  </a:cubicBezTo>
                  <a:cubicBezTo>
                    <a:pt x="1029" y="2"/>
                    <a:pt x="1022" y="15"/>
                    <a:pt x="1011" y="14"/>
                  </a:cubicBezTo>
                  <a:cubicBezTo>
                    <a:pt x="1000" y="13"/>
                    <a:pt x="976" y="0"/>
                    <a:pt x="966" y="5"/>
                  </a:cubicBezTo>
                  <a:cubicBezTo>
                    <a:pt x="956" y="10"/>
                    <a:pt x="964" y="36"/>
                    <a:pt x="951" y="44"/>
                  </a:cubicBezTo>
                  <a:cubicBezTo>
                    <a:pt x="938" y="52"/>
                    <a:pt x="909" y="49"/>
                    <a:pt x="888" y="53"/>
                  </a:cubicBezTo>
                  <a:cubicBezTo>
                    <a:pt x="867" y="57"/>
                    <a:pt x="846" y="57"/>
                    <a:pt x="828" y="65"/>
                  </a:cubicBezTo>
                  <a:cubicBezTo>
                    <a:pt x="810" y="73"/>
                    <a:pt x="795" y="91"/>
                    <a:pt x="783" y="98"/>
                  </a:cubicBezTo>
                  <a:cubicBezTo>
                    <a:pt x="771" y="105"/>
                    <a:pt x="772" y="108"/>
                    <a:pt x="759" y="107"/>
                  </a:cubicBezTo>
                  <a:cubicBezTo>
                    <a:pt x="746" y="106"/>
                    <a:pt x="716" y="91"/>
                    <a:pt x="702" y="92"/>
                  </a:cubicBezTo>
                  <a:cubicBezTo>
                    <a:pt x="688" y="93"/>
                    <a:pt x="685" y="104"/>
                    <a:pt x="675" y="113"/>
                  </a:cubicBezTo>
                  <a:cubicBezTo>
                    <a:pt x="665" y="122"/>
                    <a:pt x="659" y="144"/>
                    <a:pt x="642" y="146"/>
                  </a:cubicBezTo>
                  <a:cubicBezTo>
                    <a:pt x="625" y="148"/>
                    <a:pt x="592" y="131"/>
                    <a:pt x="573" y="128"/>
                  </a:cubicBezTo>
                  <a:cubicBezTo>
                    <a:pt x="554" y="125"/>
                    <a:pt x="543" y="128"/>
                    <a:pt x="528" y="128"/>
                  </a:cubicBezTo>
                  <a:cubicBezTo>
                    <a:pt x="513" y="128"/>
                    <a:pt x="495" y="124"/>
                    <a:pt x="483" y="128"/>
                  </a:cubicBezTo>
                  <a:cubicBezTo>
                    <a:pt x="471" y="132"/>
                    <a:pt x="469" y="147"/>
                    <a:pt x="456" y="152"/>
                  </a:cubicBezTo>
                  <a:cubicBezTo>
                    <a:pt x="443" y="157"/>
                    <a:pt x="419" y="159"/>
                    <a:pt x="405" y="155"/>
                  </a:cubicBezTo>
                  <a:cubicBezTo>
                    <a:pt x="391" y="151"/>
                    <a:pt x="377" y="135"/>
                    <a:pt x="369" y="128"/>
                  </a:cubicBezTo>
                  <a:cubicBezTo>
                    <a:pt x="361" y="121"/>
                    <a:pt x="366" y="108"/>
                    <a:pt x="357" y="110"/>
                  </a:cubicBezTo>
                  <a:cubicBezTo>
                    <a:pt x="348" y="112"/>
                    <a:pt x="333" y="138"/>
                    <a:pt x="315" y="140"/>
                  </a:cubicBezTo>
                  <a:cubicBezTo>
                    <a:pt x="297" y="142"/>
                    <a:pt x="271" y="129"/>
                    <a:pt x="249" y="122"/>
                  </a:cubicBezTo>
                  <a:cubicBezTo>
                    <a:pt x="227" y="115"/>
                    <a:pt x="198" y="98"/>
                    <a:pt x="183" y="95"/>
                  </a:cubicBezTo>
                  <a:cubicBezTo>
                    <a:pt x="168" y="92"/>
                    <a:pt x="175" y="105"/>
                    <a:pt x="156" y="101"/>
                  </a:cubicBezTo>
                  <a:cubicBezTo>
                    <a:pt x="137" y="97"/>
                    <a:pt x="87" y="78"/>
                    <a:pt x="69" y="71"/>
                  </a:cubicBezTo>
                  <a:cubicBezTo>
                    <a:pt x="51" y="64"/>
                    <a:pt x="54" y="47"/>
                    <a:pt x="45" y="56"/>
                  </a:cubicBezTo>
                  <a:cubicBezTo>
                    <a:pt x="36" y="65"/>
                    <a:pt x="23" y="111"/>
                    <a:pt x="15" y="125"/>
                  </a:cubicBezTo>
                  <a:cubicBezTo>
                    <a:pt x="7" y="139"/>
                    <a:pt x="3" y="138"/>
                    <a:pt x="0" y="13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6" name="Freeform 107"/>
            <p:cNvSpPr>
              <a:spLocks/>
            </p:cNvSpPr>
            <p:nvPr/>
          </p:nvSpPr>
          <p:spPr bwMode="auto">
            <a:xfrm>
              <a:off x="2820" y="1866"/>
              <a:ext cx="612" cy="622"/>
            </a:xfrm>
            <a:custGeom>
              <a:avLst/>
              <a:gdLst/>
              <a:ahLst/>
              <a:cxnLst>
                <a:cxn ang="0">
                  <a:pos x="0" y="513"/>
                </a:cxn>
                <a:cxn ang="0">
                  <a:pos x="51" y="498"/>
                </a:cxn>
                <a:cxn ang="0">
                  <a:pos x="75" y="525"/>
                </a:cxn>
                <a:cxn ang="0">
                  <a:pos x="96" y="540"/>
                </a:cxn>
                <a:cxn ang="0">
                  <a:pos x="144" y="555"/>
                </a:cxn>
                <a:cxn ang="0">
                  <a:pos x="195" y="531"/>
                </a:cxn>
                <a:cxn ang="0">
                  <a:pos x="231" y="531"/>
                </a:cxn>
                <a:cxn ang="0">
                  <a:pos x="249" y="567"/>
                </a:cxn>
                <a:cxn ang="0">
                  <a:pos x="273" y="582"/>
                </a:cxn>
                <a:cxn ang="0">
                  <a:pos x="303" y="558"/>
                </a:cxn>
                <a:cxn ang="0">
                  <a:pos x="354" y="591"/>
                </a:cxn>
                <a:cxn ang="0">
                  <a:pos x="372" y="612"/>
                </a:cxn>
                <a:cxn ang="0">
                  <a:pos x="408" y="621"/>
                </a:cxn>
                <a:cxn ang="0">
                  <a:pos x="459" y="618"/>
                </a:cxn>
                <a:cxn ang="0">
                  <a:pos x="480" y="597"/>
                </a:cxn>
                <a:cxn ang="0">
                  <a:pos x="489" y="561"/>
                </a:cxn>
                <a:cxn ang="0">
                  <a:pos x="489" y="531"/>
                </a:cxn>
                <a:cxn ang="0">
                  <a:pos x="489" y="504"/>
                </a:cxn>
                <a:cxn ang="0">
                  <a:pos x="534" y="471"/>
                </a:cxn>
                <a:cxn ang="0">
                  <a:pos x="510" y="411"/>
                </a:cxn>
                <a:cxn ang="0">
                  <a:pos x="552" y="363"/>
                </a:cxn>
                <a:cxn ang="0">
                  <a:pos x="528" y="324"/>
                </a:cxn>
                <a:cxn ang="0">
                  <a:pos x="564" y="276"/>
                </a:cxn>
                <a:cxn ang="0">
                  <a:pos x="546" y="240"/>
                </a:cxn>
                <a:cxn ang="0">
                  <a:pos x="576" y="219"/>
                </a:cxn>
                <a:cxn ang="0">
                  <a:pos x="600" y="171"/>
                </a:cxn>
                <a:cxn ang="0">
                  <a:pos x="582" y="144"/>
                </a:cxn>
                <a:cxn ang="0">
                  <a:pos x="606" y="96"/>
                </a:cxn>
                <a:cxn ang="0">
                  <a:pos x="612" y="0"/>
                </a:cxn>
              </a:cxnLst>
              <a:rect l="0" t="0" r="r" b="b"/>
              <a:pathLst>
                <a:path w="612" h="622">
                  <a:moveTo>
                    <a:pt x="0" y="513"/>
                  </a:moveTo>
                  <a:cubicBezTo>
                    <a:pt x="19" y="504"/>
                    <a:pt x="39" y="496"/>
                    <a:pt x="51" y="498"/>
                  </a:cubicBezTo>
                  <a:cubicBezTo>
                    <a:pt x="63" y="500"/>
                    <a:pt x="68" y="518"/>
                    <a:pt x="75" y="525"/>
                  </a:cubicBezTo>
                  <a:cubicBezTo>
                    <a:pt x="82" y="532"/>
                    <a:pt x="85" y="535"/>
                    <a:pt x="96" y="540"/>
                  </a:cubicBezTo>
                  <a:cubicBezTo>
                    <a:pt x="107" y="545"/>
                    <a:pt x="128" y="556"/>
                    <a:pt x="144" y="555"/>
                  </a:cubicBezTo>
                  <a:cubicBezTo>
                    <a:pt x="160" y="554"/>
                    <a:pt x="181" y="535"/>
                    <a:pt x="195" y="531"/>
                  </a:cubicBezTo>
                  <a:cubicBezTo>
                    <a:pt x="209" y="527"/>
                    <a:pt x="222" y="525"/>
                    <a:pt x="231" y="531"/>
                  </a:cubicBezTo>
                  <a:cubicBezTo>
                    <a:pt x="240" y="537"/>
                    <a:pt x="242" y="559"/>
                    <a:pt x="249" y="567"/>
                  </a:cubicBezTo>
                  <a:cubicBezTo>
                    <a:pt x="256" y="575"/>
                    <a:pt x="264" y="583"/>
                    <a:pt x="273" y="582"/>
                  </a:cubicBezTo>
                  <a:cubicBezTo>
                    <a:pt x="282" y="581"/>
                    <a:pt x="290" y="557"/>
                    <a:pt x="303" y="558"/>
                  </a:cubicBezTo>
                  <a:cubicBezTo>
                    <a:pt x="316" y="559"/>
                    <a:pt x="343" y="582"/>
                    <a:pt x="354" y="591"/>
                  </a:cubicBezTo>
                  <a:cubicBezTo>
                    <a:pt x="365" y="600"/>
                    <a:pt x="363" y="607"/>
                    <a:pt x="372" y="612"/>
                  </a:cubicBezTo>
                  <a:cubicBezTo>
                    <a:pt x="381" y="617"/>
                    <a:pt x="394" y="620"/>
                    <a:pt x="408" y="621"/>
                  </a:cubicBezTo>
                  <a:cubicBezTo>
                    <a:pt x="422" y="622"/>
                    <a:pt x="447" y="622"/>
                    <a:pt x="459" y="618"/>
                  </a:cubicBezTo>
                  <a:cubicBezTo>
                    <a:pt x="471" y="614"/>
                    <a:pt x="475" y="606"/>
                    <a:pt x="480" y="597"/>
                  </a:cubicBezTo>
                  <a:cubicBezTo>
                    <a:pt x="485" y="588"/>
                    <a:pt x="488" y="572"/>
                    <a:pt x="489" y="561"/>
                  </a:cubicBezTo>
                  <a:cubicBezTo>
                    <a:pt x="490" y="550"/>
                    <a:pt x="489" y="540"/>
                    <a:pt x="489" y="531"/>
                  </a:cubicBezTo>
                  <a:cubicBezTo>
                    <a:pt x="489" y="522"/>
                    <a:pt x="482" y="514"/>
                    <a:pt x="489" y="504"/>
                  </a:cubicBezTo>
                  <a:cubicBezTo>
                    <a:pt x="496" y="494"/>
                    <a:pt x="531" y="486"/>
                    <a:pt x="534" y="471"/>
                  </a:cubicBezTo>
                  <a:cubicBezTo>
                    <a:pt x="537" y="456"/>
                    <a:pt x="507" y="429"/>
                    <a:pt x="510" y="411"/>
                  </a:cubicBezTo>
                  <a:cubicBezTo>
                    <a:pt x="513" y="393"/>
                    <a:pt x="549" y="378"/>
                    <a:pt x="552" y="363"/>
                  </a:cubicBezTo>
                  <a:cubicBezTo>
                    <a:pt x="555" y="348"/>
                    <a:pt x="526" y="338"/>
                    <a:pt x="528" y="324"/>
                  </a:cubicBezTo>
                  <a:cubicBezTo>
                    <a:pt x="530" y="310"/>
                    <a:pt x="561" y="290"/>
                    <a:pt x="564" y="276"/>
                  </a:cubicBezTo>
                  <a:cubicBezTo>
                    <a:pt x="567" y="262"/>
                    <a:pt x="544" y="249"/>
                    <a:pt x="546" y="240"/>
                  </a:cubicBezTo>
                  <a:cubicBezTo>
                    <a:pt x="548" y="231"/>
                    <a:pt x="567" y="230"/>
                    <a:pt x="576" y="219"/>
                  </a:cubicBezTo>
                  <a:cubicBezTo>
                    <a:pt x="585" y="208"/>
                    <a:pt x="599" y="183"/>
                    <a:pt x="600" y="171"/>
                  </a:cubicBezTo>
                  <a:cubicBezTo>
                    <a:pt x="601" y="159"/>
                    <a:pt x="581" y="156"/>
                    <a:pt x="582" y="144"/>
                  </a:cubicBezTo>
                  <a:cubicBezTo>
                    <a:pt x="583" y="132"/>
                    <a:pt x="601" y="120"/>
                    <a:pt x="606" y="96"/>
                  </a:cubicBezTo>
                  <a:cubicBezTo>
                    <a:pt x="611" y="72"/>
                    <a:pt x="611" y="36"/>
                    <a:pt x="61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7" name="Freeform 108"/>
            <p:cNvSpPr>
              <a:spLocks/>
            </p:cNvSpPr>
            <p:nvPr/>
          </p:nvSpPr>
          <p:spPr bwMode="auto">
            <a:xfrm>
              <a:off x="2442" y="1629"/>
              <a:ext cx="1008" cy="213"/>
            </a:xfrm>
            <a:custGeom>
              <a:avLst/>
              <a:gdLst/>
              <a:ahLst/>
              <a:cxnLst>
                <a:cxn ang="0">
                  <a:pos x="993" y="213"/>
                </a:cxn>
                <a:cxn ang="0">
                  <a:pos x="972" y="180"/>
                </a:cxn>
                <a:cxn ang="0">
                  <a:pos x="1005" y="135"/>
                </a:cxn>
                <a:cxn ang="0">
                  <a:pos x="990" y="99"/>
                </a:cxn>
                <a:cxn ang="0">
                  <a:pos x="1002" y="42"/>
                </a:cxn>
                <a:cxn ang="0">
                  <a:pos x="978" y="33"/>
                </a:cxn>
                <a:cxn ang="0">
                  <a:pos x="942" y="27"/>
                </a:cxn>
                <a:cxn ang="0">
                  <a:pos x="927" y="6"/>
                </a:cxn>
                <a:cxn ang="0">
                  <a:pos x="894" y="6"/>
                </a:cxn>
                <a:cxn ang="0">
                  <a:pos x="870" y="42"/>
                </a:cxn>
                <a:cxn ang="0">
                  <a:pos x="810" y="63"/>
                </a:cxn>
                <a:cxn ang="0">
                  <a:pos x="726" y="111"/>
                </a:cxn>
                <a:cxn ang="0">
                  <a:pos x="681" y="96"/>
                </a:cxn>
                <a:cxn ang="0">
                  <a:pos x="630" y="132"/>
                </a:cxn>
                <a:cxn ang="0">
                  <a:pos x="555" y="120"/>
                </a:cxn>
                <a:cxn ang="0">
                  <a:pos x="498" y="105"/>
                </a:cxn>
                <a:cxn ang="0">
                  <a:pos x="435" y="123"/>
                </a:cxn>
                <a:cxn ang="0">
                  <a:pos x="402" y="126"/>
                </a:cxn>
                <a:cxn ang="0">
                  <a:pos x="351" y="102"/>
                </a:cxn>
                <a:cxn ang="0">
                  <a:pos x="321" y="108"/>
                </a:cxn>
                <a:cxn ang="0">
                  <a:pos x="267" y="111"/>
                </a:cxn>
                <a:cxn ang="0">
                  <a:pos x="231" y="108"/>
                </a:cxn>
                <a:cxn ang="0">
                  <a:pos x="195" y="87"/>
                </a:cxn>
                <a:cxn ang="0">
                  <a:pos x="162" y="69"/>
                </a:cxn>
                <a:cxn ang="0">
                  <a:pos x="96" y="66"/>
                </a:cxn>
                <a:cxn ang="0">
                  <a:pos x="51" y="42"/>
                </a:cxn>
                <a:cxn ang="0">
                  <a:pos x="9" y="39"/>
                </a:cxn>
                <a:cxn ang="0">
                  <a:pos x="0" y="84"/>
                </a:cxn>
              </a:cxnLst>
              <a:rect l="0" t="0" r="r" b="b"/>
              <a:pathLst>
                <a:path w="1008" h="213">
                  <a:moveTo>
                    <a:pt x="993" y="213"/>
                  </a:moveTo>
                  <a:cubicBezTo>
                    <a:pt x="981" y="203"/>
                    <a:pt x="970" y="193"/>
                    <a:pt x="972" y="180"/>
                  </a:cubicBezTo>
                  <a:cubicBezTo>
                    <a:pt x="974" y="167"/>
                    <a:pt x="1002" y="148"/>
                    <a:pt x="1005" y="135"/>
                  </a:cubicBezTo>
                  <a:cubicBezTo>
                    <a:pt x="1008" y="122"/>
                    <a:pt x="990" y="114"/>
                    <a:pt x="990" y="99"/>
                  </a:cubicBezTo>
                  <a:cubicBezTo>
                    <a:pt x="990" y="84"/>
                    <a:pt x="1004" y="53"/>
                    <a:pt x="1002" y="42"/>
                  </a:cubicBezTo>
                  <a:cubicBezTo>
                    <a:pt x="1000" y="31"/>
                    <a:pt x="988" y="36"/>
                    <a:pt x="978" y="33"/>
                  </a:cubicBezTo>
                  <a:cubicBezTo>
                    <a:pt x="968" y="30"/>
                    <a:pt x="950" y="31"/>
                    <a:pt x="942" y="27"/>
                  </a:cubicBezTo>
                  <a:cubicBezTo>
                    <a:pt x="934" y="23"/>
                    <a:pt x="935" y="9"/>
                    <a:pt x="927" y="6"/>
                  </a:cubicBezTo>
                  <a:cubicBezTo>
                    <a:pt x="919" y="3"/>
                    <a:pt x="903" y="0"/>
                    <a:pt x="894" y="6"/>
                  </a:cubicBezTo>
                  <a:cubicBezTo>
                    <a:pt x="885" y="12"/>
                    <a:pt x="884" y="33"/>
                    <a:pt x="870" y="42"/>
                  </a:cubicBezTo>
                  <a:cubicBezTo>
                    <a:pt x="856" y="51"/>
                    <a:pt x="834" y="51"/>
                    <a:pt x="810" y="63"/>
                  </a:cubicBezTo>
                  <a:cubicBezTo>
                    <a:pt x="786" y="75"/>
                    <a:pt x="747" y="106"/>
                    <a:pt x="726" y="111"/>
                  </a:cubicBezTo>
                  <a:cubicBezTo>
                    <a:pt x="705" y="116"/>
                    <a:pt x="697" y="93"/>
                    <a:pt x="681" y="96"/>
                  </a:cubicBezTo>
                  <a:cubicBezTo>
                    <a:pt x="665" y="99"/>
                    <a:pt x="651" y="128"/>
                    <a:pt x="630" y="132"/>
                  </a:cubicBezTo>
                  <a:cubicBezTo>
                    <a:pt x="609" y="136"/>
                    <a:pt x="577" y="124"/>
                    <a:pt x="555" y="120"/>
                  </a:cubicBezTo>
                  <a:cubicBezTo>
                    <a:pt x="533" y="116"/>
                    <a:pt x="518" y="105"/>
                    <a:pt x="498" y="105"/>
                  </a:cubicBezTo>
                  <a:cubicBezTo>
                    <a:pt x="478" y="105"/>
                    <a:pt x="451" y="119"/>
                    <a:pt x="435" y="123"/>
                  </a:cubicBezTo>
                  <a:cubicBezTo>
                    <a:pt x="419" y="127"/>
                    <a:pt x="416" y="129"/>
                    <a:pt x="402" y="126"/>
                  </a:cubicBezTo>
                  <a:cubicBezTo>
                    <a:pt x="388" y="123"/>
                    <a:pt x="364" y="105"/>
                    <a:pt x="351" y="102"/>
                  </a:cubicBezTo>
                  <a:cubicBezTo>
                    <a:pt x="338" y="99"/>
                    <a:pt x="335" y="107"/>
                    <a:pt x="321" y="108"/>
                  </a:cubicBezTo>
                  <a:cubicBezTo>
                    <a:pt x="307" y="109"/>
                    <a:pt x="282" y="111"/>
                    <a:pt x="267" y="111"/>
                  </a:cubicBezTo>
                  <a:cubicBezTo>
                    <a:pt x="252" y="111"/>
                    <a:pt x="243" y="112"/>
                    <a:pt x="231" y="108"/>
                  </a:cubicBezTo>
                  <a:cubicBezTo>
                    <a:pt x="219" y="104"/>
                    <a:pt x="206" y="93"/>
                    <a:pt x="195" y="87"/>
                  </a:cubicBezTo>
                  <a:cubicBezTo>
                    <a:pt x="184" y="81"/>
                    <a:pt x="178" y="72"/>
                    <a:pt x="162" y="69"/>
                  </a:cubicBezTo>
                  <a:cubicBezTo>
                    <a:pt x="146" y="66"/>
                    <a:pt x="114" y="70"/>
                    <a:pt x="96" y="66"/>
                  </a:cubicBezTo>
                  <a:cubicBezTo>
                    <a:pt x="78" y="62"/>
                    <a:pt x="65" y="46"/>
                    <a:pt x="51" y="42"/>
                  </a:cubicBezTo>
                  <a:cubicBezTo>
                    <a:pt x="37" y="38"/>
                    <a:pt x="17" y="32"/>
                    <a:pt x="9" y="39"/>
                  </a:cubicBezTo>
                  <a:cubicBezTo>
                    <a:pt x="1" y="46"/>
                    <a:pt x="2" y="76"/>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8" name="Freeform 109"/>
            <p:cNvSpPr>
              <a:spLocks/>
            </p:cNvSpPr>
            <p:nvPr/>
          </p:nvSpPr>
          <p:spPr bwMode="auto">
            <a:xfrm>
              <a:off x="2396" y="1542"/>
              <a:ext cx="67" cy="123"/>
            </a:xfrm>
            <a:custGeom>
              <a:avLst/>
              <a:gdLst/>
              <a:ahLst/>
              <a:cxnLst>
                <a:cxn ang="0">
                  <a:pos x="43" y="123"/>
                </a:cxn>
                <a:cxn ang="0">
                  <a:pos x="7" y="84"/>
                </a:cxn>
                <a:cxn ang="0">
                  <a:pos x="7" y="45"/>
                </a:cxn>
                <a:cxn ang="0">
                  <a:pos x="52" y="27"/>
                </a:cxn>
                <a:cxn ang="0">
                  <a:pos x="67" y="0"/>
                </a:cxn>
              </a:cxnLst>
              <a:rect l="0" t="0" r="r" b="b"/>
              <a:pathLst>
                <a:path w="67" h="123">
                  <a:moveTo>
                    <a:pt x="43" y="123"/>
                  </a:moveTo>
                  <a:cubicBezTo>
                    <a:pt x="28" y="110"/>
                    <a:pt x="13" y="97"/>
                    <a:pt x="7" y="84"/>
                  </a:cubicBezTo>
                  <a:cubicBezTo>
                    <a:pt x="1" y="71"/>
                    <a:pt x="0" y="54"/>
                    <a:pt x="7" y="45"/>
                  </a:cubicBezTo>
                  <a:cubicBezTo>
                    <a:pt x="14" y="36"/>
                    <a:pt x="42" y="34"/>
                    <a:pt x="52" y="27"/>
                  </a:cubicBezTo>
                  <a:cubicBezTo>
                    <a:pt x="62" y="20"/>
                    <a:pt x="64" y="10"/>
                    <a:pt x="67"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9" name="Freeform 110"/>
            <p:cNvSpPr>
              <a:spLocks/>
            </p:cNvSpPr>
            <p:nvPr/>
          </p:nvSpPr>
          <p:spPr bwMode="auto">
            <a:xfrm>
              <a:off x="2535" y="1569"/>
              <a:ext cx="79" cy="123"/>
            </a:xfrm>
            <a:custGeom>
              <a:avLst/>
              <a:gdLst/>
              <a:ahLst/>
              <a:cxnLst>
                <a:cxn ang="0">
                  <a:pos x="0" y="123"/>
                </a:cxn>
                <a:cxn ang="0">
                  <a:pos x="39" y="96"/>
                </a:cxn>
                <a:cxn ang="0">
                  <a:pos x="21" y="63"/>
                </a:cxn>
                <a:cxn ang="0">
                  <a:pos x="36" y="27"/>
                </a:cxn>
                <a:cxn ang="0">
                  <a:pos x="72" y="24"/>
                </a:cxn>
                <a:cxn ang="0">
                  <a:pos x="75" y="0"/>
                </a:cxn>
              </a:cxnLst>
              <a:rect l="0" t="0" r="r" b="b"/>
              <a:pathLst>
                <a:path w="79" h="123">
                  <a:moveTo>
                    <a:pt x="0" y="123"/>
                  </a:moveTo>
                  <a:cubicBezTo>
                    <a:pt x="18" y="114"/>
                    <a:pt x="36" y="106"/>
                    <a:pt x="39" y="96"/>
                  </a:cubicBezTo>
                  <a:cubicBezTo>
                    <a:pt x="42" y="86"/>
                    <a:pt x="21" y="74"/>
                    <a:pt x="21" y="63"/>
                  </a:cubicBezTo>
                  <a:cubicBezTo>
                    <a:pt x="21" y="52"/>
                    <a:pt x="28" y="33"/>
                    <a:pt x="36" y="27"/>
                  </a:cubicBezTo>
                  <a:cubicBezTo>
                    <a:pt x="44" y="21"/>
                    <a:pt x="65" y="29"/>
                    <a:pt x="72" y="24"/>
                  </a:cubicBezTo>
                  <a:cubicBezTo>
                    <a:pt x="79" y="19"/>
                    <a:pt x="77" y="9"/>
                    <a:pt x="7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0" name="Freeform 111"/>
            <p:cNvSpPr>
              <a:spLocks/>
            </p:cNvSpPr>
            <p:nvPr/>
          </p:nvSpPr>
          <p:spPr bwMode="auto">
            <a:xfrm>
              <a:off x="2649" y="1608"/>
              <a:ext cx="81" cy="108"/>
            </a:xfrm>
            <a:custGeom>
              <a:avLst/>
              <a:gdLst/>
              <a:ahLst/>
              <a:cxnLst>
                <a:cxn ang="0">
                  <a:pos x="0" y="108"/>
                </a:cxn>
                <a:cxn ang="0">
                  <a:pos x="27" y="60"/>
                </a:cxn>
                <a:cxn ang="0">
                  <a:pos x="12" y="21"/>
                </a:cxn>
                <a:cxn ang="0">
                  <a:pos x="57" y="6"/>
                </a:cxn>
                <a:cxn ang="0">
                  <a:pos x="81" y="0"/>
                </a:cxn>
              </a:cxnLst>
              <a:rect l="0" t="0" r="r" b="b"/>
              <a:pathLst>
                <a:path w="81" h="108">
                  <a:moveTo>
                    <a:pt x="0" y="108"/>
                  </a:moveTo>
                  <a:cubicBezTo>
                    <a:pt x="12" y="91"/>
                    <a:pt x="25" y="74"/>
                    <a:pt x="27" y="60"/>
                  </a:cubicBezTo>
                  <a:cubicBezTo>
                    <a:pt x="29" y="46"/>
                    <a:pt x="7" y="30"/>
                    <a:pt x="12" y="21"/>
                  </a:cubicBezTo>
                  <a:cubicBezTo>
                    <a:pt x="17" y="12"/>
                    <a:pt x="46" y="9"/>
                    <a:pt x="57" y="6"/>
                  </a:cubicBezTo>
                  <a:cubicBezTo>
                    <a:pt x="68" y="3"/>
                    <a:pt x="74" y="1"/>
                    <a:pt x="81"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1" name="Freeform 112"/>
            <p:cNvSpPr>
              <a:spLocks/>
            </p:cNvSpPr>
            <p:nvPr/>
          </p:nvSpPr>
          <p:spPr bwMode="auto">
            <a:xfrm>
              <a:off x="2733" y="1620"/>
              <a:ext cx="102" cy="132"/>
            </a:xfrm>
            <a:custGeom>
              <a:avLst/>
              <a:gdLst/>
              <a:ahLst/>
              <a:cxnLst>
                <a:cxn ang="0">
                  <a:pos x="0" y="108"/>
                </a:cxn>
                <a:cxn ang="0">
                  <a:pos x="45" y="123"/>
                </a:cxn>
                <a:cxn ang="0">
                  <a:pos x="72" y="126"/>
                </a:cxn>
                <a:cxn ang="0">
                  <a:pos x="84" y="87"/>
                </a:cxn>
                <a:cxn ang="0">
                  <a:pos x="78" y="66"/>
                </a:cxn>
                <a:cxn ang="0">
                  <a:pos x="60" y="39"/>
                </a:cxn>
                <a:cxn ang="0">
                  <a:pos x="93" y="18"/>
                </a:cxn>
                <a:cxn ang="0">
                  <a:pos x="102" y="0"/>
                </a:cxn>
              </a:cxnLst>
              <a:rect l="0" t="0" r="r" b="b"/>
              <a:pathLst>
                <a:path w="102" h="132">
                  <a:moveTo>
                    <a:pt x="0" y="108"/>
                  </a:moveTo>
                  <a:cubicBezTo>
                    <a:pt x="16" y="114"/>
                    <a:pt x="33" y="120"/>
                    <a:pt x="45" y="123"/>
                  </a:cubicBezTo>
                  <a:cubicBezTo>
                    <a:pt x="57" y="126"/>
                    <a:pt x="65" y="132"/>
                    <a:pt x="72" y="126"/>
                  </a:cubicBezTo>
                  <a:cubicBezTo>
                    <a:pt x="79" y="120"/>
                    <a:pt x="83" y="97"/>
                    <a:pt x="84" y="87"/>
                  </a:cubicBezTo>
                  <a:cubicBezTo>
                    <a:pt x="85" y="77"/>
                    <a:pt x="82" y="74"/>
                    <a:pt x="78" y="66"/>
                  </a:cubicBezTo>
                  <a:cubicBezTo>
                    <a:pt x="74" y="58"/>
                    <a:pt x="57" y="47"/>
                    <a:pt x="60" y="39"/>
                  </a:cubicBezTo>
                  <a:cubicBezTo>
                    <a:pt x="63" y="31"/>
                    <a:pt x="86" y="24"/>
                    <a:pt x="93" y="18"/>
                  </a:cubicBezTo>
                  <a:cubicBezTo>
                    <a:pt x="100" y="12"/>
                    <a:pt x="101" y="3"/>
                    <a:pt x="10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2" name="Freeform 113"/>
            <p:cNvSpPr>
              <a:spLocks/>
            </p:cNvSpPr>
            <p:nvPr/>
          </p:nvSpPr>
          <p:spPr bwMode="auto">
            <a:xfrm>
              <a:off x="2886" y="1618"/>
              <a:ext cx="90" cy="132"/>
            </a:xfrm>
            <a:custGeom>
              <a:avLst/>
              <a:gdLst/>
              <a:ahLst/>
              <a:cxnLst>
                <a:cxn ang="0">
                  <a:pos x="90" y="131"/>
                </a:cxn>
                <a:cxn ang="0">
                  <a:pos x="48" y="131"/>
                </a:cxn>
                <a:cxn ang="0">
                  <a:pos x="21" y="122"/>
                </a:cxn>
                <a:cxn ang="0">
                  <a:pos x="9" y="92"/>
                </a:cxn>
                <a:cxn ang="0">
                  <a:pos x="6" y="71"/>
                </a:cxn>
                <a:cxn ang="0">
                  <a:pos x="45" y="53"/>
                </a:cxn>
                <a:cxn ang="0">
                  <a:pos x="51" y="32"/>
                </a:cxn>
                <a:cxn ang="0">
                  <a:pos x="36" y="5"/>
                </a:cxn>
                <a:cxn ang="0">
                  <a:pos x="12" y="2"/>
                </a:cxn>
              </a:cxnLst>
              <a:rect l="0" t="0" r="r" b="b"/>
              <a:pathLst>
                <a:path w="90" h="132">
                  <a:moveTo>
                    <a:pt x="90" y="131"/>
                  </a:moveTo>
                  <a:cubicBezTo>
                    <a:pt x="74" y="131"/>
                    <a:pt x="59" y="132"/>
                    <a:pt x="48" y="131"/>
                  </a:cubicBezTo>
                  <a:cubicBezTo>
                    <a:pt x="37" y="130"/>
                    <a:pt x="27" y="128"/>
                    <a:pt x="21" y="122"/>
                  </a:cubicBezTo>
                  <a:cubicBezTo>
                    <a:pt x="15" y="116"/>
                    <a:pt x="11" y="100"/>
                    <a:pt x="9" y="92"/>
                  </a:cubicBezTo>
                  <a:cubicBezTo>
                    <a:pt x="7" y="84"/>
                    <a:pt x="0" y="78"/>
                    <a:pt x="6" y="71"/>
                  </a:cubicBezTo>
                  <a:cubicBezTo>
                    <a:pt x="12" y="64"/>
                    <a:pt x="38" y="59"/>
                    <a:pt x="45" y="53"/>
                  </a:cubicBezTo>
                  <a:cubicBezTo>
                    <a:pt x="52" y="47"/>
                    <a:pt x="52" y="40"/>
                    <a:pt x="51" y="32"/>
                  </a:cubicBezTo>
                  <a:cubicBezTo>
                    <a:pt x="50" y="24"/>
                    <a:pt x="42" y="10"/>
                    <a:pt x="36" y="5"/>
                  </a:cubicBezTo>
                  <a:cubicBezTo>
                    <a:pt x="30" y="0"/>
                    <a:pt x="21" y="1"/>
                    <a:pt x="12" y="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3" name="Freeform 114"/>
            <p:cNvSpPr>
              <a:spLocks/>
            </p:cNvSpPr>
            <p:nvPr/>
          </p:nvSpPr>
          <p:spPr bwMode="auto">
            <a:xfrm>
              <a:off x="3027" y="1588"/>
              <a:ext cx="144" cy="152"/>
            </a:xfrm>
            <a:custGeom>
              <a:avLst/>
              <a:gdLst/>
              <a:ahLst/>
              <a:cxnLst>
                <a:cxn ang="0">
                  <a:pos x="144" y="122"/>
                </a:cxn>
                <a:cxn ang="0">
                  <a:pos x="72" y="140"/>
                </a:cxn>
                <a:cxn ang="0">
                  <a:pos x="24" y="146"/>
                </a:cxn>
                <a:cxn ang="0">
                  <a:pos x="6" y="101"/>
                </a:cxn>
                <a:cxn ang="0">
                  <a:pos x="24" y="62"/>
                </a:cxn>
                <a:cxn ang="0">
                  <a:pos x="51" y="38"/>
                </a:cxn>
                <a:cxn ang="0">
                  <a:pos x="39" y="5"/>
                </a:cxn>
                <a:cxn ang="0">
                  <a:pos x="0" y="5"/>
                </a:cxn>
              </a:cxnLst>
              <a:rect l="0" t="0" r="r" b="b"/>
              <a:pathLst>
                <a:path w="144" h="152">
                  <a:moveTo>
                    <a:pt x="144" y="122"/>
                  </a:moveTo>
                  <a:cubicBezTo>
                    <a:pt x="118" y="129"/>
                    <a:pt x="92" y="136"/>
                    <a:pt x="72" y="140"/>
                  </a:cubicBezTo>
                  <a:cubicBezTo>
                    <a:pt x="52" y="144"/>
                    <a:pt x="35" y="152"/>
                    <a:pt x="24" y="146"/>
                  </a:cubicBezTo>
                  <a:cubicBezTo>
                    <a:pt x="13" y="140"/>
                    <a:pt x="6" y="115"/>
                    <a:pt x="6" y="101"/>
                  </a:cubicBezTo>
                  <a:cubicBezTo>
                    <a:pt x="6" y="87"/>
                    <a:pt x="17" y="72"/>
                    <a:pt x="24" y="62"/>
                  </a:cubicBezTo>
                  <a:cubicBezTo>
                    <a:pt x="31" y="52"/>
                    <a:pt x="49" y="47"/>
                    <a:pt x="51" y="38"/>
                  </a:cubicBezTo>
                  <a:cubicBezTo>
                    <a:pt x="53" y="29"/>
                    <a:pt x="47" y="10"/>
                    <a:pt x="39" y="5"/>
                  </a:cubicBezTo>
                  <a:cubicBezTo>
                    <a:pt x="31" y="0"/>
                    <a:pt x="15" y="2"/>
                    <a:pt x="0"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4" name="Freeform 115"/>
            <p:cNvSpPr>
              <a:spLocks/>
            </p:cNvSpPr>
            <p:nvPr/>
          </p:nvSpPr>
          <p:spPr bwMode="auto">
            <a:xfrm>
              <a:off x="3093" y="1548"/>
              <a:ext cx="118" cy="175"/>
            </a:xfrm>
            <a:custGeom>
              <a:avLst/>
              <a:gdLst/>
              <a:ahLst/>
              <a:cxnLst>
                <a:cxn ang="0">
                  <a:pos x="0" y="168"/>
                </a:cxn>
                <a:cxn ang="0">
                  <a:pos x="51" y="171"/>
                </a:cxn>
                <a:cxn ang="0">
                  <a:pos x="75" y="141"/>
                </a:cxn>
                <a:cxn ang="0">
                  <a:pos x="87" y="81"/>
                </a:cxn>
                <a:cxn ang="0">
                  <a:pos x="114" y="72"/>
                </a:cxn>
                <a:cxn ang="0">
                  <a:pos x="111" y="39"/>
                </a:cxn>
                <a:cxn ang="0">
                  <a:pos x="96" y="27"/>
                </a:cxn>
                <a:cxn ang="0">
                  <a:pos x="105" y="0"/>
                </a:cxn>
              </a:cxnLst>
              <a:rect l="0" t="0" r="r" b="b"/>
              <a:pathLst>
                <a:path w="118" h="175">
                  <a:moveTo>
                    <a:pt x="0" y="168"/>
                  </a:moveTo>
                  <a:cubicBezTo>
                    <a:pt x="19" y="171"/>
                    <a:pt x="39" y="175"/>
                    <a:pt x="51" y="171"/>
                  </a:cubicBezTo>
                  <a:cubicBezTo>
                    <a:pt x="63" y="167"/>
                    <a:pt x="69" y="156"/>
                    <a:pt x="75" y="141"/>
                  </a:cubicBezTo>
                  <a:cubicBezTo>
                    <a:pt x="81" y="126"/>
                    <a:pt x="81" y="92"/>
                    <a:pt x="87" y="81"/>
                  </a:cubicBezTo>
                  <a:cubicBezTo>
                    <a:pt x="93" y="70"/>
                    <a:pt x="110" y="79"/>
                    <a:pt x="114" y="72"/>
                  </a:cubicBezTo>
                  <a:cubicBezTo>
                    <a:pt x="118" y="65"/>
                    <a:pt x="114" y="46"/>
                    <a:pt x="111" y="39"/>
                  </a:cubicBezTo>
                  <a:cubicBezTo>
                    <a:pt x="108" y="32"/>
                    <a:pt x="97" y="33"/>
                    <a:pt x="96" y="27"/>
                  </a:cubicBezTo>
                  <a:cubicBezTo>
                    <a:pt x="95" y="21"/>
                    <a:pt x="100" y="10"/>
                    <a:pt x="10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5" name="Freeform 116"/>
            <p:cNvSpPr>
              <a:spLocks/>
            </p:cNvSpPr>
            <p:nvPr/>
          </p:nvSpPr>
          <p:spPr bwMode="auto">
            <a:xfrm>
              <a:off x="3264" y="1491"/>
              <a:ext cx="102" cy="198"/>
            </a:xfrm>
            <a:custGeom>
              <a:avLst/>
              <a:gdLst/>
              <a:ahLst/>
              <a:cxnLst>
                <a:cxn ang="0">
                  <a:pos x="0" y="198"/>
                </a:cxn>
                <a:cxn ang="0">
                  <a:pos x="45" y="171"/>
                </a:cxn>
                <a:cxn ang="0">
                  <a:pos x="63" y="138"/>
                </a:cxn>
                <a:cxn ang="0">
                  <a:pos x="42" y="99"/>
                </a:cxn>
                <a:cxn ang="0">
                  <a:pos x="72" y="81"/>
                </a:cxn>
                <a:cxn ang="0">
                  <a:pos x="51" y="45"/>
                </a:cxn>
                <a:cxn ang="0">
                  <a:pos x="96" y="21"/>
                </a:cxn>
                <a:cxn ang="0">
                  <a:pos x="90" y="0"/>
                </a:cxn>
              </a:cxnLst>
              <a:rect l="0" t="0" r="r" b="b"/>
              <a:pathLst>
                <a:path w="102" h="198">
                  <a:moveTo>
                    <a:pt x="0" y="198"/>
                  </a:moveTo>
                  <a:cubicBezTo>
                    <a:pt x="17" y="189"/>
                    <a:pt x="34" y="181"/>
                    <a:pt x="45" y="171"/>
                  </a:cubicBezTo>
                  <a:cubicBezTo>
                    <a:pt x="56" y="161"/>
                    <a:pt x="64" y="150"/>
                    <a:pt x="63" y="138"/>
                  </a:cubicBezTo>
                  <a:cubicBezTo>
                    <a:pt x="62" y="126"/>
                    <a:pt x="41" y="108"/>
                    <a:pt x="42" y="99"/>
                  </a:cubicBezTo>
                  <a:cubicBezTo>
                    <a:pt x="43" y="90"/>
                    <a:pt x="71" y="90"/>
                    <a:pt x="72" y="81"/>
                  </a:cubicBezTo>
                  <a:cubicBezTo>
                    <a:pt x="73" y="72"/>
                    <a:pt x="47" y="55"/>
                    <a:pt x="51" y="45"/>
                  </a:cubicBezTo>
                  <a:cubicBezTo>
                    <a:pt x="55" y="35"/>
                    <a:pt x="90" y="28"/>
                    <a:pt x="96" y="21"/>
                  </a:cubicBezTo>
                  <a:cubicBezTo>
                    <a:pt x="102" y="14"/>
                    <a:pt x="96" y="7"/>
                    <a:pt x="9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6" name="Freeform 117"/>
            <p:cNvSpPr>
              <a:spLocks/>
            </p:cNvSpPr>
            <p:nvPr/>
          </p:nvSpPr>
          <p:spPr bwMode="auto">
            <a:xfrm>
              <a:off x="3408" y="1512"/>
              <a:ext cx="141" cy="150"/>
            </a:xfrm>
            <a:custGeom>
              <a:avLst/>
              <a:gdLst/>
              <a:ahLst/>
              <a:cxnLst>
                <a:cxn ang="0">
                  <a:pos x="3" y="150"/>
                </a:cxn>
                <a:cxn ang="0">
                  <a:pos x="3" y="114"/>
                </a:cxn>
                <a:cxn ang="0">
                  <a:pos x="24" y="60"/>
                </a:cxn>
                <a:cxn ang="0">
                  <a:pos x="54" y="42"/>
                </a:cxn>
                <a:cxn ang="0">
                  <a:pos x="69" y="3"/>
                </a:cxn>
                <a:cxn ang="0">
                  <a:pos x="114" y="27"/>
                </a:cxn>
                <a:cxn ang="0">
                  <a:pos x="141" y="81"/>
                </a:cxn>
              </a:cxnLst>
              <a:rect l="0" t="0" r="r" b="b"/>
              <a:pathLst>
                <a:path w="141" h="150">
                  <a:moveTo>
                    <a:pt x="3" y="150"/>
                  </a:moveTo>
                  <a:cubicBezTo>
                    <a:pt x="1" y="139"/>
                    <a:pt x="0" y="129"/>
                    <a:pt x="3" y="114"/>
                  </a:cubicBezTo>
                  <a:cubicBezTo>
                    <a:pt x="6" y="99"/>
                    <a:pt x="16" y="72"/>
                    <a:pt x="24" y="60"/>
                  </a:cubicBezTo>
                  <a:cubicBezTo>
                    <a:pt x="32" y="48"/>
                    <a:pt x="46" y="52"/>
                    <a:pt x="54" y="42"/>
                  </a:cubicBezTo>
                  <a:cubicBezTo>
                    <a:pt x="62" y="32"/>
                    <a:pt x="59" y="6"/>
                    <a:pt x="69" y="3"/>
                  </a:cubicBezTo>
                  <a:cubicBezTo>
                    <a:pt x="79" y="0"/>
                    <a:pt x="102" y="14"/>
                    <a:pt x="114" y="27"/>
                  </a:cubicBezTo>
                  <a:cubicBezTo>
                    <a:pt x="126" y="40"/>
                    <a:pt x="136" y="72"/>
                    <a:pt x="141" y="8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7" name="Freeform 118"/>
            <p:cNvSpPr>
              <a:spLocks/>
            </p:cNvSpPr>
            <p:nvPr/>
          </p:nvSpPr>
          <p:spPr bwMode="auto">
            <a:xfrm>
              <a:off x="3420" y="1647"/>
              <a:ext cx="156" cy="87"/>
            </a:xfrm>
            <a:custGeom>
              <a:avLst/>
              <a:gdLst/>
              <a:ahLst/>
              <a:cxnLst>
                <a:cxn ang="0">
                  <a:pos x="0" y="0"/>
                </a:cxn>
                <a:cxn ang="0">
                  <a:pos x="6" y="60"/>
                </a:cxn>
                <a:cxn ang="0">
                  <a:pos x="15" y="81"/>
                </a:cxn>
                <a:cxn ang="0">
                  <a:pos x="72" y="60"/>
                </a:cxn>
                <a:cxn ang="0">
                  <a:pos x="93" y="87"/>
                </a:cxn>
                <a:cxn ang="0">
                  <a:pos x="156" y="63"/>
                </a:cxn>
              </a:cxnLst>
              <a:rect l="0" t="0" r="r" b="b"/>
              <a:pathLst>
                <a:path w="156" h="87">
                  <a:moveTo>
                    <a:pt x="0" y="0"/>
                  </a:moveTo>
                  <a:cubicBezTo>
                    <a:pt x="2" y="23"/>
                    <a:pt x="4" y="47"/>
                    <a:pt x="6" y="60"/>
                  </a:cubicBezTo>
                  <a:cubicBezTo>
                    <a:pt x="8" y="73"/>
                    <a:pt x="4" y="81"/>
                    <a:pt x="15" y="81"/>
                  </a:cubicBezTo>
                  <a:cubicBezTo>
                    <a:pt x="26" y="81"/>
                    <a:pt x="59" y="59"/>
                    <a:pt x="72" y="60"/>
                  </a:cubicBezTo>
                  <a:cubicBezTo>
                    <a:pt x="85" y="61"/>
                    <a:pt x="79" y="87"/>
                    <a:pt x="93" y="87"/>
                  </a:cubicBezTo>
                  <a:cubicBezTo>
                    <a:pt x="107" y="87"/>
                    <a:pt x="145" y="67"/>
                    <a:pt x="156" y="6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8" name="Freeform 119"/>
            <p:cNvSpPr>
              <a:spLocks/>
            </p:cNvSpPr>
            <p:nvPr/>
          </p:nvSpPr>
          <p:spPr bwMode="auto">
            <a:xfrm>
              <a:off x="3424" y="1728"/>
              <a:ext cx="155" cy="77"/>
            </a:xfrm>
            <a:custGeom>
              <a:avLst/>
              <a:gdLst/>
              <a:ahLst/>
              <a:cxnLst>
                <a:cxn ang="0">
                  <a:pos x="14" y="0"/>
                </a:cxn>
                <a:cxn ang="0">
                  <a:pos x="14" y="51"/>
                </a:cxn>
                <a:cxn ang="0">
                  <a:pos x="8" y="72"/>
                </a:cxn>
                <a:cxn ang="0">
                  <a:pos x="65" y="60"/>
                </a:cxn>
                <a:cxn ang="0">
                  <a:pos x="101" y="75"/>
                </a:cxn>
                <a:cxn ang="0">
                  <a:pos x="155" y="48"/>
                </a:cxn>
              </a:cxnLst>
              <a:rect l="0" t="0" r="r" b="b"/>
              <a:pathLst>
                <a:path w="155" h="77">
                  <a:moveTo>
                    <a:pt x="14" y="0"/>
                  </a:moveTo>
                  <a:cubicBezTo>
                    <a:pt x="14" y="19"/>
                    <a:pt x="15" y="39"/>
                    <a:pt x="14" y="51"/>
                  </a:cubicBezTo>
                  <a:cubicBezTo>
                    <a:pt x="13" y="63"/>
                    <a:pt x="0" y="70"/>
                    <a:pt x="8" y="72"/>
                  </a:cubicBezTo>
                  <a:cubicBezTo>
                    <a:pt x="16" y="74"/>
                    <a:pt x="50" y="60"/>
                    <a:pt x="65" y="60"/>
                  </a:cubicBezTo>
                  <a:cubicBezTo>
                    <a:pt x="80" y="60"/>
                    <a:pt x="86" y="77"/>
                    <a:pt x="101" y="75"/>
                  </a:cubicBezTo>
                  <a:cubicBezTo>
                    <a:pt x="116" y="73"/>
                    <a:pt x="135" y="60"/>
                    <a:pt x="155" y="4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9" name="Freeform 120"/>
            <p:cNvSpPr>
              <a:spLocks/>
            </p:cNvSpPr>
            <p:nvPr/>
          </p:nvSpPr>
          <p:spPr bwMode="auto">
            <a:xfrm>
              <a:off x="3411" y="1833"/>
              <a:ext cx="162" cy="108"/>
            </a:xfrm>
            <a:custGeom>
              <a:avLst/>
              <a:gdLst/>
              <a:ahLst/>
              <a:cxnLst>
                <a:cxn ang="0">
                  <a:pos x="15" y="0"/>
                </a:cxn>
                <a:cxn ang="0">
                  <a:pos x="0" y="33"/>
                </a:cxn>
                <a:cxn ang="0">
                  <a:pos x="18" y="63"/>
                </a:cxn>
                <a:cxn ang="0">
                  <a:pos x="69" y="54"/>
                </a:cxn>
                <a:cxn ang="0">
                  <a:pos x="96" y="69"/>
                </a:cxn>
                <a:cxn ang="0">
                  <a:pos x="162" y="108"/>
                </a:cxn>
              </a:cxnLst>
              <a:rect l="0" t="0" r="r" b="b"/>
              <a:pathLst>
                <a:path w="162" h="108">
                  <a:moveTo>
                    <a:pt x="15" y="0"/>
                  </a:moveTo>
                  <a:cubicBezTo>
                    <a:pt x="7" y="11"/>
                    <a:pt x="0" y="23"/>
                    <a:pt x="0" y="33"/>
                  </a:cubicBezTo>
                  <a:cubicBezTo>
                    <a:pt x="0" y="43"/>
                    <a:pt x="7" y="60"/>
                    <a:pt x="18" y="63"/>
                  </a:cubicBezTo>
                  <a:cubicBezTo>
                    <a:pt x="29" y="66"/>
                    <a:pt x="56" y="53"/>
                    <a:pt x="69" y="54"/>
                  </a:cubicBezTo>
                  <a:cubicBezTo>
                    <a:pt x="82" y="55"/>
                    <a:pt x="81" y="60"/>
                    <a:pt x="96" y="69"/>
                  </a:cubicBezTo>
                  <a:cubicBezTo>
                    <a:pt x="111" y="78"/>
                    <a:pt x="148" y="100"/>
                    <a:pt x="162" y="10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0" name="Freeform 121"/>
            <p:cNvSpPr>
              <a:spLocks/>
            </p:cNvSpPr>
            <p:nvPr/>
          </p:nvSpPr>
          <p:spPr bwMode="auto">
            <a:xfrm>
              <a:off x="3402" y="1993"/>
              <a:ext cx="153" cy="49"/>
            </a:xfrm>
            <a:custGeom>
              <a:avLst/>
              <a:gdLst/>
              <a:ahLst/>
              <a:cxnLst>
                <a:cxn ang="0">
                  <a:pos x="0" y="26"/>
                </a:cxn>
                <a:cxn ang="0">
                  <a:pos x="60" y="2"/>
                </a:cxn>
                <a:cxn ang="0">
                  <a:pos x="75" y="14"/>
                </a:cxn>
                <a:cxn ang="0">
                  <a:pos x="111" y="47"/>
                </a:cxn>
                <a:cxn ang="0">
                  <a:pos x="153" y="5"/>
                </a:cxn>
              </a:cxnLst>
              <a:rect l="0" t="0" r="r" b="b"/>
              <a:pathLst>
                <a:path w="153" h="49">
                  <a:moveTo>
                    <a:pt x="0" y="26"/>
                  </a:moveTo>
                  <a:cubicBezTo>
                    <a:pt x="24" y="15"/>
                    <a:pt x="48" y="4"/>
                    <a:pt x="60" y="2"/>
                  </a:cubicBezTo>
                  <a:cubicBezTo>
                    <a:pt x="72" y="0"/>
                    <a:pt x="67" y="7"/>
                    <a:pt x="75" y="14"/>
                  </a:cubicBezTo>
                  <a:cubicBezTo>
                    <a:pt x="83" y="21"/>
                    <a:pt x="98" y="49"/>
                    <a:pt x="111" y="47"/>
                  </a:cubicBezTo>
                  <a:cubicBezTo>
                    <a:pt x="124" y="45"/>
                    <a:pt x="146" y="12"/>
                    <a:pt x="153"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1" name="Freeform 122"/>
            <p:cNvSpPr>
              <a:spLocks/>
            </p:cNvSpPr>
            <p:nvPr/>
          </p:nvSpPr>
          <p:spPr bwMode="auto">
            <a:xfrm>
              <a:off x="3351" y="2067"/>
              <a:ext cx="180" cy="107"/>
            </a:xfrm>
            <a:custGeom>
              <a:avLst/>
              <a:gdLst/>
              <a:ahLst/>
              <a:cxnLst>
                <a:cxn ang="0">
                  <a:pos x="51" y="0"/>
                </a:cxn>
                <a:cxn ang="0">
                  <a:pos x="24" y="39"/>
                </a:cxn>
                <a:cxn ang="0">
                  <a:pos x="33" y="60"/>
                </a:cxn>
                <a:cxn ang="0">
                  <a:pos x="9" y="87"/>
                </a:cxn>
                <a:cxn ang="0">
                  <a:pos x="90" y="54"/>
                </a:cxn>
                <a:cxn ang="0">
                  <a:pos x="102" y="78"/>
                </a:cxn>
                <a:cxn ang="0">
                  <a:pos x="165" y="102"/>
                </a:cxn>
                <a:cxn ang="0">
                  <a:pos x="180" y="45"/>
                </a:cxn>
              </a:cxnLst>
              <a:rect l="0" t="0" r="r" b="b"/>
              <a:pathLst>
                <a:path w="180" h="107">
                  <a:moveTo>
                    <a:pt x="51" y="0"/>
                  </a:moveTo>
                  <a:cubicBezTo>
                    <a:pt x="39" y="14"/>
                    <a:pt x="27" y="29"/>
                    <a:pt x="24" y="39"/>
                  </a:cubicBezTo>
                  <a:cubicBezTo>
                    <a:pt x="21" y="49"/>
                    <a:pt x="35" y="52"/>
                    <a:pt x="33" y="60"/>
                  </a:cubicBezTo>
                  <a:cubicBezTo>
                    <a:pt x="31" y="68"/>
                    <a:pt x="0" y="88"/>
                    <a:pt x="9" y="87"/>
                  </a:cubicBezTo>
                  <a:cubicBezTo>
                    <a:pt x="18" y="86"/>
                    <a:pt x="75" y="55"/>
                    <a:pt x="90" y="54"/>
                  </a:cubicBezTo>
                  <a:cubicBezTo>
                    <a:pt x="105" y="53"/>
                    <a:pt x="90" y="70"/>
                    <a:pt x="102" y="78"/>
                  </a:cubicBezTo>
                  <a:cubicBezTo>
                    <a:pt x="114" y="86"/>
                    <a:pt x="152" y="107"/>
                    <a:pt x="165" y="102"/>
                  </a:cubicBezTo>
                  <a:cubicBezTo>
                    <a:pt x="178" y="97"/>
                    <a:pt x="179" y="71"/>
                    <a:pt x="180"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2" name="Freeform 123"/>
            <p:cNvSpPr>
              <a:spLocks/>
            </p:cNvSpPr>
            <p:nvPr/>
          </p:nvSpPr>
          <p:spPr bwMode="auto">
            <a:xfrm>
              <a:off x="3339" y="2194"/>
              <a:ext cx="165" cy="86"/>
            </a:xfrm>
            <a:custGeom>
              <a:avLst/>
              <a:gdLst/>
              <a:ahLst/>
              <a:cxnLst>
                <a:cxn ang="0">
                  <a:pos x="0" y="86"/>
                </a:cxn>
                <a:cxn ang="0">
                  <a:pos x="27" y="14"/>
                </a:cxn>
                <a:cxn ang="0">
                  <a:pos x="45" y="5"/>
                </a:cxn>
                <a:cxn ang="0">
                  <a:pos x="84" y="41"/>
                </a:cxn>
                <a:cxn ang="0">
                  <a:pos x="147" y="56"/>
                </a:cxn>
                <a:cxn ang="0">
                  <a:pos x="165" y="29"/>
                </a:cxn>
              </a:cxnLst>
              <a:rect l="0" t="0" r="r" b="b"/>
              <a:pathLst>
                <a:path w="165" h="86">
                  <a:moveTo>
                    <a:pt x="0" y="86"/>
                  </a:moveTo>
                  <a:cubicBezTo>
                    <a:pt x="9" y="57"/>
                    <a:pt x="19" y="28"/>
                    <a:pt x="27" y="14"/>
                  </a:cubicBezTo>
                  <a:cubicBezTo>
                    <a:pt x="35" y="0"/>
                    <a:pt x="35" y="0"/>
                    <a:pt x="45" y="5"/>
                  </a:cubicBezTo>
                  <a:cubicBezTo>
                    <a:pt x="55" y="10"/>
                    <a:pt x="67" y="33"/>
                    <a:pt x="84" y="41"/>
                  </a:cubicBezTo>
                  <a:cubicBezTo>
                    <a:pt x="101" y="49"/>
                    <a:pt x="134" y="58"/>
                    <a:pt x="147" y="56"/>
                  </a:cubicBezTo>
                  <a:cubicBezTo>
                    <a:pt x="160" y="54"/>
                    <a:pt x="162" y="41"/>
                    <a:pt x="165" y="2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3" name="Freeform 124"/>
            <p:cNvSpPr>
              <a:spLocks/>
            </p:cNvSpPr>
            <p:nvPr/>
          </p:nvSpPr>
          <p:spPr bwMode="auto">
            <a:xfrm>
              <a:off x="3333" y="2298"/>
              <a:ext cx="171" cy="90"/>
            </a:xfrm>
            <a:custGeom>
              <a:avLst/>
              <a:gdLst/>
              <a:ahLst/>
              <a:cxnLst>
                <a:cxn ang="0">
                  <a:pos x="12" y="0"/>
                </a:cxn>
                <a:cxn ang="0">
                  <a:pos x="0" y="30"/>
                </a:cxn>
                <a:cxn ang="0">
                  <a:pos x="12" y="57"/>
                </a:cxn>
                <a:cxn ang="0">
                  <a:pos x="42" y="72"/>
                </a:cxn>
                <a:cxn ang="0">
                  <a:pos x="84" y="54"/>
                </a:cxn>
                <a:cxn ang="0">
                  <a:pos x="120" y="36"/>
                </a:cxn>
                <a:cxn ang="0">
                  <a:pos x="123" y="84"/>
                </a:cxn>
                <a:cxn ang="0">
                  <a:pos x="171" y="69"/>
                </a:cxn>
              </a:cxnLst>
              <a:rect l="0" t="0" r="r" b="b"/>
              <a:pathLst>
                <a:path w="171" h="90">
                  <a:moveTo>
                    <a:pt x="12" y="0"/>
                  </a:moveTo>
                  <a:cubicBezTo>
                    <a:pt x="6" y="10"/>
                    <a:pt x="0" y="21"/>
                    <a:pt x="0" y="30"/>
                  </a:cubicBezTo>
                  <a:cubicBezTo>
                    <a:pt x="0" y="39"/>
                    <a:pt x="5" y="50"/>
                    <a:pt x="12" y="57"/>
                  </a:cubicBezTo>
                  <a:cubicBezTo>
                    <a:pt x="19" y="64"/>
                    <a:pt x="30" y="72"/>
                    <a:pt x="42" y="72"/>
                  </a:cubicBezTo>
                  <a:cubicBezTo>
                    <a:pt x="54" y="72"/>
                    <a:pt x="71" y="60"/>
                    <a:pt x="84" y="54"/>
                  </a:cubicBezTo>
                  <a:cubicBezTo>
                    <a:pt x="97" y="48"/>
                    <a:pt x="114" y="31"/>
                    <a:pt x="120" y="36"/>
                  </a:cubicBezTo>
                  <a:cubicBezTo>
                    <a:pt x="126" y="41"/>
                    <a:pt x="115" y="78"/>
                    <a:pt x="123" y="84"/>
                  </a:cubicBezTo>
                  <a:cubicBezTo>
                    <a:pt x="131" y="90"/>
                    <a:pt x="164" y="71"/>
                    <a:pt x="171"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4" name="Freeform 125"/>
            <p:cNvSpPr>
              <a:spLocks/>
            </p:cNvSpPr>
            <p:nvPr/>
          </p:nvSpPr>
          <p:spPr bwMode="auto">
            <a:xfrm>
              <a:off x="3264" y="2397"/>
              <a:ext cx="180" cy="91"/>
            </a:xfrm>
            <a:custGeom>
              <a:avLst/>
              <a:gdLst/>
              <a:ahLst/>
              <a:cxnLst>
                <a:cxn ang="0">
                  <a:pos x="57" y="0"/>
                </a:cxn>
                <a:cxn ang="0">
                  <a:pos x="3" y="48"/>
                </a:cxn>
                <a:cxn ang="0">
                  <a:pos x="75" y="90"/>
                </a:cxn>
                <a:cxn ang="0">
                  <a:pos x="117" y="57"/>
                </a:cxn>
                <a:cxn ang="0">
                  <a:pos x="159" y="84"/>
                </a:cxn>
                <a:cxn ang="0">
                  <a:pos x="180" y="69"/>
                </a:cxn>
              </a:cxnLst>
              <a:rect l="0" t="0" r="r" b="b"/>
              <a:pathLst>
                <a:path w="180" h="91">
                  <a:moveTo>
                    <a:pt x="57" y="0"/>
                  </a:moveTo>
                  <a:cubicBezTo>
                    <a:pt x="28" y="16"/>
                    <a:pt x="0" y="33"/>
                    <a:pt x="3" y="48"/>
                  </a:cubicBezTo>
                  <a:cubicBezTo>
                    <a:pt x="6" y="63"/>
                    <a:pt x="56" y="89"/>
                    <a:pt x="75" y="90"/>
                  </a:cubicBezTo>
                  <a:cubicBezTo>
                    <a:pt x="94" y="91"/>
                    <a:pt x="103" y="58"/>
                    <a:pt x="117" y="57"/>
                  </a:cubicBezTo>
                  <a:cubicBezTo>
                    <a:pt x="131" y="56"/>
                    <a:pt x="149" y="82"/>
                    <a:pt x="159" y="84"/>
                  </a:cubicBezTo>
                  <a:cubicBezTo>
                    <a:pt x="169" y="86"/>
                    <a:pt x="174" y="77"/>
                    <a:pt x="180"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5" name="Freeform 126"/>
            <p:cNvSpPr>
              <a:spLocks/>
            </p:cNvSpPr>
            <p:nvPr/>
          </p:nvSpPr>
          <p:spPr bwMode="auto">
            <a:xfrm>
              <a:off x="3201" y="2469"/>
              <a:ext cx="125" cy="159"/>
            </a:xfrm>
            <a:custGeom>
              <a:avLst/>
              <a:gdLst/>
              <a:ahLst/>
              <a:cxnLst>
                <a:cxn ang="0">
                  <a:pos x="84" y="0"/>
                </a:cxn>
                <a:cxn ang="0">
                  <a:pos x="3" y="39"/>
                </a:cxn>
                <a:cxn ang="0">
                  <a:pos x="63" y="60"/>
                </a:cxn>
                <a:cxn ang="0">
                  <a:pos x="123" y="84"/>
                </a:cxn>
                <a:cxn ang="0">
                  <a:pos x="75" y="141"/>
                </a:cxn>
                <a:cxn ang="0">
                  <a:pos x="54" y="159"/>
                </a:cxn>
              </a:cxnLst>
              <a:rect l="0" t="0" r="r" b="b"/>
              <a:pathLst>
                <a:path w="125" h="159">
                  <a:moveTo>
                    <a:pt x="84" y="0"/>
                  </a:moveTo>
                  <a:cubicBezTo>
                    <a:pt x="45" y="14"/>
                    <a:pt x="6" y="29"/>
                    <a:pt x="3" y="39"/>
                  </a:cubicBezTo>
                  <a:cubicBezTo>
                    <a:pt x="0" y="49"/>
                    <a:pt x="43" y="53"/>
                    <a:pt x="63" y="60"/>
                  </a:cubicBezTo>
                  <a:cubicBezTo>
                    <a:pt x="83" y="67"/>
                    <a:pt x="121" y="71"/>
                    <a:pt x="123" y="84"/>
                  </a:cubicBezTo>
                  <a:cubicBezTo>
                    <a:pt x="125" y="97"/>
                    <a:pt x="86" y="129"/>
                    <a:pt x="75" y="141"/>
                  </a:cubicBezTo>
                  <a:cubicBezTo>
                    <a:pt x="64" y="153"/>
                    <a:pt x="59" y="156"/>
                    <a:pt x="54" y="15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6" name="Freeform 127"/>
            <p:cNvSpPr>
              <a:spLocks/>
            </p:cNvSpPr>
            <p:nvPr/>
          </p:nvSpPr>
          <p:spPr bwMode="auto">
            <a:xfrm>
              <a:off x="3140" y="2466"/>
              <a:ext cx="54" cy="198"/>
            </a:xfrm>
            <a:custGeom>
              <a:avLst/>
              <a:gdLst/>
              <a:ahLst/>
              <a:cxnLst>
                <a:cxn ang="0">
                  <a:pos x="13" y="0"/>
                </a:cxn>
                <a:cxn ang="0">
                  <a:pos x="34" y="60"/>
                </a:cxn>
                <a:cxn ang="0">
                  <a:pos x="52" y="99"/>
                </a:cxn>
                <a:cxn ang="0">
                  <a:pos x="19" y="132"/>
                </a:cxn>
                <a:cxn ang="0">
                  <a:pos x="1" y="171"/>
                </a:cxn>
                <a:cxn ang="0">
                  <a:pos x="16" y="198"/>
                </a:cxn>
              </a:cxnLst>
              <a:rect l="0" t="0" r="r" b="b"/>
              <a:pathLst>
                <a:path w="54" h="198">
                  <a:moveTo>
                    <a:pt x="13" y="0"/>
                  </a:moveTo>
                  <a:cubicBezTo>
                    <a:pt x="20" y="22"/>
                    <a:pt x="28" y="44"/>
                    <a:pt x="34" y="60"/>
                  </a:cubicBezTo>
                  <a:cubicBezTo>
                    <a:pt x="40" y="76"/>
                    <a:pt x="54" y="87"/>
                    <a:pt x="52" y="99"/>
                  </a:cubicBezTo>
                  <a:cubicBezTo>
                    <a:pt x="50" y="111"/>
                    <a:pt x="28" y="120"/>
                    <a:pt x="19" y="132"/>
                  </a:cubicBezTo>
                  <a:cubicBezTo>
                    <a:pt x="10" y="144"/>
                    <a:pt x="2" y="160"/>
                    <a:pt x="1" y="171"/>
                  </a:cubicBezTo>
                  <a:cubicBezTo>
                    <a:pt x="0" y="182"/>
                    <a:pt x="14" y="194"/>
                    <a:pt x="16" y="19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7" name="Freeform 128"/>
            <p:cNvSpPr>
              <a:spLocks/>
            </p:cNvSpPr>
            <p:nvPr/>
          </p:nvSpPr>
          <p:spPr bwMode="auto">
            <a:xfrm>
              <a:off x="2966" y="2419"/>
              <a:ext cx="79" cy="167"/>
            </a:xfrm>
            <a:custGeom>
              <a:avLst/>
              <a:gdLst/>
              <a:ahLst/>
              <a:cxnLst>
                <a:cxn ang="0">
                  <a:pos x="79" y="8"/>
                </a:cxn>
                <a:cxn ang="0">
                  <a:pos x="13" y="11"/>
                </a:cxn>
                <a:cxn ang="0">
                  <a:pos x="4" y="71"/>
                </a:cxn>
                <a:cxn ang="0">
                  <a:pos x="31" y="98"/>
                </a:cxn>
                <a:cxn ang="0">
                  <a:pos x="46" y="137"/>
                </a:cxn>
                <a:cxn ang="0">
                  <a:pos x="25" y="167"/>
                </a:cxn>
              </a:cxnLst>
              <a:rect l="0" t="0" r="r" b="b"/>
              <a:pathLst>
                <a:path w="79" h="167">
                  <a:moveTo>
                    <a:pt x="79" y="8"/>
                  </a:moveTo>
                  <a:cubicBezTo>
                    <a:pt x="52" y="4"/>
                    <a:pt x="26" y="0"/>
                    <a:pt x="13" y="11"/>
                  </a:cubicBezTo>
                  <a:cubicBezTo>
                    <a:pt x="0" y="22"/>
                    <a:pt x="1" y="57"/>
                    <a:pt x="4" y="71"/>
                  </a:cubicBezTo>
                  <a:cubicBezTo>
                    <a:pt x="7" y="85"/>
                    <a:pt x="24" y="87"/>
                    <a:pt x="31" y="98"/>
                  </a:cubicBezTo>
                  <a:cubicBezTo>
                    <a:pt x="38" y="109"/>
                    <a:pt x="47" y="126"/>
                    <a:pt x="46" y="137"/>
                  </a:cubicBezTo>
                  <a:cubicBezTo>
                    <a:pt x="45" y="148"/>
                    <a:pt x="28" y="162"/>
                    <a:pt x="25" y="16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8" name="Freeform 129"/>
            <p:cNvSpPr>
              <a:spLocks/>
            </p:cNvSpPr>
            <p:nvPr/>
          </p:nvSpPr>
          <p:spPr bwMode="auto">
            <a:xfrm>
              <a:off x="2780" y="2367"/>
              <a:ext cx="421" cy="513"/>
            </a:xfrm>
            <a:custGeom>
              <a:avLst/>
              <a:gdLst/>
              <a:ahLst/>
              <a:cxnLst>
                <a:cxn ang="0">
                  <a:pos x="421" y="99"/>
                </a:cxn>
                <a:cxn ang="0">
                  <a:pos x="373" y="87"/>
                </a:cxn>
                <a:cxn ang="0">
                  <a:pos x="334" y="51"/>
                </a:cxn>
                <a:cxn ang="0">
                  <a:pos x="295" y="57"/>
                </a:cxn>
                <a:cxn ang="0">
                  <a:pos x="280" y="24"/>
                </a:cxn>
                <a:cxn ang="0">
                  <a:pos x="184" y="24"/>
                </a:cxn>
                <a:cxn ang="0">
                  <a:pos x="160" y="0"/>
                </a:cxn>
                <a:cxn ang="0">
                  <a:pos x="121" y="21"/>
                </a:cxn>
                <a:cxn ang="0">
                  <a:pos x="73" y="3"/>
                </a:cxn>
                <a:cxn ang="0">
                  <a:pos x="43" y="39"/>
                </a:cxn>
                <a:cxn ang="0">
                  <a:pos x="76" y="96"/>
                </a:cxn>
                <a:cxn ang="0">
                  <a:pos x="10" y="159"/>
                </a:cxn>
                <a:cxn ang="0">
                  <a:pos x="16" y="207"/>
                </a:cxn>
                <a:cxn ang="0">
                  <a:pos x="46" y="243"/>
                </a:cxn>
                <a:cxn ang="0">
                  <a:pos x="52" y="273"/>
                </a:cxn>
                <a:cxn ang="0">
                  <a:pos x="16" y="348"/>
                </a:cxn>
                <a:cxn ang="0">
                  <a:pos x="52" y="432"/>
                </a:cxn>
                <a:cxn ang="0">
                  <a:pos x="139" y="456"/>
                </a:cxn>
                <a:cxn ang="0">
                  <a:pos x="148" y="501"/>
                </a:cxn>
                <a:cxn ang="0">
                  <a:pos x="214" y="513"/>
                </a:cxn>
              </a:cxnLst>
              <a:rect l="0" t="0" r="r" b="b"/>
              <a:pathLst>
                <a:path w="421" h="513">
                  <a:moveTo>
                    <a:pt x="421" y="99"/>
                  </a:moveTo>
                  <a:cubicBezTo>
                    <a:pt x="404" y="97"/>
                    <a:pt x="387" y="95"/>
                    <a:pt x="373" y="87"/>
                  </a:cubicBezTo>
                  <a:cubicBezTo>
                    <a:pt x="359" y="79"/>
                    <a:pt x="347" y="56"/>
                    <a:pt x="334" y="51"/>
                  </a:cubicBezTo>
                  <a:cubicBezTo>
                    <a:pt x="321" y="46"/>
                    <a:pt x="304" y="61"/>
                    <a:pt x="295" y="57"/>
                  </a:cubicBezTo>
                  <a:cubicBezTo>
                    <a:pt x="286" y="53"/>
                    <a:pt x="298" y="29"/>
                    <a:pt x="280" y="24"/>
                  </a:cubicBezTo>
                  <a:cubicBezTo>
                    <a:pt x="262" y="19"/>
                    <a:pt x="204" y="28"/>
                    <a:pt x="184" y="24"/>
                  </a:cubicBezTo>
                  <a:cubicBezTo>
                    <a:pt x="164" y="20"/>
                    <a:pt x="170" y="0"/>
                    <a:pt x="160" y="0"/>
                  </a:cubicBezTo>
                  <a:cubicBezTo>
                    <a:pt x="150" y="0"/>
                    <a:pt x="135" y="21"/>
                    <a:pt x="121" y="21"/>
                  </a:cubicBezTo>
                  <a:cubicBezTo>
                    <a:pt x="107" y="21"/>
                    <a:pt x="86" y="0"/>
                    <a:pt x="73" y="3"/>
                  </a:cubicBezTo>
                  <a:cubicBezTo>
                    <a:pt x="60" y="6"/>
                    <a:pt x="43" y="24"/>
                    <a:pt x="43" y="39"/>
                  </a:cubicBezTo>
                  <a:cubicBezTo>
                    <a:pt x="43" y="54"/>
                    <a:pt x="82" y="76"/>
                    <a:pt x="76" y="96"/>
                  </a:cubicBezTo>
                  <a:cubicBezTo>
                    <a:pt x="70" y="116"/>
                    <a:pt x="20" y="141"/>
                    <a:pt x="10" y="159"/>
                  </a:cubicBezTo>
                  <a:cubicBezTo>
                    <a:pt x="0" y="177"/>
                    <a:pt x="10" y="193"/>
                    <a:pt x="16" y="207"/>
                  </a:cubicBezTo>
                  <a:cubicBezTo>
                    <a:pt x="22" y="221"/>
                    <a:pt x="40" y="232"/>
                    <a:pt x="46" y="243"/>
                  </a:cubicBezTo>
                  <a:cubicBezTo>
                    <a:pt x="52" y="254"/>
                    <a:pt x="57" y="256"/>
                    <a:pt x="52" y="273"/>
                  </a:cubicBezTo>
                  <a:cubicBezTo>
                    <a:pt x="47" y="290"/>
                    <a:pt x="16" y="322"/>
                    <a:pt x="16" y="348"/>
                  </a:cubicBezTo>
                  <a:cubicBezTo>
                    <a:pt x="16" y="374"/>
                    <a:pt x="32" y="414"/>
                    <a:pt x="52" y="432"/>
                  </a:cubicBezTo>
                  <a:cubicBezTo>
                    <a:pt x="72" y="450"/>
                    <a:pt x="123" y="445"/>
                    <a:pt x="139" y="456"/>
                  </a:cubicBezTo>
                  <a:cubicBezTo>
                    <a:pt x="155" y="467"/>
                    <a:pt x="136" y="492"/>
                    <a:pt x="148" y="501"/>
                  </a:cubicBezTo>
                  <a:cubicBezTo>
                    <a:pt x="160" y="510"/>
                    <a:pt x="187" y="511"/>
                    <a:pt x="214" y="51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9" name="Freeform 130"/>
            <p:cNvSpPr>
              <a:spLocks/>
            </p:cNvSpPr>
            <p:nvPr/>
          </p:nvSpPr>
          <p:spPr bwMode="auto">
            <a:xfrm>
              <a:off x="2824" y="2451"/>
              <a:ext cx="167" cy="206"/>
            </a:xfrm>
            <a:custGeom>
              <a:avLst/>
              <a:gdLst/>
              <a:ahLst/>
              <a:cxnLst>
                <a:cxn ang="0">
                  <a:pos x="23" y="0"/>
                </a:cxn>
                <a:cxn ang="0">
                  <a:pos x="50" y="27"/>
                </a:cxn>
                <a:cxn ang="0">
                  <a:pos x="2" y="114"/>
                </a:cxn>
                <a:cxn ang="0">
                  <a:pos x="38" y="156"/>
                </a:cxn>
                <a:cxn ang="0">
                  <a:pos x="101" y="192"/>
                </a:cxn>
                <a:cxn ang="0">
                  <a:pos x="140" y="204"/>
                </a:cxn>
                <a:cxn ang="0">
                  <a:pos x="167" y="204"/>
                </a:cxn>
              </a:cxnLst>
              <a:rect l="0" t="0" r="r" b="b"/>
              <a:pathLst>
                <a:path w="167" h="206">
                  <a:moveTo>
                    <a:pt x="23" y="0"/>
                  </a:moveTo>
                  <a:cubicBezTo>
                    <a:pt x="38" y="4"/>
                    <a:pt x="54" y="8"/>
                    <a:pt x="50" y="27"/>
                  </a:cubicBezTo>
                  <a:cubicBezTo>
                    <a:pt x="46" y="46"/>
                    <a:pt x="4" y="93"/>
                    <a:pt x="2" y="114"/>
                  </a:cubicBezTo>
                  <a:cubicBezTo>
                    <a:pt x="0" y="135"/>
                    <a:pt x="21" y="143"/>
                    <a:pt x="38" y="156"/>
                  </a:cubicBezTo>
                  <a:cubicBezTo>
                    <a:pt x="55" y="169"/>
                    <a:pt x="84" y="184"/>
                    <a:pt x="101" y="192"/>
                  </a:cubicBezTo>
                  <a:cubicBezTo>
                    <a:pt x="118" y="200"/>
                    <a:pt x="129" y="202"/>
                    <a:pt x="140" y="204"/>
                  </a:cubicBezTo>
                  <a:cubicBezTo>
                    <a:pt x="151" y="206"/>
                    <a:pt x="159" y="205"/>
                    <a:pt x="167" y="20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90" name="Freeform 131"/>
            <p:cNvSpPr>
              <a:spLocks/>
            </p:cNvSpPr>
            <p:nvPr/>
          </p:nvSpPr>
          <p:spPr bwMode="auto">
            <a:xfrm>
              <a:off x="2799" y="2697"/>
              <a:ext cx="159" cy="87"/>
            </a:xfrm>
            <a:custGeom>
              <a:avLst/>
              <a:gdLst/>
              <a:ahLst/>
              <a:cxnLst>
                <a:cxn ang="0">
                  <a:pos x="0" y="0"/>
                </a:cxn>
                <a:cxn ang="0">
                  <a:pos x="81" y="21"/>
                </a:cxn>
                <a:cxn ang="0">
                  <a:pos x="72" y="57"/>
                </a:cxn>
                <a:cxn ang="0">
                  <a:pos x="159" y="87"/>
                </a:cxn>
              </a:cxnLst>
              <a:rect l="0" t="0" r="r" b="b"/>
              <a:pathLst>
                <a:path w="159" h="87">
                  <a:moveTo>
                    <a:pt x="0" y="0"/>
                  </a:moveTo>
                  <a:cubicBezTo>
                    <a:pt x="34" y="6"/>
                    <a:pt x="69" y="12"/>
                    <a:pt x="81" y="21"/>
                  </a:cubicBezTo>
                  <a:cubicBezTo>
                    <a:pt x="93" y="30"/>
                    <a:pt x="59" y="46"/>
                    <a:pt x="72" y="57"/>
                  </a:cubicBezTo>
                  <a:cubicBezTo>
                    <a:pt x="85" y="68"/>
                    <a:pt x="142" y="83"/>
                    <a:pt x="159" y="8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91" name="Freeform 132"/>
            <p:cNvSpPr>
              <a:spLocks/>
            </p:cNvSpPr>
            <p:nvPr/>
          </p:nvSpPr>
          <p:spPr bwMode="auto">
            <a:xfrm>
              <a:off x="2847" y="2550"/>
              <a:ext cx="135" cy="69"/>
            </a:xfrm>
            <a:custGeom>
              <a:avLst/>
              <a:gdLst/>
              <a:ahLst/>
              <a:cxnLst>
                <a:cxn ang="0">
                  <a:pos x="0" y="39"/>
                </a:cxn>
                <a:cxn ang="0">
                  <a:pos x="66" y="24"/>
                </a:cxn>
                <a:cxn ang="0">
                  <a:pos x="90" y="3"/>
                </a:cxn>
                <a:cxn ang="0">
                  <a:pos x="126" y="45"/>
                </a:cxn>
                <a:cxn ang="0">
                  <a:pos x="135" y="69"/>
                </a:cxn>
              </a:cxnLst>
              <a:rect l="0" t="0" r="r" b="b"/>
              <a:pathLst>
                <a:path w="135" h="69">
                  <a:moveTo>
                    <a:pt x="0" y="39"/>
                  </a:moveTo>
                  <a:cubicBezTo>
                    <a:pt x="25" y="34"/>
                    <a:pt x="51" y="30"/>
                    <a:pt x="66" y="24"/>
                  </a:cubicBezTo>
                  <a:cubicBezTo>
                    <a:pt x="81" y="18"/>
                    <a:pt x="80" y="0"/>
                    <a:pt x="90" y="3"/>
                  </a:cubicBezTo>
                  <a:cubicBezTo>
                    <a:pt x="100" y="6"/>
                    <a:pt x="119" y="34"/>
                    <a:pt x="126" y="45"/>
                  </a:cubicBezTo>
                  <a:cubicBezTo>
                    <a:pt x="133" y="56"/>
                    <a:pt x="134" y="62"/>
                    <a:pt x="135"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92" name="Freeform 133"/>
            <p:cNvSpPr>
              <a:spLocks/>
            </p:cNvSpPr>
            <p:nvPr/>
          </p:nvSpPr>
          <p:spPr bwMode="auto">
            <a:xfrm>
              <a:off x="2839" y="2805"/>
              <a:ext cx="80" cy="123"/>
            </a:xfrm>
            <a:custGeom>
              <a:avLst/>
              <a:gdLst/>
              <a:ahLst/>
              <a:cxnLst>
                <a:cxn ang="0">
                  <a:pos x="5" y="0"/>
                </a:cxn>
                <a:cxn ang="0">
                  <a:pos x="11" y="27"/>
                </a:cxn>
                <a:cxn ang="0">
                  <a:pos x="68" y="75"/>
                </a:cxn>
                <a:cxn ang="0">
                  <a:pos x="80" y="123"/>
                </a:cxn>
              </a:cxnLst>
              <a:rect l="0" t="0" r="r" b="b"/>
              <a:pathLst>
                <a:path w="80" h="123">
                  <a:moveTo>
                    <a:pt x="5" y="0"/>
                  </a:moveTo>
                  <a:cubicBezTo>
                    <a:pt x="2" y="7"/>
                    <a:pt x="0" y="14"/>
                    <a:pt x="11" y="27"/>
                  </a:cubicBezTo>
                  <a:cubicBezTo>
                    <a:pt x="22" y="40"/>
                    <a:pt x="57" y="59"/>
                    <a:pt x="68" y="75"/>
                  </a:cubicBezTo>
                  <a:cubicBezTo>
                    <a:pt x="79" y="91"/>
                    <a:pt x="79" y="107"/>
                    <a:pt x="80" y="12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grpSp>
      <p:sp>
        <p:nvSpPr>
          <p:cNvPr id="693" name="Rounded Rectangle 692"/>
          <p:cNvSpPr/>
          <p:nvPr/>
        </p:nvSpPr>
        <p:spPr>
          <a:xfrm>
            <a:off x="1989584" y="4542902"/>
            <a:ext cx="2590800" cy="1661120"/>
          </a:xfrm>
          <a:prstGeom prst="round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4" name="TextBox 693"/>
          <p:cNvSpPr txBox="1"/>
          <p:nvPr/>
        </p:nvSpPr>
        <p:spPr>
          <a:xfrm>
            <a:off x="2200041" y="4561045"/>
            <a:ext cx="2186416" cy="400110"/>
          </a:xfrm>
          <a:prstGeom prst="rect">
            <a:avLst/>
          </a:prstGeom>
          <a:noFill/>
        </p:spPr>
        <p:txBody>
          <a:bodyPr wrap="none" rtlCol="0">
            <a:spAutoFit/>
          </a:bodyPr>
          <a:lstStyle/>
          <a:p>
            <a:r>
              <a:rPr lang="en-US" sz="2000" b="1" dirty="0"/>
              <a:t>Skeletal Muscle</a:t>
            </a:r>
          </a:p>
        </p:txBody>
      </p:sp>
      <p:sp>
        <p:nvSpPr>
          <p:cNvPr id="695" name="TextBox 694"/>
          <p:cNvSpPr txBox="1"/>
          <p:nvPr/>
        </p:nvSpPr>
        <p:spPr>
          <a:xfrm>
            <a:off x="2599184" y="5147709"/>
            <a:ext cx="1905000" cy="1200329"/>
          </a:xfrm>
          <a:prstGeom prst="rect">
            <a:avLst/>
          </a:prstGeom>
          <a:noFill/>
        </p:spPr>
        <p:txBody>
          <a:bodyPr wrap="square" rtlCol="0">
            <a:spAutoFit/>
          </a:bodyPr>
          <a:lstStyle/>
          <a:p>
            <a:r>
              <a:rPr lang="en-US" dirty="0"/>
              <a:t>Sugar and lipid</a:t>
            </a:r>
          </a:p>
          <a:p>
            <a:r>
              <a:rPr lang="en-US" dirty="0"/>
              <a:t>  catabolism</a:t>
            </a:r>
          </a:p>
          <a:p>
            <a:r>
              <a:rPr lang="en-US" dirty="0"/>
              <a:t>Protein synthesis</a:t>
            </a:r>
          </a:p>
          <a:p>
            <a:endParaRPr lang="en-US" dirty="0"/>
          </a:p>
        </p:txBody>
      </p:sp>
      <p:sp>
        <p:nvSpPr>
          <p:cNvPr id="348" name="Rectangle 2"/>
          <p:cNvSpPr txBox="1">
            <a:spLocks noChangeArrowheads="1"/>
          </p:cNvSpPr>
          <p:nvPr/>
        </p:nvSpPr>
        <p:spPr>
          <a:xfrm>
            <a:off x="250825" y="0"/>
            <a:ext cx="7500938" cy="1143000"/>
          </a:xfrm>
          <a:prstGeom prst="rect">
            <a:avLst/>
          </a:prstGeom>
        </p:spPr>
        <p:txBody>
          <a:bodyPr/>
          <a:lstStyle/>
          <a:p>
            <a:pPr algn="ctr" eaLnBrk="0" hangingPunct="0">
              <a:defRPr/>
            </a:pPr>
            <a:r>
              <a:rPr lang="en-GB" sz="4000" dirty="0">
                <a:latin typeface="Arial" pitchFamily="34" charset="0"/>
                <a:ea typeface="+mj-ea"/>
                <a:cs typeface="Arial" pitchFamily="34" charset="0"/>
              </a:rPr>
              <a:t>Tissue Specific Models</a:t>
            </a:r>
          </a:p>
        </p:txBody>
      </p:sp>
      <p:sp>
        <p:nvSpPr>
          <p:cNvPr id="349" name="TextBox 4"/>
          <p:cNvSpPr txBox="1">
            <a:spLocks noChangeArrowheads="1"/>
          </p:cNvSpPr>
          <p:nvPr/>
        </p:nvSpPr>
        <p:spPr bwMode="auto">
          <a:xfrm>
            <a:off x="2566151" y="675864"/>
            <a:ext cx="5662613" cy="1938992"/>
          </a:xfrm>
          <a:prstGeom prst="rect">
            <a:avLst/>
          </a:prstGeom>
          <a:noFill/>
          <a:ln w="9525">
            <a:noFill/>
            <a:miter lim="800000"/>
            <a:headEnd/>
            <a:tailEnd/>
          </a:ln>
        </p:spPr>
        <p:txBody>
          <a:bodyPr wrap="square">
            <a:spAutoFit/>
          </a:bodyPr>
          <a:lstStyle/>
          <a:p>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are</a:t>
            </a:r>
            <a:r>
              <a:rPr lang="da-DK" sz="2000" dirty="0">
                <a:latin typeface="Arial" charset="0"/>
                <a:cs typeface="Arial" charset="0"/>
              </a:rPr>
              <a:t> </a:t>
            </a:r>
            <a:r>
              <a:rPr lang="da-DK" sz="2000" dirty="0" err="1">
                <a:latin typeface="Arial" charset="0"/>
                <a:cs typeface="Arial" charset="0"/>
              </a:rPr>
              <a:t>developing</a:t>
            </a:r>
            <a:r>
              <a:rPr lang="da-DK" sz="2000" dirty="0">
                <a:latin typeface="Arial" charset="0"/>
                <a:cs typeface="Arial" charset="0"/>
              </a:rPr>
              <a:t> a </a:t>
            </a:r>
            <a:r>
              <a:rPr lang="da-DK" sz="2000" b="1" dirty="0">
                <a:latin typeface="Arial" charset="0"/>
                <a:cs typeface="Arial" charset="0"/>
              </a:rPr>
              <a:t>Human </a:t>
            </a:r>
            <a:r>
              <a:rPr lang="da-DK" sz="2000" b="1" dirty="0" err="1">
                <a:latin typeface="Arial" charset="0"/>
                <a:cs typeface="Arial" charset="0"/>
              </a:rPr>
              <a:t>Metabolic</a:t>
            </a:r>
            <a:r>
              <a:rPr lang="da-DK" sz="2000" b="1" dirty="0">
                <a:latin typeface="Arial" charset="0"/>
                <a:cs typeface="Arial" charset="0"/>
              </a:rPr>
              <a:t> Atlas </a:t>
            </a:r>
            <a:r>
              <a:rPr lang="da-DK" sz="2000" dirty="0" err="1">
                <a:latin typeface="Arial" charset="0"/>
                <a:cs typeface="Arial" charset="0"/>
              </a:rPr>
              <a:t>that</a:t>
            </a:r>
            <a:r>
              <a:rPr lang="da-DK" sz="2000" dirty="0">
                <a:latin typeface="Arial" charset="0"/>
                <a:cs typeface="Arial" charset="0"/>
              </a:rPr>
              <a:t> </a:t>
            </a:r>
            <a:r>
              <a:rPr lang="da-DK" sz="2000" dirty="0" err="1">
                <a:latin typeface="Arial" charset="0"/>
                <a:cs typeface="Arial" charset="0"/>
              </a:rPr>
              <a:t>comprise</a:t>
            </a:r>
            <a:r>
              <a:rPr lang="da-DK" sz="2000" dirty="0">
                <a:latin typeface="Arial" charset="0"/>
                <a:cs typeface="Arial" charset="0"/>
              </a:rPr>
              <a:t> </a:t>
            </a:r>
            <a:r>
              <a:rPr lang="da-DK" sz="2000" dirty="0" err="1">
                <a:latin typeface="Arial" charset="0"/>
                <a:cs typeface="Arial" charset="0"/>
              </a:rPr>
              <a:t>genome-scale</a:t>
            </a:r>
            <a:r>
              <a:rPr lang="da-DK" sz="2000" dirty="0">
                <a:latin typeface="Arial" charset="0"/>
                <a:cs typeface="Arial" charset="0"/>
              </a:rPr>
              <a:t> </a:t>
            </a:r>
            <a:r>
              <a:rPr lang="da-DK" sz="2000" dirty="0" err="1">
                <a:latin typeface="Arial" charset="0"/>
                <a:cs typeface="Arial" charset="0"/>
              </a:rPr>
              <a:t>metabolic</a:t>
            </a:r>
            <a:r>
              <a:rPr lang="da-DK" sz="2000" dirty="0">
                <a:latin typeface="Arial" charset="0"/>
                <a:cs typeface="Arial" charset="0"/>
              </a:rPr>
              <a:t> models for </a:t>
            </a:r>
            <a:r>
              <a:rPr lang="da-DK" sz="2000" dirty="0" err="1">
                <a:latin typeface="Arial" charset="0"/>
                <a:cs typeface="Arial" charset="0"/>
              </a:rPr>
              <a:t>each</a:t>
            </a:r>
            <a:r>
              <a:rPr lang="da-DK" sz="2000" dirty="0">
                <a:latin typeface="Arial" charset="0"/>
                <a:cs typeface="Arial" charset="0"/>
              </a:rPr>
              <a:t> human </a:t>
            </a:r>
            <a:r>
              <a:rPr lang="da-DK" sz="2000" dirty="0" err="1">
                <a:latin typeface="Arial" charset="0"/>
                <a:cs typeface="Arial" charset="0"/>
              </a:rPr>
              <a:t>tissue</a:t>
            </a:r>
            <a:endParaRPr lang="da-DK" sz="2000" dirty="0">
              <a:latin typeface="Arial" charset="0"/>
              <a:cs typeface="Arial" charset="0"/>
            </a:endParaRPr>
          </a:p>
          <a:p>
            <a:endParaRPr lang="da-DK" sz="2000" dirty="0">
              <a:latin typeface="Arial" charset="0"/>
              <a:cs typeface="Arial" charset="0"/>
            </a:endParaRPr>
          </a:p>
          <a:p>
            <a:r>
              <a:rPr lang="da-DK" sz="2000" dirty="0">
                <a:latin typeface="Arial" charset="0"/>
                <a:cs typeface="Arial" charset="0"/>
              </a:rPr>
              <a:t>May </a:t>
            </a:r>
            <a:r>
              <a:rPr lang="da-DK" sz="2000" dirty="0" err="1">
                <a:latin typeface="Arial" charset="0"/>
                <a:cs typeface="Arial" charset="0"/>
              </a:rPr>
              <a:t>allow</a:t>
            </a:r>
            <a:r>
              <a:rPr lang="da-DK" sz="2000" dirty="0">
                <a:latin typeface="Arial" charset="0"/>
                <a:cs typeface="Arial" charset="0"/>
              </a:rPr>
              <a:t> for </a:t>
            </a:r>
            <a:r>
              <a:rPr lang="da-DK" sz="2000" dirty="0" err="1">
                <a:latin typeface="Arial" charset="0"/>
                <a:cs typeface="Arial" charset="0"/>
              </a:rPr>
              <a:t>advanced</a:t>
            </a:r>
            <a:r>
              <a:rPr lang="da-DK" sz="2000" dirty="0">
                <a:latin typeface="Arial" charset="0"/>
                <a:cs typeface="Arial" charset="0"/>
              </a:rPr>
              <a:t> </a:t>
            </a:r>
            <a:r>
              <a:rPr lang="da-DK" sz="2000" dirty="0" err="1">
                <a:latin typeface="Arial" charset="0"/>
                <a:cs typeface="Arial" charset="0"/>
              </a:rPr>
              <a:t>diagnosis</a:t>
            </a:r>
            <a:r>
              <a:rPr lang="da-DK" sz="2000" dirty="0">
                <a:latin typeface="Arial" charset="0"/>
                <a:cs typeface="Arial" charset="0"/>
              </a:rPr>
              <a:t> </a:t>
            </a:r>
            <a:r>
              <a:rPr lang="da-DK" sz="2000" dirty="0" err="1">
                <a:latin typeface="Arial" charset="0"/>
                <a:cs typeface="Arial" charset="0"/>
              </a:rPr>
              <a:t>required</a:t>
            </a:r>
            <a:r>
              <a:rPr lang="da-DK" sz="2000" dirty="0">
                <a:latin typeface="Arial" charset="0"/>
                <a:cs typeface="Arial" charset="0"/>
              </a:rPr>
              <a:t> for </a:t>
            </a:r>
            <a:r>
              <a:rPr lang="da-DK" sz="2000" dirty="0" err="1">
                <a:latin typeface="Arial" charset="0"/>
                <a:cs typeface="Arial" charset="0"/>
              </a:rPr>
              <a:t>development</a:t>
            </a:r>
            <a:r>
              <a:rPr lang="da-DK" sz="2000" dirty="0">
                <a:latin typeface="Arial" charset="0"/>
                <a:cs typeface="Arial" charset="0"/>
              </a:rPr>
              <a:t> of </a:t>
            </a:r>
            <a:r>
              <a:rPr lang="da-DK" sz="2000" b="1" dirty="0" err="1">
                <a:latin typeface="Arial" charset="0"/>
                <a:cs typeface="Arial" charset="0"/>
              </a:rPr>
              <a:t>personalized</a:t>
            </a:r>
            <a:r>
              <a:rPr lang="da-DK" sz="2000" b="1" dirty="0">
                <a:latin typeface="Arial" charset="0"/>
                <a:cs typeface="Arial" charset="0"/>
              </a:rPr>
              <a:t> </a:t>
            </a:r>
            <a:r>
              <a:rPr lang="da-DK" sz="2000" b="1" dirty="0" err="1">
                <a:latin typeface="Arial" charset="0"/>
                <a:cs typeface="Arial" charset="0"/>
              </a:rPr>
              <a:t>medicines</a:t>
            </a:r>
            <a:endParaRPr lang="da-DK" sz="2000" b="1" dirty="0">
              <a:latin typeface="Arial" charset="0"/>
              <a:cs typeface="Arial" charset="0"/>
            </a:endParaRPr>
          </a:p>
        </p:txBody>
      </p:sp>
      <p:sp>
        <p:nvSpPr>
          <p:cNvPr id="350" name="Rounded Rectangle 349"/>
          <p:cNvSpPr/>
          <p:nvPr/>
        </p:nvSpPr>
        <p:spPr>
          <a:xfrm>
            <a:off x="3374290" y="2716816"/>
            <a:ext cx="2590800" cy="1676400"/>
          </a:xfrm>
          <a:prstGeom prst="round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4758223" y="2734959"/>
            <a:ext cx="825867" cy="400110"/>
          </a:xfrm>
          <a:prstGeom prst="rect">
            <a:avLst/>
          </a:prstGeom>
          <a:noFill/>
        </p:spPr>
        <p:txBody>
          <a:bodyPr wrap="none" rtlCol="0">
            <a:spAutoFit/>
          </a:bodyPr>
          <a:lstStyle/>
          <a:p>
            <a:pPr algn="ctr"/>
            <a:r>
              <a:rPr lang="en-US" sz="2000" b="1" dirty="0"/>
              <a:t>Liver</a:t>
            </a:r>
          </a:p>
        </p:txBody>
      </p:sp>
      <p:sp>
        <p:nvSpPr>
          <p:cNvPr id="352" name="TextBox 351"/>
          <p:cNvSpPr txBox="1"/>
          <p:nvPr/>
        </p:nvSpPr>
        <p:spPr>
          <a:xfrm>
            <a:off x="3526690" y="3469886"/>
            <a:ext cx="2286000" cy="923330"/>
          </a:xfrm>
          <a:prstGeom prst="rect">
            <a:avLst/>
          </a:prstGeom>
          <a:noFill/>
        </p:spPr>
        <p:txBody>
          <a:bodyPr wrap="square" rtlCol="0">
            <a:spAutoFit/>
          </a:bodyPr>
          <a:lstStyle/>
          <a:p>
            <a:r>
              <a:rPr lang="en-US" dirty="0"/>
              <a:t>Lipid metabolism</a:t>
            </a:r>
          </a:p>
          <a:p>
            <a:r>
              <a:rPr lang="en-US" dirty="0"/>
              <a:t>Detoxification</a:t>
            </a:r>
          </a:p>
          <a:p>
            <a:r>
              <a:rPr lang="en-US" dirty="0"/>
              <a:t>Glucose metabolism</a:t>
            </a:r>
          </a:p>
        </p:txBody>
      </p:sp>
      <p:sp>
        <p:nvSpPr>
          <p:cNvPr id="353" name="Rounded Rectangle 352"/>
          <p:cNvSpPr/>
          <p:nvPr/>
        </p:nvSpPr>
        <p:spPr>
          <a:xfrm>
            <a:off x="6019800" y="4056827"/>
            <a:ext cx="2819400" cy="1905000"/>
          </a:xfrm>
          <a:prstGeom prst="round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extBox 353"/>
          <p:cNvSpPr txBox="1"/>
          <p:nvPr/>
        </p:nvSpPr>
        <p:spPr>
          <a:xfrm>
            <a:off x="6248400" y="4074970"/>
            <a:ext cx="2227493" cy="400110"/>
          </a:xfrm>
          <a:prstGeom prst="rect">
            <a:avLst/>
          </a:prstGeom>
          <a:noFill/>
        </p:spPr>
        <p:txBody>
          <a:bodyPr wrap="none" rtlCol="0">
            <a:spAutoFit/>
          </a:bodyPr>
          <a:lstStyle/>
          <a:p>
            <a:r>
              <a:rPr lang="en-US" sz="2000" b="1" dirty="0"/>
              <a:t>Gut </a:t>
            </a:r>
            <a:r>
              <a:rPr lang="en-US" sz="2000" b="1" dirty="0" err="1"/>
              <a:t>Microbiome</a:t>
            </a:r>
            <a:endParaRPr lang="en-US" sz="2000" b="1" dirty="0"/>
          </a:p>
        </p:txBody>
      </p:sp>
      <p:sp>
        <p:nvSpPr>
          <p:cNvPr id="355" name="TextBox 354"/>
          <p:cNvSpPr txBox="1"/>
          <p:nvPr/>
        </p:nvSpPr>
        <p:spPr>
          <a:xfrm>
            <a:off x="6858000" y="4532898"/>
            <a:ext cx="2133600" cy="1477328"/>
          </a:xfrm>
          <a:prstGeom prst="rect">
            <a:avLst/>
          </a:prstGeom>
          <a:noFill/>
        </p:spPr>
        <p:txBody>
          <a:bodyPr wrap="square" rtlCol="0">
            <a:spAutoFit/>
          </a:bodyPr>
          <a:lstStyle/>
          <a:p>
            <a:r>
              <a:rPr lang="en-US" dirty="0">
                <a:solidFill>
                  <a:srgbClr val="000000"/>
                </a:solidFill>
              </a:rPr>
              <a:t>Fiber metabolism</a:t>
            </a:r>
          </a:p>
          <a:p>
            <a:r>
              <a:rPr lang="en-US" dirty="0" err="1">
                <a:solidFill>
                  <a:srgbClr val="000000"/>
                </a:solidFill>
              </a:rPr>
              <a:t>Depolymerization</a:t>
            </a:r>
            <a:endParaRPr lang="en-US" dirty="0">
              <a:solidFill>
                <a:srgbClr val="000000"/>
              </a:solidFill>
            </a:endParaRPr>
          </a:p>
          <a:p>
            <a:r>
              <a:rPr lang="en-US" dirty="0">
                <a:solidFill>
                  <a:srgbClr val="000000"/>
                </a:solidFill>
              </a:rPr>
              <a:t>Organic acid</a:t>
            </a:r>
          </a:p>
          <a:p>
            <a:r>
              <a:rPr lang="en-US" dirty="0">
                <a:solidFill>
                  <a:srgbClr val="000000"/>
                </a:solidFill>
              </a:rPr>
              <a:t>   production</a:t>
            </a:r>
          </a:p>
          <a:p>
            <a:endParaRPr lang="en-US" dirty="0">
              <a:solidFill>
                <a:srgbClr val="000000"/>
              </a:solidFill>
            </a:endParaRPr>
          </a:p>
        </p:txBody>
      </p:sp>
      <p:sp>
        <p:nvSpPr>
          <p:cNvPr id="35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99586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66700" y="114300"/>
            <a:ext cx="7924800" cy="1143000"/>
          </a:xfrm>
          <a:prstGeom prst="rect">
            <a:avLst/>
          </a:prstGeom>
        </p:spPr>
        <p:txBody>
          <a:bodyPr/>
          <a:lstStyle/>
          <a:p>
            <a:pPr eaLnBrk="0" hangingPunct="0">
              <a:defRPr/>
            </a:pPr>
            <a:r>
              <a:rPr lang="en-GB" sz="4000" dirty="0">
                <a:latin typeface="Arial" pitchFamily="34" charset="0"/>
                <a:ea typeface="+mj-ea"/>
                <a:cs typeface="Arial" pitchFamily="34" charset="0"/>
              </a:rPr>
              <a:t>Reconstruction of Cell Type Specific Models by INIT</a:t>
            </a:r>
          </a:p>
        </p:txBody>
      </p:sp>
      <p:pic>
        <p:nvPicPr>
          <p:cNvPr id="7" name="Picture 6" descr="Figure1.eps"/>
          <p:cNvPicPr>
            <a:picLocks noChangeAspect="1"/>
          </p:cNvPicPr>
          <p:nvPr/>
        </p:nvPicPr>
        <p:blipFill>
          <a:blip r:embed="rId2"/>
          <a:stretch>
            <a:fillRect/>
          </a:stretch>
        </p:blipFill>
        <p:spPr>
          <a:xfrm>
            <a:off x="423862" y="1462617"/>
            <a:ext cx="8382000" cy="4633384"/>
          </a:xfrm>
          <a:prstGeom prst="rect">
            <a:avLst/>
          </a:prstGeom>
        </p:spPr>
      </p:pic>
      <p:sp>
        <p:nvSpPr>
          <p:cNvPr id="6"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23</a:t>
            </a:fld>
            <a:endParaRPr lang="en-GB" sz="1400" dirty="0">
              <a:solidFill>
                <a:schemeClr val="bg1"/>
              </a:solidFill>
              <a:latin typeface="Arial"/>
              <a:cs typeface="Arial"/>
            </a:endParaRPr>
          </a:p>
        </p:txBody>
      </p:sp>
      <p:sp>
        <p:nvSpPr>
          <p:cNvPr id="2" name="TextBox 1"/>
          <p:cNvSpPr txBox="1"/>
          <p:nvPr/>
        </p:nvSpPr>
        <p:spPr>
          <a:xfrm>
            <a:off x="7239423" y="4571116"/>
            <a:ext cx="1493593" cy="1631216"/>
          </a:xfrm>
          <a:prstGeom prst="rect">
            <a:avLst/>
          </a:prstGeom>
          <a:solidFill>
            <a:schemeClr val="tx2"/>
          </a:solidFill>
        </p:spPr>
        <p:txBody>
          <a:bodyPr wrap="square" rtlCol="0">
            <a:spAutoFit/>
          </a:bodyPr>
          <a:lstStyle/>
          <a:p>
            <a:pPr algn="ctr"/>
            <a:r>
              <a:rPr lang="en-US" sz="2000" b="1" dirty="0">
                <a:solidFill>
                  <a:srgbClr val="FFFFFF"/>
                </a:solidFill>
                <a:latin typeface="Arial"/>
                <a:cs typeface="Arial"/>
              </a:rPr>
              <a:t>Human Metabolic Reaction (HMR) Database </a:t>
            </a:r>
          </a:p>
        </p:txBody>
      </p:sp>
    </p:spTree>
    <p:extLst>
      <p:ext uri="{BB962C8B-B14F-4D97-AF65-F5344CB8AC3E}">
        <p14:creationId xmlns:p14="http://schemas.microsoft.com/office/powerpoint/2010/main" val="383334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pic>
        <p:nvPicPr>
          <p:cNvPr id="5" name="Picture 4" descr="Figure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6494519" cy="4664794"/>
          </a:xfrm>
          <a:prstGeom prst="rect">
            <a:avLst/>
          </a:prstGeom>
        </p:spPr>
      </p:pic>
      <p:sp>
        <p:nvSpPr>
          <p:cNvPr id="6" name="Rectangle 2"/>
          <p:cNvSpPr txBox="1">
            <a:spLocks noChangeArrowheads="1"/>
          </p:cNvSpPr>
          <p:nvPr/>
        </p:nvSpPr>
        <p:spPr>
          <a:xfrm>
            <a:off x="152399" y="0"/>
            <a:ext cx="7350369" cy="1143000"/>
          </a:xfrm>
          <a:prstGeom prst="rect">
            <a:avLst/>
          </a:prstGeom>
        </p:spPr>
        <p:txBody>
          <a:bodyPr/>
          <a:lstStyle/>
          <a:p>
            <a:pPr eaLnBrk="0" hangingPunct="0">
              <a:defRPr/>
            </a:pPr>
            <a:r>
              <a:rPr lang="en-GB" sz="4000" dirty="0">
                <a:latin typeface="Arial" pitchFamily="34" charset="0"/>
                <a:ea typeface="+mj-ea"/>
                <a:cs typeface="Arial" pitchFamily="34" charset="0"/>
              </a:rPr>
              <a:t>The INIT Algorithm</a:t>
            </a:r>
          </a:p>
        </p:txBody>
      </p:sp>
      <p:sp>
        <p:nvSpPr>
          <p:cNvPr id="7" name="textruta 42"/>
          <p:cNvSpPr txBox="1">
            <a:spLocks noChangeArrowheads="1"/>
          </p:cNvSpPr>
          <p:nvPr/>
        </p:nvSpPr>
        <p:spPr bwMode="auto">
          <a:xfrm>
            <a:off x="6191250" y="1050179"/>
            <a:ext cx="2952750" cy="5016500"/>
          </a:xfrm>
          <a:prstGeom prst="rect">
            <a:avLst/>
          </a:prstGeom>
          <a:solidFill>
            <a:schemeClr val="bg1"/>
          </a:solidFill>
          <a:ln w="9525">
            <a:noFill/>
            <a:miter lim="800000"/>
            <a:headEnd/>
            <a:tailEnd/>
          </a:ln>
        </p:spPr>
        <p:txBody>
          <a:bodyPr>
            <a:prstTxWarp prst="textNoShape">
              <a:avLst/>
            </a:prstTxWarp>
            <a:spAutoFit/>
          </a:bodyPr>
          <a:lstStyle/>
          <a:p>
            <a:r>
              <a:rPr lang="en-US" sz="2000" dirty="0">
                <a:latin typeface="Arial"/>
                <a:cs typeface="Arial"/>
              </a:rPr>
              <a:t>The algorithm find a network where:</a:t>
            </a:r>
          </a:p>
          <a:p>
            <a:pPr>
              <a:buFont typeface="Arial" charset="0"/>
              <a:buChar char="•"/>
            </a:pPr>
            <a:r>
              <a:rPr lang="en-US" sz="2000" dirty="0">
                <a:latin typeface="Arial"/>
                <a:cs typeface="Arial"/>
              </a:rPr>
              <a:t>All reactions can have a flux…</a:t>
            </a:r>
          </a:p>
          <a:p>
            <a:pPr>
              <a:buFont typeface="Arial" charset="0"/>
              <a:buChar char="•"/>
            </a:pPr>
            <a:r>
              <a:rPr lang="en-US" sz="2000" dirty="0">
                <a:latin typeface="Arial"/>
                <a:cs typeface="Arial"/>
              </a:rPr>
              <a:t>…all metabolites that are detected by </a:t>
            </a:r>
            <a:r>
              <a:rPr lang="en-US" sz="2000" dirty="0" err="1">
                <a:latin typeface="Arial"/>
                <a:cs typeface="Arial"/>
              </a:rPr>
              <a:t>metabolomics</a:t>
            </a:r>
            <a:r>
              <a:rPr lang="en-US" sz="2000" dirty="0">
                <a:latin typeface="Arial"/>
                <a:cs typeface="Arial"/>
              </a:rPr>
              <a:t> can be produced…</a:t>
            </a:r>
          </a:p>
          <a:p>
            <a:pPr>
              <a:buFont typeface="Arial" charset="0"/>
              <a:buChar char="•"/>
            </a:pPr>
            <a:r>
              <a:rPr lang="en-US" sz="2000" dirty="0">
                <a:latin typeface="Arial"/>
                <a:cs typeface="Arial"/>
              </a:rPr>
              <a:t>…where as many metabolites as possible can be produced…</a:t>
            </a:r>
          </a:p>
          <a:p>
            <a:pPr>
              <a:buFont typeface="Arial" charset="0"/>
              <a:buChar char="•"/>
            </a:pPr>
            <a:r>
              <a:rPr lang="en-US" sz="2000" dirty="0">
                <a:latin typeface="Arial"/>
                <a:cs typeface="Arial"/>
              </a:rPr>
              <a:t>…and where the sum of the scores for the reactions is as large as possible</a:t>
            </a:r>
          </a:p>
          <a:p>
            <a:pPr>
              <a:buFont typeface="Arial" charset="0"/>
              <a:buChar char="•"/>
            </a:pPr>
            <a:endParaRPr lang="en-US" sz="2000" dirty="0">
              <a:latin typeface="Arial"/>
              <a:cs typeface="Arial"/>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67440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594100" y="647700"/>
            <a:ext cx="5245100" cy="5562600"/>
            <a:chOff x="1563240" y="163572"/>
            <a:chExt cx="5662479" cy="6458991"/>
          </a:xfrm>
        </p:grpSpPr>
        <p:pic>
          <p:nvPicPr>
            <p:cNvPr id="2" name="Picture 1"/>
            <p:cNvPicPr>
              <a:picLocks noChangeAspect="1"/>
            </p:cNvPicPr>
            <p:nvPr/>
          </p:nvPicPr>
          <p:blipFill>
            <a:blip r:embed="rId2"/>
            <a:stretch>
              <a:fillRect/>
            </a:stretch>
          </p:blipFill>
          <p:spPr>
            <a:xfrm>
              <a:off x="1563240" y="163572"/>
              <a:ext cx="5662479" cy="6458991"/>
            </a:xfrm>
            <a:prstGeom prst="rect">
              <a:avLst/>
            </a:prstGeom>
          </p:spPr>
        </p:pic>
        <p:sp>
          <p:nvSpPr>
            <p:cNvPr id="3" name="Rectangle 2"/>
            <p:cNvSpPr/>
            <p:nvPr/>
          </p:nvSpPr>
          <p:spPr>
            <a:xfrm>
              <a:off x="1712621" y="269413"/>
              <a:ext cx="567666" cy="3560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ruta 9"/>
          <p:cNvSpPr txBox="1"/>
          <p:nvPr/>
        </p:nvSpPr>
        <p:spPr>
          <a:xfrm>
            <a:off x="203200" y="1931333"/>
            <a:ext cx="2667000" cy="4401205"/>
          </a:xfrm>
          <a:prstGeom prst="rect">
            <a:avLst/>
          </a:prstGeom>
          <a:noFill/>
        </p:spPr>
        <p:txBody>
          <a:bodyPr wrap="square">
            <a:spAutoFit/>
          </a:bodyPr>
          <a:lstStyle/>
          <a:p>
            <a:pPr>
              <a:defRPr/>
            </a:pPr>
            <a:r>
              <a:rPr lang="en-US" sz="2000" dirty="0">
                <a:latin typeface="Arial"/>
                <a:cs typeface="Arial"/>
              </a:rPr>
              <a:t>The </a:t>
            </a:r>
            <a:r>
              <a:rPr lang="en-US" sz="2000" b="1" dirty="0">
                <a:latin typeface="Arial"/>
                <a:cs typeface="Arial"/>
              </a:rPr>
              <a:t>165 genes </a:t>
            </a:r>
            <a:r>
              <a:rPr lang="en-US" sz="2000" dirty="0">
                <a:latin typeface="Arial"/>
                <a:cs typeface="Arial"/>
              </a:rPr>
              <a:t>in the manual model and not in our database (and hence our model) encode primarily transporters to sinusoidal space</a:t>
            </a:r>
          </a:p>
          <a:p>
            <a:pPr>
              <a:defRPr/>
            </a:pPr>
            <a:endParaRPr lang="en-US" sz="2000" dirty="0">
              <a:latin typeface="Arial"/>
              <a:cs typeface="Arial"/>
            </a:endParaRPr>
          </a:p>
          <a:p>
            <a:pPr>
              <a:defRPr/>
            </a:pPr>
            <a:r>
              <a:rPr lang="en-US" sz="2000" dirty="0">
                <a:latin typeface="Arial"/>
                <a:cs typeface="Arial"/>
              </a:rPr>
              <a:t>The </a:t>
            </a:r>
            <a:r>
              <a:rPr lang="en-US" sz="2000" b="1" dirty="0">
                <a:latin typeface="Arial"/>
                <a:cs typeface="Arial"/>
              </a:rPr>
              <a:t>105 genes</a:t>
            </a:r>
            <a:r>
              <a:rPr lang="en-US" sz="2000" b="1" i="1" dirty="0">
                <a:latin typeface="Arial"/>
                <a:cs typeface="Arial"/>
              </a:rPr>
              <a:t> </a:t>
            </a:r>
            <a:r>
              <a:rPr lang="en-US" sz="2000" dirty="0">
                <a:latin typeface="Arial"/>
                <a:cs typeface="Arial"/>
              </a:rPr>
              <a:t>in HepatoNet1 and not in our model are mainly coding for </a:t>
            </a:r>
            <a:r>
              <a:rPr lang="en-US" sz="2000" dirty="0" err="1">
                <a:latin typeface="Arial"/>
                <a:cs typeface="Arial"/>
              </a:rPr>
              <a:t>iso</a:t>
            </a:r>
            <a:r>
              <a:rPr lang="en-US" sz="2000" dirty="0">
                <a:latin typeface="Arial"/>
                <a:cs typeface="Arial"/>
              </a:rPr>
              <a:t>-enzymes (reactions are in our model) </a:t>
            </a:r>
          </a:p>
        </p:txBody>
      </p:sp>
      <p:sp>
        <p:nvSpPr>
          <p:cNvPr id="6" name="Rectangle 2"/>
          <p:cNvSpPr txBox="1">
            <a:spLocks noChangeArrowheads="1"/>
          </p:cNvSpPr>
          <p:nvPr/>
        </p:nvSpPr>
        <p:spPr>
          <a:xfrm>
            <a:off x="152400" y="0"/>
            <a:ext cx="3048000" cy="1143000"/>
          </a:xfrm>
          <a:prstGeom prst="rect">
            <a:avLst/>
          </a:prstGeom>
        </p:spPr>
        <p:txBody>
          <a:bodyPr/>
          <a:lstStyle/>
          <a:p>
            <a:pPr eaLnBrk="0" hangingPunct="0">
              <a:defRPr/>
            </a:pPr>
            <a:r>
              <a:rPr lang="en-GB" sz="4000" dirty="0">
                <a:latin typeface="Arial" pitchFamily="34" charset="0"/>
                <a:ea typeface="+mj-ea"/>
                <a:cs typeface="Arial" pitchFamily="34" charset="0"/>
              </a:rPr>
              <a:t>Comparison with Manual Liver Model</a:t>
            </a:r>
          </a:p>
        </p:txBody>
      </p:sp>
      <p:sp>
        <p:nvSpPr>
          <p:cNvPr id="8"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156541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4.pdf"/>
          <p:cNvPicPr>
            <a:picLocks noChangeAspect="1"/>
          </p:cNvPicPr>
          <p:nvPr/>
        </p:nvPicPr>
        <p:blipFill>
          <a:blip r:embed="rId2"/>
          <a:stretch>
            <a:fillRect/>
          </a:stretch>
        </p:blipFill>
        <p:spPr>
          <a:xfrm>
            <a:off x="228600" y="777875"/>
            <a:ext cx="8928318" cy="6308725"/>
          </a:xfrm>
          <a:prstGeom prst="rect">
            <a:avLst/>
          </a:prstGeom>
        </p:spPr>
      </p:pic>
      <p:sp>
        <p:nvSpPr>
          <p:cNvPr id="5" name="TextBox 4"/>
          <p:cNvSpPr txBox="1"/>
          <p:nvPr/>
        </p:nvSpPr>
        <p:spPr>
          <a:xfrm rot="16200000">
            <a:off x="-564592" y="3612592"/>
            <a:ext cx="1590850" cy="461665"/>
          </a:xfrm>
          <a:prstGeom prst="rect">
            <a:avLst/>
          </a:prstGeom>
          <a:solidFill>
            <a:schemeClr val="bg1"/>
          </a:solidFill>
        </p:spPr>
        <p:txBody>
          <a:bodyPr wrap="none" rtlCol="0">
            <a:spAutoFit/>
          </a:bodyPr>
          <a:lstStyle/>
          <a:p>
            <a:r>
              <a:rPr lang="en-US" sz="2400" b="1" dirty="0"/>
              <a:t>Cell Type</a:t>
            </a:r>
          </a:p>
        </p:txBody>
      </p:sp>
      <p:sp>
        <p:nvSpPr>
          <p:cNvPr id="6" name="TextBox 5"/>
          <p:cNvSpPr txBox="1"/>
          <p:nvPr/>
        </p:nvSpPr>
        <p:spPr>
          <a:xfrm>
            <a:off x="4495800" y="1371600"/>
            <a:ext cx="4114800" cy="461665"/>
          </a:xfrm>
          <a:prstGeom prst="rect">
            <a:avLst/>
          </a:prstGeom>
          <a:solidFill>
            <a:schemeClr val="bg1"/>
          </a:solidFill>
        </p:spPr>
        <p:txBody>
          <a:bodyPr wrap="square" rtlCol="0">
            <a:spAutoFit/>
          </a:bodyPr>
          <a:lstStyle/>
          <a:p>
            <a:r>
              <a:rPr lang="en-US" sz="2400" b="1" dirty="0"/>
              <a:t>KEGG Metabolic Pathway</a:t>
            </a:r>
          </a:p>
        </p:txBody>
      </p:sp>
      <p:sp>
        <p:nvSpPr>
          <p:cNvPr id="7" name="Rectangle 2"/>
          <p:cNvSpPr txBox="1">
            <a:spLocks noChangeArrowheads="1"/>
          </p:cNvSpPr>
          <p:nvPr/>
        </p:nvSpPr>
        <p:spPr>
          <a:xfrm>
            <a:off x="228600" y="0"/>
            <a:ext cx="8305800" cy="1143000"/>
          </a:xfrm>
          <a:prstGeom prst="rect">
            <a:avLst/>
          </a:prstGeom>
        </p:spPr>
        <p:txBody>
          <a:bodyPr/>
          <a:lstStyle/>
          <a:p>
            <a:pPr eaLnBrk="0" hangingPunct="0">
              <a:defRPr/>
            </a:pPr>
            <a:r>
              <a:rPr lang="en-GB" sz="4000" dirty="0">
                <a:latin typeface="Arial" pitchFamily="34" charset="0"/>
                <a:ea typeface="+mj-ea"/>
                <a:cs typeface="Arial" pitchFamily="34" charset="0"/>
              </a:rPr>
              <a:t>GEMs for 69 Human Cell Types</a:t>
            </a:r>
          </a:p>
        </p:txBody>
      </p:sp>
      <p:sp>
        <p:nvSpPr>
          <p:cNvPr id="8" name="TextBox 4"/>
          <p:cNvSpPr txBox="1">
            <a:spLocks noChangeArrowheads="1"/>
          </p:cNvSpPr>
          <p:nvPr/>
        </p:nvSpPr>
        <p:spPr bwMode="auto">
          <a:xfrm>
            <a:off x="292100" y="609600"/>
            <a:ext cx="8382000" cy="707886"/>
          </a:xfrm>
          <a:prstGeom prst="rect">
            <a:avLst/>
          </a:prstGeom>
          <a:noFill/>
          <a:ln w="9525">
            <a:noFill/>
            <a:miter lim="800000"/>
            <a:headEnd/>
            <a:tailEnd/>
          </a:ln>
        </p:spPr>
        <p:txBody>
          <a:bodyPr wrap="square">
            <a:spAutoFit/>
          </a:bodyPr>
          <a:lstStyle/>
          <a:p>
            <a:r>
              <a:rPr lang="da-DK" sz="2000" dirty="0" err="1">
                <a:latin typeface="Arial" charset="0"/>
                <a:cs typeface="Arial" charset="0"/>
              </a:rPr>
              <a:t>Different</a:t>
            </a:r>
            <a:r>
              <a:rPr lang="da-DK" sz="2000" dirty="0">
                <a:latin typeface="Arial" charset="0"/>
                <a:cs typeface="Arial" charset="0"/>
              </a:rPr>
              <a:t> </a:t>
            </a:r>
            <a:r>
              <a:rPr lang="da-DK" sz="2000" dirty="0" err="1">
                <a:latin typeface="Arial" charset="0"/>
                <a:cs typeface="Arial" charset="0"/>
              </a:rPr>
              <a:t>cell</a:t>
            </a:r>
            <a:r>
              <a:rPr lang="da-DK" sz="2000" dirty="0">
                <a:latin typeface="Arial" charset="0"/>
                <a:cs typeface="Arial" charset="0"/>
              </a:rPr>
              <a:t> types </a:t>
            </a:r>
            <a:r>
              <a:rPr lang="da-DK" sz="2000" dirty="0" err="1">
                <a:latin typeface="Arial" charset="0"/>
                <a:cs typeface="Arial" charset="0"/>
              </a:rPr>
              <a:t>clearly</a:t>
            </a:r>
            <a:r>
              <a:rPr lang="da-DK" sz="2000" dirty="0">
                <a:latin typeface="Arial" charset="0"/>
                <a:cs typeface="Arial" charset="0"/>
              </a:rPr>
              <a:t> have </a:t>
            </a:r>
            <a:r>
              <a:rPr lang="da-DK" sz="2000" dirty="0" err="1">
                <a:latin typeface="Arial" charset="0"/>
                <a:cs typeface="Arial" charset="0"/>
              </a:rPr>
              <a:t>specialization</a:t>
            </a:r>
            <a:r>
              <a:rPr lang="da-DK" sz="2000" dirty="0">
                <a:latin typeface="Arial" charset="0"/>
                <a:cs typeface="Arial" charset="0"/>
              </a:rPr>
              <a:t> in terms of </a:t>
            </a:r>
            <a:r>
              <a:rPr lang="da-DK" sz="2000" dirty="0" err="1">
                <a:latin typeface="Arial" charset="0"/>
                <a:cs typeface="Arial" charset="0"/>
              </a:rPr>
              <a:t>metabolic</a:t>
            </a:r>
            <a:r>
              <a:rPr lang="da-DK" sz="2000" dirty="0">
                <a:latin typeface="Arial" charset="0"/>
                <a:cs typeface="Arial" charset="0"/>
              </a:rPr>
              <a:t> </a:t>
            </a:r>
            <a:r>
              <a:rPr lang="da-DK" sz="2000" dirty="0" err="1">
                <a:latin typeface="Arial" charset="0"/>
                <a:cs typeface="Arial" charset="0"/>
              </a:rPr>
              <a:t>functions</a:t>
            </a:r>
            <a:endParaRPr lang="sv-SE" sz="2000" dirty="0">
              <a:latin typeface="Arial" charset="0"/>
              <a:cs typeface="Arial" charset="0"/>
            </a:endParaRPr>
          </a:p>
        </p:txBody>
      </p:sp>
    </p:spTree>
    <p:extLst>
      <p:ext uri="{BB962C8B-B14F-4D97-AF65-F5344CB8AC3E}">
        <p14:creationId xmlns:p14="http://schemas.microsoft.com/office/powerpoint/2010/main" val="73514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499" y="1595848"/>
            <a:ext cx="6861193" cy="4533029"/>
          </a:xfrm>
          <a:prstGeom prst="rect">
            <a:avLst/>
          </a:prstGeom>
        </p:spPr>
      </p:pic>
      <p:sp>
        <p:nvSpPr>
          <p:cNvPr id="3" name="Rectangle 2"/>
          <p:cNvSpPr txBox="1">
            <a:spLocks noChangeArrowheads="1"/>
          </p:cNvSpPr>
          <p:nvPr/>
        </p:nvSpPr>
        <p:spPr>
          <a:xfrm>
            <a:off x="228600" y="0"/>
            <a:ext cx="7528169" cy="1143000"/>
          </a:xfrm>
          <a:prstGeom prst="rect">
            <a:avLst/>
          </a:prstGeom>
        </p:spPr>
        <p:txBody>
          <a:bodyPr/>
          <a:lstStyle/>
          <a:p>
            <a:pPr eaLnBrk="0" hangingPunct="0">
              <a:defRPr/>
            </a:pPr>
            <a:r>
              <a:rPr lang="en-GB" sz="4000" dirty="0">
                <a:latin typeface="Arial" pitchFamily="34" charset="0"/>
                <a:ea typeface="+mj-ea"/>
                <a:cs typeface="Arial" pitchFamily="34" charset="0"/>
              </a:rPr>
              <a:t>Difference between 16 Cancers and 69 Normal Cell Types</a:t>
            </a:r>
          </a:p>
        </p:txBody>
      </p:sp>
      <p:sp>
        <p:nvSpPr>
          <p:cNvPr id="5" name="TextBox 4"/>
          <p:cNvSpPr txBox="1">
            <a:spLocks noChangeArrowheads="1"/>
          </p:cNvSpPr>
          <p:nvPr/>
        </p:nvSpPr>
        <p:spPr bwMode="auto">
          <a:xfrm>
            <a:off x="5177203" y="4400061"/>
            <a:ext cx="3556977" cy="1323439"/>
          </a:xfrm>
          <a:prstGeom prst="rect">
            <a:avLst/>
          </a:prstGeom>
          <a:noFill/>
          <a:ln w="9525">
            <a:noFill/>
            <a:miter lim="800000"/>
            <a:headEnd/>
            <a:tailEnd/>
          </a:ln>
        </p:spPr>
        <p:txBody>
          <a:bodyPr wrap="square">
            <a:spAutoFit/>
          </a:bodyPr>
          <a:lstStyle/>
          <a:p>
            <a:r>
              <a:rPr lang="da-DK" sz="2000" dirty="0" err="1">
                <a:latin typeface="Arial" charset="0"/>
                <a:cs typeface="Arial" charset="0"/>
              </a:rPr>
              <a:t>Identification</a:t>
            </a:r>
            <a:r>
              <a:rPr lang="da-DK" sz="2000" dirty="0">
                <a:latin typeface="Arial" charset="0"/>
                <a:cs typeface="Arial" charset="0"/>
              </a:rPr>
              <a:t> of a </a:t>
            </a:r>
            <a:r>
              <a:rPr lang="da-DK" sz="2000" dirty="0" err="1">
                <a:latin typeface="Arial" charset="0"/>
                <a:cs typeface="Arial" charset="0"/>
              </a:rPr>
              <a:t>consensus</a:t>
            </a:r>
            <a:r>
              <a:rPr lang="da-DK" sz="2000" dirty="0">
                <a:latin typeface="Arial" charset="0"/>
                <a:cs typeface="Arial" charset="0"/>
              </a:rPr>
              <a:t> </a:t>
            </a:r>
            <a:r>
              <a:rPr lang="da-DK" sz="2000" dirty="0" err="1">
                <a:latin typeface="Arial" charset="0"/>
                <a:cs typeface="Arial" charset="0"/>
              </a:rPr>
              <a:t>metabolic</a:t>
            </a:r>
            <a:r>
              <a:rPr lang="da-DK" sz="2000" dirty="0">
                <a:latin typeface="Arial" charset="0"/>
                <a:cs typeface="Arial" charset="0"/>
              </a:rPr>
              <a:t> </a:t>
            </a:r>
            <a:r>
              <a:rPr lang="da-DK" sz="2000" dirty="0" err="1">
                <a:latin typeface="Arial" charset="0"/>
                <a:cs typeface="Arial" charset="0"/>
              </a:rPr>
              <a:t>networks</a:t>
            </a:r>
            <a:r>
              <a:rPr lang="da-DK" sz="2000" dirty="0">
                <a:latin typeface="Arial" charset="0"/>
                <a:cs typeface="Arial" charset="0"/>
              </a:rPr>
              <a:t> present in 16 cancers and not present in normal </a:t>
            </a:r>
            <a:r>
              <a:rPr lang="da-DK" sz="2000" dirty="0" err="1">
                <a:latin typeface="Arial" charset="0"/>
                <a:cs typeface="Arial" charset="0"/>
              </a:rPr>
              <a:t>cell</a:t>
            </a:r>
            <a:r>
              <a:rPr lang="da-DK" sz="2000" dirty="0">
                <a:latin typeface="Arial" charset="0"/>
                <a:cs typeface="Arial" charset="0"/>
              </a:rPr>
              <a:t> types</a:t>
            </a:r>
            <a:endParaRPr lang="sv-SE" sz="2000" dirty="0">
              <a:latin typeface="Arial" charset="0"/>
              <a:cs typeface="Arial" charset="0"/>
            </a:endParaRPr>
          </a:p>
        </p:txBody>
      </p:sp>
      <p:sp>
        <p:nvSpPr>
          <p:cNvPr id="6" name="TextBox 5"/>
          <p:cNvSpPr txBox="1">
            <a:spLocks noChangeArrowheads="1"/>
          </p:cNvSpPr>
          <p:nvPr/>
        </p:nvSpPr>
        <p:spPr bwMode="auto">
          <a:xfrm>
            <a:off x="6506308" y="1172063"/>
            <a:ext cx="2868249" cy="1631216"/>
          </a:xfrm>
          <a:prstGeom prst="rect">
            <a:avLst/>
          </a:prstGeom>
          <a:noFill/>
          <a:ln w="9525">
            <a:noFill/>
            <a:miter lim="800000"/>
            <a:headEnd/>
            <a:tailEnd/>
          </a:ln>
        </p:spPr>
        <p:txBody>
          <a:bodyPr wrap="square">
            <a:spAutoFit/>
          </a:bodyPr>
          <a:lstStyle/>
          <a:p>
            <a:r>
              <a:rPr lang="da-DK" sz="2000" dirty="0" err="1">
                <a:latin typeface="Arial" charset="0"/>
                <a:cs typeface="Arial" charset="0"/>
              </a:rPr>
              <a:t>Known</a:t>
            </a:r>
            <a:r>
              <a:rPr lang="da-DK" sz="2000" dirty="0">
                <a:latin typeface="Arial" charset="0"/>
                <a:cs typeface="Arial" charset="0"/>
              </a:rPr>
              <a:t> differences </a:t>
            </a:r>
            <a:r>
              <a:rPr lang="da-DK" sz="2000" dirty="0" err="1">
                <a:latin typeface="Arial" charset="0"/>
                <a:cs typeface="Arial" charset="0"/>
              </a:rPr>
              <a:t>identified</a:t>
            </a:r>
            <a:r>
              <a:rPr lang="da-DK" sz="2000" dirty="0">
                <a:latin typeface="Arial" charset="0"/>
                <a:cs typeface="Arial" charset="0"/>
              </a:rPr>
              <a:t>:</a:t>
            </a:r>
          </a:p>
          <a:p>
            <a:pPr marL="342900" indent="-342900">
              <a:buFont typeface="Arial"/>
              <a:buChar char="•"/>
            </a:pPr>
            <a:r>
              <a:rPr lang="da-DK" sz="2000" dirty="0" err="1">
                <a:latin typeface="Arial" charset="0"/>
                <a:cs typeface="Arial" charset="0"/>
              </a:rPr>
              <a:t>Polyamines</a:t>
            </a:r>
            <a:endParaRPr lang="sv-SE" sz="2000" dirty="0">
              <a:latin typeface="Arial" charset="0"/>
              <a:cs typeface="Arial" charset="0"/>
            </a:endParaRPr>
          </a:p>
          <a:p>
            <a:pPr marL="342900" indent="-342900">
              <a:buFont typeface="Arial"/>
              <a:buChar char="•"/>
            </a:pPr>
            <a:r>
              <a:rPr lang="sv-SE" sz="2000" dirty="0" err="1">
                <a:latin typeface="Arial" charset="0"/>
                <a:cs typeface="Arial" charset="0"/>
              </a:rPr>
              <a:t>Isoprenoids</a:t>
            </a:r>
            <a:endParaRPr lang="sv-SE" sz="2000" dirty="0">
              <a:latin typeface="Arial" charset="0"/>
              <a:cs typeface="Arial" charset="0"/>
            </a:endParaRPr>
          </a:p>
          <a:p>
            <a:pPr marL="342900" indent="-342900">
              <a:buFont typeface="Arial"/>
              <a:buChar char="•"/>
            </a:pPr>
            <a:r>
              <a:rPr lang="sv-SE" sz="2000" dirty="0">
                <a:latin typeface="Arial" charset="0"/>
                <a:cs typeface="Arial" charset="0"/>
              </a:rPr>
              <a:t>Prostaglandins</a:t>
            </a:r>
            <a:endParaRPr lang="da-DK" sz="2000" dirty="0">
              <a:latin typeface="Arial" charset="0"/>
              <a:cs typeface="Arial" charset="0"/>
            </a:endParaRPr>
          </a:p>
        </p:txBody>
      </p:sp>
      <p:sp>
        <p:nvSpPr>
          <p:cNvPr id="7"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27</a:t>
            </a:fld>
            <a:endParaRPr lang="en-GB" sz="1400" dirty="0">
              <a:solidFill>
                <a:schemeClr val="bg1"/>
              </a:solidFill>
              <a:latin typeface="Arial"/>
              <a:cs typeface="Arial"/>
            </a:endParaRPr>
          </a:p>
        </p:txBody>
      </p:sp>
      <p:sp>
        <p:nvSpPr>
          <p:cNvPr id="2" name="TextBox 1"/>
          <p:cNvSpPr txBox="1"/>
          <p:nvPr/>
        </p:nvSpPr>
        <p:spPr>
          <a:xfrm>
            <a:off x="1404574" y="3091086"/>
            <a:ext cx="6578293" cy="461665"/>
          </a:xfrm>
          <a:prstGeom prst="rect">
            <a:avLst/>
          </a:prstGeom>
          <a:solidFill>
            <a:schemeClr val="tx2"/>
          </a:solidFill>
        </p:spPr>
        <p:txBody>
          <a:bodyPr wrap="none" rtlCol="0">
            <a:spAutoFit/>
          </a:bodyPr>
          <a:lstStyle/>
          <a:p>
            <a:r>
              <a:rPr lang="en-US" sz="2400" dirty="0">
                <a:solidFill>
                  <a:schemeClr val="bg1"/>
                </a:solidFill>
                <a:latin typeface="Arial"/>
                <a:cs typeface="Arial"/>
              </a:rPr>
              <a:t>All models available at </a:t>
            </a:r>
            <a:r>
              <a:rPr lang="en-US" sz="2400" dirty="0" err="1">
                <a:solidFill>
                  <a:schemeClr val="bg1"/>
                </a:solidFill>
                <a:latin typeface="Arial"/>
                <a:cs typeface="Arial"/>
              </a:rPr>
              <a:t>www.metabolicatlas.org</a:t>
            </a:r>
            <a:endParaRPr lang="en-US" sz="2400" dirty="0">
              <a:solidFill>
                <a:schemeClr val="bg1"/>
              </a:solidFill>
              <a:latin typeface="Arial"/>
              <a:cs typeface="Arial"/>
            </a:endParaRPr>
          </a:p>
        </p:txBody>
      </p:sp>
    </p:spTree>
    <p:extLst>
      <p:ext uri="{BB962C8B-B14F-4D97-AF65-F5344CB8AC3E}">
        <p14:creationId xmlns:p14="http://schemas.microsoft.com/office/powerpoint/2010/main" val="309357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5098" y="2624992"/>
            <a:ext cx="6568440" cy="646331"/>
          </a:xfrm>
          <a:prstGeom prst="rect">
            <a:avLst/>
          </a:prstGeom>
          <a:noFill/>
        </p:spPr>
        <p:txBody>
          <a:bodyPr wrap="square" rtlCol="0">
            <a:spAutoFit/>
          </a:bodyPr>
          <a:lstStyle/>
          <a:p>
            <a:pPr algn="ctr"/>
            <a:r>
              <a:rPr lang="en-US" sz="3600" b="1" dirty="0">
                <a:latin typeface="Arial"/>
                <a:cs typeface="Arial"/>
              </a:rPr>
              <a:t>Second Generation Models</a:t>
            </a:r>
          </a:p>
        </p:txBody>
      </p:sp>
      <p:sp>
        <p:nvSpPr>
          <p:cNvPr id="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216390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66437" y="949439"/>
            <a:ext cx="3264196" cy="2480891"/>
          </a:xfrm>
          <a:prstGeom prst="roundRect">
            <a:avLst>
              <a:gd name="adj" fmla="val 9127"/>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3" name="Rounded Rectangle 2"/>
          <p:cNvSpPr/>
          <p:nvPr/>
        </p:nvSpPr>
        <p:spPr>
          <a:xfrm>
            <a:off x="1038254" y="1586179"/>
            <a:ext cx="1440160" cy="1047614"/>
          </a:xfrm>
          <a:prstGeom prst="roundRect">
            <a:avLst/>
          </a:prstGeom>
          <a:solidFill>
            <a:srgbClr val="FFFF00">
              <a:alpha val="72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b="1">
              <a:latin typeface="Helvetica" pitchFamily="34" charset="0"/>
            </a:endParaRPr>
          </a:p>
        </p:txBody>
      </p:sp>
      <p:sp>
        <p:nvSpPr>
          <p:cNvPr id="4" name="Rounded Rectangle 3"/>
          <p:cNvSpPr/>
          <p:nvPr/>
        </p:nvSpPr>
        <p:spPr>
          <a:xfrm>
            <a:off x="1974357" y="1337777"/>
            <a:ext cx="1440161" cy="1368000"/>
          </a:xfrm>
          <a:prstGeom prst="roundRect">
            <a:avLst/>
          </a:prstGeom>
          <a:solidFill>
            <a:srgbClr val="FFC000">
              <a:alpha val="62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5" name="Rounded Rectangle 4"/>
          <p:cNvSpPr/>
          <p:nvPr/>
        </p:nvSpPr>
        <p:spPr>
          <a:xfrm>
            <a:off x="1614318" y="2162243"/>
            <a:ext cx="1224136" cy="936104"/>
          </a:xfrm>
          <a:prstGeom prst="roundRect">
            <a:avLst/>
          </a:prstGeom>
          <a:solidFill>
            <a:srgbClr val="00B0F0">
              <a:alpha val="54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b="1">
              <a:latin typeface="Helvetica" pitchFamily="34" charset="0"/>
            </a:endParaRPr>
          </a:p>
        </p:txBody>
      </p:sp>
      <p:sp>
        <p:nvSpPr>
          <p:cNvPr id="6" name="Rectangle 5"/>
          <p:cNvSpPr/>
          <p:nvPr/>
        </p:nvSpPr>
        <p:spPr>
          <a:xfrm>
            <a:off x="1997922" y="1767070"/>
            <a:ext cx="439544" cy="276999"/>
          </a:xfrm>
          <a:prstGeom prst="rect">
            <a:avLst/>
          </a:prstGeom>
        </p:spPr>
        <p:txBody>
          <a:bodyPr wrap="none">
            <a:spAutoFit/>
          </a:bodyPr>
          <a:lstStyle/>
          <a:p>
            <a:r>
              <a:rPr lang="en-GB" sz="1200" b="1" dirty="0">
                <a:latin typeface="Helvetica" pitchFamily="34" charset="0"/>
                <a:cs typeface="Times New Roman" pitchFamily="18" charset="0"/>
              </a:rPr>
              <a:t>719</a:t>
            </a:r>
            <a:endParaRPr lang="sv-SE" sz="1200" b="1" dirty="0">
              <a:latin typeface="Helvetica" pitchFamily="34" charset="0"/>
            </a:endParaRPr>
          </a:p>
        </p:txBody>
      </p:sp>
      <p:sp>
        <p:nvSpPr>
          <p:cNvPr id="7" name="Rectangle 6"/>
          <p:cNvSpPr/>
          <p:nvPr/>
        </p:nvSpPr>
        <p:spPr>
          <a:xfrm>
            <a:off x="2694438" y="1767070"/>
            <a:ext cx="516039" cy="276999"/>
          </a:xfrm>
          <a:prstGeom prst="rect">
            <a:avLst/>
          </a:prstGeom>
        </p:spPr>
        <p:txBody>
          <a:bodyPr wrap="none">
            <a:spAutoFit/>
          </a:bodyPr>
          <a:lstStyle/>
          <a:p>
            <a:r>
              <a:rPr lang="en-GB" sz="1200" b="1" dirty="0">
                <a:latin typeface="Helvetica" pitchFamily="34" charset="0"/>
                <a:cs typeface="Times New Roman" pitchFamily="18" charset="0"/>
              </a:rPr>
              <a:t>1175</a:t>
            </a:r>
            <a:endParaRPr lang="sv-SE" sz="1200" b="1" dirty="0">
              <a:latin typeface="Helvetica" pitchFamily="34" charset="0"/>
            </a:endParaRPr>
          </a:p>
        </p:txBody>
      </p:sp>
      <p:sp>
        <p:nvSpPr>
          <p:cNvPr id="8" name="Rectangle 7"/>
          <p:cNvSpPr/>
          <p:nvPr/>
        </p:nvSpPr>
        <p:spPr>
          <a:xfrm>
            <a:off x="1182270" y="1767070"/>
            <a:ext cx="439544" cy="276999"/>
          </a:xfrm>
          <a:prstGeom prst="rect">
            <a:avLst/>
          </a:prstGeom>
        </p:spPr>
        <p:txBody>
          <a:bodyPr wrap="none">
            <a:spAutoFit/>
          </a:bodyPr>
          <a:lstStyle/>
          <a:p>
            <a:r>
              <a:rPr lang="en-GB" sz="1200" b="1" dirty="0">
                <a:latin typeface="Helvetica" pitchFamily="34" charset="0"/>
                <a:cs typeface="Times New Roman" pitchFamily="18" charset="0"/>
              </a:rPr>
              <a:t>163</a:t>
            </a:r>
            <a:endParaRPr lang="sv-SE" sz="1200" b="1" dirty="0">
              <a:latin typeface="Helvetica" pitchFamily="34" charset="0"/>
            </a:endParaRPr>
          </a:p>
        </p:txBody>
      </p:sp>
      <p:sp>
        <p:nvSpPr>
          <p:cNvPr id="9" name="Rectangle 8"/>
          <p:cNvSpPr/>
          <p:nvPr/>
        </p:nvSpPr>
        <p:spPr>
          <a:xfrm>
            <a:off x="2019634" y="2234251"/>
            <a:ext cx="439544" cy="276999"/>
          </a:xfrm>
          <a:prstGeom prst="rect">
            <a:avLst/>
          </a:prstGeom>
        </p:spPr>
        <p:txBody>
          <a:bodyPr wrap="none">
            <a:spAutoFit/>
          </a:bodyPr>
          <a:lstStyle/>
          <a:p>
            <a:r>
              <a:rPr lang="en-GB" sz="1200" b="1" dirty="0">
                <a:latin typeface="Helvetica" pitchFamily="34" charset="0"/>
                <a:cs typeface="Times New Roman" pitchFamily="18" charset="0"/>
              </a:rPr>
              <a:t>543</a:t>
            </a:r>
            <a:endParaRPr lang="sv-SE" sz="1200" b="1" dirty="0">
              <a:latin typeface="Helvetica" pitchFamily="34" charset="0"/>
            </a:endParaRPr>
          </a:p>
        </p:txBody>
      </p:sp>
      <p:sp>
        <p:nvSpPr>
          <p:cNvPr id="10" name="Rectangle 9"/>
          <p:cNvSpPr/>
          <p:nvPr/>
        </p:nvSpPr>
        <p:spPr>
          <a:xfrm>
            <a:off x="1606950" y="2234251"/>
            <a:ext cx="354584" cy="276999"/>
          </a:xfrm>
          <a:prstGeom prst="rect">
            <a:avLst/>
          </a:prstGeom>
        </p:spPr>
        <p:txBody>
          <a:bodyPr wrap="none">
            <a:spAutoFit/>
          </a:bodyPr>
          <a:lstStyle/>
          <a:p>
            <a:r>
              <a:rPr lang="en-GB" sz="1200" b="1" dirty="0">
                <a:latin typeface="Helvetica" pitchFamily="34" charset="0"/>
                <a:cs typeface="Times New Roman" pitchFamily="18" charset="0"/>
              </a:rPr>
              <a:t>65</a:t>
            </a:r>
            <a:endParaRPr lang="sv-SE" sz="1200" b="1" dirty="0">
              <a:latin typeface="Helvetica" pitchFamily="34" charset="0"/>
            </a:endParaRPr>
          </a:p>
        </p:txBody>
      </p:sp>
      <p:sp>
        <p:nvSpPr>
          <p:cNvPr id="11" name="Rectangle 10"/>
          <p:cNvSpPr/>
          <p:nvPr/>
        </p:nvSpPr>
        <p:spPr>
          <a:xfrm>
            <a:off x="2478414" y="2234251"/>
            <a:ext cx="354584" cy="276999"/>
          </a:xfrm>
          <a:prstGeom prst="rect">
            <a:avLst/>
          </a:prstGeom>
        </p:spPr>
        <p:txBody>
          <a:bodyPr wrap="none">
            <a:spAutoFit/>
          </a:bodyPr>
          <a:lstStyle/>
          <a:p>
            <a:r>
              <a:rPr lang="en-GB" sz="1200" b="1" dirty="0">
                <a:latin typeface="Helvetica" pitchFamily="34" charset="0"/>
                <a:cs typeface="Times New Roman" pitchFamily="18" charset="0"/>
              </a:rPr>
              <a:t>55</a:t>
            </a:r>
            <a:endParaRPr lang="sv-SE" sz="1200" b="1" dirty="0">
              <a:latin typeface="Helvetica" pitchFamily="34" charset="0"/>
            </a:endParaRPr>
          </a:p>
        </p:txBody>
      </p:sp>
      <p:sp>
        <p:nvSpPr>
          <p:cNvPr id="12" name="Rectangle 11"/>
          <p:cNvSpPr/>
          <p:nvPr/>
        </p:nvSpPr>
        <p:spPr>
          <a:xfrm>
            <a:off x="2111006" y="2705929"/>
            <a:ext cx="354584" cy="276999"/>
          </a:xfrm>
          <a:prstGeom prst="rect">
            <a:avLst/>
          </a:prstGeom>
        </p:spPr>
        <p:txBody>
          <a:bodyPr wrap="none">
            <a:spAutoFit/>
          </a:bodyPr>
          <a:lstStyle/>
          <a:p>
            <a:r>
              <a:rPr lang="en-GB" sz="1200" b="1" dirty="0">
                <a:latin typeface="Helvetica" pitchFamily="34" charset="0"/>
                <a:cs typeface="Times New Roman" pitchFamily="18" charset="0"/>
              </a:rPr>
              <a:t>50</a:t>
            </a:r>
            <a:endParaRPr lang="sv-SE" sz="1200" b="1" dirty="0">
              <a:latin typeface="Helvetica" pitchFamily="34" charset="0"/>
            </a:endParaRPr>
          </a:p>
        </p:txBody>
      </p:sp>
      <p:sp>
        <p:nvSpPr>
          <p:cNvPr id="13" name="Rectangle 12"/>
          <p:cNvSpPr/>
          <p:nvPr/>
        </p:nvSpPr>
        <p:spPr>
          <a:xfrm>
            <a:off x="794564" y="1151730"/>
            <a:ext cx="439544" cy="276999"/>
          </a:xfrm>
          <a:prstGeom prst="rect">
            <a:avLst/>
          </a:prstGeom>
        </p:spPr>
        <p:txBody>
          <a:bodyPr wrap="none">
            <a:spAutoFit/>
          </a:bodyPr>
          <a:lstStyle/>
          <a:p>
            <a:r>
              <a:rPr lang="en-GB" sz="1200" b="1" dirty="0">
                <a:latin typeface="Helvetica" pitchFamily="34" charset="0"/>
                <a:cs typeface="Times New Roman" pitchFamily="18" charset="0"/>
              </a:rPr>
              <a:t>898</a:t>
            </a:r>
            <a:endParaRPr lang="sv-SE" sz="1200" b="1" dirty="0">
              <a:latin typeface="Helvetica" pitchFamily="34" charset="0"/>
            </a:endParaRPr>
          </a:p>
        </p:txBody>
      </p:sp>
      <p:sp>
        <p:nvSpPr>
          <p:cNvPr id="14" name="Rectangle 13"/>
          <p:cNvSpPr/>
          <p:nvPr/>
        </p:nvSpPr>
        <p:spPr>
          <a:xfrm>
            <a:off x="1218089" y="1352675"/>
            <a:ext cx="936103" cy="276999"/>
          </a:xfrm>
          <a:prstGeom prst="rect">
            <a:avLst/>
          </a:prstGeom>
        </p:spPr>
        <p:txBody>
          <a:bodyPr wrap="square">
            <a:spAutoFit/>
          </a:bodyPr>
          <a:lstStyle/>
          <a:p>
            <a:r>
              <a:rPr lang="en-GB" sz="1200" b="1" dirty="0">
                <a:solidFill>
                  <a:srgbClr val="00B050"/>
                </a:solidFill>
                <a:latin typeface="Helvetica" pitchFamily="34" charset="0"/>
              </a:rPr>
              <a:t>Recon1</a:t>
            </a:r>
            <a:endParaRPr lang="sv-SE" sz="1200" b="1" dirty="0">
              <a:solidFill>
                <a:srgbClr val="00B050"/>
              </a:solidFill>
              <a:latin typeface="Helvetica" pitchFamily="34" charset="0"/>
            </a:endParaRPr>
          </a:p>
        </p:txBody>
      </p:sp>
      <p:sp>
        <p:nvSpPr>
          <p:cNvPr id="15" name="Rectangle 14"/>
          <p:cNvSpPr/>
          <p:nvPr/>
        </p:nvSpPr>
        <p:spPr>
          <a:xfrm>
            <a:off x="2425457" y="1106568"/>
            <a:ext cx="792088" cy="276999"/>
          </a:xfrm>
          <a:prstGeom prst="rect">
            <a:avLst/>
          </a:prstGeom>
        </p:spPr>
        <p:txBody>
          <a:bodyPr wrap="square">
            <a:spAutoFit/>
          </a:bodyPr>
          <a:lstStyle/>
          <a:p>
            <a:r>
              <a:rPr lang="en-GB" sz="1200" b="1" dirty="0">
                <a:solidFill>
                  <a:schemeClr val="accent3"/>
                </a:solidFill>
                <a:latin typeface="Helvetica" pitchFamily="34" charset="0"/>
              </a:rPr>
              <a:t>EHMN</a:t>
            </a:r>
            <a:endParaRPr lang="sv-SE" sz="1200" b="1" dirty="0">
              <a:solidFill>
                <a:schemeClr val="accent3"/>
              </a:solidFill>
              <a:latin typeface="Helvetica" pitchFamily="34" charset="0"/>
            </a:endParaRPr>
          </a:p>
        </p:txBody>
      </p:sp>
      <p:sp>
        <p:nvSpPr>
          <p:cNvPr id="16" name="Rectangle 15"/>
          <p:cNvSpPr/>
          <p:nvPr/>
        </p:nvSpPr>
        <p:spPr>
          <a:xfrm>
            <a:off x="1686327" y="3059614"/>
            <a:ext cx="1080745" cy="276999"/>
          </a:xfrm>
          <a:prstGeom prst="rect">
            <a:avLst/>
          </a:prstGeom>
        </p:spPr>
        <p:txBody>
          <a:bodyPr wrap="none">
            <a:spAutoFit/>
          </a:bodyPr>
          <a:lstStyle/>
          <a:p>
            <a:r>
              <a:rPr lang="en-GB" sz="1200" b="1" dirty="0">
                <a:solidFill>
                  <a:schemeClr val="accent3">
                    <a:lumMod val="50000"/>
                  </a:schemeClr>
                </a:solidFill>
                <a:latin typeface="Helvetica" pitchFamily="34" charset="0"/>
              </a:rPr>
              <a:t>HepatoNet 1</a:t>
            </a:r>
            <a:endParaRPr lang="sv-SE" sz="1200" b="1" dirty="0">
              <a:solidFill>
                <a:schemeClr val="accent3">
                  <a:lumMod val="50000"/>
                </a:schemeClr>
              </a:solidFill>
              <a:latin typeface="Helvetica" pitchFamily="34" charset="0"/>
            </a:endParaRPr>
          </a:p>
        </p:txBody>
      </p:sp>
      <p:sp>
        <p:nvSpPr>
          <p:cNvPr id="17" name="TextBox 16"/>
          <p:cNvSpPr txBox="1"/>
          <p:nvPr/>
        </p:nvSpPr>
        <p:spPr>
          <a:xfrm>
            <a:off x="870393" y="610885"/>
            <a:ext cx="2664000" cy="338554"/>
          </a:xfrm>
          <a:prstGeom prst="rect">
            <a:avLst/>
          </a:prstGeom>
          <a:noFill/>
        </p:spPr>
        <p:txBody>
          <a:bodyPr wrap="square" rtlCol="0">
            <a:spAutoFit/>
          </a:bodyPr>
          <a:lstStyle/>
          <a:p>
            <a:pPr algn="ctr"/>
            <a:r>
              <a:rPr lang="en-GB" sz="1600" b="1" dirty="0">
                <a:latin typeface="Helvetica" pitchFamily="34" charset="0"/>
              </a:rPr>
              <a:t>HMR database</a:t>
            </a:r>
            <a:endParaRPr lang="sv-SE" sz="1600" b="1" dirty="0">
              <a:latin typeface="Helvetica" pitchFamily="34" charset="0"/>
            </a:endParaRPr>
          </a:p>
        </p:txBody>
      </p:sp>
      <p:graphicFrame>
        <p:nvGraphicFramePr>
          <p:cNvPr id="18" name="Table 17"/>
          <p:cNvGraphicFramePr>
            <a:graphicFrameLocks noGrp="1"/>
          </p:cNvGraphicFramePr>
          <p:nvPr/>
        </p:nvGraphicFramePr>
        <p:xfrm>
          <a:off x="4353749" y="1210181"/>
          <a:ext cx="4652329" cy="2069465"/>
        </p:xfrm>
        <a:graphic>
          <a:graphicData uri="http://schemas.openxmlformats.org/drawingml/2006/table">
            <a:tbl>
              <a:tblPr/>
              <a:tblGrid>
                <a:gridCol w="1583373">
                  <a:extLst>
                    <a:ext uri="{9D8B030D-6E8A-4147-A177-3AD203B41FA5}">
                      <a16:colId xmlns:a16="http://schemas.microsoft.com/office/drawing/2014/main" val="20000"/>
                    </a:ext>
                  </a:extLst>
                </a:gridCol>
                <a:gridCol w="1081723">
                  <a:extLst>
                    <a:ext uri="{9D8B030D-6E8A-4147-A177-3AD203B41FA5}">
                      <a16:colId xmlns:a16="http://schemas.microsoft.com/office/drawing/2014/main" val="20001"/>
                    </a:ext>
                  </a:extLst>
                </a:gridCol>
                <a:gridCol w="1210310">
                  <a:extLst>
                    <a:ext uri="{9D8B030D-6E8A-4147-A177-3AD203B41FA5}">
                      <a16:colId xmlns:a16="http://schemas.microsoft.com/office/drawing/2014/main" val="20002"/>
                    </a:ext>
                  </a:extLst>
                </a:gridCol>
                <a:gridCol w="776923">
                  <a:extLst>
                    <a:ext uri="{9D8B030D-6E8A-4147-A177-3AD203B41FA5}">
                      <a16:colId xmlns:a16="http://schemas.microsoft.com/office/drawing/2014/main" val="20003"/>
                    </a:ext>
                  </a:extLst>
                </a:gridCol>
              </a:tblGrid>
              <a:tr h="0">
                <a:tc>
                  <a:txBody>
                    <a:bodyPr/>
                    <a:lstStyle/>
                    <a:p>
                      <a:pPr>
                        <a:lnSpc>
                          <a:spcPct val="115000"/>
                        </a:lnSpc>
                        <a:spcAft>
                          <a:spcPts val="1000"/>
                        </a:spcAft>
                      </a:pPr>
                      <a:r>
                        <a:rPr lang="en-US" sz="1400" b="1" dirty="0">
                          <a:solidFill>
                            <a:srgbClr val="FFFFFF"/>
                          </a:solidFill>
                          <a:latin typeface="Helvetica" pitchFamily="34" charset="0"/>
                          <a:ea typeface="Times New Roman"/>
                          <a:cs typeface="Times New Roman"/>
                        </a:rPr>
                        <a:t>GEMs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Helvetica" pitchFamily="34" charset="0"/>
                          <a:ea typeface="Times New Roman"/>
                          <a:cs typeface="Times New Roman"/>
                        </a:rPr>
                        <a:t>Reactions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Helvetica" pitchFamily="34" charset="0"/>
                          <a:ea typeface="Times New Roman"/>
                          <a:cs typeface="Times New Roman"/>
                        </a:rPr>
                        <a:t>Metabolites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a:solidFill>
                            <a:srgbClr val="FFFFFF"/>
                          </a:solidFill>
                          <a:latin typeface="Helvetica" pitchFamily="34" charset="0"/>
                          <a:ea typeface="Times New Roman"/>
                          <a:cs typeface="Times New Roman"/>
                        </a:rPr>
                        <a:t>Genes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06070">
                <a:tc>
                  <a:txBody>
                    <a:bodyPr/>
                    <a:lstStyle/>
                    <a:p>
                      <a:pPr>
                        <a:lnSpc>
                          <a:spcPct val="115000"/>
                        </a:lnSpc>
                        <a:spcAft>
                          <a:spcPts val="0"/>
                        </a:spcAft>
                      </a:pPr>
                      <a:r>
                        <a:rPr lang="en-US" sz="1400" b="1" dirty="0">
                          <a:latin typeface="Helvetica" pitchFamily="34" charset="0"/>
                          <a:ea typeface="Times New Roman"/>
                          <a:cs typeface="Times New Roman"/>
                        </a:rPr>
                        <a:t>HMR database</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dirty="0">
                          <a:latin typeface="Helvetica" pitchFamily="34" charset="0"/>
                          <a:ea typeface="Times New Roman"/>
                          <a:cs typeface="Times New Roman"/>
                        </a:rPr>
                        <a:t>8107</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a:latin typeface="Helvetica" pitchFamily="34" charset="0"/>
                          <a:ea typeface="Times New Roman"/>
                          <a:cs typeface="Times New Roman"/>
                        </a:rPr>
                        <a:t>6049 (3162)*</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a:latin typeface="Helvetica" pitchFamily="34" charset="0"/>
                          <a:ea typeface="Times New Roman"/>
                          <a:cs typeface="Times New Roman"/>
                        </a:rPr>
                        <a:t>3668</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1"/>
                  </a:ext>
                </a:extLst>
              </a:tr>
              <a:tr h="306070">
                <a:tc>
                  <a:txBody>
                    <a:bodyPr/>
                    <a:lstStyle/>
                    <a:p>
                      <a:pPr>
                        <a:lnSpc>
                          <a:spcPct val="115000"/>
                        </a:lnSpc>
                        <a:spcAft>
                          <a:spcPts val="1000"/>
                        </a:spcAft>
                      </a:pPr>
                      <a:r>
                        <a:rPr lang="en-US" sz="1400" b="1" dirty="0">
                          <a:latin typeface="Helvetica" pitchFamily="34" charset="0"/>
                          <a:ea typeface="Times New Roman"/>
                          <a:cs typeface="Times New Roman"/>
                        </a:rPr>
                        <a:t>iHuman1512</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5535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3397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1512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2"/>
                  </a:ext>
                </a:extLst>
              </a:tr>
              <a:tr h="306070">
                <a:tc>
                  <a:txBody>
                    <a:bodyPr/>
                    <a:lstStyle/>
                    <a:p>
                      <a:pPr>
                        <a:lnSpc>
                          <a:spcPct val="115000"/>
                        </a:lnSpc>
                        <a:spcAft>
                          <a:spcPts val="1000"/>
                        </a:spcAft>
                      </a:pPr>
                      <a:r>
                        <a:rPr lang="en-US" sz="1400" b="1">
                          <a:latin typeface="Helvetica" pitchFamily="34" charset="0"/>
                          <a:ea typeface="Times New Roman"/>
                          <a:cs typeface="Times New Roman"/>
                        </a:rPr>
                        <a:t>Recon 1</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dirty="0">
                          <a:latin typeface="Helvetica" pitchFamily="34" charset="0"/>
                          <a:ea typeface="Times New Roman"/>
                          <a:cs typeface="Times New Roman"/>
                        </a:rPr>
                        <a:t>3402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2785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1477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3"/>
                  </a:ext>
                </a:extLst>
              </a:tr>
              <a:tr h="306070">
                <a:tc>
                  <a:txBody>
                    <a:bodyPr/>
                    <a:lstStyle/>
                    <a:p>
                      <a:pPr>
                        <a:lnSpc>
                          <a:spcPct val="115000"/>
                        </a:lnSpc>
                        <a:spcAft>
                          <a:spcPts val="1000"/>
                        </a:spcAft>
                      </a:pPr>
                      <a:r>
                        <a:rPr lang="en-US" sz="1400" b="1">
                          <a:latin typeface="Helvetica" pitchFamily="34" charset="0"/>
                          <a:ea typeface="Times New Roman"/>
                          <a:cs typeface="Times New Roman"/>
                        </a:rPr>
                        <a:t>EHMN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6216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a:latin typeface="Helvetica" pitchFamily="34" charset="0"/>
                          <a:ea typeface="Times New Roman"/>
                          <a:cs typeface="Times New Roman"/>
                        </a:rPr>
                        <a:t>2678</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a:latin typeface="Helvetica" pitchFamily="34" charset="0"/>
                          <a:ea typeface="Times New Roman"/>
                          <a:cs typeface="Times New Roman"/>
                        </a:rPr>
                        <a:t>2482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4"/>
                  </a:ext>
                </a:extLst>
              </a:tr>
              <a:tr h="306070">
                <a:tc>
                  <a:txBody>
                    <a:bodyPr/>
                    <a:lstStyle/>
                    <a:p>
                      <a:pPr>
                        <a:lnSpc>
                          <a:spcPct val="115000"/>
                        </a:lnSpc>
                        <a:spcAft>
                          <a:spcPts val="1000"/>
                        </a:spcAft>
                      </a:pPr>
                      <a:r>
                        <a:rPr lang="en-US" sz="1400" b="1">
                          <a:latin typeface="Helvetica" pitchFamily="34" charset="0"/>
                          <a:ea typeface="Times New Roman"/>
                          <a:cs typeface="Times New Roman"/>
                        </a:rPr>
                        <a:t>HepatoNet1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2519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dirty="0">
                          <a:latin typeface="Helvetica" pitchFamily="34" charset="0"/>
                          <a:ea typeface="Times New Roman"/>
                          <a:cs typeface="Times New Roman"/>
                        </a:rPr>
                        <a:t>777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713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5"/>
                  </a:ext>
                </a:extLst>
              </a:tr>
              <a:tr h="306070">
                <a:tc>
                  <a:txBody>
                    <a:bodyPr/>
                    <a:lstStyle/>
                    <a:p>
                      <a:pPr>
                        <a:lnSpc>
                          <a:spcPct val="115000"/>
                        </a:lnSpc>
                        <a:spcAft>
                          <a:spcPts val="1000"/>
                        </a:spcAft>
                      </a:pPr>
                      <a:r>
                        <a:rPr lang="en-US" sz="1400" b="1" dirty="0">
                          <a:latin typeface="Helvetica" pitchFamily="34" charset="0"/>
                          <a:ea typeface="Times New Roman"/>
                          <a:cs typeface="Times New Roman"/>
                        </a:rPr>
                        <a:t>iAB586</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649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493</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586</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6"/>
                  </a:ext>
                </a:extLst>
              </a:tr>
            </a:tbl>
          </a:graphicData>
        </a:graphic>
      </p:graphicFrame>
      <p:sp>
        <p:nvSpPr>
          <p:cNvPr id="19" name="TextBox 18"/>
          <p:cNvSpPr txBox="1"/>
          <p:nvPr/>
        </p:nvSpPr>
        <p:spPr>
          <a:xfrm>
            <a:off x="246451" y="3443394"/>
            <a:ext cx="3884005" cy="646331"/>
          </a:xfrm>
          <a:prstGeom prst="rect">
            <a:avLst/>
          </a:prstGeom>
          <a:noFill/>
        </p:spPr>
        <p:txBody>
          <a:bodyPr wrap="square" rtlCol="0">
            <a:spAutoFit/>
          </a:bodyPr>
          <a:lstStyle/>
          <a:p>
            <a:r>
              <a:rPr lang="en-GB" dirty="0"/>
              <a:t>* 95 % of the reactions can carry flux</a:t>
            </a:r>
          </a:p>
          <a:p>
            <a:r>
              <a:rPr lang="en-GB" dirty="0"/>
              <a:t>* HMR covers 82 % of the enzymes</a:t>
            </a:r>
            <a:endParaRPr lang="sv-SE" dirty="0"/>
          </a:p>
        </p:txBody>
      </p:sp>
      <p:sp>
        <p:nvSpPr>
          <p:cNvPr id="20" name="Rectangle 2"/>
          <p:cNvSpPr txBox="1">
            <a:spLocks noChangeArrowheads="1"/>
          </p:cNvSpPr>
          <p:nvPr/>
        </p:nvSpPr>
        <p:spPr>
          <a:xfrm>
            <a:off x="504000" y="0"/>
            <a:ext cx="7584028" cy="540000"/>
          </a:xfrm>
          <a:prstGeom prst="rect">
            <a:avLst/>
          </a:prstGeom>
        </p:spPr>
        <p:txBody>
          <a:bodyPr/>
          <a:lstStyle/>
          <a:p>
            <a:pPr eaLnBrk="0" hangingPunct="0">
              <a:defRPr/>
            </a:pPr>
            <a:r>
              <a:rPr lang="en-GB" sz="3600" dirty="0">
                <a:latin typeface="Arial" pitchFamily="34" charset="0"/>
                <a:ea typeface="+mj-ea"/>
                <a:cs typeface="Arial" pitchFamily="34" charset="0"/>
              </a:rPr>
              <a:t>Updated HMR database</a:t>
            </a:r>
          </a:p>
        </p:txBody>
      </p:sp>
      <p:sp>
        <p:nvSpPr>
          <p:cNvPr id="21" name="TextBox 20"/>
          <p:cNvSpPr txBox="1"/>
          <p:nvPr/>
        </p:nvSpPr>
        <p:spPr>
          <a:xfrm>
            <a:off x="119211" y="4696114"/>
            <a:ext cx="8940810" cy="1354217"/>
          </a:xfrm>
          <a:prstGeom prst="rect">
            <a:avLst/>
          </a:prstGeom>
          <a:noFill/>
        </p:spPr>
        <p:txBody>
          <a:bodyPr wrap="square" rtlCol="0">
            <a:spAutoFit/>
          </a:bodyPr>
          <a:lstStyle/>
          <a:p>
            <a:pPr>
              <a:spcAft>
                <a:spcPts val="600"/>
              </a:spcAft>
              <a:buFont typeface="Arial" pitchFamily="34" charset="0"/>
              <a:buChar char="•"/>
            </a:pPr>
            <a:r>
              <a:rPr lang="sv-SE" dirty="0">
                <a:latin typeface="Arial" pitchFamily="34" charset="0"/>
                <a:cs typeface="Arial" pitchFamily="34" charset="0"/>
              </a:rPr>
              <a:t> The HMR database is the most comprehensive reaction database available</a:t>
            </a:r>
          </a:p>
          <a:p>
            <a:pPr>
              <a:spcAft>
                <a:spcPts val="600"/>
              </a:spcAft>
              <a:buFont typeface="Arial" pitchFamily="34" charset="0"/>
              <a:buChar char="•"/>
            </a:pPr>
            <a:r>
              <a:rPr lang="sv-SE" dirty="0">
                <a:latin typeface="Arial" pitchFamily="34" charset="0"/>
                <a:cs typeface="Arial" pitchFamily="34" charset="0"/>
              </a:rPr>
              <a:t> The updated HMR database will be used to reconstruct 2. generation models</a:t>
            </a:r>
          </a:p>
          <a:p>
            <a:pPr>
              <a:spcAft>
                <a:spcPts val="600"/>
              </a:spcAft>
              <a:buFont typeface="Arial" pitchFamily="34" charset="0"/>
              <a:buChar char="•"/>
            </a:pPr>
            <a:r>
              <a:rPr lang="sv-SE" dirty="0">
                <a:latin typeface="Arial" pitchFamily="34" charset="0"/>
                <a:cs typeface="Arial" pitchFamily="34" charset="0"/>
              </a:rPr>
              <a:t> Will be made available in new version of </a:t>
            </a:r>
            <a:r>
              <a:rPr lang="sv-SE" dirty="0">
                <a:latin typeface="Arial" pitchFamily="34" charset="0"/>
                <a:cs typeface="Arial" pitchFamily="34" charset="0"/>
                <a:hlinkClick r:id="rId2"/>
              </a:rPr>
              <a:t>www.metabolicatlas.org</a:t>
            </a:r>
            <a:r>
              <a:rPr lang="sv-SE" dirty="0">
                <a:latin typeface="Arial" pitchFamily="34" charset="0"/>
                <a:cs typeface="Arial" pitchFamily="34" charset="0"/>
              </a:rPr>
              <a:t> that will also include visualization tools</a:t>
            </a:r>
            <a:endParaRPr lang="en-GB" dirty="0">
              <a:latin typeface="Arial" pitchFamily="34" charset="0"/>
              <a:cs typeface="Arial" pitchFamily="34" charset="0"/>
            </a:endParaRPr>
          </a:p>
        </p:txBody>
      </p:sp>
      <p:sp>
        <p:nvSpPr>
          <p:cNvPr id="2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29</a:t>
            </a:fld>
            <a:endParaRPr lang="en-GB" sz="1400" dirty="0">
              <a:solidFill>
                <a:schemeClr val="bg1"/>
              </a:solidFill>
              <a:latin typeface="Arial"/>
              <a:cs typeface="Arial"/>
            </a:endParaRPr>
          </a:p>
        </p:txBody>
      </p:sp>
      <p:sp>
        <p:nvSpPr>
          <p:cNvPr id="23" name="TextBox 22">
            <a:extLst>
              <a:ext uri="{FF2B5EF4-FFF2-40B4-BE49-F238E27FC236}">
                <a16:creationId xmlns:a16="http://schemas.microsoft.com/office/drawing/2014/main" id="{D8389B62-E32B-3E4D-8718-A818F921F015}"/>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22072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353" y="213520"/>
            <a:ext cx="7417207" cy="812033"/>
          </a:xfrm>
        </p:spPr>
        <p:txBody>
          <a:bodyPr/>
          <a:lstStyle/>
          <a:p>
            <a:r>
              <a:rPr lang="en-GB" sz="3600" b="1" dirty="0"/>
              <a:t>Systems Biology &amp; Systems Medicine</a:t>
            </a:r>
            <a:endParaRPr lang="sv-SE" sz="3600" b="1" dirty="0"/>
          </a:p>
        </p:txBody>
      </p:sp>
      <p:pic>
        <p:nvPicPr>
          <p:cNvPr id="4" name="Picture 167" descr="germlinegenomicsfig1"/>
          <p:cNvPicPr>
            <a:picLocks noChangeAspect="1" noChangeArrowheads="1"/>
          </p:cNvPicPr>
          <p:nvPr/>
        </p:nvPicPr>
        <p:blipFill>
          <a:blip r:embed="rId2"/>
          <a:srcRect/>
          <a:stretch>
            <a:fillRect/>
          </a:stretch>
        </p:blipFill>
        <p:spPr bwMode="auto">
          <a:xfrm>
            <a:off x="2184375" y="4449150"/>
            <a:ext cx="1300511" cy="1296000"/>
          </a:xfrm>
          <a:prstGeom prst="rect">
            <a:avLst/>
          </a:prstGeom>
          <a:noFill/>
          <a:ln w="9525">
            <a:noFill/>
            <a:miter lim="800000"/>
            <a:headEnd/>
            <a:tailEnd/>
          </a:ln>
        </p:spPr>
      </p:pic>
      <p:pic>
        <p:nvPicPr>
          <p:cNvPr id="8" name="Picture 468" descr="keggMetabolism"/>
          <p:cNvPicPr>
            <a:picLocks noChangeAspect="1" noChangeArrowheads="1"/>
          </p:cNvPicPr>
          <p:nvPr/>
        </p:nvPicPr>
        <p:blipFill>
          <a:blip r:embed="rId3"/>
          <a:srcRect l="3703" t="12630" r="3703" b="2942"/>
          <a:stretch>
            <a:fillRect/>
          </a:stretch>
        </p:blipFill>
        <p:spPr bwMode="auto">
          <a:xfrm>
            <a:off x="7660557" y="4255536"/>
            <a:ext cx="1411656" cy="1720463"/>
          </a:xfrm>
          <a:prstGeom prst="rect">
            <a:avLst/>
          </a:prstGeom>
          <a:noFill/>
          <a:ln w="9525">
            <a:noFill/>
            <a:miter lim="800000"/>
            <a:headEnd/>
            <a:tailEnd/>
          </a:ln>
        </p:spPr>
      </p:pic>
      <p:sp>
        <p:nvSpPr>
          <p:cNvPr id="10" name="Text Box 497"/>
          <p:cNvSpPr txBox="1">
            <a:spLocks noChangeArrowheads="1"/>
          </p:cNvSpPr>
          <p:nvPr/>
        </p:nvSpPr>
        <p:spPr bwMode="auto">
          <a:xfrm>
            <a:off x="396000" y="5976000"/>
            <a:ext cx="1384340" cy="400110"/>
          </a:xfrm>
          <a:prstGeom prst="rect">
            <a:avLst/>
          </a:prstGeom>
          <a:noFill/>
          <a:ln w="9525">
            <a:noFill/>
            <a:miter lim="800000"/>
            <a:headEnd/>
            <a:tailEnd/>
          </a:ln>
        </p:spPr>
        <p:txBody>
          <a:bodyPr wrap="square">
            <a:spAutoFit/>
          </a:bodyPr>
          <a:lstStyle/>
          <a:p>
            <a:pPr algn="ctr"/>
            <a:r>
              <a:rPr lang="en-US" sz="2000" dirty="0"/>
              <a:t>Genomics</a:t>
            </a:r>
          </a:p>
        </p:txBody>
      </p:sp>
      <p:sp>
        <p:nvSpPr>
          <p:cNvPr id="11" name="Text Box 497"/>
          <p:cNvSpPr txBox="1">
            <a:spLocks noChangeArrowheads="1"/>
          </p:cNvSpPr>
          <p:nvPr/>
        </p:nvSpPr>
        <p:spPr bwMode="auto">
          <a:xfrm>
            <a:off x="2012924" y="5976000"/>
            <a:ext cx="1973289" cy="400110"/>
          </a:xfrm>
          <a:prstGeom prst="rect">
            <a:avLst/>
          </a:prstGeom>
          <a:noFill/>
          <a:ln w="9525">
            <a:noFill/>
            <a:miter lim="800000"/>
            <a:headEnd/>
            <a:tailEnd/>
          </a:ln>
        </p:spPr>
        <p:txBody>
          <a:bodyPr wrap="square">
            <a:spAutoFit/>
          </a:bodyPr>
          <a:lstStyle/>
          <a:p>
            <a:pPr algn="ctr"/>
            <a:r>
              <a:rPr lang="en-US" sz="2000" dirty="0"/>
              <a:t>Transcriptomics</a:t>
            </a:r>
          </a:p>
        </p:txBody>
      </p:sp>
      <p:sp>
        <p:nvSpPr>
          <p:cNvPr id="12" name="Text Box 497"/>
          <p:cNvSpPr txBox="1">
            <a:spLocks noChangeArrowheads="1"/>
          </p:cNvSpPr>
          <p:nvPr/>
        </p:nvSpPr>
        <p:spPr bwMode="auto">
          <a:xfrm>
            <a:off x="4233861" y="5976000"/>
            <a:ext cx="1365601" cy="400110"/>
          </a:xfrm>
          <a:prstGeom prst="rect">
            <a:avLst/>
          </a:prstGeom>
          <a:noFill/>
          <a:ln w="9525">
            <a:noFill/>
            <a:miter lim="800000"/>
            <a:headEnd/>
            <a:tailEnd/>
          </a:ln>
        </p:spPr>
        <p:txBody>
          <a:bodyPr wrap="square">
            <a:spAutoFit/>
          </a:bodyPr>
          <a:lstStyle/>
          <a:p>
            <a:pPr algn="ctr"/>
            <a:r>
              <a:rPr lang="en-US" sz="2000" dirty="0"/>
              <a:t>Proteomics</a:t>
            </a:r>
          </a:p>
        </p:txBody>
      </p:sp>
      <p:sp>
        <p:nvSpPr>
          <p:cNvPr id="13" name="Text Box 497"/>
          <p:cNvSpPr txBox="1">
            <a:spLocks noChangeArrowheads="1"/>
          </p:cNvSpPr>
          <p:nvPr/>
        </p:nvSpPr>
        <p:spPr bwMode="auto">
          <a:xfrm>
            <a:off x="5953123" y="5976000"/>
            <a:ext cx="1707433" cy="400110"/>
          </a:xfrm>
          <a:prstGeom prst="rect">
            <a:avLst/>
          </a:prstGeom>
          <a:noFill/>
          <a:ln w="9525">
            <a:noFill/>
            <a:miter lim="800000"/>
            <a:headEnd/>
            <a:tailEnd/>
          </a:ln>
        </p:spPr>
        <p:txBody>
          <a:bodyPr wrap="square">
            <a:spAutoFit/>
          </a:bodyPr>
          <a:lstStyle/>
          <a:p>
            <a:pPr algn="ctr"/>
            <a:r>
              <a:rPr lang="en-US" sz="2000" dirty="0"/>
              <a:t>Metabolomics</a:t>
            </a:r>
          </a:p>
        </p:txBody>
      </p:sp>
      <p:sp>
        <p:nvSpPr>
          <p:cNvPr id="14" name="Text Box 497"/>
          <p:cNvSpPr txBox="1">
            <a:spLocks noChangeArrowheads="1"/>
          </p:cNvSpPr>
          <p:nvPr/>
        </p:nvSpPr>
        <p:spPr bwMode="auto">
          <a:xfrm>
            <a:off x="7660557" y="5976000"/>
            <a:ext cx="1351667" cy="400110"/>
          </a:xfrm>
          <a:prstGeom prst="rect">
            <a:avLst/>
          </a:prstGeom>
          <a:noFill/>
          <a:ln w="9525">
            <a:noFill/>
            <a:miter lim="800000"/>
            <a:headEnd/>
            <a:tailEnd/>
          </a:ln>
        </p:spPr>
        <p:txBody>
          <a:bodyPr wrap="square">
            <a:spAutoFit/>
          </a:bodyPr>
          <a:lstStyle/>
          <a:p>
            <a:pPr algn="ctr"/>
            <a:r>
              <a:rPr lang="en-US" sz="2000" dirty="0"/>
              <a:t>Fluxomics</a:t>
            </a:r>
          </a:p>
        </p:txBody>
      </p:sp>
      <p:pic>
        <p:nvPicPr>
          <p:cNvPr id="7170" name="Picture 2" descr="http://www.ionsource.com/tutorial/protID/jpeg/proteome.gif"/>
          <p:cNvPicPr>
            <a:picLocks noChangeAspect="1" noChangeArrowheads="1"/>
          </p:cNvPicPr>
          <p:nvPr/>
        </p:nvPicPr>
        <p:blipFill>
          <a:blip r:embed="rId4"/>
          <a:srcRect/>
          <a:stretch>
            <a:fillRect/>
          </a:stretch>
        </p:blipFill>
        <p:spPr bwMode="auto">
          <a:xfrm>
            <a:off x="6002780" y="4449150"/>
            <a:ext cx="1423925" cy="1296000"/>
          </a:xfrm>
          <a:prstGeom prst="rect">
            <a:avLst/>
          </a:prstGeom>
          <a:noFill/>
        </p:spPr>
      </p:pic>
      <p:pic>
        <p:nvPicPr>
          <p:cNvPr id="7172" name="Picture 4" descr="http://www.universal-prediction.com/13pksmall.png"/>
          <p:cNvPicPr>
            <a:picLocks noChangeAspect="1" noChangeArrowheads="1"/>
          </p:cNvPicPr>
          <p:nvPr/>
        </p:nvPicPr>
        <p:blipFill>
          <a:blip r:embed="rId5"/>
          <a:srcRect/>
          <a:stretch>
            <a:fillRect/>
          </a:stretch>
        </p:blipFill>
        <p:spPr bwMode="auto">
          <a:xfrm>
            <a:off x="3986213" y="4449150"/>
            <a:ext cx="1613250" cy="1296000"/>
          </a:xfrm>
          <a:prstGeom prst="rect">
            <a:avLst/>
          </a:prstGeom>
          <a:noFill/>
        </p:spPr>
      </p:pic>
      <p:pic>
        <p:nvPicPr>
          <p:cNvPr id="7174" name="Picture 6" descr="http://upload.wikimedia.org/wikipedia/commons/e/e9/Arthrobacter_arilaitensis_Re117_genome.png"/>
          <p:cNvPicPr>
            <a:picLocks noChangeAspect="1" noChangeArrowheads="1"/>
          </p:cNvPicPr>
          <p:nvPr/>
        </p:nvPicPr>
        <p:blipFill>
          <a:blip r:embed="rId6"/>
          <a:srcRect/>
          <a:stretch>
            <a:fillRect/>
          </a:stretch>
        </p:blipFill>
        <p:spPr bwMode="auto">
          <a:xfrm>
            <a:off x="160590" y="4296750"/>
            <a:ext cx="1619750" cy="1584000"/>
          </a:xfrm>
          <a:prstGeom prst="rect">
            <a:avLst/>
          </a:prstGeom>
          <a:noFill/>
        </p:spPr>
      </p:pic>
      <p:sp>
        <p:nvSpPr>
          <p:cNvPr id="19" name="Content Placeholder 2"/>
          <p:cNvSpPr txBox="1">
            <a:spLocks/>
          </p:cNvSpPr>
          <p:nvPr/>
        </p:nvSpPr>
        <p:spPr>
          <a:xfrm>
            <a:off x="252000" y="828000"/>
            <a:ext cx="8676000" cy="3295649"/>
          </a:xfrm>
          <a:prstGeom prst="rect">
            <a:avLst/>
          </a:prstGeom>
        </p:spPr>
        <p:txBody>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400" b="0" i="0" u="none" strike="noStrike" kern="1200" cap="none" spc="0" normalizeH="0" baseline="0" noProof="0" dirty="0">
                <a:ln>
                  <a:noFill/>
                </a:ln>
                <a:solidFill>
                  <a:schemeClr val="tx1"/>
                </a:solidFill>
                <a:effectLst/>
                <a:uLnTx/>
                <a:uFillTx/>
                <a:latin typeface="+mn-lt"/>
                <a:ea typeface="+mn-ea"/>
                <a:cs typeface="Arial"/>
              </a:rPr>
              <a:t>Each living organism is surrounded by a virtual cloud of billions of data points. </a:t>
            </a:r>
          </a:p>
          <a:p>
            <a:pPr marL="342900" lvl="0" indent="-342900">
              <a:spcBef>
                <a:spcPct val="20000"/>
              </a:spcBef>
              <a:buFont typeface="Arial"/>
              <a:buChar char="•"/>
            </a:pPr>
            <a:r>
              <a:rPr kumimoji="0" lang="en-GB" sz="2400" b="0" i="0" u="none" strike="noStrike" kern="1200" cap="none" spc="0" normalizeH="0" baseline="0" noProof="0" dirty="0">
                <a:ln>
                  <a:noFill/>
                </a:ln>
                <a:solidFill>
                  <a:schemeClr val="tx1"/>
                </a:solidFill>
                <a:effectLst/>
                <a:uLnTx/>
                <a:uFillTx/>
                <a:latin typeface="+mn-lt"/>
                <a:ea typeface="+mn-ea"/>
                <a:cs typeface="Arial"/>
              </a:rPr>
              <a:t>The data is multi scale and heterogeneous.</a:t>
            </a:r>
            <a:r>
              <a:rPr kumimoji="0" lang="en-GB" sz="2400" b="0" i="0" u="none" strike="noStrike" kern="1200" cap="none" spc="0" normalizeH="0" noProof="0" dirty="0">
                <a:ln>
                  <a:noFill/>
                </a:ln>
                <a:solidFill>
                  <a:schemeClr val="tx1"/>
                </a:solidFill>
                <a:effectLst/>
                <a:uLnTx/>
                <a:uFillTx/>
                <a:latin typeface="+mn-lt"/>
                <a:ea typeface="+mn-ea"/>
                <a:cs typeface="Arial"/>
              </a:rPr>
              <a:t> </a:t>
            </a:r>
          </a:p>
          <a:p>
            <a:pPr marL="342900" lvl="0" indent="-342900">
              <a:spcBef>
                <a:spcPct val="20000"/>
              </a:spcBef>
              <a:buFont typeface="Arial"/>
              <a:buChar char="•"/>
            </a:pPr>
            <a:r>
              <a:rPr kumimoji="0" lang="en-GB" sz="2400" b="0" i="0" u="none" strike="noStrike" kern="1200" cap="none" spc="0" normalizeH="0" noProof="0" dirty="0">
                <a:ln>
                  <a:noFill/>
                </a:ln>
                <a:solidFill>
                  <a:schemeClr val="tx1"/>
                </a:solidFill>
                <a:effectLst/>
                <a:uLnTx/>
                <a:uFillTx/>
                <a:latin typeface="+mn-lt"/>
                <a:ea typeface="+mn-ea"/>
                <a:cs typeface="Arial"/>
              </a:rPr>
              <a:t>It </a:t>
            </a:r>
            <a:r>
              <a:rPr kumimoji="0" lang="en-GB" sz="2400" b="0" i="0" u="none" strike="noStrike" kern="1200" cap="none" spc="0" normalizeH="0" baseline="0" noProof="0" dirty="0">
                <a:ln>
                  <a:noFill/>
                </a:ln>
                <a:solidFill>
                  <a:schemeClr val="tx1"/>
                </a:solidFill>
                <a:effectLst/>
                <a:uLnTx/>
                <a:uFillTx/>
                <a:latin typeface="+mn-lt"/>
                <a:ea typeface="+mn-ea"/>
                <a:cs typeface="Arial"/>
              </a:rPr>
              <a:t>ranges from molecular and cellular data to all the way up </a:t>
            </a:r>
            <a:r>
              <a:rPr lang="en-GB" sz="2400" dirty="0">
                <a:cs typeface="Arial"/>
              </a:rPr>
              <a:t>to different environmental effects (e.g. social networks).</a:t>
            </a:r>
          </a:p>
          <a:p>
            <a:pPr marL="342900" indent="-342900">
              <a:spcBef>
                <a:spcPct val="20000"/>
              </a:spcBef>
              <a:buFont typeface="Arial"/>
              <a:buChar char="•"/>
            </a:pPr>
            <a:r>
              <a:rPr lang="en-GB" sz="2400" dirty="0">
                <a:cs typeface="Arial"/>
              </a:rPr>
              <a:t>It is obvious that these big datasets have vast amount of noise. </a:t>
            </a:r>
          </a:p>
          <a:p>
            <a:pPr marL="342900" indent="-342900">
              <a:spcBef>
                <a:spcPct val="20000"/>
              </a:spcBef>
              <a:buFont typeface="Arial"/>
              <a:buChar char="•"/>
            </a:pPr>
            <a:r>
              <a:rPr lang="en-GB" sz="2400" dirty="0">
                <a:cs typeface="Arial"/>
              </a:rPr>
              <a:t>Systems approaches gives us the tools to filter out the noise and to see what the data is all about.</a:t>
            </a:r>
          </a:p>
        </p:txBody>
      </p:sp>
    </p:spTree>
    <p:extLst>
      <p:ext uri="{BB962C8B-B14F-4D97-AF65-F5344CB8AC3E}">
        <p14:creationId xmlns:p14="http://schemas.microsoft.com/office/powerpoint/2010/main" val="3394417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489104" y="540000"/>
            <a:ext cx="7708580" cy="5822149"/>
          </a:xfrm>
          <a:prstGeom prst="rect">
            <a:avLst/>
          </a:prstGeom>
          <a:noFill/>
          <a:ln w="9525">
            <a:noFill/>
            <a:miter lim="800000"/>
            <a:headEnd/>
            <a:tailEnd/>
          </a:ln>
          <a:effectLst/>
        </p:spPr>
      </p:pic>
      <p:sp>
        <p:nvSpPr>
          <p:cNvPr id="158" name="Rectangle 2"/>
          <p:cNvSpPr txBox="1">
            <a:spLocks noChangeArrowheads="1"/>
          </p:cNvSpPr>
          <p:nvPr/>
        </p:nvSpPr>
        <p:spPr>
          <a:xfrm>
            <a:off x="504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Workflow-1: Adipocyte Model</a:t>
            </a:r>
          </a:p>
        </p:txBody>
      </p:sp>
      <p:sp>
        <p:nvSpPr>
          <p:cNvPr id="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30</a:t>
            </a:fld>
            <a:endParaRPr lang="en-GB" sz="1400" dirty="0">
              <a:solidFill>
                <a:schemeClr val="bg1"/>
              </a:solidFill>
              <a:latin typeface="Arial"/>
              <a:cs typeface="Arial"/>
            </a:endParaRPr>
          </a:p>
        </p:txBody>
      </p:sp>
      <p:sp>
        <p:nvSpPr>
          <p:cNvPr id="5" name="TextBox 4">
            <a:extLst>
              <a:ext uri="{FF2B5EF4-FFF2-40B4-BE49-F238E27FC236}">
                <a16:creationId xmlns:a16="http://schemas.microsoft.com/office/drawing/2014/main" id="{A3B5211A-5764-6749-9A55-58E6487652F3}"/>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671379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Identification of Enzymes</a:t>
            </a:r>
          </a:p>
        </p:txBody>
      </p:sp>
      <p:sp>
        <p:nvSpPr>
          <p:cNvPr id="8" name="TextBox 4"/>
          <p:cNvSpPr txBox="1">
            <a:spLocks noChangeArrowheads="1"/>
          </p:cNvSpPr>
          <p:nvPr/>
        </p:nvSpPr>
        <p:spPr bwMode="auto">
          <a:xfrm>
            <a:off x="93241" y="793801"/>
            <a:ext cx="5027188" cy="2554545"/>
          </a:xfrm>
          <a:prstGeom prst="rect">
            <a:avLst/>
          </a:prstGeom>
          <a:noFill/>
          <a:ln w="9525">
            <a:noFill/>
            <a:miter lim="800000"/>
            <a:headEnd/>
            <a:tailEnd/>
          </a:ln>
        </p:spPr>
        <p:txBody>
          <a:bodyPr wrap="square">
            <a:spAutoFit/>
          </a:bodyPr>
          <a:lstStyle/>
          <a:p>
            <a:r>
              <a:rPr lang="da-DK" sz="2000" dirty="0">
                <a:latin typeface="Arial" charset="0"/>
                <a:cs typeface="Arial" charset="0"/>
              </a:rPr>
              <a:t>Using immunohistochemistry and antibodies generated withing the Human Protein Atlas we evaluated the presence of 14,077 proteins in adipocytes in 3 different tissue samples. Together with published proteome data, we identified proteins associated with </a:t>
            </a:r>
            <a:r>
              <a:rPr lang="da-DK" sz="2000" b="1" dirty="0">
                <a:latin typeface="Arial" charset="0"/>
                <a:cs typeface="Arial" charset="0"/>
              </a:rPr>
              <a:t>7,340 genes </a:t>
            </a:r>
            <a:r>
              <a:rPr lang="da-DK" sz="2000" dirty="0">
                <a:latin typeface="Arial" charset="0"/>
                <a:cs typeface="Arial" charset="0"/>
              </a:rPr>
              <a:t>in adipocytes.</a:t>
            </a:r>
            <a:endParaRPr lang="sv-SE" sz="2000" dirty="0">
              <a:latin typeface="Arial" charset="0"/>
              <a:cs typeface="Arial" charset="0"/>
            </a:endParaRPr>
          </a:p>
        </p:txBody>
      </p:sp>
      <p:sp>
        <p:nvSpPr>
          <p:cNvPr id="9" name="TextBox 4"/>
          <p:cNvSpPr txBox="1">
            <a:spLocks noChangeArrowheads="1"/>
          </p:cNvSpPr>
          <p:nvPr/>
        </p:nvSpPr>
        <p:spPr bwMode="auto">
          <a:xfrm>
            <a:off x="5308110" y="4346859"/>
            <a:ext cx="3677137" cy="1015663"/>
          </a:xfrm>
          <a:prstGeom prst="rect">
            <a:avLst/>
          </a:prstGeom>
          <a:noFill/>
          <a:ln w="9525">
            <a:noFill/>
            <a:miter lim="800000"/>
            <a:headEnd/>
            <a:tailEnd/>
          </a:ln>
        </p:spPr>
        <p:txBody>
          <a:bodyPr wrap="square">
            <a:spAutoFit/>
          </a:bodyPr>
          <a:lstStyle/>
          <a:p>
            <a:pPr algn="ctr"/>
            <a:r>
              <a:rPr lang="da-DK" sz="2000" dirty="0">
                <a:latin typeface="Arial" charset="0"/>
                <a:cs typeface="Arial" charset="0"/>
              </a:rPr>
              <a:t>This led to identification of adipocyte enzymes associated with </a:t>
            </a:r>
            <a:r>
              <a:rPr lang="da-DK" sz="2000" b="1" dirty="0">
                <a:latin typeface="Arial" charset="0"/>
                <a:cs typeface="Arial" charset="0"/>
              </a:rPr>
              <a:t>1,628 genes</a:t>
            </a:r>
            <a:endParaRPr lang="sv-SE" sz="2000" b="1" dirty="0">
              <a:latin typeface="Arial" charset="0"/>
              <a:cs typeface="Arial" charset="0"/>
            </a:endParaRP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31</a:t>
            </a:fld>
            <a:endParaRPr lang="en-GB" sz="1400" dirty="0">
              <a:solidFill>
                <a:schemeClr val="bg1"/>
              </a:solidFill>
              <a:latin typeface="Arial"/>
              <a:cs typeface="Arial"/>
            </a:endParaRPr>
          </a:p>
        </p:txBody>
      </p:sp>
      <p:pic>
        <p:nvPicPr>
          <p:cNvPr id="14337" name="Picture 1"/>
          <p:cNvPicPr>
            <a:picLocks noChangeAspect="1" noChangeArrowheads="1"/>
          </p:cNvPicPr>
          <p:nvPr/>
        </p:nvPicPr>
        <p:blipFill>
          <a:blip r:embed="rId2"/>
          <a:srcRect/>
          <a:stretch>
            <a:fillRect/>
          </a:stretch>
        </p:blipFill>
        <p:spPr bwMode="auto">
          <a:xfrm>
            <a:off x="0" y="3259658"/>
            <a:ext cx="5245557" cy="2723172"/>
          </a:xfrm>
          <a:prstGeom prst="rect">
            <a:avLst/>
          </a:prstGeom>
          <a:noFill/>
          <a:ln w="9525">
            <a:noFill/>
            <a:miter lim="800000"/>
            <a:headEnd/>
            <a:tailEnd/>
          </a:ln>
          <a:effectLst/>
        </p:spPr>
      </p:pic>
      <p:pic>
        <p:nvPicPr>
          <p:cNvPr id="14338" name="Picture 2"/>
          <p:cNvPicPr>
            <a:picLocks noChangeAspect="1" noChangeArrowheads="1"/>
          </p:cNvPicPr>
          <p:nvPr/>
        </p:nvPicPr>
        <p:blipFill>
          <a:blip r:embed="rId3"/>
          <a:srcRect/>
          <a:stretch>
            <a:fillRect/>
          </a:stretch>
        </p:blipFill>
        <p:spPr bwMode="auto">
          <a:xfrm>
            <a:off x="5282247" y="1349541"/>
            <a:ext cx="3744363" cy="2860837"/>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A48AC172-F883-D340-89F7-781B34EAC1D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47237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6389133" y="608869"/>
            <a:ext cx="2723335" cy="2554545"/>
          </a:xfrm>
          <a:prstGeom prst="rect">
            <a:avLst/>
          </a:prstGeom>
          <a:noFill/>
          <a:ln w="9525">
            <a:noFill/>
            <a:miter lim="800000"/>
            <a:headEnd/>
            <a:tailEnd/>
          </a:ln>
        </p:spPr>
        <p:txBody>
          <a:bodyPr wrap="square">
            <a:spAutoFit/>
          </a:bodyPr>
          <a:lstStyle/>
          <a:p>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further</a:t>
            </a:r>
            <a:r>
              <a:rPr lang="da-DK" sz="2000" dirty="0">
                <a:latin typeface="Arial" charset="0"/>
                <a:cs typeface="Arial" charset="0"/>
              </a:rPr>
              <a:t> </a:t>
            </a:r>
            <a:r>
              <a:rPr lang="da-DK" sz="2000" dirty="0" err="1">
                <a:latin typeface="Arial" charset="0"/>
                <a:cs typeface="Arial" charset="0"/>
              </a:rPr>
              <a:t>used</a:t>
            </a:r>
            <a:r>
              <a:rPr lang="da-DK" sz="2000" dirty="0">
                <a:latin typeface="Arial" charset="0"/>
                <a:cs typeface="Arial" charset="0"/>
              </a:rPr>
              <a:t> </a:t>
            </a:r>
            <a:r>
              <a:rPr lang="da-DK" sz="2000" dirty="0" err="1">
                <a:latin typeface="Arial" charset="0"/>
                <a:cs typeface="Arial" charset="0"/>
              </a:rPr>
              <a:t>transcriptome</a:t>
            </a:r>
            <a:r>
              <a:rPr lang="da-DK" sz="2000" dirty="0">
                <a:latin typeface="Arial" charset="0"/>
                <a:cs typeface="Arial" charset="0"/>
              </a:rPr>
              <a:t> data to </a:t>
            </a:r>
            <a:r>
              <a:rPr lang="da-DK" sz="2000" dirty="0" err="1">
                <a:latin typeface="Arial" charset="0"/>
                <a:cs typeface="Arial" charset="0"/>
              </a:rPr>
              <a:t>identify</a:t>
            </a:r>
            <a:r>
              <a:rPr lang="da-DK" sz="2000" dirty="0">
                <a:latin typeface="Arial" charset="0"/>
                <a:cs typeface="Arial" charset="0"/>
              </a:rPr>
              <a:t> </a:t>
            </a:r>
            <a:r>
              <a:rPr lang="da-DK" sz="2000" b="1" dirty="0">
                <a:latin typeface="Arial" charset="0"/>
                <a:cs typeface="Arial" charset="0"/>
              </a:rPr>
              <a:t>1,078 </a:t>
            </a:r>
            <a:r>
              <a:rPr lang="da-DK" sz="2000" dirty="0" err="1">
                <a:latin typeface="Arial" charset="0"/>
                <a:cs typeface="Arial" charset="0"/>
              </a:rPr>
              <a:t>differentially</a:t>
            </a:r>
            <a:r>
              <a:rPr lang="da-DK" sz="2000" dirty="0">
                <a:latin typeface="Arial" charset="0"/>
                <a:cs typeface="Arial" charset="0"/>
              </a:rPr>
              <a:t> </a:t>
            </a:r>
            <a:r>
              <a:rPr lang="da-DK" sz="2000" dirty="0" err="1">
                <a:latin typeface="Arial" charset="0"/>
                <a:cs typeface="Arial" charset="0"/>
              </a:rPr>
              <a:t>expressed</a:t>
            </a:r>
            <a:r>
              <a:rPr lang="da-DK" sz="2000" dirty="0">
                <a:latin typeface="Arial" charset="0"/>
                <a:cs typeface="Arial" charset="0"/>
              </a:rPr>
              <a:t> genes </a:t>
            </a:r>
            <a:r>
              <a:rPr lang="da-DK" sz="2000" dirty="0" err="1">
                <a:latin typeface="Arial" charset="0"/>
                <a:cs typeface="Arial" charset="0"/>
              </a:rPr>
              <a:t>between</a:t>
            </a:r>
            <a:r>
              <a:rPr lang="da-DK" sz="2000" dirty="0">
                <a:latin typeface="Arial" charset="0"/>
                <a:cs typeface="Arial" charset="0"/>
              </a:rPr>
              <a:t> </a:t>
            </a:r>
            <a:r>
              <a:rPr lang="da-DK" sz="2000" dirty="0" err="1">
                <a:latin typeface="Arial" charset="0"/>
                <a:cs typeface="Arial" charset="0"/>
              </a:rPr>
              <a:t>lean</a:t>
            </a:r>
            <a:r>
              <a:rPr lang="da-DK" sz="2000" dirty="0">
                <a:latin typeface="Arial" charset="0"/>
                <a:cs typeface="Arial" charset="0"/>
              </a:rPr>
              <a:t> and </a:t>
            </a:r>
            <a:r>
              <a:rPr lang="da-DK" sz="2000" dirty="0" err="1">
                <a:latin typeface="Arial" charset="0"/>
                <a:cs typeface="Arial" charset="0"/>
              </a:rPr>
              <a:t>obese</a:t>
            </a:r>
            <a:r>
              <a:rPr lang="da-DK" sz="2000" dirty="0">
                <a:latin typeface="Arial" charset="0"/>
                <a:cs typeface="Arial" charset="0"/>
              </a:rPr>
              <a:t> (</a:t>
            </a:r>
            <a:r>
              <a:rPr lang="da-DK" sz="2000" dirty="0" err="1">
                <a:latin typeface="Arial" charset="0"/>
                <a:cs typeface="Arial" charset="0"/>
              </a:rPr>
              <a:t>both</a:t>
            </a:r>
            <a:r>
              <a:rPr lang="da-DK" sz="2000" dirty="0">
                <a:latin typeface="Arial" charset="0"/>
                <a:cs typeface="Arial" charset="0"/>
              </a:rPr>
              <a:t> male and </a:t>
            </a:r>
            <a:r>
              <a:rPr lang="da-DK" sz="2000" dirty="0" err="1">
                <a:latin typeface="Arial" charset="0"/>
                <a:cs typeface="Arial" charset="0"/>
              </a:rPr>
              <a:t>females</a:t>
            </a:r>
            <a:r>
              <a:rPr lang="da-DK" sz="2000" dirty="0">
                <a:latin typeface="Arial" charset="0"/>
                <a:cs typeface="Arial" charset="0"/>
              </a:rPr>
              <a:t>)</a:t>
            </a:r>
            <a:endParaRPr lang="sv-SE" sz="2000" b="1" dirty="0">
              <a:latin typeface="Arial" charset="0"/>
              <a:cs typeface="Arial"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32</a:t>
            </a:fld>
            <a:endParaRPr lang="en-GB" sz="1400" dirty="0">
              <a:solidFill>
                <a:schemeClr val="bg1"/>
              </a:solidFill>
              <a:latin typeface="Arial"/>
              <a:cs typeface="Arial"/>
            </a:endParaRPr>
          </a:p>
        </p:txBody>
      </p:sp>
      <p:pic>
        <p:nvPicPr>
          <p:cNvPr id="9" name="Picture 3"/>
          <p:cNvPicPr>
            <a:picLocks noChangeAspect="1" noChangeArrowheads="1"/>
          </p:cNvPicPr>
          <p:nvPr/>
        </p:nvPicPr>
        <p:blipFill>
          <a:blip r:embed="rId2"/>
          <a:srcRect/>
          <a:stretch>
            <a:fillRect/>
          </a:stretch>
        </p:blipFill>
        <p:spPr bwMode="auto">
          <a:xfrm>
            <a:off x="15766" y="-31532"/>
            <a:ext cx="6404899" cy="6664637"/>
          </a:xfrm>
          <a:prstGeom prst="rect">
            <a:avLst/>
          </a:prstGeom>
          <a:noFill/>
          <a:ln w="9525">
            <a:noFill/>
            <a:miter lim="800000"/>
            <a:headEnd/>
            <a:tailEnd/>
          </a:ln>
          <a:effectLst/>
        </p:spPr>
      </p:pic>
      <p:sp>
        <p:nvSpPr>
          <p:cNvPr id="10" name="TextBox 4"/>
          <p:cNvSpPr txBox="1">
            <a:spLocks noChangeArrowheads="1"/>
          </p:cNvSpPr>
          <p:nvPr/>
        </p:nvSpPr>
        <p:spPr bwMode="auto">
          <a:xfrm>
            <a:off x="6330770" y="3368372"/>
            <a:ext cx="2929792" cy="2862322"/>
          </a:xfrm>
          <a:prstGeom prst="rect">
            <a:avLst/>
          </a:prstGeom>
          <a:noFill/>
          <a:ln w="9525">
            <a:noFill/>
            <a:miter lim="800000"/>
            <a:headEnd/>
            <a:tailEnd/>
          </a:ln>
        </p:spPr>
        <p:txBody>
          <a:bodyPr wrap="square">
            <a:spAutoFit/>
          </a:bodyPr>
          <a:lstStyle/>
          <a:p>
            <a:r>
              <a:rPr lang="da-DK" sz="2000" dirty="0">
                <a:latin typeface="Arial" charset="0"/>
                <a:cs typeface="Arial" charset="0"/>
              </a:rPr>
              <a:t>Using genes </a:t>
            </a:r>
            <a:r>
              <a:rPr lang="da-DK" sz="2000" dirty="0" err="1">
                <a:latin typeface="Arial" charset="0"/>
                <a:cs typeface="Arial" charset="0"/>
              </a:rPr>
              <a:t>identified</a:t>
            </a:r>
            <a:r>
              <a:rPr lang="da-DK" sz="2000" dirty="0">
                <a:latin typeface="Arial" charset="0"/>
                <a:cs typeface="Arial" charset="0"/>
              </a:rPr>
              <a:t> from </a:t>
            </a:r>
            <a:r>
              <a:rPr lang="da-DK" sz="2000" dirty="0" err="1">
                <a:latin typeface="Arial" charset="0"/>
                <a:cs typeface="Arial" charset="0"/>
              </a:rPr>
              <a:t>proteome</a:t>
            </a:r>
            <a:r>
              <a:rPr lang="da-DK" sz="2000" dirty="0">
                <a:latin typeface="Arial" charset="0"/>
                <a:cs typeface="Arial" charset="0"/>
              </a:rPr>
              <a:t> and </a:t>
            </a:r>
            <a:r>
              <a:rPr lang="da-DK" sz="2000" dirty="0" err="1">
                <a:latin typeface="Arial" charset="0"/>
                <a:cs typeface="Arial" charset="0"/>
              </a:rPr>
              <a:t>transcriptome</a:t>
            </a:r>
            <a:r>
              <a:rPr lang="da-DK" sz="2000" dirty="0">
                <a:latin typeface="Arial" charset="0"/>
                <a:cs typeface="Arial" charset="0"/>
              </a:rPr>
              <a:t> data </a:t>
            </a:r>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reconstructed</a:t>
            </a:r>
            <a:r>
              <a:rPr lang="da-DK" sz="2000" dirty="0">
                <a:latin typeface="Arial" charset="0"/>
                <a:cs typeface="Arial" charset="0"/>
              </a:rPr>
              <a:t> a GEM for </a:t>
            </a:r>
            <a:r>
              <a:rPr lang="da-DK" sz="2000" dirty="0" err="1">
                <a:latin typeface="Arial" charset="0"/>
                <a:cs typeface="Arial" charset="0"/>
              </a:rPr>
              <a:t>adipocyte</a:t>
            </a:r>
            <a:endParaRPr lang="da-DK" sz="2000" dirty="0">
              <a:latin typeface="Arial" charset="0"/>
              <a:cs typeface="Arial" charset="0"/>
            </a:endParaRPr>
          </a:p>
          <a:p>
            <a:endParaRPr lang="da-DK" sz="2000" b="1" dirty="0">
              <a:latin typeface="Arial" charset="0"/>
              <a:cs typeface="Arial" charset="0"/>
            </a:endParaRPr>
          </a:p>
          <a:p>
            <a:r>
              <a:rPr lang="da-DK" sz="2000" dirty="0">
                <a:latin typeface="Arial" charset="0"/>
                <a:cs typeface="Arial" charset="0"/>
              </a:rPr>
              <a:t>Contains enzymes associated with </a:t>
            </a:r>
            <a:r>
              <a:rPr lang="da-DK" sz="2000" b="1" dirty="0">
                <a:latin typeface="Arial" charset="0"/>
                <a:cs typeface="Arial" charset="0"/>
              </a:rPr>
              <a:t>1,809 genes</a:t>
            </a:r>
            <a:endParaRPr lang="sv-SE" sz="2000" b="1" dirty="0">
              <a:latin typeface="Arial" charset="0"/>
              <a:cs typeface="Arial" charset="0"/>
            </a:endParaRPr>
          </a:p>
        </p:txBody>
      </p:sp>
      <p:sp>
        <p:nvSpPr>
          <p:cNvPr id="6" name="TextBox 5">
            <a:extLst>
              <a:ext uri="{FF2B5EF4-FFF2-40B4-BE49-F238E27FC236}">
                <a16:creationId xmlns:a16="http://schemas.microsoft.com/office/drawing/2014/main" id="{621ABB41-423D-B649-AB93-ED7B2368FB9E}"/>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025942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6000" y="648000"/>
            <a:ext cx="3816000" cy="1577832"/>
          </a:xfrm>
          <a:prstGeom prst="roundRect">
            <a:avLst>
              <a:gd name="adj" fmla="val 9877"/>
            </a:avLst>
          </a:prstGeom>
          <a:solidFill>
            <a:schemeClr val="bg1"/>
          </a:solidFill>
          <a:ln w="19050">
            <a:solidFill>
              <a:schemeClr val="bg2">
                <a:lumMod val="50000"/>
              </a:schemeClr>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pic>
        <p:nvPicPr>
          <p:cNvPr id="9" name="Picture 3"/>
          <p:cNvPicPr>
            <a:picLocks noChangeAspect="1" noChangeArrowheads="1"/>
          </p:cNvPicPr>
          <p:nvPr/>
        </p:nvPicPr>
        <p:blipFill>
          <a:blip r:embed="rId2" cstate="print"/>
          <a:srcRect/>
          <a:stretch>
            <a:fillRect/>
          </a:stretch>
        </p:blipFill>
        <p:spPr bwMode="auto">
          <a:xfrm>
            <a:off x="349324" y="1447138"/>
            <a:ext cx="880620" cy="288000"/>
          </a:xfrm>
          <a:prstGeom prst="rect">
            <a:avLst/>
          </a:prstGeom>
          <a:noFill/>
          <a:ln w="9525">
            <a:noFill/>
            <a:miter lim="800000"/>
            <a:headEnd/>
            <a:tailEnd/>
          </a:ln>
        </p:spPr>
      </p:pic>
      <p:sp>
        <p:nvSpPr>
          <p:cNvPr id="10" name="Rectangle 9"/>
          <p:cNvSpPr/>
          <p:nvPr/>
        </p:nvSpPr>
        <p:spPr>
          <a:xfrm>
            <a:off x="2602633" y="1782969"/>
            <a:ext cx="1080000" cy="288000"/>
          </a:xfrm>
          <a:prstGeom prst="rect">
            <a:avLst/>
          </a:prstGeom>
          <a:solidFill>
            <a:schemeClr val="bg1">
              <a:lumMod val="95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3">
                    <a:lumMod val="50000"/>
                  </a:schemeClr>
                </a:solidFill>
                <a:latin typeface="Helvetica" pitchFamily="34" charset="0"/>
              </a:rPr>
              <a:t>HepatoNet 1</a:t>
            </a:r>
            <a:endParaRPr lang="sv-SE" sz="1200" dirty="0">
              <a:solidFill>
                <a:schemeClr val="accent3">
                  <a:lumMod val="50000"/>
                </a:schemeClr>
              </a:solidFill>
              <a:latin typeface="Helvetica" pitchFamily="34" charset="0"/>
            </a:endParaRPr>
          </a:p>
        </p:txBody>
      </p:sp>
      <p:sp>
        <p:nvSpPr>
          <p:cNvPr id="11" name="Rectangle 10"/>
          <p:cNvSpPr/>
          <p:nvPr/>
        </p:nvSpPr>
        <p:spPr>
          <a:xfrm>
            <a:off x="2602633" y="1099642"/>
            <a:ext cx="1080000" cy="288000"/>
          </a:xfrm>
          <a:prstGeom prst="rect">
            <a:avLst/>
          </a:prstGeom>
          <a:solidFill>
            <a:schemeClr val="bg1">
              <a:lumMod val="9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rgbClr val="00B050"/>
                </a:solidFill>
                <a:latin typeface="Helvetica" pitchFamily="34" charset="0"/>
              </a:rPr>
              <a:t>Recon 1</a:t>
            </a:r>
            <a:endParaRPr lang="sv-SE" sz="1200" dirty="0">
              <a:solidFill>
                <a:srgbClr val="00B050"/>
              </a:solidFill>
              <a:latin typeface="Helvetica" pitchFamily="34" charset="0"/>
            </a:endParaRPr>
          </a:p>
        </p:txBody>
      </p:sp>
      <p:sp>
        <p:nvSpPr>
          <p:cNvPr id="12" name="Rectangle 11"/>
          <p:cNvSpPr/>
          <p:nvPr/>
        </p:nvSpPr>
        <p:spPr>
          <a:xfrm>
            <a:off x="2602633" y="1446219"/>
            <a:ext cx="1080000" cy="288000"/>
          </a:xfrm>
          <a:prstGeom prst="rect">
            <a:avLst/>
          </a:prstGeom>
          <a:solidFill>
            <a:schemeClr val="bg1">
              <a:lumMod val="95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3"/>
                </a:solidFill>
                <a:latin typeface="Helvetica" pitchFamily="34" charset="0"/>
              </a:rPr>
              <a:t>EHMN</a:t>
            </a:r>
            <a:endParaRPr lang="sv-SE" sz="1200" dirty="0">
              <a:solidFill>
                <a:schemeClr val="accent3"/>
              </a:solidFill>
              <a:latin typeface="Helvetica" pitchFamily="34" charset="0"/>
            </a:endParaRPr>
          </a:p>
        </p:txBody>
      </p:sp>
      <p:sp>
        <p:nvSpPr>
          <p:cNvPr id="13" name="Right Arrow 12"/>
          <p:cNvSpPr/>
          <p:nvPr/>
        </p:nvSpPr>
        <p:spPr>
          <a:xfrm rot="5400000">
            <a:off x="1305798" y="1692750"/>
            <a:ext cx="1296000" cy="360000"/>
          </a:xfrm>
          <a:prstGeom prst="rightArrow">
            <a:avLst/>
          </a:prstGeom>
          <a:solidFill>
            <a:schemeClr val="accent6">
              <a:lumMod val="75000"/>
            </a:schemeClr>
          </a:solidFill>
          <a:ln w="12700">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latin typeface="Helvetica" pitchFamily="34" charset="0"/>
            </a:endParaRPr>
          </a:p>
        </p:txBody>
      </p:sp>
      <p:cxnSp>
        <p:nvCxnSpPr>
          <p:cNvPr id="14" name="Straight Arrow Connector 13"/>
          <p:cNvCxnSpPr/>
          <p:nvPr/>
        </p:nvCxnSpPr>
        <p:spPr>
          <a:xfrm>
            <a:off x="1414633" y="1595392"/>
            <a:ext cx="360000" cy="1588"/>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cxnSp>
        <p:nvCxnSpPr>
          <p:cNvPr id="15" name="Straight Arrow Connector 14"/>
          <p:cNvCxnSpPr/>
          <p:nvPr/>
        </p:nvCxnSpPr>
        <p:spPr>
          <a:xfrm rot="10800000">
            <a:off x="2134633" y="1595392"/>
            <a:ext cx="360000" cy="0"/>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cxnSp>
        <p:nvCxnSpPr>
          <p:cNvPr id="16" name="Straight Arrow Connector 15"/>
          <p:cNvCxnSpPr/>
          <p:nvPr/>
        </p:nvCxnSpPr>
        <p:spPr>
          <a:xfrm rot="10800000">
            <a:off x="2134633" y="1919392"/>
            <a:ext cx="360000" cy="0"/>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pic>
        <p:nvPicPr>
          <p:cNvPr id="17" name="Picture 8"/>
          <p:cNvPicPr>
            <a:picLocks noChangeAspect="1" noChangeArrowheads="1"/>
          </p:cNvPicPr>
          <p:nvPr/>
        </p:nvPicPr>
        <p:blipFill>
          <a:blip r:embed="rId3" cstate="print"/>
          <a:srcRect/>
          <a:stretch>
            <a:fillRect/>
          </a:stretch>
        </p:blipFill>
        <p:spPr bwMode="auto">
          <a:xfrm>
            <a:off x="102758" y="1764846"/>
            <a:ext cx="1226565" cy="324000"/>
          </a:xfrm>
          <a:prstGeom prst="rect">
            <a:avLst/>
          </a:prstGeom>
          <a:noFill/>
          <a:ln w="9525">
            <a:noFill/>
            <a:miter lim="800000"/>
            <a:headEnd/>
            <a:tailEnd/>
          </a:ln>
        </p:spPr>
      </p:pic>
      <p:cxnSp>
        <p:nvCxnSpPr>
          <p:cNvPr id="18" name="Straight Arrow Connector 17"/>
          <p:cNvCxnSpPr/>
          <p:nvPr/>
        </p:nvCxnSpPr>
        <p:spPr>
          <a:xfrm>
            <a:off x="1414633" y="1919392"/>
            <a:ext cx="360000" cy="1588"/>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pic>
        <p:nvPicPr>
          <p:cNvPr id="19" name="Picture 5" descr="C:\Users\adilm\Desktop\AdiposePaper\Logos\kegg128.gif"/>
          <p:cNvPicPr>
            <a:picLocks noChangeAspect="1" noChangeArrowheads="1"/>
          </p:cNvPicPr>
          <p:nvPr/>
        </p:nvPicPr>
        <p:blipFill>
          <a:blip r:embed="rId4" cstate="print"/>
          <a:srcRect/>
          <a:stretch>
            <a:fillRect/>
          </a:stretch>
        </p:blipFill>
        <p:spPr bwMode="auto">
          <a:xfrm>
            <a:off x="542736" y="1015050"/>
            <a:ext cx="550956" cy="396000"/>
          </a:xfrm>
          <a:prstGeom prst="rect">
            <a:avLst/>
          </a:prstGeom>
          <a:noFill/>
        </p:spPr>
      </p:pic>
      <p:sp>
        <p:nvSpPr>
          <p:cNvPr id="20" name="TextBox 19"/>
          <p:cNvSpPr txBox="1"/>
          <p:nvPr/>
        </p:nvSpPr>
        <p:spPr>
          <a:xfrm>
            <a:off x="2602633" y="682330"/>
            <a:ext cx="1080000" cy="276999"/>
          </a:xfrm>
          <a:prstGeom prst="rect">
            <a:avLst/>
          </a:prstGeom>
          <a:noFill/>
        </p:spPr>
        <p:txBody>
          <a:bodyPr wrap="square" rtlCol="0">
            <a:spAutoFit/>
          </a:bodyPr>
          <a:lstStyle/>
          <a:p>
            <a:pPr algn="ctr"/>
            <a:r>
              <a:rPr lang="en-GB" sz="1200" b="1" i="1" u="sng" dirty="0">
                <a:solidFill>
                  <a:srgbClr val="0070C0"/>
                </a:solidFill>
                <a:latin typeface="Helvetica" pitchFamily="34" charset="0"/>
              </a:rPr>
              <a:t>GEMs</a:t>
            </a:r>
            <a:endParaRPr lang="sv-SE" sz="1200" b="1" i="1" u="sng" dirty="0">
              <a:solidFill>
                <a:srgbClr val="0070C0"/>
              </a:solidFill>
              <a:latin typeface="Helvetica" pitchFamily="34" charset="0"/>
            </a:endParaRPr>
          </a:p>
        </p:txBody>
      </p:sp>
      <p:sp>
        <p:nvSpPr>
          <p:cNvPr id="21" name="TextBox 20"/>
          <p:cNvSpPr txBox="1"/>
          <p:nvPr/>
        </p:nvSpPr>
        <p:spPr>
          <a:xfrm>
            <a:off x="190633" y="682330"/>
            <a:ext cx="1296144" cy="276999"/>
          </a:xfrm>
          <a:prstGeom prst="rect">
            <a:avLst/>
          </a:prstGeom>
          <a:noFill/>
        </p:spPr>
        <p:txBody>
          <a:bodyPr wrap="square" rtlCol="0">
            <a:spAutoFit/>
          </a:bodyPr>
          <a:lstStyle/>
          <a:p>
            <a:pPr algn="ctr"/>
            <a:r>
              <a:rPr lang="en-GB" sz="1200" b="1" i="1" u="sng" dirty="0">
                <a:solidFill>
                  <a:srgbClr val="0070C0"/>
                </a:solidFill>
                <a:latin typeface="Helvetica" pitchFamily="34" charset="0"/>
              </a:rPr>
              <a:t>DATABASES</a:t>
            </a:r>
            <a:endParaRPr lang="sv-SE" sz="1200" b="1" i="1" u="sng" dirty="0">
              <a:solidFill>
                <a:srgbClr val="0070C0"/>
              </a:solidFill>
              <a:latin typeface="Helvetica" pitchFamily="34" charset="0"/>
            </a:endParaRPr>
          </a:p>
        </p:txBody>
      </p:sp>
      <p:cxnSp>
        <p:nvCxnSpPr>
          <p:cNvPr id="22" name="Straight Arrow Connector 21"/>
          <p:cNvCxnSpPr/>
          <p:nvPr/>
        </p:nvCxnSpPr>
        <p:spPr>
          <a:xfrm>
            <a:off x="1414633" y="1271392"/>
            <a:ext cx="360000" cy="1588"/>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rot="10800000">
            <a:off x="2134633" y="1271392"/>
            <a:ext cx="360000" cy="0"/>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sp>
        <p:nvSpPr>
          <p:cNvPr id="492"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Reactions in adipocyte model</a:t>
            </a:r>
          </a:p>
        </p:txBody>
      </p:sp>
      <p:sp>
        <p:nvSpPr>
          <p:cNvPr id="493" name="Rounded Rectangle 492"/>
          <p:cNvSpPr/>
          <p:nvPr/>
        </p:nvSpPr>
        <p:spPr>
          <a:xfrm>
            <a:off x="36000" y="3075042"/>
            <a:ext cx="3816000" cy="3204000"/>
          </a:xfrm>
          <a:prstGeom prst="roundRect">
            <a:avLst>
              <a:gd name="adj" fmla="val 7777"/>
            </a:avLst>
          </a:prstGeom>
          <a:solidFill>
            <a:schemeClr val="bg1"/>
          </a:solidFill>
          <a:ln w="19050">
            <a:solidFill>
              <a:schemeClr val="bg2">
                <a:lumMod val="50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sp>
        <p:nvSpPr>
          <p:cNvPr id="494" name="Curved Left Arrow 493"/>
          <p:cNvSpPr/>
          <p:nvPr/>
        </p:nvSpPr>
        <p:spPr>
          <a:xfrm>
            <a:off x="758529" y="3884894"/>
            <a:ext cx="288000" cy="252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a:solidFill>
                <a:srgbClr val="002060"/>
              </a:solidFill>
              <a:latin typeface="Helvetica" pitchFamily="34" charset="0"/>
            </a:endParaRPr>
          </a:p>
        </p:txBody>
      </p:sp>
      <p:sp>
        <p:nvSpPr>
          <p:cNvPr id="495" name="Curved Left Arrow 494"/>
          <p:cNvSpPr>
            <a:spLocks/>
          </p:cNvSpPr>
          <p:nvPr/>
        </p:nvSpPr>
        <p:spPr>
          <a:xfrm>
            <a:off x="751262" y="4950603"/>
            <a:ext cx="288000" cy="252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a:solidFill>
                <a:srgbClr val="002060"/>
              </a:solidFill>
              <a:latin typeface="Helvetica" pitchFamily="34" charset="0"/>
            </a:endParaRPr>
          </a:p>
        </p:txBody>
      </p:sp>
      <p:sp>
        <p:nvSpPr>
          <p:cNvPr id="496" name="Oval 495"/>
          <p:cNvSpPr/>
          <p:nvPr/>
        </p:nvSpPr>
        <p:spPr>
          <a:xfrm>
            <a:off x="1639985" y="3206960"/>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97" name="Straight Arrow Connector 496"/>
          <p:cNvCxnSpPr/>
          <p:nvPr/>
        </p:nvCxnSpPr>
        <p:spPr>
          <a:xfrm rot="5400000">
            <a:off x="936624" y="3497138"/>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8" name="Straight Arrow Connector 497"/>
          <p:cNvCxnSpPr/>
          <p:nvPr/>
        </p:nvCxnSpPr>
        <p:spPr>
          <a:xfrm rot="5400000">
            <a:off x="936624" y="4035029"/>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9" name="TextBox 498"/>
          <p:cNvSpPr txBox="1"/>
          <p:nvPr/>
        </p:nvSpPr>
        <p:spPr>
          <a:xfrm>
            <a:off x="958647" y="3075043"/>
            <a:ext cx="295274" cy="276999"/>
          </a:xfrm>
          <a:prstGeom prst="rect">
            <a:avLst/>
          </a:prstGeom>
          <a:noFill/>
        </p:spPr>
        <p:txBody>
          <a:bodyPr wrap="none" rtlCol="0">
            <a:spAutoFit/>
          </a:bodyPr>
          <a:lstStyle/>
          <a:p>
            <a:r>
              <a:rPr lang="en-US" sz="1200" b="1" dirty="0">
                <a:solidFill>
                  <a:srgbClr val="002060"/>
                </a:solidFill>
                <a:latin typeface="Helvetica" pitchFamily="34" charset="0"/>
              </a:rPr>
              <a:t>A</a:t>
            </a:r>
          </a:p>
        </p:txBody>
      </p:sp>
      <p:sp>
        <p:nvSpPr>
          <p:cNvPr id="500" name="TextBox 499"/>
          <p:cNvSpPr txBox="1"/>
          <p:nvPr/>
        </p:nvSpPr>
        <p:spPr>
          <a:xfrm>
            <a:off x="958647" y="3613240"/>
            <a:ext cx="295274" cy="276999"/>
          </a:xfrm>
          <a:prstGeom prst="rect">
            <a:avLst/>
          </a:prstGeom>
          <a:noFill/>
        </p:spPr>
        <p:txBody>
          <a:bodyPr wrap="none" rtlCol="0">
            <a:spAutoFit/>
          </a:bodyPr>
          <a:lstStyle/>
          <a:p>
            <a:r>
              <a:rPr lang="en-US" sz="1200" b="1" dirty="0">
                <a:solidFill>
                  <a:srgbClr val="002060"/>
                </a:solidFill>
                <a:latin typeface="Helvetica" pitchFamily="34" charset="0"/>
              </a:rPr>
              <a:t>B</a:t>
            </a:r>
          </a:p>
        </p:txBody>
      </p:sp>
      <p:cxnSp>
        <p:nvCxnSpPr>
          <p:cNvPr id="501" name="Straight Arrow Connector 500"/>
          <p:cNvCxnSpPr/>
          <p:nvPr/>
        </p:nvCxnSpPr>
        <p:spPr>
          <a:xfrm rot="5400000">
            <a:off x="936624" y="5103544"/>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2" name="TextBox 501"/>
          <p:cNvSpPr txBox="1"/>
          <p:nvPr/>
        </p:nvSpPr>
        <p:spPr>
          <a:xfrm>
            <a:off x="958647" y="4675465"/>
            <a:ext cx="295274" cy="276999"/>
          </a:xfrm>
          <a:prstGeom prst="rect">
            <a:avLst/>
          </a:prstGeom>
          <a:noFill/>
        </p:spPr>
        <p:txBody>
          <a:bodyPr wrap="none" rtlCol="0">
            <a:spAutoFit/>
          </a:bodyPr>
          <a:lstStyle/>
          <a:p>
            <a:r>
              <a:rPr lang="en-US" sz="1200" b="1" dirty="0">
                <a:solidFill>
                  <a:srgbClr val="002060"/>
                </a:solidFill>
                <a:latin typeface="Helvetica" pitchFamily="34" charset="0"/>
              </a:rPr>
              <a:t>D</a:t>
            </a:r>
          </a:p>
        </p:txBody>
      </p:sp>
      <p:sp>
        <p:nvSpPr>
          <p:cNvPr id="503" name="TextBox 502"/>
          <p:cNvSpPr txBox="1"/>
          <p:nvPr/>
        </p:nvSpPr>
        <p:spPr>
          <a:xfrm>
            <a:off x="958227" y="5245537"/>
            <a:ext cx="287258" cy="276999"/>
          </a:xfrm>
          <a:prstGeom prst="rect">
            <a:avLst/>
          </a:prstGeom>
          <a:noFill/>
        </p:spPr>
        <p:txBody>
          <a:bodyPr wrap="none" rtlCol="0">
            <a:spAutoFit/>
          </a:bodyPr>
          <a:lstStyle/>
          <a:p>
            <a:r>
              <a:rPr lang="en-US" sz="1200" b="1" dirty="0">
                <a:latin typeface="Helvetica" pitchFamily="34" charset="0"/>
              </a:rPr>
              <a:t>E</a:t>
            </a:r>
          </a:p>
        </p:txBody>
      </p:sp>
      <p:sp>
        <p:nvSpPr>
          <p:cNvPr id="504" name="Rectangle 503"/>
          <p:cNvSpPr/>
          <p:nvPr/>
        </p:nvSpPr>
        <p:spPr>
          <a:xfrm>
            <a:off x="1048323" y="3402020"/>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05" name="Rectangle 504"/>
          <p:cNvSpPr/>
          <p:nvPr/>
        </p:nvSpPr>
        <p:spPr>
          <a:xfrm>
            <a:off x="1048323" y="3938198"/>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06" name="Rectangle 505"/>
          <p:cNvSpPr/>
          <p:nvPr/>
        </p:nvSpPr>
        <p:spPr>
          <a:xfrm>
            <a:off x="1048323" y="5002365"/>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07" name="TextBox 506"/>
          <p:cNvSpPr txBox="1"/>
          <p:nvPr/>
        </p:nvSpPr>
        <p:spPr>
          <a:xfrm>
            <a:off x="1631039" y="3169471"/>
            <a:ext cx="316112" cy="276999"/>
          </a:xfrm>
          <a:prstGeom prst="rect">
            <a:avLst/>
          </a:prstGeom>
          <a:noFill/>
        </p:spPr>
        <p:txBody>
          <a:bodyPr wrap="none" rtlCol="0">
            <a:spAutoFit/>
          </a:bodyPr>
          <a:lstStyle/>
          <a:p>
            <a:r>
              <a:rPr lang="en-US" sz="1200" i="1" dirty="0"/>
              <a:t>P</a:t>
            </a:r>
            <a:r>
              <a:rPr lang="en-US" sz="1200" i="1" baseline="-25000" dirty="0"/>
              <a:t>1</a:t>
            </a:r>
            <a:endParaRPr lang="en-US" sz="1200" i="1" dirty="0"/>
          </a:p>
        </p:txBody>
      </p:sp>
      <p:sp>
        <p:nvSpPr>
          <p:cNvPr id="508" name="Oval 507"/>
          <p:cNvSpPr/>
          <p:nvPr/>
        </p:nvSpPr>
        <p:spPr>
          <a:xfrm>
            <a:off x="1639985" y="3545485"/>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9" name="TextBox 508"/>
          <p:cNvSpPr txBox="1"/>
          <p:nvPr/>
        </p:nvSpPr>
        <p:spPr>
          <a:xfrm>
            <a:off x="1631039" y="3507995"/>
            <a:ext cx="316112" cy="276999"/>
          </a:xfrm>
          <a:prstGeom prst="rect">
            <a:avLst/>
          </a:prstGeom>
          <a:noFill/>
        </p:spPr>
        <p:txBody>
          <a:bodyPr wrap="none" rtlCol="0">
            <a:spAutoFit/>
          </a:bodyPr>
          <a:lstStyle/>
          <a:p>
            <a:r>
              <a:rPr lang="en-US" sz="1200" i="1" dirty="0"/>
              <a:t>P</a:t>
            </a:r>
            <a:r>
              <a:rPr lang="en-US" sz="1200" i="1" baseline="-25000" dirty="0"/>
              <a:t>2</a:t>
            </a:r>
            <a:endParaRPr lang="en-US" sz="1200" i="1" dirty="0"/>
          </a:p>
        </p:txBody>
      </p:sp>
      <p:sp>
        <p:nvSpPr>
          <p:cNvPr id="510" name="Oval 509"/>
          <p:cNvSpPr/>
          <p:nvPr/>
        </p:nvSpPr>
        <p:spPr>
          <a:xfrm>
            <a:off x="1639985" y="3889006"/>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1" name="TextBox 510"/>
          <p:cNvSpPr txBox="1"/>
          <p:nvPr/>
        </p:nvSpPr>
        <p:spPr>
          <a:xfrm>
            <a:off x="1631039" y="3851518"/>
            <a:ext cx="316112" cy="276999"/>
          </a:xfrm>
          <a:prstGeom prst="rect">
            <a:avLst/>
          </a:prstGeom>
          <a:noFill/>
        </p:spPr>
        <p:txBody>
          <a:bodyPr wrap="none" rtlCol="0">
            <a:spAutoFit/>
          </a:bodyPr>
          <a:lstStyle/>
          <a:p>
            <a:r>
              <a:rPr lang="en-US" sz="1200" i="1" dirty="0"/>
              <a:t>P</a:t>
            </a:r>
            <a:r>
              <a:rPr lang="en-US" sz="1200" i="1" baseline="-25000" dirty="0"/>
              <a:t>3</a:t>
            </a:r>
            <a:endParaRPr lang="en-US" sz="1200" i="1" dirty="0"/>
          </a:p>
        </p:txBody>
      </p:sp>
      <p:sp>
        <p:nvSpPr>
          <p:cNvPr id="512" name="Oval 511"/>
          <p:cNvSpPr/>
          <p:nvPr/>
        </p:nvSpPr>
        <p:spPr>
          <a:xfrm>
            <a:off x="1639985" y="4953290"/>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3" name="TextBox 512"/>
          <p:cNvSpPr txBox="1"/>
          <p:nvPr/>
        </p:nvSpPr>
        <p:spPr>
          <a:xfrm>
            <a:off x="1631039" y="4915800"/>
            <a:ext cx="316112" cy="276999"/>
          </a:xfrm>
          <a:prstGeom prst="rect">
            <a:avLst/>
          </a:prstGeom>
          <a:noFill/>
        </p:spPr>
        <p:txBody>
          <a:bodyPr wrap="none" rtlCol="0">
            <a:spAutoFit/>
          </a:bodyPr>
          <a:lstStyle/>
          <a:p>
            <a:r>
              <a:rPr lang="en-US" sz="1200" i="1" dirty="0"/>
              <a:t>P</a:t>
            </a:r>
            <a:r>
              <a:rPr lang="en-US" sz="1200" i="1" baseline="-25000" dirty="0"/>
              <a:t>4</a:t>
            </a:r>
            <a:endParaRPr lang="en-US" sz="1200" i="1" dirty="0"/>
          </a:p>
        </p:txBody>
      </p:sp>
      <p:cxnSp>
        <p:nvCxnSpPr>
          <p:cNvPr id="514" name="Straight Arrow Connector 513"/>
          <p:cNvCxnSpPr>
            <a:stCxn id="572" idx="1"/>
            <a:endCxn id="556" idx="3"/>
          </p:cNvCxnSpPr>
          <p:nvPr/>
        </p:nvCxnSpPr>
        <p:spPr>
          <a:xfrm rot="10800000">
            <a:off x="2689464" y="3996106"/>
            <a:ext cx="536886" cy="970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15" name="TextBox 514"/>
          <p:cNvSpPr txBox="1"/>
          <p:nvPr/>
        </p:nvSpPr>
        <p:spPr>
          <a:xfrm>
            <a:off x="3073132" y="5980273"/>
            <a:ext cx="569387" cy="276999"/>
          </a:xfrm>
          <a:prstGeom prst="rect">
            <a:avLst/>
          </a:prstGeom>
          <a:noFill/>
        </p:spPr>
        <p:txBody>
          <a:bodyPr wrap="none" rtlCol="0">
            <a:spAutoFit/>
          </a:bodyPr>
          <a:lstStyle/>
          <a:p>
            <a:r>
              <a:rPr lang="en-US" sz="1200" b="1" dirty="0">
                <a:latin typeface="Helvetica" pitchFamily="34" charset="0"/>
                <a:cs typeface="Times New Roman" pitchFamily="18" charset="0"/>
              </a:rPr>
              <a:t>Gene</a:t>
            </a:r>
          </a:p>
        </p:txBody>
      </p:sp>
      <p:sp>
        <p:nvSpPr>
          <p:cNvPr id="516" name="TextBox 515"/>
          <p:cNvSpPr txBox="1"/>
          <p:nvPr/>
        </p:nvSpPr>
        <p:spPr>
          <a:xfrm>
            <a:off x="712757" y="5986360"/>
            <a:ext cx="833883" cy="276999"/>
          </a:xfrm>
          <a:prstGeom prst="rect">
            <a:avLst/>
          </a:prstGeom>
          <a:noFill/>
        </p:spPr>
        <p:txBody>
          <a:bodyPr wrap="none" rtlCol="0">
            <a:spAutoFit/>
          </a:bodyPr>
          <a:lstStyle/>
          <a:p>
            <a:r>
              <a:rPr lang="en-US" sz="1200" b="1" dirty="0">
                <a:latin typeface="Helvetica" pitchFamily="34" charset="0"/>
                <a:cs typeface="Times New Roman" pitchFamily="18" charset="0"/>
              </a:rPr>
              <a:t>Reaction</a:t>
            </a:r>
          </a:p>
        </p:txBody>
      </p:sp>
      <p:sp>
        <p:nvSpPr>
          <p:cNvPr id="517" name="TextBox 516"/>
          <p:cNvSpPr txBox="1"/>
          <p:nvPr/>
        </p:nvSpPr>
        <p:spPr>
          <a:xfrm>
            <a:off x="2121267" y="5986360"/>
            <a:ext cx="928011" cy="276999"/>
          </a:xfrm>
          <a:prstGeom prst="rect">
            <a:avLst/>
          </a:prstGeom>
          <a:noFill/>
        </p:spPr>
        <p:txBody>
          <a:bodyPr wrap="none" rtlCol="0">
            <a:spAutoFit/>
          </a:bodyPr>
          <a:lstStyle/>
          <a:p>
            <a:r>
              <a:rPr lang="en-US" sz="1200" b="1" dirty="0">
                <a:latin typeface="Helvetica" pitchFamily="34" charset="0"/>
                <a:cs typeface="Times New Roman" pitchFamily="18" charset="0"/>
              </a:rPr>
              <a:t>Transcript</a:t>
            </a:r>
          </a:p>
        </p:txBody>
      </p:sp>
      <p:sp>
        <p:nvSpPr>
          <p:cNvPr id="518" name="TextBox 517"/>
          <p:cNvSpPr txBox="1"/>
          <p:nvPr/>
        </p:nvSpPr>
        <p:spPr>
          <a:xfrm>
            <a:off x="1438077" y="5979008"/>
            <a:ext cx="715260" cy="276999"/>
          </a:xfrm>
          <a:prstGeom prst="rect">
            <a:avLst/>
          </a:prstGeom>
          <a:noFill/>
        </p:spPr>
        <p:txBody>
          <a:bodyPr wrap="none" rtlCol="0">
            <a:spAutoFit/>
          </a:bodyPr>
          <a:lstStyle/>
          <a:p>
            <a:r>
              <a:rPr lang="en-US" sz="1200" b="1" dirty="0">
                <a:latin typeface="Helvetica" pitchFamily="34" charset="0"/>
                <a:cs typeface="Times New Roman" pitchFamily="18" charset="0"/>
              </a:rPr>
              <a:t>Protein</a:t>
            </a:r>
          </a:p>
        </p:txBody>
      </p:sp>
      <p:sp>
        <p:nvSpPr>
          <p:cNvPr id="519" name="TextBox 518"/>
          <p:cNvSpPr txBox="1"/>
          <p:nvPr/>
        </p:nvSpPr>
        <p:spPr>
          <a:xfrm>
            <a:off x="334700" y="3769501"/>
            <a:ext cx="468398" cy="261610"/>
          </a:xfrm>
          <a:prstGeom prst="rect">
            <a:avLst/>
          </a:prstGeom>
          <a:noFill/>
        </p:spPr>
        <p:txBody>
          <a:bodyPr wrap="none" rtlCol="0">
            <a:spAutoFit/>
          </a:bodyPr>
          <a:lstStyle/>
          <a:p>
            <a:r>
              <a:rPr lang="en-US" sz="1100" b="1" dirty="0">
                <a:latin typeface="Helvetica" pitchFamily="34" charset="0"/>
              </a:rPr>
              <a:t>ATP</a:t>
            </a:r>
          </a:p>
        </p:txBody>
      </p:sp>
      <p:sp>
        <p:nvSpPr>
          <p:cNvPr id="520" name="TextBox 519"/>
          <p:cNvSpPr txBox="1"/>
          <p:nvPr/>
        </p:nvSpPr>
        <p:spPr>
          <a:xfrm>
            <a:off x="339795" y="3985525"/>
            <a:ext cx="484428" cy="261610"/>
          </a:xfrm>
          <a:prstGeom prst="rect">
            <a:avLst/>
          </a:prstGeom>
          <a:noFill/>
        </p:spPr>
        <p:txBody>
          <a:bodyPr wrap="none" rtlCol="0">
            <a:spAutoFit/>
          </a:bodyPr>
          <a:lstStyle/>
          <a:p>
            <a:r>
              <a:rPr lang="en-US" sz="1100" b="1" dirty="0">
                <a:latin typeface="Helvetica" pitchFamily="34" charset="0"/>
              </a:rPr>
              <a:t>ADP</a:t>
            </a:r>
          </a:p>
        </p:txBody>
      </p:sp>
      <p:sp>
        <p:nvSpPr>
          <p:cNvPr id="521" name="TextBox 520"/>
          <p:cNvSpPr txBox="1"/>
          <p:nvPr/>
        </p:nvSpPr>
        <p:spPr>
          <a:xfrm>
            <a:off x="200209" y="4822659"/>
            <a:ext cx="574196" cy="261610"/>
          </a:xfrm>
          <a:prstGeom prst="rect">
            <a:avLst/>
          </a:prstGeom>
          <a:noFill/>
        </p:spPr>
        <p:txBody>
          <a:bodyPr wrap="none" rtlCol="0">
            <a:spAutoFit/>
          </a:bodyPr>
          <a:lstStyle/>
          <a:p>
            <a:r>
              <a:rPr lang="en-US" sz="1100" b="1" dirty="0">
                <a:latin typeface="Helvetica" pitchFamily="34" charset="0"/>
              </a:rPr>
              <a:t>NAD+</a:t>
            </a:r>
          </a:p>
        </p:txBody>
      </p:sp>
      <p:sp>
        <p:nvSpPr>
          <p:cNvPr id="522" name="TextBox 521"/>
          <p:cNvSpPr txBox="1"/>
          <p:nvPr/>
        </p:nvSpPr>
        <p:spPr>
          <a:xfrm>
            <a:off x="197983" y="5036442"/>
            <a:ext cx="595035" cy="261610"/>
          </a:xfrm>
          <a:prstGeom prst="rect">
            <a:avLst/>
          </a:prstGeom>
          <a:noFill/>
        </p:spPr>
        <p:txBody>
          <a:bodyPr wrap="none" rtlCol="0">
            <a:spAutoFit/>
          </a:bodyPr>
          <a:lstStyle/>
          <a:p>
            <a:r>
              <a:rPr lang="en-US" sz="1100" b="1" dirty="0">
                <a:latin typeface="Helvetica" pitchFamily="34" charset="0"/>
              </a:rPr>
              <a:t>NADH</a:t>
            </a:r>
          </a:p>
        </p:txBody>
      </p:sp>
      <p:cxnSp>
        <p:nvCxnSpPr>
          <p:cNvPr id="523" name="Straight Connector 522"/>
          <p:cNvCxnSpPr>
            <a:stCxn id="504" idx="3"/>
            <a:endCxn id="496" idx="2"/>
          </p:cNvCxnSpPr>
          <p:nvPr/>
        </p:nvCxnSpPr>
        <p:spPr>
          <a:xfrm flipV="1">
            <a:off x="1168152" y="3317190"/>
            <a:ext cx="471833" cy="14479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a:stCxn id="504" idx="3"/>
            <a:endCxn id="508" idx="2"/>
          </p:cNvCxnSpPr>
          <p:nvPr/>
        </p:nvCxnSpPr>
        <p:spPr>
          <a:xfrm>
            <a:off x="1168152" y="3461987"/>
            <a:ext cx="471833" cy="1937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a:stCxn id="506" idx="3"/>
            <a:endCxn id="512" idx="2"/>
          </p:cNvCxnSpPr>
          <p:nvPr/>
        </p:nvCxnSpPr>
        <p:spPr>
          <a:xfrm>
            <a:off x="1168152" y="5062332"/>
            <a:ext cx="471833" cy="11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a:stCxn id="505" idx="3"/>
            <a:endCxn id="510" idx="2"/>
          </p:cNvCxnSpPr>
          <p:nvPr/>
        </p:nvCxnSpPr>
        <p:spPr>
          <a:xfrm>
            <a:off x="1168152" y="3998165"/>
            <a:ext cx="471833" cy="1071"/>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a:stCxn id="496" idx="6"/>
            <a:endCxn id="558" idx="1"/>
          </p:cNvCxnSpPr>
          <p:nvPr/>
        </p:nvCxnSpPr>
        <p:spPr>
          <a:xfrm>
            <a:off x="1923618" y="3317190"/>
            <a:ext cx="445017" cy="2269"/>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508" idx="6"/>
            <a:endCxn id="559" idx="3"/>
          </p:cNvCxnSpPr>
          <p:nvPr/>
        </p:nvCxnSpPr>
        <p:spPr>
          <a:xfrm>
            <a:off x="1923618" y="3655715"/>
            <a:ext cx="450320" cy="4917"/>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510" idx="6"/>
            <a:endCxn id="555" idx="3"/>
          </p:cNvCxnSpPr>
          <p:nvPr/>
        </p:nvCxnSpPr>
        <p:spPr>
          <a:xfrm>
            <a:off x="1923618" y="3999236"/>
            <a:ext cx="454542" cy="2386"/>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a:stCxn id="512" idx="6"/>
            <a:endCxn id="561" idx="3"/>
          </p:cNvCxnSpPr>
          <p:nvPr/>
        </p:nvCxnSpPr>
        <p:spPr>
          <a:xfrm flipV="1">
            <a:off x="1923618" y="4856193"/>
            <a:ext cx="464067" cy="207327"/>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512" idx="6"/>
            <a:endCxn id="564" idx="1"/>
          </p:cNvCxnSpPr>
          <p:nvPr/>
        </p:nvCxnSpPr>
        <p:spPr>
          <a:xfrm>
            <a:off x="1923618" y="5063520"/>
            <a:ext cx="464067" cy="128147"/>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2" name="Straight Arrow Connector 531"/>
          <p:cNvCxnSpPr>
            <a:stCxn id="573" idx="1"/>
            <a:endCxn id="563" idx="0"/>
          </p:cNvCxnSpPr>
          <p:nvPr/>
        </p:nvCxnSpPr>
        <p:spPr>
          <a:xfrm rot="10800000" flipV="1">
            <a:off x="2675718" y="5024591"/>
            <a:ext cx="550633" cy="172591"/>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3" name="Straight Arrow Connector 532"/>
          <p:cNvCxnSpPr>
            <a:stCxn id="573" idx="1"/>
            <a:endCxn id="561" idx="0"/>
          </p:cNvCxnSpPr>
          <p:nvPr/>
        </p:nvCxnSpPr>
        <p:spPr>
          <a:xfrm rot="10800000">
            <a:off x="2675718" y="4856194"/>
            <a:ext cx="550633" cy="168399"/>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4" name="Straight Arrow Connector 533"/>
          <p:cNvCxnSpPr>
            <a:stCxn id="571" idx="1"/>
            <a:endCxn id="560" idx="3"/>
          </p:cNvCxnSpPr>
          <p:nvPr/>
        </p:nvCxnSpPr>
        <p:spPr>
          <a:xfrm rot="10800000">
            <a:off x="2685243" y="3655116"/>
            <a:ext cx="550633" cy="7024"/>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5" name="Straight Arrow Connector 534"/>
          <p:cNvCxnSpPr>
            <a:stCxn id="569" idx="1"/>
            <a:endCxn id="557" idx="0"/>
          </p:cNvCxnSpPr>
          <p:nvPr/>
        </p:nvCxnSpPr>
        <p:spPr>
          <a:xfrm rot="10800000">
            <a:off x="2656667" y="3324975"/>
            <a:ext cx="575016" cy="158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36" name="Oval 535"/>
          <p:cNvSpPr/>
          <p:nvPr/>
        </p:nvSpPr>
        <p:spPr>
          <a:xfrm>
            <a:off x="1637025" y="5410446"/>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537" name="Straight Arrow Connector 536"/>
          <p:cNvCxnSpPr/>
          <p:nvPr/>
        </p:nvCxnSpPr>
        <p:spPr>
          <a:xfrm rot="5400000">
            <a:off x="936627" y="5662524"/>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8" name="Rectangle 537"/>
          <p:cNvSpPr/>
          <p:nvPr/>
        </p:nvSpPr>
        <p:spPr>
          <a:xfrm>
            <a:off x="1048227" y="5567406"/>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39" name="TextBox 538"/>
          <p:cNvSpPr txBox="1"/>
          <p:nvPr/>
        </p:nvSpPr>
        <p:spPr>
          <a:xfrm>
            <a:off x="1628079" y="5372957"/>
            <a:ext cx="316112" cy="276999"/>
          </a:xfrm>
          <a:prstGeom prst="rect">
            <a:avLst/>
          </a:prstGeom>
          <a:noFill/>
        </p:spPr>
        <p:txBody>
          <a:bodyPr wrap="none" rtlCol="0">
            <a:spAutoFit/>
          </a:bodyPr>
          <a:lstStyle/>
          <a:p>
            <a:r>
              <a:rPr lang="en-US" sz="1200" i="1" dirty="0"/>
              <a:t>P</a:t>
            </a:r>
            <a:r>
              <a:rPr lang="en-US" sz="1200" i="1" baseline="-25000" dirty="0"/>
              <a:t>5</a:t>
            </a:r>
            <a:endParaRPr lang="en-US" sz="1200" i="1" dirty="0"/>
          </a:p>
        </p:txBody>
      </p:sp>
      <p:sp>
        <p:nvSpPr>
          <p:cNvPr id="540" name="Oval 539"/>
          <p:cNvSpPr/>
          <p:nvPr/>
        </p:nvSpPr>
        <p:spPr>
          <a:xfrm>
            <a:off x="1637025" y="5744429"/>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41" name="TextBox 540"/>
          <p:cNvSpPr txBox="1"/>
          <p:nvPr/>
        </p:nvSpPr>
        <p:spPr>
          <a:xfrm>
            <a:off x="1628079" y="5706939"/>
            <a:ext cx="316112" cy="276999"/>
          </a:xfrm>
          <a:prstGeom prst="rect">
            <a:avLst/>
          </a:prstGeom>
          <a:noFill/>
        </p:spPr>
        <p:txBody>
          <a:bodyPr wrap="none" rtlCol="0">
            <a:spAutoFit/>
          </a:bodyPr>
          <a:lstStyle/>
          <a:p>
            <a:r>
              <a:rPr lang="en-US" sz="1200" i="1" dirty="0"/>
              <a:t>P</a:t>
            </a:r>
            <a:r>
              <a:rPr lang="en-US" sz="1200" i="1" baseline="-25000" dirty="0"/>
              <a:t>6</a:t>
            </a:r>
            <a:endParaRPr lang="en-US" sz="1200" i="1" dirty="0"/>
          </a:p>
        </p:txBody>
      </p:sp>
      <p:cxnSp>
        <p:nvCxnSpPr>
          <p:cNvPr id="542" name="Straight Connector 541"/>
          <p:cNvCxnSpPr>
            <a:stCxn id="538" idx="3"/>
            <a:endCxn id="536" idx="2"/>
          </p:cNvCxnSpPr>
          <p:nvPr/>
        </p:nvCxnSpPr>
        <p:spPr>
          <a:xfrm flipV="1">
            <a:off x="1168056" y="5520676"/>
            <a:ext cx="468969" cy="10669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a:stCxn id="538" idx="3"/>
            <a:endCxn id="540" idx="2"/>
          </p:cNvCxnSpPr>
          <p:nvPr/>
        </p:nvCxnSpPr>
        <p:spPr>
          <a:xfrm>
            <a:off x="1168056" y="5627373"/>
            <a:ext cx="468969" cy="227286"/>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a:stCxn id="536" idx="6"/>
            <a:endCxn id="566" idx="1"/>
          </p:cNvCxnSpPr>
          <p:nvPr/>
        </p:nvCxnSpPr>
        <p:spPr>
          <a:xfrm>
            <a:off x="1920658" y="5520676"/>
            <a:ext cx="453280" cy="6648"/>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a:stCxn id="540" idx="6"/>
            <a:endCxn id="568" idx="1"/>
          </p:cNvCxnSpPr>
          <p:nvPr/>
        </p:nvCxnSpPr>
        <p:spPr>
          <a:xfrm>
            <a:off x="1920658" y="5854659"/>
            <a:ext cx="457502" cy="4130"/>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46" name="TextBox 545"/>
          <p:cNvSpPr txBox="1"/>
          <p:nvPr/>
        </p:nvSpPr>
        <p:spPr>
          <a:xfrm>
            <a:off x="973355" y="5829659"/>
            <a:ext cx="279244" cy="276999"/>
          </a:xfrm>
          <a:prstGeom prst="rect">
            <a:avLst/>
          </a:prstGeom>
          <a:noFill/>
        </p:spPr>
        <p:txBody>
          <a:bodyPr wrap="none" rtlCol="0">
            <a:spAutoFit/>
          </a:bodyPr>
          <a:lstStyle/>
          <a:p>
            <a:r>
              <a:rPr lang="en-US" sz="1200" b="1" dirty="0">
                <a:solidFill>
                  <a:srgbClr val="002060"/>
                </a:solidFill>
                <a:latin typeface="Helvetica" pitchFamily="34" charset="0"/>
              </a:rPr>
              <a:t>F</a:t>
            </a:r>
          </a:p>
        </p:txBody>
      </p:sp>
      <p:cxnSp>
        <p:nvCxnSpPr>
          <p:cNvPr id="547" name="Straight Arrow Connector 546"/>
          <p:cNvCxnSpPr>
            <a:stCxn id="574" idx="1"/>
            <a:endCxn id="567" idx="0"/>
          </p:cNvCxnSpPr>
          <p:nvPr/>
        </p:nvCxnSpPr>
        <p:spPr>
          <a:xfrm rot="10800000" flipV="1">
            <a:off x="2666192" y="5691713"/>
            <a:ext cx="560158" cy="172591"/>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8" name="Straight Arrow Connector 547"/>
          <p:cNvCxnSpPr>
            <a:stCxn id="574" idx="1"/>
            <a:endCxn id="565" idx="0"/>
          </p:cNvCxnSpPr>
          <p:nvPr/>
        </p:nvCxnSpPr>
        <p:spPr>
          <a:xfrm rot="10800000">
            <a:off x="2661970" y="5532840"/>
            <a:ext cx="564380" cy="158874"/>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9" name="Straight Arrow Connector 548"/>
          <p:cNvCxnSpPr/>
          <p:nvPr/>
        </p:nvCxnSpPr>
        <p:spPr>
          <a:xfrm rot="5400000">
            <a:off x="935061" y="4552848"/>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0" name="TextBox 549"/>
          <p:cNvSpPr txBox="1"/>
          <p:nvPr/>
        </p:nvSpPr>
        <p:spPr>
          <a:xfrm>
            <a:off x="957084" y="4148005"/>
            <a:ext cx="295274" cy="276999"/>
          </a:xfrm>
          <a:prstGeom prst="rect">
            <a:avLst/>
          </a:prstGeom>
          <a:noFill/>
        </p:spPr>
        <p:txBody>
          <a:bodyPr wrap="none" rtlCol="0">
            <a:spAutoFit/>
          </a:bodyPr>
          <a:lstStyle/>
          <a:p>
            <a:r>
              <a:rPr lang="en-US" sz="1200" b="1" dirty="0">
                <a:solidFill>
                  <a:srgbClr val="002060"/>
                </a:solidFill>
                <a:latin typeface="Helvetica" pitchFamily="34" charset="0"/>
              </a:rPr>
              <a:t>C</a:t>
            </a:r>
          </a:p>
        </p:txBody>
      </p:sp>
      <p:sp>
        <p:nvSpPr>
          <p:cNvPr id="551" name="Rectangle 550"/>
          <p:cNvSpPr/>
          <p:nvPr/>
        </p:nvSpPr>
        <p:spPr>
          <a:xfrm>
            <a:off x="1046760" y="4457730"/>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cxnSp>
        <p:nvCxnSpPr>
          <p:cNvPr id="552" name="Straight Connector 551"/>
          <p:cNvCxnSpPr>
            <a:stCxn id="551" idx="3"/>
            <a:endCxn id="554" idx="1"/>
          </p:cNvCxnSpPr>
          <p:nvPr/>
        </p:nvCxnSpPr>
        <p:spPr>
          <a:xfrm>
            <a:off x="1166589" y="4517697"/>
            <a:ext cx="477500" cy="302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53" name="Oval 552"/>
          <p:cNvSpPr/>
          <p:nvPr/>
        </p:nvSpPr>
        <p:spPr>
          <a:xfrm>
            <a:off x="1631769" y="4406859"/>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54" name="TextBox 553"/>
          <p:cNvSpPr txBox="1"/>
          <p:nvPr/>
        </p:nvSpPr>
        <p:spPr>
          <a:xfrm>
            <a:off x="1644089" y="4382220"/>
            <a:ext cx="255198" cy="276999"/>
          </a:xfrm>
          <a:prstGeom prst="rect">
            <a:avLst/>
          </a:prstGeom>
          <a:noFill/>
        </p:spPr>
        <p:txBody>
          <a:bodyPr wrap="none" rtlCol="0">
            <a:spAutoFit/>
          </a:bodyPr>
          <a:lstStyle/>
          <a:p>
            <a:r>
              <a:rPr lang="en-US" sz="1200" dirty="0"/>
              <a:t>?</a:t>
            </a:r>
          </a:p>
        </p:txBody>
      </p:sp>
      <p:sp>
        <p:nvSpPr>
          <p:cNvPr id="555" name="Hexagon 554"/>
          <p:cNvSpPr/>
          <p:nvPr/>
        </p:nvSpPr>
        <p:spPr>
          <a:xfrm>
            <a:off x="2378160" y="3857606"/>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56" name="TextBox 555"/>
          <p:cNvSpPr txBox="1"/>
          <p:nvPr/>
        </p:nvSpPr>
        <p:spPr>
          <a:xfrm>
            <a:off x="2378160" y="3857606"/>
            <a:ext cx="311304" cy="276999"/>
          </a:xfrm>
          <a:prstGeom prst="rect">
            <a:avLst/>
          </a:prstGeom>
          <a:noFill/>
        </p:spPr>
        <p:txBody>
          <a:bodyPr wrap="square" rtlCol="0">
            <a:spAutoFit/>
          </a:bodyPr>
          <a:lstStyle/>
          <a:p>
            <a:r>
              <a:rPr lang="en-US" sz="1200" i="1" dirty="0"/>
              <a:t>T</a:t>
            </a:r>
            <a:r>
              <a:rPr lang="en-US" sz="1200" i="1" baseline="-25000" dirty="0"/>
              <a:t>3</a:t>
            </a:r>
            <a:endParaRPr lang="en-US" sz="1200" i="1" dirty="0"/>
          </a:p>
        </p:txBody>
      </p:sp>
      <p:sp>
        <p:nvSpPr>
          <p:cNvPr id="557" name="Hexagon 556"/>
          <p:cNvSpPr/>
          <p:nvPr/>
        </p:nvSpPr>
        <p:spPr>
          <a:xfrm>
            <a:off x="2368635" y="3180959"/>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58" name="TextBox 557"/>
          <p:cNvSpPr txBox="1"/>
          <p:nvPr/>
        </p:nvSpPr>
        <p:spPr>
          <a:xfrm>
            <a:off x="2368635" y="3180959"/>
            <a:ext cx="311304" cy="276999"/>
          </a:xfrm>
          <a:prstGeom prst="rect">
            <a:avLst/>
          </a:prstGeom>
          <a:noFill/>
        </p:spPr>
        <p:txBody>
          <a:bodyPr wrap="square" rtlCol="0">
            <a:spAutoFit/>
          </a:bodyPr>
          <a:lstStyle/>
          <a:p>
            <a:r>
              <a:rPr lang="en-US" sz="1200" i="1" dirty="0"/>
              <a:t>T</a:t>
            </a:r>
            <a:r>
              <a:rPr lang="en-US" sz="1200" i="1" baseline="-25000" dirty="0"/>
              <a:t>1</a:t>
            </a:r>
            <a:endParaRPr lang="en-US" sz="1200" i="1" dirty="0"/>
          </a:p>
        </p:txBody>
      </p:sp>
      <p:sp>
        <p:nvSpPr>
          <p:cNvPr id="559" name="Hexagon 558"/>
          <p:cNvSpPr/>
          <p:nvPr/>
        </p:nvSpPr>
        <p:spPr>
          <a:xfrm>
            <a:off x="2373938" y="3516616"/>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0" name="TextBox 559"/>
          <p:cNvSpPr txBox="1"/>
          <p:nvPr/>
        </p:nvSpPr>
        <p:spPr>
          <a:xfrm>
            <a:off x="2373938" y="3516616"/>
            <a:ext cx="311304" cy="276999"/>
          </a:xfrm>
          <a:prstGeom prst="rect">
            <a:avLst/>
          </a:prstGeom>
          <a:noFill/>
        </p:spPr>
        <p:txBody>
          <a:bodyPr wrap="square" rtlCol="0">
            <a:spAutoFit/>
          </a:bodyPr>
          <a:lstStyle/>
          <a:p>
            <a:r>
              <a:rPr lang="en-US" sz="1200" i="1" dirty="0"/>
              <a:t>T</a:t>
            </a:r>
            <a:r>
              <a:rPr lang="en-US" sz="1200" i="1" baseline="-25000" dirty="0"/>
              <a:t>2</a:t>
            </a:r>
            <a:endParaRPr lang="en-US" sz="1200" i="1" dirty="0"/>
          </a:p>
        </p:txBody>
      </p:sp>
      <p:sp>
        <p:nvSpPr>
          <p:cNvPr id="561" name="Hexagon 560"/>
          <p:cNvSpPr/>
          <p:nvPr/>
        </p:nvSpPr>
        <p:spPr>
          <a:xfrm>
            <a:off x="2387685" y="4712177"/>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2" name="TextBox 561"/>
          <p:cNvSpPr txBox="1"/>
          <p:nvPr/>
        </p:nvSpPr>
        <p:spPr>
          <a:xfrm>
            <a:off x="2387685" y="4712177"/>
            <a:ext cx="311304" cy="276999"/>
          </a:xfrm>
          <a:prstGeom prst="rect">
            <a:avLst/>
          </a:prstGeom>
          <a:noFill/>
        </p:spPr>
        <p:txBody>
          <a:bodyPr wrap="square" rtlCol="0">
            <a:spAutoFit/>
          </a:bodyPr>
          <a:lstStyle/>
          <a:p>
            <a:r>
              <a:rPr lang="en-US" sz="1200" i="1" dirty="0"/>
              <a:t>T</a:t>
            </a:r>
            <a:r>
              <a:rPr lang="en-US" sz="1200" i="1" baseline="-25000" dirty="0"/>
              <a:t>4</a:t>
            </a:r>
            <a:endParaRPr lang="en-US" sz="1200" i="1" dirty="0"/>
          </a:p>
        </p:txBody>
      </p:sp>
      <p:sp>
        <p:nvSpPr>
          <p:cNvPr id="563" name="Hexagon 562"/>
          <p:cNvSpPr/>
          <p:nvPr/>
        </p:nvSpPr>
        <p:spPr>
          <a:xfrm>
            <a:off x="2387685" y="5053167"/>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4" name="TextBox 563"/>
          <p:cNvSpPr txBox="1"/>
          <p:nvPr/>
        </p:nvSpPr>
        <p:spPr>
          <a:xfrm>
            <a:off x="2387685" y="5053167"/>
            <a:ext cx="311304" cy="276999"/>
          </a:xfrm>
          <a:prstGeom prst="rect">
            <a:avLst/>
          </a:prstGeom>
          <a:noFill/>
        </p:spPr>
        <p:txBody>
          <a:bodyPr wrap="square" rtlCol="0">
            <a:spAutoFit/>
          </a:bodyPr>
          <a:lstStyle/>
          <a:p>
            <a:r>
              <a:rPr lang="en-US" sz="1200" i="1" dirty="0"/>
              <a:t>T</a:t>
            </a:r>
            <a:r>
              <a:rPr lang="en-US" sz="1200" i="1" baseline="-25000" dirty="0"/>
              <a:t>5</a:t>
            </a:r>
            <a:endParaRPr lang="en-US" sz="1200" i="1" dirty="0"/>
          </a:p>
        </p:txBody>
      </p:sp>
      <p:sp>
        <p:nvSpPr>
          <p:cNvPr id="565" name="Hexagon 564"/>
          <p:cNvSpPr/>
          <p:nvPr/>
        </p:nvSpPr>
        <p:spPr>
          <a:xfrm>
            <a:off x="2373938" y="5388824"/>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6" name="TextBox 565"/>
          <p:cNvSpPr txBox="1"/>
          <p:nvPr/>
        </p:nvSpPr>
        <p:spPr>
          <a:xfrm>
            <a:off x="2373938" y="5388824"/>
            <a:ext cx="311304" cy="276999"/>
          </a:xfrm>
          <a:prstGeom prst="rect">
            <a:avLst/>
          </a:prstGeom>
          <a:noFill/>
        </p:spPr>
        <p:txBody>
          <a:bodyPr wrap="square" rtlCol="0">
            <a:spAutoFit/>
          </a:bodyPr>
          <a:lstStyle/>
          <a:p>
            <a:r>
              <a:rPr lang="en-US" sz="1200" i="1" dirty="0"/>
              <a:t>T</a:t>
            </a:r>
            <a:r>
              <a:rPr lang="en-US" sz="1200" i="1" baseline="-25000" dirty="0"/>
              <a:t>6</a:t>
            </a:r>
            <a:endParaRPr lang="en-US" sz="1200" i="1" dirty="0"/>
          </a:p>
        </p:txBody>
      </p:sp>
      <p:sp>
        <p:nvSpPr>
          <p:cNvPr id="567" name="Hexagon 566"/>
          <p:cNvSpPr/>
          <p:nvPr/>
        </p:nvSpPr>
        <p:spPr>
          <a:xfrm>
            <a:off x="2378160" y="5720289"/>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8" name="TextBox 567"/>
          <p:cNvSpPr txBox="1"/>
          <p:nvPr/>
        </p:nvSpPr>
        <p:spPr>
          <a:xfrm>
            <a:off x="2378160" y="5720289"/>
            <a:ext cx="311304" cy="276999"/>
          </a:xfrm>
          <a:prstGeom prst="rect">
            <a:avLst/>
          </a:prstGeom>
          <a:noFill/>
        </p:spPr>
        <p:txBody>
          <a:bodyPr wrap="square" rtlCol="0">
            <a:spAutoFit/>
          </a:bodyPr>
          <a:lstStyle/>
          <a:p>
            <a:r>
              <a:rPr lang="en-US" sz="1200" i="1" dirty="0"/>
              <a:t>T</a:t>
            </a:r>
            <a:r>
              <a:rPr lang="en-US" sz="1200" i="1" baseline="-25000" dirty="0"/>
              <a:t>7</a:t>
            </a:r>
            <a:endParaRPr lang="en-US" sz="1200" i="1" dirty="0"/>
          </a:p>
        </p:txBody>
      </p:sp>
      <p:sp>
        <p:nvSpPr>
          <p:cNvPr id="569" name="Isosceles Triangle 568"/>
          <p:cNvSpPr/>
          <p:nvPr/>
        </p:nvSpPr>
        <p:spPr>
          <a:xfrm>
            <a:off x="3141673" y="3180959"/>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0" name="TextBox 569"/>
          <p:cNvSpPr txBox="1"/>
          <p:nvPr/>
        </p:nvSpPr>
        <p:spPr>
          <a:xfrm>
            <a:off x="3160723" y="3228584"/>
            <a:ext cx="360040" cy="276999"/>
          </a:xfrm>
          <a:prstGeom prst="rect">
            <a:avLst/>
          </a:prstGeom>
          <a:noFill/>
        </p:spPr>
        <p:txBody>
          <a:bodyPr wrap="square" rtlCol="0">
            <a:spAutoFit/>
          </a:bodyPr>
          <a:lstStyle/>
          <a:p>
            <a:r>
              <a:rPr lang="en-US" sz="1200" i="1" dirty="0"/>
              <a:t>G</a:t>
            </a:r>
            <a:r>
              <a:rPr lang="en-US" sz="1200" i="1" baseline="-25000" dirty="0"/>
              <a:t>1</a:t>
            </a:r>
            <a:endParaRPr lang="en-US" sz="1200" i="1" dirty="0"/>
          </a:p>
        </p:txBody>
      </p:sp>
      <p:sp>
        <p:nvSpPr>
          <p:cNvPr id="571" name="Isosceles Triangle 570"/>
          <p:cNvSpPr/>
          <p:nvPr/>
        </p:nvSpPr>
        <p:spPr>
          <a:xfrm>
            <a:off x="3145865" y="3518124"/>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2" name="Isosceles Triangle 571"/>
          <p:cNvSpPr/>
          <p:nvPr/>
        </p:nvSpPr>
        <p:spPr>
          <a:xfrm>
            <a:off x="3136340" y="3861798"/>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3" name="Isosceles Triangle 572"/>
          <p:cNvSpPr/>
          <p:nvPr/>
        </p:nvSpPr>
        <p:spPr>
          <a:xfrm>
            <a:off x="3136340" y="4880576"/>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4" name="Isosceles Triangle 573"/>
          <p:cNvSpPr/>
          <p:nvPr/>
        </p:nvSpPr>
        <p:spPr>
          <a:xfrm>
            <a:off x="3136340" y="5547698"/>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5" name="TextBox 574"/>
          <p:cNvSpPr txBox="1"/>
          <p:nvPr/>
        </p:nvSpPr>
        <p:spPr>
          <a:xfrm>
            <a:off x="3164915" y="3565749"/>
            <a:ext cx="360040" cy="276999"/>
          </a:xfrm>
          <a:prstGeom prst="rect">
            <a:avLst/>
          </a:prstGeom>
          <a:noFill/>
        </p:spPr>
        <p:txBody>
          <a:bodyPr wrap="square" rtlCol="0">
            <a:spAutoFit/>
          </a:bodyPr>
          <a:lstStyle/>
          <a:p>
            <a:r>
              <a:rPr lang="en-US" sz="1200" i="1" dirty="0"/>
              <a:t>G</a:t>
            </a:r>
            <a:r>
              <a:rPr lang="en-US" sz="1200" i="1" baseline="-25000" dirty="0"/>
              <a:t>2</a:t>
            </a:r>
            <a:endParaRPr lang="en-US" sz="1200" i="1" dirty="0"/>
          </a:p>
        </p:txBody>
      </p:sp>
      <p:sp>
        <p:nvSpPr>
          <p:cNvPr id="576" name="TextBox 575"/>
          <p:cNvSpPr txBox="1"/>
          <p:nvPr/>
        </p:nvSpPr>
        <p:spPr>
          <a:xfrm>
            <a:off x="3160723" y="3906739"/>
            <a:ext cx="360040" cy="276999"/>
          </a:xfrm>
          <a:prstGeom prst="rect">
            <a:avLst/>
          </a:prstGeom>
          <a:noFill/>
        </p:spPr>
        <p:txBody>
          <a:bodyPr wrap="square" rtlCol="0">
            <a:spAutoFit/>
          </a:bodyPr>
          <a:lstStyle/>
          <a:p>
            <a:r>
              <a:rPr lang="en-US" sz="1200" i="1" dirty="0"/>
              <a:t>G</a:t>
            </a:r>
            <a:r>
              <a:rPr lang="en-US" sz="1200" i="1" baseline="-25000" dirty="0"/>
              <a:t>3</a:t>
            </a:r>
            <a:endParaRPr lang="en-US" sz="1200" i="1" dirty="0"/>
          </a:p>
        </p:txBody>
      </p:sp>
      <p:sp>
        <p:nvSpPr>
          <p:cNvPr id="577" name="TextBox 576"/>
          <p:cNvSpPr txBox="1"/>
          <p:nvPr/>
        </p:nvSpPr>
        <p:spPr>
          <a:xfrm>
            <a:off x="3160723" y="4914851"/>
            <a:ext cx="360040" cy="276999"/>
          </a:xfrm>
          <a:prstGeom prst="rect">
            <a:avLst/>
          </a:prstGeom>
          <a:noFill/>
        </p:spPr>
        <p:txBody>
          <a:bodyPr wrap="square" rtlCol="0">
            <a:spAutoFit/>
          </a:bodyPr>
          <a:lstStyle/>
          <a:p>
            <a:r>
              <a:rPr lang="en-US" sz="1200" i="1" dirty="0"/>
              <a:t>G</a:t>
            </a:r>
            <a:r>
              <a:rPr lang="en-US" sz="1200" i="1" baseline="-25000" dirty="0"/>
              <a:t>4</a:t>
            </a:r>
            <a:endParaRPr lang="en-US" sz="1200" i="1" dirty="0"/>
          </a:p>
        </p:txBody>
      </p:sp>
      <p:sp>
        <p:nvSpPr>
          <p:cNvPr id="578" name="TextBox 577"/>
          <p:cNvSpPr txBox="1"/>
          <p:nvPr/>
        </p:nvSpPr>
        <p:spPr>
          <a:xfrm>
            <a:off x="3164915" y="5606356"/>
            <a:ext cx="360040" cy="276999"/>
          </a:xfrm>
          <a:prstGeom prst="rect">
            <a:avLst/>
          </a:prstGeom>
          <a:noFill/>
        </p:spPr>
        <p:txBody>
          <a:bodyPr wrap="square" rtlCol="0">
            <a:spAutoFit/>
          </a:bodyPr>
          <a:lstStyle/>
          <a:p>
            <a:r>
              <a:rPr lang="en-US" sz="1200" i="1" dirty="0"/>
              <a:t>G</a:t>
            </a:r>
            <a:r>
              <a:rPr lang="en-US" sz="1200" i="1" baseline="-25000" dirty="0"/>
              <a:t>5</a:t>
            </a:r>
            <a:endParaRPr lang="en-US" sz="1200" i="1" dirty="0"/>
          </a:p>
        </p:txBody>
      </p:sp>
      <p:sp>
        <p:nvSpPr>
          <p:cNvPr id="579" name="TextBox 578"/>
          <p:cNvSpPr txBox="1"/>
          <p:nvPr/>
        </p:nvSpPr>
        <p:spPr>
          <a:xfrm>
            <a:off x="200209" y="2505992"/>
            <a:ext cx="3651791" cy="584775"/>
          </a:xfrm>
          <a:prstGeom prst="rect">
            <a:avLst/>
          </a:prstGeom>
          <a:noFill/>
        </p:spPr>
        <p:txBody>
          <a:bodyPr wrap="square" rtlCol="0">
            <a:spAutoFit/>
          </a:bodyPr>
          <a:lstStyle/>
          <a:p>
            <a:pPr algn="ctr"/>
            <a:r>
              <a:rPr lang="en-GB" sz="1600" b="1" dirty="0">
                <a:solidFill>
                  <a:srgbClr val="0000FF"/>
                </a:solidFill>
                <a:latin typeface="Arial" pitchFamily="34" charset="0"/>
                <a:cs typeface="Arial" pitchFamily="34" charset="0"/>
              </a:rPr>
              <a:t>Human metabolic reaction </a:t>
            </a:r>
          </a:p>
          <a:p>
            <a:pPr algn="ctr"/>
            <a:r>
              <a:rPr lang="en-GB" sz="1600" b="1" dirty="0">
                <a:solidFill>
                  <a:srgbClr val="0000FF"/>
                </a:solidFill>
                <a:latin typeface="Arial" pitchFamily="34" charset="0"/>
                <a:cs typeface="Arial" pitchFamily="34" charset="0"/>
              </a:rPr>
              <a:t>(HMR) database</a:t>
            </a:r>
            <a:endParaRPr lang="sv-SE" sz="1600" b="1" dirty="0">
              <a:solidFill>
                <a:srgbClr val="0000FF"/>
              </a:solidFill>
              <a:latin typeface="Arial" pitchFamily="34" charset="0"/>
              <a:cs typeface="Arial" pitchFamily="34" charset="0"/>
            </a:endParaRPr>
          </a:p>
        </p:txBody>
      </p:sp>
      <p:sp>
        <p:nvSpPr>
          <p:cNvPr id="580" name="TextBox 4"/>
          <p:cNvSpPr txBox="1">
            <a:spLocks noChangeArrowheads="1"/>
          </p:cNvSpPr>
          <p:nvPr/>
        </p:nvSpPr>
        <p:spPr bwMode="auto">
          <a:xfrm>
            <a:off x="4357582" y="652779"/>
            <a:ext cx="4742120" cy="5632311"/>
          </a:xfrm>
          <a:prstGeom prst="rect">
            <a:avLst/>
          </a:prstGeom>
          <a:noFill/>
          <a:ln w="9525">
            <a:noFill/>
            <a:miter lim="800000"/>
            <a:headEnd/>
            <a:tailEnd/>
          </a:ln>
        </p:spPr>
        <p:txBody>
          <a:bodyPr wrap="square">
            <a:spAutoFit/>
          </a:bodyPr>
          <a:lstStyle/>
          <a:p>
            <a:r>
              <a:rPr lang="da-DK" sz="2000" dirty="0">
                <a:latin typeface="Arial" charset="0"/>
                <a:cs typeface="Arial" charset="0"/>
              </a:rPr>
              <a:t>We generated HMR database by merging the published literature based GEMs and human metabolism related reactions in public databases.</a:t>
            </a:r>
          </a:p>
          <a:p>
            <a:endParaRPr lang="da-DK" sz="2000" dirty="0">
              <a:latin typeface="Arial" charset="0"/>
              <a:cs typeface="Arial" charset="0"/>
            </a:endParaRPr>
          </a:p>
          <a:p>
            <a:r>
              <a:rPr lang="en-US" sz="2000" dirty="0">
                <a:latin typeface="Arial" charset="0"/>
                <a:cs typeface="Arial" charset="0"/>
              </a:rPr>
              <a:t>HMR database represents the most comprehensive human metabolic reaction database for genome-scale modeling </a:t>
            </a:r>
          </a:p>
          <a:p>
            <a:endParaRPr lang="en-US" sz="2000" dirty="0">
              <a:latin typeface="Arial" charset="0"/>
              <a:cs typeface="Arial" charset="0"/>
            </a:endParaRPr>
          </a:p>
          <a:p>
            <a:r>
              <a:rPr lang="en-US" sz="2000" dirty="0">
                <a:latin typeface="Arial" charset="0"/>
                <a:cs typeface="Arial" charset="0"/>
              </a:rPr>
              <a:t>HMR database contains</a:t>
            </a:r>
          </a:p>
          <a:p>
            <a:pPr marL="342900" indent="-342900">
              <a:buFont typeface="Arial"/>
              <a:buChar char="•"/>
            </a:pPr>
            <a:r>
              <a:rPr lang="en-US" sz="2000" b="1" dirty="0">
                <a:latin typeface="Arial" charset="0"/>
                <a:cs typeface="Arial" charset="0"/>
              </a:rPr>
              <a:t>6,049 metabolites</a:t>
            </a:r>
          </a:p>
          <a:p>
            <a:pPr marL="342900" indent="-342900">
              <a:buFont typeface="Arial"/>
              <a:buChar char="•"/>
            </a:pPr>
            <a:r>
              <a:rPr lang="en-US" sz="2000" b="1" dirty="0">
                <a:latin typeface="Arial" charset="0"/>
                <a:cs typeface="Arial" charset="0"/>
              </a:rPr>
              <a:t>8 compartments</a:t>
            </a:r>
          </a:p>
          <a:p>
            <a:pPr marL="342900" indent="-342900">
              <a:buFont typeface="Arial"/>
              <a:buChar char="•"/>
            </a:pPr>
            <a:r>
              <a:rPr lang="en-US" sz="2000" b="1" dirty="0">
                <a:latin typeface="Arial" charset="0"/>
                <a:cs typeface="Arial" charset="0"/>
              </a:rPr>
              <a:t>8,107 reactions</a:t>
            </a:r>
          </a:p>
          <a:p>
            <a:pPr marL="342900" indent="-342900">
              <a:buFont typeface="Arial"/>
              <a:buChar char="•"/>
            </a:pPr>
            <a:r>
              <a:rPr lang="en-US" sz="2000" b="1" dirty="0">
                <a:latin typeface="Arial" charset="0"/>
                <a:cs typeface="Arial" charset="0"/>
              </a:rPr>
              <a:t>3,668 genes</a:t>
            </a:r>
          </a:p>
          <a:p>
            <a:endParaRPr lang="en-US" sz="2000" dirty="0">
              <a:latin typeface="Arial" charset="0"/>
              <a:cs typeface="Arial" charset="0"/>
            </a:endParaRPr>
          </a:p>
          <a:p>
            <a:r>
              <a:rPr lang="en-US" sz="2000" dirty="0">
                <a:latin typeface="Arial" charset="0"/>
                <a:cs typeface="Arial" charset="0"/>
              </a:rPr>
              <a:t>75 % of the reactions are associated to one or more genes.</a:t>
            </a:r>
            <a:endParaRPr lang="sv-SE" sz="2000" dirty="0">
              <a:latin typeface="Arial" charset="0"/>
              <a:cs typeface="Arial" charset="0"/>
            </a:endParaRPr>
          </a:p>
        </p:txBody>
      </p:sp>
      <p:sp>
        <p:nvSpPr>
          <p:cNvPr id="10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33</a:t>
            </a:fld>
            <a:endParaRPr lang="en-GB" sz="1400" dirty="0">
              <a:solidFill>
                <a:schemeClr val="bg1"/>
              </a:solidFill>
              <a:latin typeface="Arial"/>
              <a:cs typeface="Arial"/>
            </a:endParaRPr>
          </a:p>
        </p:txBody>
      </p:sp>
      <p:sp>
        <p:nvSpPr>
          <p:cNvPr id="108" name="TextBox 107">
            <a:extLst>
              <a:ext uri="{FF2B5EF4-FFF2-40B4-BE49-F238E27FC236}">
                <a16:creationId xmlns:a16="http://schemas.microsoft.com/office/drawing/2014/main" id="{6E5FA69F-CA8A-2749-B9C2-6AFC8E896214}"/>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203430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41082" y="2445497"/>
            <a:ext cx="4680000" cy="1476000"/>
          </a:xfrm>
          <a:prstGeom prst="roundRect">
            <a:avLst>
              <a:gd name="adj" fmla="val 10904"/>
            </a:avLst>
          </a:prstGeom>
          <a:solidFill>
            <a:schemeClr val="bg1"/>
          </a:solidFill>
          <a:ln w="38100">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buFont typeface="Arial" pitchFamily="34" charset="0"/>
              <a:buChar char="•"/>
            </a:pPr>
            <a:r>
              <a:rPr lang="en-GB" sz="1600" dirty="0">
                <a:solidFill>
                  <a:schemeClr val="tx1"/>
                </a:solidFill>
                <a:latin typeface="Arial" pitchFamily="34" charset="0"/>
                <a:cs typeface="Arial" pitchFamily="34" charset="0"/>
              </a:rPr>
              <a:t> Recently generated proteome data </a:t>
            </a:r>
            <a:r>
              <a:rPr lang="en-GB" sz="1600" dirty="0">
                <a:latin typeface="Arial" pitchFamily="34" charset="0"/>
                <a:cs typeface="Arial" pitchFamily="34" charset="0"/>
              </a:rPr>
              <a:t>(HPA)</a:t>
            </a:r>
          </a:p>
          <a:p>
            <a:pPr>
              <a:lnSpc>
                <a:spcPct val="150000"/>
              </a:lnSpc>
              <a:buFont typeface="Arial" pitchFamily="34" charset="0"/>
              <a:buChar char="•"/>
            </a:pPr>
            <a:r>
              <a:rPr lang="en-GB" sz="1600" dirty="0">
                <a:latin typeface="Arial" pitchFamily="34" charset="0"/>
                <a:cs typeface="Arial" pitchFamily="34" charset="0"/>
              </a:rPr>
              <a:t> Previously published proteome data</a:t>
            </a:r>
          </a:p>
          <a:p>
            <a:pPr>
              <a:lnSpc>
                <a:spcPct val="150000"/>
              </a:lnSpc>
              <a:buFont typeface="Arial" pitchFamily="34" charset="0"/>
              <a:buChar char="•"/>
            </a:pPr>
            <a:r>
              <a:rPr lang="en-GB" sz="1600" dirty="0">
                <a:latin typeface="Arial" pitchFamily="34" charset="0"/>
                <a:cs typeface="Arial" pitchFamily="34" charset="0"/>
              </a:rPr>
              <a:t> Significant expressed genes in obese subjects</a:t>
            </a:r>
          </a:p>
          <a:p>
            <a:pPr>
              <a:lnSpc>
                <a:spcPct val="150000"/>
              </a:lnSpc>
              <a:buFont typeface="Arial" pitchFamily="34" charset="0"/>
              <a:buChar char="•"/>
            </a:pPr>
            <a:r>
              <a:rPr lang="en-GB" sz="1600" dirty="0">
                <a:latin typeface="Arial" pitchFamily="34" charset="0"/>
                <a:cs typeface="Arial" pitchFamily="34" charset="0"/>
              </a:rPr>
              <a:t> Subcellular location of proteins (HPA &amp;UniProt)</a:t>
            </a:r>
          </a:p>
        </p:txBody>
      </p:sp>
      <p:sp>
        <p:nvSpPr>
          <p:cNvPr id="12" name="Down Arrow 11"/>
          <p:cNvSpPr/>
          <p:nvPr/>
        </p:nvSpPr>
        <p:spPr>
          <a:xfrm>
            <a:off x="2199340" y="4008478"/>
            <a:ext cx="360000" cy="900000"/>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p>
        </p:txBody>
      </p:sp>
      <p:grpSp>
        <p:nvGrpSpPr>
          <p:cNvPr id="15" name="Group 89"/>
          <p:cNvGrpSpPr>
            <a:grpSpLocks noChangeAspect="1"/>
          </p:cNvGrpSpPr>
          <p:nvPr/>
        </p:nvGrpSpPr>
        <p:grpSpPr bwMode="auto">
          <a:xfrm rot="248337">
            <a:off x="1244281" y="4997362"/>
            <a:ext cx="2332437" cy="1013937"/>
            <a:chOff x="604" y="1942"/>
            <a:chExt cx="1706" cy="1132"/>
          </a:xfrm>
        </p:grpSpPr>
        <p:sp>
          <p:nvSpPr>
            <p:cNvPr id="16"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17" name="Oval 91"/>
            <p:cNvSpPr>
              <a:spLocks noChangeAspect="1" noChangeArrowheads="1"/>
            </p:cNvSpPr>
            <p:nvPr/>
          </p:nvSpPr>
          <p:spPr bwMode="auto">
            <a:xfrm>
              <a:off x="1112" y="1976"/>
              <a:ext cx="456" cy="435"/>
            </a:xfrm>
            <a:prstGeom prst="ellipse">
              <a:avLst/>
            </a:prstGeom>
            <a:gradFill rotWithShape="1">
              <a:gsLst>
                <a:gs pos="0">
                  <a:srgbClr val="FFFF00"/>
                </a:gs>
                <a:gs pos="100000">
                  <a:srgbClr val="FFFF00">
                    <a:gamma/>
                    <a:shade val="8823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18"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19" name="Oval 93"/>
            <p:cNvSpPr>
              <a:spLocks noChangeAspect="1" noChangeArrowheads="1"/>
            </p:cNvSpPr>
            <p:nvPr/>
          </p:nvSpPr>
          <p:spPr bwMode="auto">
            <a:xfrm>
              <a:off x="1708" y="1949"/>
              <a:ext cx="441" cy="41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0"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1" name="Oval 95"/>
            <p:cNvSpPr>
              <a:spLocks noChangeAspect="1" noChangeArrowheads="1"/>
            </p:cNvSpPr>
            <p:nvPr/>
          </p:nvSpPr>
          <p:spPr bwMode="auto">
            <a:xfrm>
              <a:off x="1574" y="2524"/>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2" name="Oval 96"/>
            <p:cNvSpPr>
              <a:spLocks noChangeAspect="1" noChangeArrowheads="1"/>
            </p:cNvSpPr>
            <p:nvPr/>
          </p:nvSpPr>
          <p:spPr bwMode="auto">
            <a:xfrm>
              <a:off x="1841" y="2269"/>
              <a:ext cx="469" cy="442"/>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3"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4"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5" name="Oval 99"/>
            <p:cNvSpPr>
              <a:spLocks noChangeAspect="1" noChangeArrowheads="1"/>
            </p:cNvSpPr>
            <p:nvPr/>
          </p:nvSpPr>
          <p:spPr bwMode="auto">
            <a:xfrm>
              <a:off x="643" y="2560"/>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6"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7"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8"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9" name="Oval 103"/>
            <p:cNvSpPr>
              <a:spLocks noChangeAspect="1" noChangeArrowheads="1"/>
            </p:cNvSpPr>
            <p:nvPr/>
          </p:nvSpPr>
          <p:spPr bwMode="auto">
            <a:xfrm>
              <a:off x="1158" y="2363"/>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30"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grpSp>
      <p:sp>
        <p:nvSpPr>
          <p:cNvPr id="31" name="Rectangle 30"/>
          <p:cNvSpPr/>
          <p:nvPr/>
        </p:nvSpPr>
        <p:spPr>
          <a:xfrm>
            <a:off x="1547293" y="5302626"/>
            <a:ext cx="1842978" cy="432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u="sng" dirty="0">
                <a:solidFill>
                  <a:schemeClr val="accent6">
                    <a:lumMod val="50000"/>
                  </a:schemeClr>
                </a:solidFill>
                <a:latin typeface="Arial" pitchFamily="34" charset="0"/>
                <a:cs typeface="Arial" pitchFamily="34" charset="0"/>
              </a:rPr>
              <a:t>iAdipocytes1809</a:t>
            </a:r>
            <a:endParaRPr lang="sv-SE" sz="1600" b="1" i="1" u="sng" dirty="0">
              <a:solidFill>
                <a:schemeClr val="accent6">
                  <a:lumMod val="50000"/>
                </a:schemeClr>
              </a:solidFill>
              <a:latin typeface="Arial" pitchFamily="34" charset="0"/>
              <a:cs typeface="Arial" pitchFamily="34" charset="0"/>
            </a:endParaRPr>
          </a:p>
        </p:txBody>
      </p:sp>
      <p:sp>
        <p:nvSpPr>
          <p:cNvPr id="32" name="Rectangle 2"/>
          <p:cNvSpPr txBox="1">
            <a:spLocks noChangeArrowheads="1"/>
          </p:cNvSpPr>
          <p:nvPr/>
        </p:nvSpPr>
        <p:spPr>
          <a:xfrm>
            <a:off x="720000" y="0"/>
            <a:ext cx="7020502" cy="540000"/>
          </a:xfrm>
          <a:prstGeom prst="rect">
            <a:avLst/>
          </a:prstGeom>
        </p:spPr>
        <p:txBody>
          <a:bodyPr/>
          <a:lstStyle/>
          <a:p>
            <a:pPr eaLnBrk="0" hangingPunct="0">
              <a:defRPr/>
            </a:pPr>
            <a:r>
              <a:rPr lang="en-GB" sz="3600" dirty="0">
                <a:latin typeface="Arial" pitchFamily="34" charset="0"/>
                <a:ea typeface="+mj-ea"/>
                <a:cs typeface="Arial" pitchFamily="34" charset="0"/>
              </a:rPr>
              <a:t>Reconstruction of </a:t>
            </a:r>
            <a:r>
              <a:rPr lang="en-GB" sz="3600" i="1" dirty="0">
                <a:latin typeface="Arial" pitchFamily="34" charset="0"/>
                <a:cs typeface="Arial" pitchFamily="34" charset="0"/>
              </a:rPr>
              <a:t>iAdipocyte1809</a:t>
            </a:r>
            <a:endParaRPr lang="en-GB" sz="3600" i="1" dirty="0">
              <a:latin typeface="Arial" pitchFamily="34" charset="0"/>
              <a:ea typeface="+mj-ea"/>
              <a:cs typeface="Arial" pitchFamily="34" charset="0"/>
            </a:endParaRPr>
          </a:p>
        </p:txBody>
      </p:sp>
      <p:sp>
        <p:nvSpPr>
          <p:cNvPr id="33" name="Rounded Rectangle 32"/>
          <p:cNvSpPr/>
          <p:nvPr/>
        </p:nvSpPr>
        <p:spPr>
          <a:xfrm>
            <a:off x="41082" y="808072"/>
            <a:ext cx="4680000" cy="557014"/>
          </a:xfrm>
          <a:prstGeom prst="roundRect">
            <a:avLst/>
          </a:prstGeom>
          <a:solidFill>
            <a:schemeClr val="bg1"/>
          </a:solidFill>
          <a:ln w="38100">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600" b="1" dirty="0">
                <a:solidFill>
                  <a:srgbClr val="0000FF"/>
                </a:solidFill>
                <a:latin typeface="Arial" pitchFamily="34" charset="0"/>
                <a:cs typeface="Arial" pitchFamily="34" charset="0"/>
              </a:rPr>
              <a:t>Human metabolic reaction (HMR) database</a:t>
            </a:r>
            <a:endParaRPr lang="sv-SE" sz="1600" b="1" dirty="0">
              <a:solidFill>
                <a:srgbClr val="0000FF"/>
              </a:solidFill>
              <a:latin typeface="Arial" pitchFamily="34" charset="0"/>
              <a:cs typeface="Arial" pitchFamily="34" charset="0"/>
            </a:endParaRPr>
          </a:p>
        </p:txBody>
      </p:sp>
      <p:sp>
        <p:nvSpPr>
          <p:cNvPr id="34" name="Down Arrow 33"/>
          <p:cNvSpPr/>
          <p:nvPr/>
        </p:nvSpPr>
        <p:spPr>
          <a:xfrm>
            <a:off x="2199340" y="1462936"/>
            <a:ext cx="360000" cy="900000"/>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p>
        </p:txBody>
      </p:sp>
      <p:sp>
        <p:nvSpPr>
          <p:cNvPr id="35" name="Rectangle 34"/>
          <p:cNvSpPr/>
          <p:nvPr/>
        </p:nvSpPr>
        <p:spPr>
          <a:xfrm>
            <a:off x="6211282" y="2876182"/>
            <a:ext cx="1802096" cy="338554"/>
          </a:xfrm>
          <a:prstGeom prst="rect">
            <a:avLst/>
          </a:prstGeom>
        </p:spPr>
        <p:txBody>
          <a:bodyPr wrap="none">
            <a:spAutoFit/>
          </a:bodyPr>
          <a:lstStyle/>
          <a:p>
            <a:r>
              <a:rPr lang="en-GB" sz="1600" b="1" i="1" dirty="0">
                <a:solidFill>
                  <a:schemeClr val="accent6">
                    <a:lumMod val="75000"/>
                  </a:schemeClr>
                </a:solidFill>
                <a:latin typeface="Arial" pitchFamily="34" charset="0"/>
                <a:cs typeface="Arial" pitchFamily="34" charset="0"/>
              </a:rPr>
              <a:t>iAdipocytes1809</a:t>
            </a:r>
            <a:endParaRPr lang="sv-SE" sz="1600" b="1" i="1" dirty="0">
              <a:solidFill>
                <a:schemeClr val="accent6">
                  <a:lumMod val="75000"/>
                </a:schemeClr>
              </a:solidFill>
              <a:latin typeface="Arial" pitchFamily="34" charset="0"/>
              <a:cs typeface="Arial" pitchFamily="34" charset="0"/>
            </a:endParaRPr>
          </a:p>
        </p:txBody>
      </p:sp>
      <p:graphicFrame>
        <p:nvGraphicFramePr>
          <p:cNvPr id="36" name="Chart 35"/>
          <p:cNvGraphicFramePr/>
          <p:nvPr/>
        </p:nvGraphicFramePr>
        <p:xfrm>
          <a:off x="5082363" y="3009164"/>
          <a:ext cx="3763925" cy="3385839"/>
        </p:xfrm>
        <a:graphic>
          <a:graphicData uri="http://schemas.openxmlformats.org/drawingml/2006/chart">
            <c:chart xmlns:c="http://schemas.openxmlformats.org/drawingml/2006/chart" xmlns:r="http://schemas.openxmlformats.org/officeDocument/2006/relationships" r:id="rId2"/>
          </a:graphicData>
        </a:graphic>
      </p:graphicFrame>
      <p:sp>
        <p:nvSpPr>
          <p:cNvPr id="38" name="TextBox 37"/>
          <p:cNvSpPr txBox="1">
            <a:spLocks noChangeArrowheads="1"/>
          </p:cNvSpPr>
          <p:nvPr/>
        </p:nvSpPr>
        <p:spPr bwMode="auto">
          <a:xfrm>
            <a:off x="4622820" y="769678"/>
            <a:ext cx="4540105" cy="707886"/>
          </a:xfrm>
          <a:prstGeom prst="rect">
            <a:avLst/>
          </a:prstGeom>
          <a:noFill/>
          <a:ln w="9525">
            <a:noFill/>
            <a:miter lim="800000"/>
            <a:headEnd/>
            <a:tailEnd/>
          </a:ln>
        </p:spPr>
        <p:txBody>
          <a:bodyPr wrap="square">
            <a:spAutoFit/>
          </a:bodyPr>
          <a:lstStyle/>
          <a:p>
            <a:pPr algn="ctr"/>
            <a:r>
              <a:rPr lang="da-DK" sz="2000" i="1" dirty="0">
                <a:latin typeface="Arial" charset="0"/>
                <a:cs typeface="Arial" charset="0"/>
              </a:rPr>
              <a:t>iAdipocyte1809</a:t>
            </a:r>
            <a:r>
              <a:rPr lang="da-DK" sz="2000" dirty="0">
                <a:latin typeface="Arial" charset="0"/>
                <a:cs typeface="Arial" charset="0"/>
              </a:rPr>
              <a:t> is the most </a:t>
            </a:r>
          </a:p>
          <a:p>
            <a:pPr algn="ctr"/>
            <a:r>
              <a:rPr lang="da-DK" sz="2000" dirty="0">
                <a:latin typeface="Arial" charset="0"/>
                <a:cs typeface="Arial" charset="0"/>
              </a:rPr>
              <a:t>comprehensive GEM for human </a:t>
            </a:r>
            <a:r>
              <a:rPr lang="da-DK" sz="2000" dirty="0" err="1">
                <a:latin typeface="Arial" charset="0"/>
                <a:cs typeface="Arial" charset="0"/>
              </a:rPr>
              <a:t>cells</a:t>
            </a:r>
            <a:endParaRPr lang="sv-SE" sz="2000" b="1" dirty="0">
              <a:latin typeface="Arial" charset="0"/>
              <a:cs typeface="Arial" charset="0"/>
            </a:endParaRPr>
          </a:p>
        </p:txBody>
      </p:sp>
      <p:graphicFrame>
        <p:nvGraphicFramePr>
          <p:cNvPr id="39" name="Table 38"/>
          <p:cNvGraphicFramePr>
            <a:graphicFrameLocks noGrp="1"/>
          </p:cNvGraphicFramePr>
          <p:nvPr/>
        </p:nvGraphicFramePr>
        <p:xfrm>
          <a:off x="4729912" y="1558597"/>
          <a:ext cx="4360930" cy="836613"/>
        </p:xfrm>
        <a:graphic>
          <a:graphicData uri="http://schemas.openxmlformats.org/drawingml/2006/table">
            <a:tbl>
              <a:tblPr/>
              <a:tblGrid>
                <a:gridCol w="1484948">
                  <a:extLst>
                    <a:ext uri="{9D8B030D-6E8A-4147-A177-3AD203B41FA5}">
                      <a16:colId xmlns:a16="http://schemas.microsoft.com/office/drawing/2014/main" val="20000"/>
                    </a:ext>
                  </a:extLst>
                </a:gridCol>
                <a:gridCol w="1015284">
                  <a:extLst>
                    <a:ext uri="{9D8B030D-6E8A-4147-A177-3AD203B41FA5}">
                      <a16:colId xmlns:a16="http://schemas.microsoft.com/office/drawing/2014/main" val="20001"/>
                    </a:ext>
                  </a:extLst>
                </a:gridCol>
                <a:gridCol w="1180214">
                  <a:extLst>
                    <a:ext uri="{9D8B030D-6E8A-4147-A177-3AD203B41FA5}">
                      <a16:colId xmlns:a16="http://schemas.microsoft.com/office/drawing/2014/main" val="20002"/>
                    </a:ext>
                  </a:extLst>
                </a:gridCol>
                <a:gridCol w="680484">
                  <a:extLst>
                    <a:ext uri="{9D8B030D-6E8A-4147-A177-3AD203B41FA5}">
                      <a16:colId xmlns:a16="http://schemas.microsoft.com/office/drawing/2014/main" val="20003"/>
                    </a:ext>
                  </a:extLst>
                </a:gridCol>
              </a:tblGrid>
              <a:tr h="0">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GEMs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Reactions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Metabolites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Genes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06070">
                <a:tc>
                  <a:txBody>
                    <a:bodyPr/>
                    <a:lstStyle/>
                    <a:p>
                      <a:pPr>
                        <a:lnSpc>
                          <a:spcPct val="115000"/>
                        </a:lnSpc>
                        <a:spcAft>
                          <a:spcPts val="0"/>
                        </a:spcAft>
                      </a:pPr>
                      <a:r>
                        <a:rPr lang="en-US" sz="1400" b="1" dirty="0">
                          <a:latin typeface="Arial" pitchFamily="34" charset="0"/>
                          <a:ea typeface="Times New Roman"/>
                          <a:cs typeface="Arial" pitchFamily="34" charset="0"/>
                        </a:rPr>
                        <a:t>HMR database</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dirty="0">
                          <a:latin typeface="Arial" pitchFamily="34" charset="0"/>
                          <a:ea typeface="Times New Roman"/>
                          <a:cs typeface="Arial" pitchFamily="34" charset="0"/>
                        </a:rPr>
                        <a:t>8107</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dirty="0">
                          <a:latin typeface="Arial" pitchFamily="34" charset="0"/>
                          <a:ea typeface="Times New Roman"/>
                          <a:cs typeface="Arial" pitchFamily="34" charset="0"/>
                        </a:rPr>
                        <a:t>6049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a:latin typeface="Arial" pitchFamily="34" charset="0"/>
                          <a:ea typeface="Times New Roman"/>
                          <a:cs typeface="Arial" pitchFamily="34" charset="0"/>
                        </a:rPr>
                        <a:t>3668</a:t>
                      </a:r>
                      <a:endParaRPr lang="sv-SE" sz="140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1"/>
                  </a:ext>
                </a:extLst>
              </a:tr>
              <a:tr h="306070">
                <a:tc>
                  <a:txBody>
                    <a:bodyPr/>
                    <a:lstStyle/>
                    <a:p>
                      <a:pPr>
                        <a:lnSpc>
                          <a:spcPct val="115000"/>
                        </a:lnSpc>
                        <a:spcAft>
                          <a:spcPts val="1000"/>
                        </a:spcAft>
                      </a:pPr>
                      <a:r>
                        <a:rPr lang="en-US" sz="1400" b="1" i="1" dirty="0">
                          <a:latin typeface="Arial" pitchFamily="34" charset="0"/>
                          <a:ea typeface="Times New Roman"/>
                          <a:cs typeface="Arial" pitchFamily="34" charset="0"/>
                        </a:rPr>
                        <a:t>iAdipocyte1809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Arial" pitchFamily="34" charset="0"/>
                          <a:ea typeface="Calibri"/>
                          <a:cs typeface="Arial" pitchFamily="34" charset="0"/>
                        </a:rPr>
                        <a:t>6169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Arial" pitchFamily="34" charset="0"/>
                          <a:ea typeface="Times New Roman"/>
                          <a:cs typeface="Arial" pitchFamily="34" charset="0"/>
                        </a:rPr>
                        <a:t>4595</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Arial" pitchFamily="34" charset="0"/>
                          <a:ea typeface="Calibri"/>
                          <a:cs typeface="Arial" pitchFamily="34" charset="0"/>
                        </a:rPr>
                        <a:t>1809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2"/>
                  </a:ext>
                </a:extLst>
              </a:tr>
            </a:tbl>
          </a:graphicData>
        </a:graphic>
      </p:graphicFrame>
      <p:sp>
        <p:nvSpPr>
          <p:cNvPr id="3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34</a:t>
            </a:fld>
            <a:endParaRPr lang="en-GB" sz="1400" dirty="0">
              <a:solidFill>
                <a:schemeClr val="bg1"/>
              </a:solidFill>
              <a:latin typeface="Arial"/>
              <a:cs typeface="Arial"/>
            </a:endParaRPr>
          </a:p>
        </p:txBody>
      </p:sp>
      <p:sp>
        <p:nvSpPr>
          <p:cNvPr id="40" name="TextBox 39">
            <a:extLst>
              <a:ext uri="{FF2B5EF4-FFF2-40B4-BE49-F238E27FC236}">
                <a16:creationId xmlns:a16="http://schemas.microsoft.com/office/drawing/2014/main" id="{1178641D-21AF-364F-A1CA-1FCD9E257C6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048944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63" y="529368"/>
            <a:ext cx="7464605" cy="5760000"/>
          </a:xfrm>
          <a:prstGeom prst="rect">
            <a:avLst/>
          </a:prstGeom>
        </p:spPr>
      </p:pic>
      <p:sp>
        <p:nvSpPr>
          <p:cNvPr id="8" name="Rectangle 2"/>
          <p:cNvSpPr txBox="1">
            <a:spLocks noChangeArrowheads="1"/>
          </p:cNvSpPr>
          <p:nvPr/>
        </p:nvSpPr>
        <p:spPr>
          <a:xfrm>
            <a:off x="699464" y="0"/>
            <a:ext cx="6732694" cy="540000"/>
          </a:xfrm>
          <a:prstGeom prst="rect">
            <a:avLst/>
          </a:prstGeom>
        </p:spPr>
        <p:txBody>
          <a:bodyPr/>
          <a:lstStyle/>
          <a:p>
            <a:pPr eaLnBrk="0" hangingPunct="0">
              <a:defRPr/>
            </a:pPr>
            <a:r>
              <a:rPr lang="en-GB" sz="3600" dirty="0">
                <a:latin typeface="Arial" pitchFamily="34" charset="0"/>
                <a:ea typeface="+mj-ea"/>
                <a:cs typeface="Arial" pitchFamily="34" charset="0"/>
              </a:rPr>
              <a:t>Functionality of iAdipocyte1809</a:t>
            </a:r>
          </a:p>
        </p:txBody>
      </p:sp>
      <p:sp>
        <p:nvSpPr>
          <p:cNvPr id="9" name="TextBox 8"/>
          <p:cNvSpPr txBox="1">
            <a:spLocks noChangeArrowheads="1"/>
          </p:cNvSpPr>
          <p:nvPr/>
        </p:nvSpPr>
        <p:spPr bwMode="auto">
          <a:xfrm>
            <a:off x="7389625" y="1488558"/>
            <a:ext cx="1892595" cy="1815882"/>
          </a:xfrm>
          <a:prstGeom prst="rect">
            <a:avLst/>
          </a:prstGeom>
          <a:noFill/>
          <a:ln w="9525">
            <a:noFill/>
            <a:miter lim="800000"/>
            <a:headEnd/>
            <a:tailEnd/>
          </a:ln>
        </p:spPr>
        <p:txBody>
          <a:bodyPr wrap="square">
            <a:spAutoFit/>
          </a:bodyPr>
          <a:lstStyle/>
          <a:p>
            <a:r>
              <a:rPr lang="da-DK" sz="1600" i="1" dirty="0">
                <a:latin typeface="Arial" charset="0"/>
                <a:cs typeface="Arial" charset="0"/>
              </a:rPr>
              <a:t>iAdipocytes1809 </a:t>
            </a:r>
            <a:r>
              <a:rPr lang="da-DK" sz="1600" dirty="0">
                <a:latin typeface="Arial" charset="0"/>
                <a:cs typeface="Arial" charset="0"/>
              </a:rPr>
              <a:t>contains a comprehensive description of lipid biosynthesis, including lipid droplet formation</a:t>
            </a:r>
            <a:endParaRPr lang="sv-SE" sz="1600" b="1" dirty="0">
              <a:latin typeface="Arial" charset="0"/>
              <a:cs typeface="Arial" charset="0"/>
            </a:endParaRP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35</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87038AAD-D5F6-AD47-B8E5-72EDB4054BE4}"/>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341685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2478216588"/>
              </p:ext>
            </p:extLst>
          </p:nvPr>
        </p:nvGraphicFramePr>
        <p:xfrm>
          <a:off x="973002" y="2041451"/>
          <a:ext cx="7142655" cy="424794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Simulation of LD formation</a:t>
            </a:r>
          </a:p>
        </p:txBody>
      </p:sp>
      <p:sp>
        <p:nvSpPr>
          <p:cNvPr id="9" name="TextBox 8"/>
          <p:cNvSpPr txBox="1">
            <a:spLocks noChangeArrowheads="1"/>
          </p:cNvSpPr>
          <p:nvPr/>
        </p:nvSpPr>
        <p:spPr bwMode="auto">
          <a:xfrm>
            <a:off x="269618" y="650828"/>
            <a:ext cx="8444536" cy="1323439"/>
          </a:xfrm>
          <a:prstGeom prst="rect">
            <a:avLst/>
          </a:prstGeom>
          <a:noFill/>
          <a:ln w="9525">
            <a:noFill/>
            <a:miter lim="800000"/>
            <a:headEnd/>
            <a:tailEnd/>
          </a:ln>
        </p:spPr>
        <p:txBody>
          <a:bodyPr wrap="square">
            <a:spAutoFit/>
          </a:bodyPr>
          <a:lstStyle/>
          <a:p>
            <a:r>
              <a:rPr lang="da-DK" sz="2000" dirty="0" err="1">
                <a:latin typeface="Arial" pitchFamily="34" charset="0"/>
                <a:cs typeface="Arial" pitchFamily="34" charset="0"/>
              </a:rPr>
              <a:t>We</a:t>
            </a:r>
            <a:r>
              <a:rPr lang="da-DK" sz="2000" dirty="0">
                <a:latin typeface="Arial" pitchFamily="34" charset="0"/>
                <a:cs typeface="Arial" pitchFamily="34" charset="0"/>
              </a:rPr>
              <a:t> </a:t>
            </a:r>
            <a:r>
              <a:rPr lang="da-DK" sz="2000" dirty="0" err="1">
                <a:latin typeface="Arial" pitchFamily="34" charset="0"/>
                <a:cs typeface="Arial" pitchFamily="34" charset="0"/>
              </a:rPr>
              <a:t>used</a:t>
            </a:r>
            <a:r>
              <a:rPr lang="da-DK" sz="2000" dirty="0">
                <a:latin typeface="Arial" pitchFamily="34" charset="0"/>
                <a:cs typeface="Arial" pitchFamily="34" charset="0"/>
              </a:rPr>
              <a:t> </a:t>
            </a:r>
            <a:r>
              <a:rPr lang="da-DK" sz="2000" dirty="0" err="1">
                <a:latin typeface="Arial" pitchFamily="34" charset="0"/>
                <a:cs typeface="Arial" pitchFamily="34" charset="0"/>
              </a:rPr>
              <a:t>measurements</a:t>
            </a:r>
            <a:r>
              <a:rPr lang="da-DK" sz="2000" dirty="0">
                <a:latin typeface="Arial" pitchFamily="34" charset="0"/>
                <a:cs typeface="Arial" pitchFamily="34" charset="0"/>
              </a:rPr>
              <a:t> of </a:t>
            </a:r>
            <a:r>
              <a:rPr lang="da-DK" sz="2000" dirty="0" err="1">
                <a:latin typeface="Arial" pitchFamily="34" charset="0"/>
                <a:cs typeface="Arial" pitchFamily="34" charset="0"/>
              </a:rPr>
              <a:t>McQuaid</a:t>
            </a:r>
            <a:r>
              <a:rPr lang="da-DK" sz="2000" dirty="0">
                <a:latin typeface="Arial" pitchFamily="34" charset="0"/>
                <a:cs typeface="Arial" pitchFamily="34" charset="0"/>
              </a:rPr>
              <a:t> et al. (Diabetes (2011) </a:t>
            </a:r>
            <a:r>
              <a:rPr lang="da-DK" sz="2000" b="1" dirty="0">
                <a:latin typeface="Arial" pitchFamily="34" charset="0"/>
                <a:cs typeface="Arial" pitchFamily="34" charset="0"/>
              </a:rPr>
              <a:t>60</a:t>
            </a:r>
            <a:r>
              <a:rPr lang="da-DK" sz="2000" dirty="0">
                <a:latin typeface="Arial" pitchFamily="34" charset="0"/>
                <a:cs typeface="Arial" pitchFamily="34" charset="0"/>
              </a:rPr>
              <a:t>:47-55), who measured uptake of glucose and TAG as well as NEFA release from adipocytes in lean and obese subjects, to perform simulation of adipocyte metabolic function.</a:t>
            </a:r>
            <a:endParaRPr lang="sv-SE" sz="2000" b="1" dirty="0">
              <a:latin typeface="Arial" pitchFamily="34" charset="0"/>
              <a:cs typeface="Arial" pitchFamily="34" charset="0"/>
            </a:endParaRP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36</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9A92A0A5-4FFD-B34F-B5BD-A1770091CDF3}"/>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078074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rrowheads="1"/>
          </p:cNvSpPr>
          <p:nvPr/>
        </p:nvSpPr>
        <p:spPr bwMode="auto">
          <a:xfrm>
            <a:off x="269618" y="672094"/>
            <a:ext cx="8444536" cy="707886"/>
          </a:xfrm>
          <a:prstGeom prst="rect">
            <a:avLst/>
          </a:prstGeom>
          <a:noFill/>
          <a:ln w="9525">
            <a:noFill/>
            <a:miter lim="800000"/>
            <a:headEnd/>
            <a:tailEnd/>
          </a:ln>
        </p:spPr>
        <p:txBody>
          <a:bodyPr wrap="square">
            <a:spAutoFit/>
          </a:bodyPr>
          <a:lstStyle/>
          <a:p>
            <a:r>
              <a:rPr lang="da-DK" sz="2000" dirty="0">
                <a:latin typeface="Arial" charset="0"/>
                <a:cs typeface="Arial" charset="0"/>
              </a:rPr>
              <a:t>The model </a:t>
            </a:r>
            <a:r>
              <a:rPr lang="da-DK" sz="2000" dirty="0" err="1">
                <a:latin typeface="Arial" charset="0"/>
                <a:cs typeface="Arial" charset="0"/>
              </a:rPr>
              <a:t>can</a:t>
            </a:r>
            <a:r>
              <a:rPr lang="da-DK" sz="2000" dirty="0">
                <a:latin typeface="Arial" charset="0"/>
                <a:cs typeface="Arial" charset="0"/>
              </a:rPr>
              <a:t> </a:t>
            </a:r>
            <a:r>
              <a:rPr lang="da-DK" sz="2000" dirty="0" err="1">
                <a:latin typeface="Arial" charset="0"/>
                <a:cs typeface="Arial" charset="0"/>
              </a:rPr>
              <a:t>simulate</a:t>
            </a:r>
            <a:r>
              <a:rPr lang="da-DK" sz="2000" dirty="0">
                <a:latin typeface="Arial" charset="0"/>
                <a:cs typeface="Arial" charset="0"/>
              </a:rPr>
              <a:t> formation of </a:t>
            </a:r>
            <a:r>
              <a:rPr lang="da-DK" sz="2000" dirty="0" err="1">
                <a:latin typeface="Arial" charset="0"/>
                <a:cs typeface="Arial" charset="0"/>
              </a:rPr>
              <a:t>lipid</a:t>
            </a:r>
            <a:r>
              <a:rPr lang="da-DK" sz="2000" dirty="0">
                <a:latin typeface="Arial" charset="0"/>
                <a:cs typeface="Arial" charset="0"/>
              </a:rPr>
              <a:t> </a:t>
            </a:r>
            <a:r>
              <a:rPr lang="da-DK" sz="2000" dirty="0" err="1">
                <a:latin typeface="Arial" charset="0"/>
                <a:cs typeface="Arial" charset="0"/>
              </a:rPr>
              <a:t>droplets</a:t>
            </a:r>
            <a:r>
              <a:rPr lang="da-DK" sz="2000" dirty="0">
                <a:latin typeface="Arial" charset="0"/>
                <a:cs typeface="Arial" charset="0"/>
              </a:rPr>
              <a:t> (</a:t>
            </a:r>
            <a:r>
              <a:rPr lang="da-DK" sz="2000" dirty="0" err="1">
                <a:latin typeface="Arial" charset="0"/>
                <a:cs typeface="Arial" charset="0"/>
              </a:rPr>
              <a:t>LDs</a:t>
            </a:r>
            <a:r>
              <a:rPr lang="da-DK" sz="2000" dirty="0">
                <a:latin typeface="Arial" charset="0"/>
                <a:cs typeface="Arial" charset="0"/>
              </a:rPr>
              <a:t>) and </a:t>
            </a:r>
            <a:r>
              <a:rPr lang="da-DK" sz="2000" dirty="0" err="1">
                <a:latin typeface="Arial" charset="0"/>
                <a:cs typeface="Arial" charset="0"/>
              </a:rPr>
              <a:t>there</a:t>
            </a:r>
            <a:r>
              <a:rPr lang="da-DK" sz="2000" dirty="0">
                <a:latin typeface="Arial" charset="0"/>
                <a:cs typeface="Arial" charset="0"/>
              </a:rPr>
              <a:t> is </a:t>
            </a:r>
            <a:r>
              <a:rPr lang="da-DK" sz="2000" dirty="0" err="1">
                <a:latin typeface="Arial" charset="0"/>
                <a:cs typeface="Arial" charset="0"/>
              </a:rPr>
              <a:t>found</a:t>
            </a:r>
            <a:r>
              <a:rPr lang="da-DK" sz="2000" dirty="0">
                <a:latin typeface="Arial" charset="0"/>
                <a:cs typeface="Arial" charset="0"/>
              </a:rPr>
              <a:t> to </a:t>
            </a:r>
            <a:r>
              <a:rPr lang="da-DK" sz="2000" dirty="0" err="1">
                <a:latin typeface="Arial" charset="0"/>
                <a:cs typeface="Arial" charset="0"/>
              </a:rPr>
              <a:t>be</a:t>
            </a:r>
            <a:r>
              <a:rPr lang="da-DK" sz="2000" dirty="0">
                <a:latin typeface="Arial" charset="0"/>
                <a:cs typeface="Arial" charset="0"/>
              </a:rPr>
              <a:t> a </a:t>
            </a:r>
            <a:r>
              <a:rPr lang="da-DK" sz="2000" dirty="0" err="1">
                <a:latin typeface="Arial" charset="0"/>
                <a:cs typeface="Arial" charset="0"/>
              </a:rPr>
              <a:t>higher</a:t>
            </a:r>
            <a:r>
              <a:rPr lang="da-DK" sz="2000" dirty="0">
                <a:latin typeface="Arial" charset="0"/>
                <a:cs typeface="Arial" charset="0"/>
              </a:rPr>
              <a:t> </a:t>
            </a:r>
            <a:r>
              <a:rPr lang="da-DK" sz="2000" dirty="0" err="1">
                <a:latin typeface="Arial" charset="0"/>
                <a:cs typeface="Arial" charset="0"/>
              </a:rPr>
              <a:t>specific</a:t>
            </a:r>
            <a:r>
              <a:rPr lang="da-DK" sz="2000" dirty="0">
                <a:latin typeface="Arial" charset="0"/>
                <a:cs typeface="Arial" charset="0"/>
              </a:rPr>
              <a:t> </a:t>
            </a:r>
            <a:r>
              <a:rPr lang="da-DK" sz="2000" dirty="0" err="1">
                <a:latin typeface="Arial" charset="0"/>
                <a:cs typeface="Arial" charset="0"/>
              </a:rPr>
              <a:t>activity</a:t>
            </a:r>
            <a:r>
              <a:rPr lang="da-DK" sz="2000" dirty="0">
                <a:latin typeface="Arial" charset="0"/>
                <a:cs typeface="Arial" charset="0"/>
              </a:rPr>
              <a:t> of </a:t>
            </a:r>
            <a:r>
              <a:rPr lang="da-DK" sz="2000" dirty="0" err="1">
                <a:latin typeface="Arial" charset="0"/>
                <a:cs typeface="Arial" charset="0"/>
              </a:rPr>
              <a:t>adipocytes</a:t>
            </a:r>
            <a:r>
              <a:rPr lang="da-DK" sz="2000" dirty="0">
                <a:latin typeface="Arial" charset="0"/>
                <a:cs typeface="Arial" charset="0"/>
              </a:rPr>
              <a:t> in </a:t>
            </a:r>
            <a:r>
              <a:rPr lang="da-DK" sz="2000" dirty="0" err="1">
                <a:latin typeface="Arial" charset="0"/>
                <a:cs typeface="Arial" charset="0"/>
              </a:rPr>
              <a:t>lean</a:t>
            </a:r>
            <a:r>
              <a:rPr lang="da-DK" sz="2000" dirty="0">
                <a:latin typeface="Arial" charset="0"/>
                <a:cs typeface="Arial" charset="0"/>
              </a:rPr>
              <a:t> </a:t>
            </a:r>
            <a:r>
              <a:rPr lang="da-DK" sz="2000" dirty="0" err="1">
                <a:latin typeface="Arial" charset="0"/>
                <a:cs typeface="Arial" charset="0"/>
              </a:rPr>
              <a:t>subjects</a:t>
            </a:r>
            <a:endParaRPr lang="sv-SE" sz="2000" b="1" dirty="0">
              <a:latin typeface="Arial" charset="0"/>
              <a:cs typeface="Arial" charset="0"/>
            </a:endParaRPr>
          </a:p>
        </p:txBody>
      </p:sp>
      <p:sp>
        <p:nvSpPr>
          <p:cNvPr id="10"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Simulation of LD formation</a:t>
            </a:r>
          </a:p>
        </p:txBody>
      </p:sp>
      <p:graphicFrame>
        <p:nvGraphicFramePr>
          <p:cNvPr id="12" name="Chart 11"/>
          <p:cNvGraphicFramePr/>
          <p:nvPr/>
        </p:nvGraphicFramePr>
        <p:xfrm>
          <a:off x="95697" y="1733111"/>
          <a:ext cx="8883722" cy="4408634"/>
        </p:xfrm>
        <a:graphic>
          <a:graphicData uri="http://schemas.openxmlformats.org/drawingml/2006/chart">
            <c:chart xmlns:c="http://schemas.openxmlformats.org/drawingml/2006/chart" xmlns:r="http://schemas.openxmlformats.org/officeDocument/2006/relationships" r:id="rId2"/>
          </a:graphicData>
        </a:graphic>
      </p:graphicFrame>
      <p:cxnSp>
        <p:nvCxnSpPr>
          <p:cNvPr id="13" name="Straight Connector 12"/>
          <p:cNvCxnSpPr/>
          <p:nvPr/>
        </p:nvCxnSpPr>
        <p:spPr>
          <a:xfrm rot="5400000">
            <a:off x="357420" y="4066330"/>
            <a:ext cx="1440000" cy="6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2534964" y="4066330"/>
            <a:ext cx="1440000" cy="6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4730734" y="4066330"/>
            <a:ext cx="1440000" cy="6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37</a:t>
            </a:fld>
            <a:endParaRPr lang="en-GB" sz="1400" dirty="0">
              <a:solidFill>
                <a:schemeClr val="bg1"/>
              </a:solidFill>
              <a:latin typeface="Arial"/>
              <a:cs typeface="Arial"/>
            </a:endParaRPr>
          </a:p>
        </p:txBody>
      </p:sp>
      <p:sp>
        <p:nvSpPr>
          <p:cNvPr id="11" name="TextBox 10">
            <a:extLst>
              <a:ext uri="{FF2B5EF4-FFF2-40B4-BE49-F238E27FC236}">
                <a16:creationId xmlns:a16="http://schemas.microsoft.com/office/drawing/2014/main" id="{6A727530-4F17-854D-B665-0307DA4D385E}"/>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006562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a:srcRect/>
          <a:stretch>
            <a:fillRect/>
          </a:stretch>
        </p:blipFill>
        <p:spPr bwMode="auto">
          <a:xfrm>
            <a:off x="288668" y="1373080"/>
            <a:ext cx="8437563" cy="10333038"/>
          </a:xfrm>
          <a:prstGeom prst="rect">
            <a:avLst/>
          </a:prstGeom>
          <a:noFill/>
          <a:ln w="9525">
            <a:noFill/>
            <a:miter lim="800000"/>
            <a:headEnd/>
            <a:tailEnd/>
          </a:ln>
          <a:effectLst/>
        </p:spPr>
      </p:pic>
      <p:sp>
        <p:nvSpPr>
          <p:cNvPr id="8"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Reporter Metabolites</a:t>
            </a:r>
          </a:p>
        </p:txBody>
      </p:sp>
      <p:sp>
        <p:nvSpPr>
          <p:cNvPr id="9" name="TextBox 8"/>
          <p:cNvSpPr txBox="1">
            <a:spLocks noChangeArrowheads="1"/>
          </p:cNvSpPr>
          <p:nvPr/>
        </p:nvSpPr>
        <p:spPr bwMode="auto">
          <a:xfrm>
            <a:off x="269618" y="585771"/>
            <a:ext cx="8444536" cy="1323439"/>
          </a:xfrm>
          <a:prstGeom prst="rect">
            <a:avLst/>
          </a:prstGeom>
          <a:noFill/>
          <a:ln w="9525">
            <a:noFill/>
            <a:miter lim="800000"/>
            <a:headEnd/>
            <a:tailEnd/>
          </a:ln>
        </p:spPr>
        <p:txBody>
          <a:bodyPr wrap="square">
            <a:spAutoFit/>
          </a:bodyPr>
          <a:lstStyle/>
          <a:p>
            <a:pPr>
              <a:buFont typeface="Arial" pitchFamily="34" charset="0"/>
              <a:buChar char="•"/>
            </a:pPr>
            <a:r>
              <a:rPr lang="da-DK" sz="2000" dirty="0">
                <a:latin typeface="Arial" charset="0"/>
                <a:cs typeface="Arial" charset="0"/>
              </a:rPr>
              <a:t> Several key reporter metabolites were identified: androsterone (found in serum of obese), gangliosides, heparan sulfate proteoglycans</a:t>
            </a:r>
            <a:endParaRPr lang="da-DK" sz="1000" b="1" dirty="0">
              <a:latin typeface="Arial" charset="0"/>
              <a:cs typeface="Arial" charset="0"/>
            </a:endParaRPr>
          </a:p>
          <a:p>
            <a:pPr>
              <a:buFont typeface="Arial" pitchFamily="34" charset="0"/>
              <a:buChar char="•"/>
            </a:pPr>
            <a:r>
              <a:rPr lang="da-DK" sz="2000" dirty="0">
                <a:latin typeface="Arial" charset="0"/>
                <a:cs typeface="Arial" charset="0"/>
              </a:rPr>
              <a:t> Many metabolites associated with mitochondria and </a:t>
            </a:r>
            <a:r>
              <a:rPr lang="da-DK" sz="2000" dirty="0">
                <a:latin typeface="Symbol" charset="2"/>
                <a:cs typeface="Symbol" charset="2"/>
              </a:rPr>
              <a:t>b</a:t>
            </a:r>
            <a:r>
              <a:rPr lang="da-DK" sz="2000" dirty="0">
                <a:latin typeface="Arial" charset="0"/>
                <a:cs typeface="Arial" charset="0"/>
              </a:rPr>
              <a:t>-oxidation are ”down” in obese</a:t>
            </a:r>
            <a:endParaRPr lang="sv-SE" sz="2000" dirty="0">
              <a:latin typeface="Arial" charset="0"/>
              <a:cs typeface="Arial" charset="0"/>
            </a:endParaRP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892034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Random Sampling</a:t>
            </a:r>
          </a:p>
        </p:txBody>
      </p:sp>
      <p:sp>
        <p:nvSpPr>
          <p:cNvPr id="8" name="TextBox 7"/>
          <p:cNvSpPr txBox="1">
            <a:spLocks noChangeArrowheads="1"/>
          </p:cNvSpPr>
          <p:nvPr/>
        </p:nvSpPr>
        <p:spPr bwMode="auto">
          <a:xfrm>
            <a:off x="6096000" y="894722"/>
            <a:ext cx="2899144" cy="4708981"/>
          </a:xfrm>
          <a:prstGeom prst="rect">
            <a:avLst/>
          </a:prstGeom>
          <a:noFill/>
          <a:ln w="9525">
            <a:noFill/>
            <a:miter lim="800000"/>
            <a:headEnd/>
            <a:tailEnd/>
          </a:ln>
        </p:spPr>
        <p:txBody>
          <a:bodyPr wrap="square">
            <a:spAutoFit/>
          </a:bodyPr>
          <a:lstStyle/>
          <a:p>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used</a:t>
            </a:r>
            <a:r>
              <a:rPr lang="da-DK" sz="2000" dirty="0">
                <a:latin typeface="Arial" charset="0"/>
                <a:cs typeface="Arial" charset="0"/>
              </a:rPr>
              <a:t> </a:t>
            </a:r>
            <a:r>
              <a:rPr lang="da-DK" sz="2000" dirty="0" err="1">
                <a:latin typeface="Arial" charset="0"/>
                <a:cs typeface="Arial" charset="0"/>
              </a:rPr>
              <a:t>our</a:t>
            </a:r>
            <a:r>
              <a:rPr lang="da-DK" sz="2000" dirty="0">
                <a:latin typeface="Arial" charset="0"/>
                <a:cs typeface="Arial" charset="0"/>
              </a:rPr>
              <a:t> </a:t>
            </a:r>
            <a:r>
              <a:rPr lang="da-DK" sz="2000" dirty="0" err="1">
                <a:latin typeface="Arial" charset="0"/>
                <a:cs typeface="Arial" charset="0"/>
              </a:rPr>
              <a:t>random</a:t>
            </a:r>
            <a:r>
              <a:rPr lang="da-DK" sz="2000" dirty="0">
                <a:latin typeface="Arial" charset="0"/>
                <a:cs typeface="Arial" charset="0"/>
              </a:rPr>
              <a:t> sampling </a:t>
            </a:r>
            <a:r>
              <a:rPr lang="da-DK" sz="2000" dirty="0" err="1">
                <a:latin typeface="Arial" charset="0"/>
                <a:cs typeface="Arial" charset="0"/>
              </a:rPr>
              <a:t>algorithm</a:t>
            </a:r>
            <a:r>
              <a:rPr lang="da-DK" sz="2000" dirty="0">
                <a:latin typeface="Arial" charset="0"/>
                <a:cs typeface="Arial" charset="0"/>
              </a:rPr>
              <a:t> to </a:t>
            </a:r>
            <a:r>
              <a:rPr lang="da-DK" sz="2000" dirty="0" err="1">
                <a:latin typeface="Arial" charset="0"/>
                <a:cs typeface="Arial" charset="0"/>
              </a:rPr>
              <a:t>identify</a:t>
            </a:r>
            <a:r>
              <a:rPr lang="da-DK" sz="2000" dirty="0">
                <a:latin typeface="Arial" charset="0"/>
                <a:cs typeface="Arial" charset="0"/>
              </a:rPr>
              <a:t> </a:t>
            </a:r>
            <a:r>
              <a:rPr lang="da-DK" sz="2000" dirty="0" err="1">
                <a:latin typeface="Arial" charset="0"/>
                <a:cs typeface="Arial" charset="0"/>
              </a:rPr>
              <a:t>metabolic</a:t>
            </a:r>
            <a:r>
              <a:rPr lang="da-DK" sz="2000" dirty="0">
                <a:latin typeface="Arial" charset="0"/>
                <a:cs typeface="Arial" charset="0"/>
              </a:rPr>
              <a:t> </a:t>
            </a:r>
            <a:r>
              <a:rPr lang="da-DK" sz="2000" dirty="0" err="1">
                <a:latin typeface="Arial" charset="0"/>
                <a:cs typeface="Arial" charset="0"/>
              </a:rPr>
              <a:t>fluxes</a:t>
            </a:r>
            <a:r>
              <a:rPr lang="da-DK" sz="2000" dirty="0">
                <a:latin typeface="Arial" charset="0"/>
                <a:cs typeface="Arial" charset="0"/>
              </a:rPr>
              <a:t> </a:t>
            </a:r>
            <a:r>
              <a:rPr lang="da-DK" sz="2000" dirty="0" err="1">
                <a:latin typeface="Arial" charset="0"/>
                <a:cs typeface="Arial" charset="0"/>
              </a:rPr>
              <a:t>that</a:t>
            </a:r>
            <a:r>
              <a:rPr lang="da-DK" sz="2000" dirty="0">
                <a:latin typeface="Arial" charset="0"/>
                <a:cs typeface="Arial" charset="0"/>
              </a:rPr>
              <a:t> </a:t>
            </a:r>
            <a:r>
              <a:rPr lang="da-DK" sz="2000" dirty="0" err="1">
                <a:latin typeface="Arial" charset="0"/>
                <a:cs typeface="Arial" charset="0"/>
              </a:rPr>
              <a:t>are</a:t>
            </a:r>
            <a:r>
              <a:rPr lang="da-DK" sz="2000" dirty="0">
                <a:latin typeface="Arial" charset="0"/>
                <a:cs typeface="Arial" charset="0"/>
              </a:rPr>
              <a:t> </a:t>
            </a:r>
            <a:r>
              <a:rPr lang="da-DK" sz="2000" dirty="0" err="1">
                <a:latin typeface="Arial" charset="0"/>
                <a:cs typeface="Arial" charset="0"/>
              </a:rPr>
              <a:t>transcriptional</a:t>
            </a:r>
            <a:r>
              <a:rPr lang="da-DK" sz="2000" dirty="0">
                <a:latin typeface="Arial" charset="0"/>
                <a:cs typeface="Arial" charset="0"/>
              </a:rPr>
              <a:t> </a:t>
            </a:r>
            <a:r>
              <a:rPr lang="da-DK" sz="2000" dirty="0" err="1">
                <a:latin typeface="Arial" charset="0"/>
                <a:cs typeface="Arial" charset="0"/>
              </a:rPr>
              <a:t>regulated</a:t>
            </a:r>
            <a:r>
              <a:rPr lang="da-DK" sz="2000" dirty="0">
                <a:latin typeface="Arial" charset="0"/>
                <a:cs typeface="Arial" charset="0"/>
              </a:rPr>
              <a:t> </a:t>
            </a:r>
            <a:r>
              <a:rPr lang="da-DK" sz="2000" dirty="0" err="1">
                <a:latin typeface="Arial" charset="0"/>
                <a:cs typeface="Arial" charset="0"/>
              </a:rPr>
              <a:t>between</a:t>
            </a:r>
            <a:r>
              <a:rPr lang="da-DK" sz="2000" dirty="0">
                <a:latin typeface="Arial" charset="0"/>
                <a:cs typeface="Arial" charset="0"/>
              </a:rPr>
              <a:t> </a:t>
            </a:r>
            <a:r>
              <a:rPr lang="da-DK" sz="2000" dirty="0" err="1">
                <a:latin typeface="Arial" charset="0"/>
                <a:cs typeface="Arial" charset="0"/>
              </a:rPr>
              <a:t>lean</a:t>
            </a:r>
            <a:r>
              <a:rPr lang="da-DK" sz="2000" dirty="0">
                <a:latin typeface="Arial" charset="0"/>
                <a:cs typeface="Arial" charset="0"/>
              </a:rPr>
              <a:t> and </a:t>
            </a:r>
            <a:r>
              <a:rPr lang="da-DK" sz="2000" dirty="0" err="1">
                <a:latin typeface="Arial" charset="0"/>
                <a:cs typeface="Arial" charset="0"/>
              </a:rPr>
              <a:t>obese</a:t>
            </a:r>
            <a:endParaRPr lang="da-DK" sz="2000" dirty="0">
              <a:latin typeface="Arial" charset="0"/>
              <a:cs typeface="Arial" charset="0"/>
            </a:endParaRPr>
          </a:p>
          <a:p>
            <a:endParaRPr lang="da-DK" sz="2000" dirty="0">
              <a:latin typeface="Arial" charset="0"/>
              <a:cs typeface="Arial" charset="0"/>
            </a:endParaRPr>
          </a:p>
          <a:p>
            <a:r>
              <a:rPr lang="da-DK" sz="2000" dirty="0">
                <a:latin typeface="Arial" charset="0"/>
                <a:cs typeface="Arial" charset="0"/>
              </a:rPr>
              <a:t>Down-</a:t>
            </a:r>
            <a:r>
              <a:rPr lang="da-DK" sz="2000" dirty="0" err="1">
                <a:latin typeface="Arial" charset="0"/>
                <a:cs typeface="Arial" charset="0"/>
              </a:rPr>
              <a:t>regulated</a:t>
            </a:r>
            <a:r>
              <a:rPr lang="da-DK" sz="2000" dirty="0">
                <a:latin typeface="Arial" charset="0"/>
                <a:cs typeface="Arial" charset="0"/>
              </a:rPr>
              <a:t> in </a:t>
            </a:r>
            <a:r>
              <a:rPr lang="da-DK" sz="2000" dirty="0" err="1">
                <a:latin typeface="Arial" charset="0"/>
                <a:cs typeface="Arial" charset="0"/>
              </a:rPr>
              <a:t>obese</a:t>
            </a:r>
            <a:endParaRPr lang="da-DK" sz="2000" dirty="0">
              <a:latin typeface="Arial" charset="0"/>
              <a:cs typeface="Arial" charset="0"/>
            </a:endParaRPr>
          </a:p>
          <a:p>
            <a:endParaRPr lang="da-DK" sz="2000" dirty="0">
              <a:latin typeface="Arial" charset="0"/>
              <a:cs typeface="Arial" charset="0"/>
            </a:endParaRPr>
          </a:p>
          <a:p>
            <a:pPr marL="342900" indent="-342900">
              <a:buFont typeface="Arial"/>
              <a:buChar char="•"/>
            </a:pPr>
            <a:r>
              <a:rPr lang="da-DK" sz="2000" dirty="0" err="1">
                <a:latin typeface="Arial" charset="0"/>
                <a:cs typeface="Arial" charset="0"/>
              </a:rPr>
              <a:t>Glucose</a:t>
            </a:r>
            <a:r>
              <a:rPr lang="da-DK" sz="2000" dirty="0">
                <a:latin typeface="Arial" charset="0"/>
                <a:cs typeface="Arial" charset="0"/>
              </a:rPr>
              <a:t> </a:t>
            </a:r>
            <a:r>
              <a:rPr lang="da-DK" sz="2000" dirty="0" err="1">
                <a:latin typeface="Arial" charset="0"/>
                <a:cs typeface="Arial" charset="0"/>
              </a:rPr>
              <a:t>uptake</a:t>
            </a:r>
            <a:endParaRPr lang="da-DK" sz="2000" dirty="0">
              <a:latin typeface="Arial" charset="0"/>
              <a:cs typeface="Arial" charset="0"/>
            </a:endParaRPr>
          </a:p>
          <a:p>
            <a:pPr marL="342900" indent="-342900">
              <a:buFont typeface="Arial"/>
              <a:buChar char="•"/>
            </a:pPr>
            <a:r>
              <a:rPr lang="da-DK" sz="2000" dirty="0">
                <a:latin typeface="Arial" charset="0"/>
                <a:cs typeface="Arial" charset="0"/>
              </a:rPr>
              <a:t>FA </a:t>
            </a:r>
            <a:r>
              <a:rPr lang="da-DK" sz="2000" dirty="0" err="1">
                <a:latin typeface="Arial" charset="0"/>
                <a:cs typeface="Arial" charset="0"/>
              </a:rPr>
              <a:t>uptake</a:t>
            </a:r>
            <a:endParaRPr lang="da-DK" sz="2000" dirty="0">
              <a:latin typeface="Arial" charset="0"/>
              <a:cs typeface="Arial" charset="0"/>
            </a:endParaRPr>
          </a:p>
          <a:p>
            <a:pPr marL="342900" indent="-342900">
              <a:buFont typeface="Arial"/>
              <a:buChar char="•"/>
            </a:pPr>
            <a:r>
              <a:rPr lang="da-DK" sz="2000" dirty="0">
                <a:latin typeface="Arial" charset="0"/>
                <a:cs typeface="Arial" charset="0"/>
              </a:rPr>
              <a:t>FA </a:t>
            </a:r>
            <a:r>
              <a:rPr lang="da-DK" sz="2000" dirty="0" err="1">
                <a:latin typeface="Arial" charset="0"/>
                <a:cs typeface="Arial" charset="0"/>
              </a:rPr>
              <a:t>synthesis</a:t>
            </a:r>
            <a:endParaRPr lang="da-DK" sz="2000" dirty="0">
              <a:latin typeface="Arial" charset="0"/>
              <a:cs typeface="Arial" charset="0"/>
            </a:endParaRPr>
          </a:p>
          <a:p>
            <a:pPr marL="342900" indent="-342900">
              <a:buFont typeface="Arial"/>
              <a:buChar char="•"/>
            </a:pPr>
            <a:r>
              <a:rPr lang="da-DK" sz="2000" dirty="0">
                <a:latin typeface="Symbol" charset="2"/>
                <a:cs typeface="Symbol" charset="2"/>
              </a:rPr>
              <a:t>b</a:t>
            </a:r>
            <a:r>
              <a:rPr lang="da-DK" sz="2000" dirty="0">
                <a:latin typeface="Arial" charset="0"/>
                <a:cs typeface="Arial" charset="0"/>
              </a:rPr>
              <a:t>-oxidation</a:t>
            </a:r>
          </a:p>
          <a:p>
            <a:pPr marL="342900" indent="-342900">
              <a:buFont typeface="Arial"/>
              <a:buChar char="•"/>
            </a:pPr>
            <a:r>
              <a:rPr lang="da-DK" sz="2000" dirty="0">
                <a:latin typeface="Arial" charset="0"/>
                <a:cs typeface="Arial" charset="0"/>
              </a:rPr>
              <a:t>TCA </a:t>
            </a:r>
            <a:r>
              <a:rPr lang="da-DK" sz="2000" dirty="0" err="1">
                <a:latin typeface="Arial" charset="0"/>
                <a:cs typeface="Arial" charset="0"/>
              </a:rPr>
              <a:t>cycle</a:t>
            </a:r>
            <a:endParaRPr lang="da-DK" sz="2000" dirty="0">
              <a:latin typeface="Arial" charset="0"/>
              <a:cs typeface="Arial" charset="0"/>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39</a:t>
            </a:fld>
            <a:endParaRPr lang="en-GB" sz="1400" dirty="0">
              <a:solidFill>
                <a:schemeClr val="bg1"/>
              </a:solidFill>
              <a:latin typeface="Arial"/>
              <a:cs typeface="Arial"/>
            </a:endParaRPr>
          </a:p>
        </p:txBody>
      </p:sp>
      <p:pic>
        <p:nvPicPr>
          <p:cNvPr id="10" name="Picture 2"/>
          <p:cNvPicPr>
            <a:picLocks noChangeAspect="1" noChangeArrowheads="1"/>
          </p:cNvPicPr>
          <p:nvPr/>
        </p:nvPicPr>
        <p:blipFill>
          <a:blip r:embed="rId2"/>
          <a:srcRect/>
          <a:stretch>
            <a:fillRect/>
          </a:stretch>
        </p:blipFill>
        <p:spPr bwMode="auto">
          <a:xfrm>
            <a:off x="6201" y="601985"/>
            <a:ext cx="5804716" cy="6256015"/>
          </a:xfrm>
          <a:prstGeom prst="rect">
            <a:avLst/>
          </a:prstGeom>
          <a:noFill/>
          <a:ln w="9525">
            <a:noFill/>
            <a:miter lim="800000"/>
            <a:headEnd/>
            <a:tailEnd/>
          </a:ln>
          <a:effectLst/>
        </p:spPr>
      </p:pic>
    </p:spTree>
    <p:extLst>
      <p:ext uri="{BB962C8B-B14F-4D97-AF65-F5344CB8AC3E}">
        <p14:creationId xmlns:p14="http://schemas.microsoft.com/office/powerpoint/2010/main" val="404916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upload.wikimedia.org/wikipedia/en/thumb/8/88/Rubenvent.jpg/450px-Rubenvent.jpg"/>
          <p:cNvPicPr>
            <a:picLocks noChangeAspect="1" noChangeArrowheads="1"/>
          </p:cNvPicPr>
          <p:nvPr/>
        </p:nvPicPr>
        <p:blipFill>
          <a:blip r:embed="rId2"/>
          <a:srcRect/>
          <a:stretch>
            <a:fillRect/>
          </a:stretch>
        </p:blipFill>
        <p:spPr bwMode="auto">
          <a:xfrm>
            <a:off x="3105150" y="2907673"/>
            <a:ext cx="5734049" cy="3376719"/>
          </a:xfrm>
          <a:prstGeom prst="rect">
            <a:avLst/>
          </a:prstGeom>
          <a:noFill/>
        </p:spPr>
      </p:pic>
      <p:sp>
        <p:nvSpPr>
          <p:cNvPr id="5" name="Title 1"/>
          <p:cNvSpPr txBox="1">
            <a:spLocks/>
          </p:cNvSpPr>
          <p:nvPr/>
        </p:nvSpPr>
        <p:spPr>
          <a:xfrm>
            <a:off x="61500" y="213520"/>
            <a:ext cx="793106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Systems Biology &amp; Systems Medicine</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
        <p:nvSpPr>
          <p:cNvPr id="6" name="Content Placeholder 2"/>
          <p:cNvSpPr txBox="1">
            <a:spLocks/>
          </p:cNvSpPr>
          <p:nvPr/>
        </p:nvSpPr>
        <p:spPr>
          <a:xfrm>
            <a:off x="252000" y="828001"/>
            <a:ext cx="8676000" cy="2162850"/>
          </a:xfrm>
          <a:prstGeom prst="rect">
            <a:avLst/>
          </a:prstGeom>
        </p:spPr>
        <p:txBody>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400" b="0" i="0" u="none" strike="noStrike" kern="1200" cap="none" spc="0" normalizeH="0" baseline="0" noProof="0" dirty="0">
                <a:ln>
                  <a:noFill/>
                </a:ln>
                <a:solidFill>
                  <a:schemeClr val="tx1"/>
                </a:solidFill>
                <a:effectLst/>
                <a:uLnTx/>
                <a:uFillTx/>
                <a:latin typeface="+mn-lt"/>
                <a:ea typeface="+mn-ea"/>
                <a:cs typeface="Arial"/>
              </a:rPr>
              <a:t>Evolution created enormously</a:t>
            </a:r>
            <a:r>
              <a:rPr kumimoji="0" lang="en-GB" sz="2400" b="0" i="0" u="none" strike="noStrike" kern="1200" cap="none" spc="0" normalizeH="0" noProof="0" dirty="0">
                <a:ln>
                  <a:noFill/>
                </a:ln>
                <a:solidFill>
                  <a:schemeClr val="tx1"/>
                </a:solidFill>
                <a:effectLst/>
                <a:uLnTx/>
                <a:uFillTx/>
                <a:latin typeface="+mn-lt"/>
                <a:ea typeface="+mn-ea"/>
                <a:cs typeface="Arial"/>
              </a:rPr>
              <a:t> complicated organisms and this random and chaotic process only work in particular environment.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sz="2400" dirty="0">
                <a:cs typeface="Arial"/>
              </a:rPr>
              <a:t>Over the years complicated circuits are built on top of this complex structure.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sz="2400" dirty="0">
                <a:cs typeface="Arial"/>
              </a:rPr>
              <a:t>To study and understand this complexity is a challenging task.</a:t>
            </a:r>
          </a:p>
        </p:txBody>
      </p:sp>
      <p:sp>
        <p:nvSpPr>
          <p:cNvPr id="8" name="Rectangle 7"/>
          <p:cNvSpPr/>
          <p:nvPr/>
        </p:nvSpPr>
        <p:spPr>
          <a:xfrm>
            <a:off x="61500" y="3434834"/>
            <a:ext cx="3092641" cy="1631216"/>
          </a:xfrm>
          <a:prstGeom prst="rect">
            <a:avLst/>
          </a:prstGeom>
        </p:spPr>
        <p:txBody>
          <a:bodyPr wrap="none">
            <a:spAutoFit/>
          </a:bodyPr>
          <a:lstStyle/>
          <a:p>
            <a:r>
              <a:rPr lang="sv-SE" sz="2000" b="1" dirty="0"/>
              <a:t>Rube Golberg’s inventions</a:t>
            </a:r>
          </a:p>
          <a:p>
            <a:pPr>
              <a:buFont typeface="Arial" pitchFamily="34" charset="0"/>
              <a:buChar char="•"/>
            </a:pPr>
            <a:r>
              <a:rPr lang="en-GB" sz="2000" dirty="0"/>
              <a:t> Number of components</a:t>
            </a:r>
          </a:p>
          <a:p>
            <a:pPr>
              <a:buFont typeface="Arial" pitchFamily="34" charset="0"/>
              <a:buChar char="•"/>
            </a:pPr>
            <a:r>
              <a:rPr lang="en-GB" sz="2000" dirty="0"/>
              <a:t> Their connection</a:t>
            </a:r>
          </a:p>
          <a:p>
            <a:pPr>
              <a:buFont typeface="Arial" pitchFamily="34" charset="0"/>
              <a:buChar char="•"/>
            </a:pPr>
            <a:r>
              <a:rPr lang="en-GB" sz="2000" dirty="0"/>
              <a:t> Individual dynamics</a:t>
            </a:r>
          </a:p>
          <a:p>
            <a:pPr>
              <a:buFont typeface="Arial" pitchFamily="34" charset="0"/>
              <a:buChar char="•"/>
            </a:pPr>
            <a:r>
              <a:rPr lang="en-GB" sz="2000" dirty="0"/>
              <a:t> System dynamics</a:t>
            </a:r>
          </a:p>
        </p:txBody>
      </p:sp>
    </p:spTree>
    <p:extLst>
      <p:ext uri="{BB962C8B-B14F-4D97-AF65-F5344CB8AC3E}">
        <p14:creationId xmlns:p14="http://schemas.microsoft.com/office/powerpoint/2010/main" val="4211438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504000" y="0"/>
            <a:ext cx="7124265" cy="540000"/>
          </a:xfrm>
          <a:prstGeom prst="rect">
            <a:avLst/>
          </a:prstGeom>
        </p:spPr>
        <p:txBody>
          <a:bodyPr/>
          <a:lstStyle/>
          <a:p>
            <a:pPr eaLnBrk="0" hangingPunct="0">
              <a:defRPr/>
            </a:pPr>
            <a:r>
              <a:rPr lang="en-GB" sz="3600" dirty="0">
                <a:latin typeface="Arial" pitchFamily="34" charset="0"/>
                <a:ea typeface="+mj-ea"/>
                <a:cs typeface="Arial" pitchFamily="34" charset="0"/>
              </a:rPr>
              <a:t>Workflow-2: Hepatocytes Model</a:t>
            </a:r>
          </a:p>
        </p:txBody>
      </p:sp>
      <p:sp>
        <p:nvSpPr>
          <p:cNvPr id="4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40</a:t>
            </a:fld>
            <a:endParaRPr lang="en-GB" sz="1400" dirty="0">
              <a:solidFill>
                <a:schemeClr val="bg1"/>
              </a:solidFill>
              <a:latin typeface="Arial"/>
              <a:cs typeface="Arial"/>
            </a:endParaRPr>
          </a:p>
        </p:txBody>
      </p:sp>
      <p:sp>
        <p:nvSpPr>
          <p:cNvPr id="43" name="Rounded Rectangle 42"/>
          <p:cNvSpPr/>
          <p:nvPr/>
        </p:nvSpPr>
        <p:spPr>
          <a:xfrm>
            <a:off x="6015396" y="1657719"/>
            <a:ext cx="1800000" cy="1332000"/>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sp>
        <p:nvSpPr>
          <p:cNvPr id="44" name="Freeform 86"/>
          <p:cNvSpPr>
            <a:spLocks/>
          </p:cNvSpPr>
          <p:nvPr/>
        </p:nvSpPr>
        <p:spPr bwMode="auto">
          <a:xfrm>
            <a:off x="4685544" y="3597385"/>
            <a:ext cx="2016224" cy="875129"/>
          </a:xfrm>
          <a:custGeom>
            <a:avLst/>
            <a:gdLst/>
            <a:ahLst/>
            <a:cxnLst>
              <a:cxn ang="0">
                <a:pos x="1276" y="143"/>
              </a:cxn>
              <a:cxn ang="0">
                <a:pos x="1347" y="200"/>
              </a:cxn>
              <a:cxn ang="0">
                <a:pos x="1445" y="447"/>
              </a:cxn>
              <a:cxn ang="0">
                <a:pos x="1408" y="625"/>
              </a:cxn>
              <a:cxn ang="0">
                <a:pos x="1374" y="759"/>
              </a:cxn>
              <a:cxn ang="0">
                <a:pos x="1472" y="999"/>
              </a:cxn>
              <a:cxn ang="0">
                <a:pos x="1269" y="1124"/>
              </a:cxn>
              <a:cxn ang="0">
                <a:pos x="1036" y="1175"/>
              </a:cxn>
              <a:cxn ang="0">
                <a:pos x="582" y="938"/>
              </a:cxn>
              <a:cxn ang="0">
                <a:pos x="176" y="1073"/>
              </a:cxn>
              <a:cxn ang="0">
                <a:pos x="125" y="928"/>
              </a:cxn>
              <a:cxn ang="0">
                <a:pos x="115" y="627"/>
              </a:cxn>
              <a:cxn ang="0">
                <a:pos x="0" y="441"/>
              </a:cxn>
              <a:cxn ang="0">
                <a:pos x="115" y="122"/>
              </a:cxn>
              <a:cxn ang="0">
                <a:pos x="497" y="258"/>
              </a:cxn>
              <a:cxn ang="0">
                <a:pos x="792" y="14"/>
              </a:cxn>
              <a:cxn ang="0">
                <a:pos x="1032" y="173"/>
              </a:cxn>
              <a:cxn ang="0">
                <a:pos x="1276" y="143"/>
              </a:cxn>
            </a:cxnLst>
            <a:rect l="0" t="0" r="r" b="b"/>
            <a:pathLst>
              <a:path w="1489" h="1206">
                <a:moveTo>
                  <a:pt x="1276" y="143"/>
                </a:moveTo>
                <a:cubicBezTo>
                  <a:pt x="1328" y="147"/>
                  <a:pt x="1350" y="181"/>
                  <a:pt x="1347" y="200"/>
                </a:cubicBezTo>
                <a:cubicBezTo>
                  <a:pt x="1375" y="250"/>
                  <a:pt x="1435" y="376"/>
                  <a:pt x="1445" y="447"/>
                </a:cubicBezTo>
                <a:cubicBezTo>
                  <a:pt x="1455" y="518"/>
                  <a:pt x="1432" y="594"/>
                  <a:pt x="1408" y="625"/>
                </a:cubicBezTo>
                <a:cubicBezTo>
                  <a:pt x="1396" y="677"/>
                  <a:pt x="1363" y="697"/>
                  <a:pt x="1374" y="759"/>
                </a:cubicBezTo>
                <a:cubicBezTo>
                  <a:pt x="1385" y="821"/>
                  <a:pt x="1489" y="938"/>
                  <a:pt x="1472" y="999"/>
                </a:cubicBezTo>
                <a:cubicBezTo>
                  <a:pt x="1455" y="1060"/>
                  <a:pt x="1342" y="1095"/>
                  <a:pt x="1269" y="1124"/>
                </a:cubicBezTo>
                <a:cubicBezTo>
                  <a:pt x="1230" y="1148"/>
                  <a:pt x="1150" y="1206"/>
                  <a:pt x="1036" y="1175"/>
                </a:cubicBezTo>
                <a:cubicBezTo>
                  <a:pt x="921" y="1144"/>
                  <a:pt x="725" y="955"/>
                  <a:pt x="582" y="938"/>
                </a:cubicBezTo>
                <a:cubicBezTo>
                  <a:pt x="439" y="921"/>
                  <a:pt x="252" y="1075"/>
                  <a:pt x="176" y="1073"/>
                </a:cubicBezTo>
                <a:cubicBezTo>
                  <a:pt x="100" y="1071"/>
                  <a:pt x="135" y="1002"/>
                  <a:pt x="125" y="928"/>
                </a:cubicBezTo>
                <a:cubicBezTo>
                  <a:pt x="122" y="884"/>
                  <a:pt x="136" y="708"/>
                  <a:pt x="115" y="627"/>
                </a:cubicBezTo>
                <a:cubicBezTo>
                  <a:pt x="94" y="545"/>
                  <a:pt x="0" y="525"/>
                  <a:pt x="0" y="441"/>
                </a:cubicBezTo>
                <a:cubicBezTo>
                  <a:pt x="0" y="356"/>
                  <a:pt x="32" y="153"/>
                  <a:pt x="115" y="122"/>
                </a:cubicBezTo>
                <a:cubicBezTo>
                  <a:pt x="198" y="92"/>
                  <a:pt x="385" y="276"/>
                  <a:pt x="497" y="258"/>
                </a:cubicBezTo>
                <a:cubicBezTo>
                  <a:pt x="610" y="240"/>
                  <a:pt x="703" y="28"/>
                  <a:pt x="792" y="14"/>
                </a:cubicBezTo>
                <a:cubicBezTo>
                  <a:pt x="881" y="0"/>
                  <a:pt x="950" y="151"/>
                  <a:pt x="1032" y="173"/>
                </a:cubicBezTo>
                <a:cubicBezTo>
                  <a:pt x="1114" y="195"/>
                  <a:pt x="1223" y="138"/>
                  <a:pt x="1276" y="143"/>
                </a:cubicBezTo>
                <a:close/>
              </a:path>
            </a:pathLst>
          </a:custGeom>
          <a:solidFill>
            <a:srgbClr val="ECE4D1"/>
          </a:solidFill>
          <a:ln w="38100" cap="flat" cmpd="sng">
            <a:solidFill>
              <a:schemeClr val="bg2"/>
            </a:solidFill>
            <a:prstDash val="solid"/>
            <a:round/>
            <a:headEnd type="none" w="med" len="med"/>
            <a:tailEnd type="none" w="med" len="med"/>
          </a:ln>
          <a:effectLst/>
        </p:spPr>
        <p:txBody>
          <a:bodyPr/>
          <a:lstStyle/>
          <a:p>
            <a:endParaRPr lang="sv-SE"/>
          </a:p>
        </p:txBody>
      </p:sp>
      <p:sp>
        <p:nvSpPr>
          <p:cNvPr id="45" name="Rounded Rectangle 44"/>
          <p:cNvSpPr/>
          <p:nvPr/>
        </p:nvSpPr>
        <p:spPr>
          <a:xfrm>
            <a:off x="651276" y="1657719"/>
            <a:ext cx="2484000" cy="3188185"/>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pic>
        <p:nvPicPr>
          <p:cNvPr id="46" name="Picture 3"/>
          <p:cNvPicPr>
            <a:picLocks noChangeAspect="1" noChangeArrowheads="1"/>
          </p:cNvPicPr>
          <p:nvPr/>
        </p:nvPicPr>
        <p:blipFill>
          <a:blip r:embed="rId2" cstate="print"/>
          <a:srcRect/>
          <a:stretch>
            <a:fillRect/>
          </a:stretch>
        </p:blipFill>
        <p:spPr bwMode="auto">
          <a:xfrm>
            <a:off x="1616497" y="4343802"/>
            <a:ext cx="1210847" cy="396000"/>
          </a:xfrm>
          <a:prstGeom prst="rect">
            <a:avLst/>
          </a:prstGeom>
          <a:noFill/>
          <a:ln w="9525">
            <a:noFill/>
            <a:miter lim="800000"/>
            <a:headEnd/>
            <a:tailEnd/>
          </a:ln>
        </p:spPr>
      </p:pic>
      <p:pic>
        <p:nvPicPr>
          <p:cNvPr id="47" name="Picture 46"/>
          <p:cNvPicPr>
            <a:picLocks noChangeAspect="1" noChangeArrowheads="1"/>
          </p:cNvPicPr>
          <p:nvPr/>
        </p:nvPicPr>
        <p:blipFill>
          <a:blip r:embed="rId3" cstate="print"/>
          <a:srcRect/>
          <a:stretch>
            <a:fillRect/>
          </a:stretch>
        </p:blipFill>
        <p:spPr bwMode="auto">
          <a:xfrm>
            <a:off x="1453478" y="3854929"/>
            <a:ext cx="1499131" cy="396000"/>
          </a:xfrm>
          <a:prstGeom prst="rect">
            <a:avLst/>
          </a:prstGeom>
          <a:noFill/>
          <a:ln w="9525">
            <a:noFill/>
            <a:miter lim="800000"/>
            <a:headEnd/>
            <a:tailEnd/>
          </a:ln>
        </p:spPr>
      </p:pic>
      <p:pic>
        <p:nvPicPr>
          <p:cNvPr id="48" name="Picture 5" descr="C:\Users\adilm\Desktop\AdiposePaper\Logos\kegg128.gif"/>
          <p:cNvPicPr>
            <a:picLocks noChangeAspect="1" noChangeArrowheads="1"/>
          </p:cNvPicPr>
          <p:nvPr/>
        </p:nvPicPr>
        <p:blipFill>
          <a:blip r:embed="rId4" cstate="print"/>
          <a:srcRect/>
          <a:stretch>
            <a:fillRect/>
          </a:stretch>
        </p:blipFill>
        <p:spPr bwMode="auto">
          <a:xfrm>
            <a:off x="718848" y="3854929"/>
            <a:ext cx="651129" cy="468000"/>
          </a:xfrm>
          <a:prstGeom prst="rect">
            <a:avLst/>
          </a:prstGeom>
          <a:noFill/>
        </p:spPr>
      </p:pic>
      <p:sp>
        <p:nvSpPr>
          <p:cNvPr id="49" name="Rectangle 48"/>
          <p:cNvSpPr/>
          <p:nvPr/>
        </p:nvSpPr>
        <p:spPr>
          <a:xfrm>
            <a:off x="720609" y="1992784"/>
            <a:ext cx="2268000" cy="276999"/>
          </a:xfrm>
          <a:prstGeom prst="rect">
            <a:avLst/>
          </a:prstGeom>
        </p:spPr>
        <p:txBody>
          <a:bodyPr wrap="square">
            <a:spAutoFit/>
          </a:bodyPr>
          <a:lstStyle/>
          <a:p>
            <a:r>
              <a:rPr lang="en-GB" sz="1200" b="1" dirty="0">
                <a:latin typeface="Helvetica" pitchFamily="34" charset="0"/>
                <a:cs typeface="Times New Roman" pitchFamily="18" charset="0"/>
              </a:rPr>
              <a:t>Generic human GEMs</a:t>
            </a:r>
            <a:endParaRPr lang="sv-SE" sz="1200" b="1" dirty="0">
              <a:latin typeface="Helvetica" pitchFamily="34" charset="0"/>
              <a:cs typeface="Times New Roman" pitchFamily="18" charset="0"/>
            </a:endParaRPr>
          </a:p>
        </p:txBody>
      </p:sp>
      <p:sp>
        <p:nvSpPr>
          <p:cNvPr id="50" name="Rectangle 49"/>
          <p:cNvSpPr/>
          <p:nvPr/>
        </p:nvSpPr>
        <p:spPr>
          <a:xfrm>
            <a:off x="720609" y="2199259"/>
            <a:ext cx="2268000" cy="723275"/>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iHuman1512</a:t>
            </a:r>
          </a:p>
          <a:p>
            <a:pPr>
              <a:spcAft>
                <a:spcPts val="300"/>
              </a:spcAft>
              <a:buFont typeface="Wingdings" pitchFamily="2" charset="2"/>
              <a:buChar char="Ø"/>
            </a:pPr>
            <a:r>
              <a:rPr lang="en-GB" sz="1200" dirty="0">
                <a:latin typeface="Helvetica" pitchFamily="34" charset="0"/>
                <a:cs typeface="Times New Roman" pitchFamily="18" charset="0"/>
              </a:rPr>
              <a:t> Recon 1</a:t>
            </a:r>
          </a:p>
          <a:p>
            <a:pPr>
              <a:spcAft>
                <a:spcPts val="300"/>
              </a:spcAft>
              <a:buFont typeface="Wingdings" pitchFamily="2" charset="2"/>
              <a:buChar char="Ø"/>
            </a:pPr>
            <a:r>
              <a:rPr lang="en-GB" sz="1200" dirty="0">
                <a:latin typeface="Helvetica" pitchFamily="34" charset="0"/>
                <a:cs typeface="Times New Roman" pitchFamily="18" charset="0"/>
              </a:rPr>
              <a:t> Edinburgh model (EHMN)</a:t>
            </a:r>
            <a:endParaRPr lang="sv-SE" sz="1200" dirty="0">
              <a:latin typeface="Helvetica" pitchFamily="34" charset="0"/>
              <a:cs typeface="Times New Roman" pitchFamily="18" charset="0"/>
            </a:endParaRPr>
          </a:p>
        </p:txBody>
      </p:sp>
      <p:sp>
        <p:nvSpPr>
          <p:cNvPr id="51" name="Rounded Rectangle 50"/>
          <p:cNvSpPr/>
          <p:nvPr/>
        </p:nvSpPr>
        <p:spPr>
          <a:xfrm>
            <a:off x="720609" y="1738527"/>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en-GB" sz="1200" b="1" dirty="0">
                <a:solidFill>
                  <a:schemeClr val="tx1"/>
                </a:solidFill>
                <a:latin typeface="Helvetica" pitchFamily="34" charset="0"/>
                <a:cs typeface="Times New Roman" pitchFamily="18" charset="0"/>
              </a:rPr>
              <a:t>Literature based GEMs</a:t>
            </a:r>
            <a:endParaRPr lang="sv-SE" sz="1200" b="1" dirty="0">
              <a:solidFill>
                <a:schemeClr val="tx1"/>
              </a:solidFill>
              <a:latin typeface="Helvetica" pitchFamily="34" charset="0"/>
              <a:cs typeface="Times New Roman" pitchFamily="18" charset="0"/>
            </a:endParaRPr>
          </a:p>
        </p:txBody>
      </p:sp>
      <p:sp>
        <p:nvSpPr>
          <p:cNvPr id="52" name="Rounded Rectangle 51"/>
          <p:cNvSpPr/>
          <p:nvPr/>
        </p:nvSpPr>
        <p:spPr>
          <a:xfrm>
            <a:off x="720609" y="3571214"/>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sz="1200" b="1" dirty="0">
                <a:solidFill>
                  <a:schemeClr val="tx1"/>
                </a:solidFill>
                <a:latin typeface="Helvetica" pitchFamily="34" charset="0"/>
                <a:cs typeface="Times New Roman" pitchFamily="18" charset="0"/>
              </a:rPr>
              <a:t>Pathway / process databases</a:t>
            </a:r>
          </a:p>
        </p:txBody>
      </p:sp>
      <p:sp>
        <p:nvSpPr>
          <p:cNvPr id="53" name="Rectangle 52"/>
          <p:cNvSpPr/>
          <p:nvPr/>
        </p:nvSpPr>
        <p:spPr>
          <a:xfrm>
            <a:off x="720609" y="2859763"/>
            <a:ext cx="2232000" cy="276999"/>
          </a:xfrm>
          <a:prstGeom prst="rect">
            <a:avLst/>
          </a:prstGeom>
        </p:spPr>
        <p:txBody>
          <a:bodyPr wrap="square">
            <a:spAutoFit/>
          </a:bodyPr>
          <a:lstStyle/>
          <a:p>
            <a:r>
              <a:rPr lang="en-GB" sz="1200" b="1" dirty="0">
                <a:latin typeface="Helvetica" pitchFamily="34" charset="0"/>
                <a:cs typeface="Times New Roman" pitchFamily="18" charset="0"/>
              </a:rPr>
              <a:t>Cell type specific GEM</a:t>
            </a:r>
            <a:endParaRPr lang="sv-SE" sz="1200" b="1" dirty="0">
              <a:latin typeface="Helvetica" pitchFamily="34" charset="0"/>
              <a:cs typeface="Times New Roman" pitchFamily="18" charset="0"/>
            </a:endParaRPr>
          </a:p>
        </p:txBody>
      </p:sp>
      <p:sp>
        <p:nvSpPr>
          <p:cNvPr id="54" name="Rectangle 53"/>
          <p:cNvSpPr/>
          <p:nvPr/>
        </p:nvSpPr>
        <p:spPr>
          <a:xfrm>
            <a:off x="720609" y="3065359"/>
            <a:ext cx="2268000" cy="500137"/>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iAdipocytes1809</a:t>
            </a:r>
          </a:p>
          <a:p>
            <a:pPr>
              <a:spcAft>
                <a:spcPts val="300"/>
              </a:spcAft>
              <a:buFont typeface="Wingdings" pitchFamily="2" charset="2"/>
              <a:buChar char="Ø"/>
            </a:pPr>
            <a:r>
              <a:rPr lang="en-GB" sz="1200" dirty="0">
                <a:latin typeface="Helvetica" pitchFamily="34" charset="0"/>
                <a:cs typeface="Times New Roman" pitchFamily="18" charset="0"/>
              </a:rPr>
              <a:t> </a:t>
            </a:r>
            <a:r>
              <a:rPr lang="en-GB" sz="1200" dirty="0" err="1">
                <a:latin typeface="Helvetica" pitchFamily="34" charset="0"/>
                <a:cs typeface="Times New Roman" pitchFamily="18" charset="0"/>
              </a:rPr>
              <a:t>HepatoNET</a:t>
            </a:r>
            <a:r>
              <a:rPr lang="en-GB" sz="1200" dirty="0">
                <a:latin typeface="Helvetica" pitchFamily="34" charset="0"/>
                <a:cs typeface="Times New Roman" pitchFamily="18" charset="0"/>
              </a:rPr>
              <a:t> 1</a:t>
            </a:r>
          </a:p>
        </p:txBody>
      </p:sp>
      <p:pic>
        <p:nvPicPr>
          <p:cNvPr id="55" name="Picture 2" descr="logo"/>
          <p:cNvPicPr>
            <a:picLocks noChangeAspect="1" noChangeArrowheads="1"/>
          </p:cNvPicPr>
          <p:nvPr/>
        </p:nvPicPr>
        <p:blipFill>
          <a:blip r:embed="rId5" cstate="print"/>
          <a:srcRect/>
          <a:stretch>
            <a:fillRect/>
          </a:stretch>
        </p:blipFill>
        <p:spPr bwMode="auto">
          <a:xfrm>
            <a:off x="720609" y="4324946"/>
            <a:ext cx="659154" cy="468000"/>
          </a:xfrm>
          <a:prstGeom prst="rect">
            <a:avLst/>
          </a:prstGeom>
          <a:noFill/>
        </p:spPr>
      </p:pic>
      <p:sp>
        <p:nvSpPr>
          <p:cNvPr id="56" name="Down Arrow 55"/>
          <p:cNvSpPr/>
          <p:nvPr/>
        </p:nvSpPr>
        <p:spPr>
          <a:xfrm rot="16200000">
            <a:off x="4482963" y="652843"/>
            <a:ext cx="144000" cy="2664000"/>
          </a:xfrm>
          <a:prstGeom prst="downArrow">
            <a:avLst>
              <a:gd name="adj1" fmla="val 50000"/>
              <a:gd name="adj2" fmla="val 61948"/>
            </a:avLst>
          </a:prstGeom>
          <a:solidFill>
            <a:schemeClr val="accent3"/>
          </a:solidFill>
          <a:ln>
            <a:solidFill>
              <a:srgbClr val="009900"/>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7" name="Rectangle 56"/>
          <p:cNvSpPr/>
          <p:nvPr/>
        </p:nvSpPr>
        <p:spPr>
          <a:xfrm>
            <a:off x="651276" y="1369719"/>
            <a:ext cx="2412000" cy="276999"/>
          </a:xfrm>
          <a:prstGeom prst="rect">
            <a:avLst/>
          </a:prstGeom>
        </p:spPr>
        <p:txBody>
          <a:bodyPr wrap="square">
            <a:spAutoFit/>
          </a:bodyPr>
          <a:lstStyle/>
          <a:p>
            <a:pPr algn="ctr"/>
            <a:r>
              <a:rPr lang="en-GB" sz="1200" b="1" dirty="0">
                <a:latin typeface="Helvetica" pitchFamily="34" charset="0"/>
                <a:cs typeface="Times New Roman" pitchFamily="18" charset="0"/>
              </a:rPr>
              <a:t>HMR Database</a:t>
            </a:r>
            <a:endParaRPr lang="sv-SE" sz="1200" b="1" dirty="0">
              <a:latin typeface="Helvetica" pitchFamily="34" charset="0"/>
              <a:cs typeface="Times New Roman" pitchFamily="18" charset="0"/>
            </a:endParaRPr>
          </a:p>
        </p:txBody>
      </p:sp>
      <p:sp>
        <p:nvSpPr>
          <p:cNvPr id="58" name="Rectangle 57"/>
          <p:cNvSpPr/>
          <p:nvPr/>
        </p:nvSpPr>
        <p:spPr>
          <a:xfrm>
            <a:off x="6051396" y="1369719"/>
            <a:ext cx="1728000" cy="276999"/>
          </a:xfrm>
          <a:prstGeom prst="rect">
            <a:avLst/>
          </a:prstGeom>
        </p:spPr>
        <p:txBody>
          <a:bodyPr wrap="square">
            <a:spAutoFit/>
          </a:bodyPr>
          <a:lstStyle/>
          <a:p>
            <a:pPr algn="ctr"/>
            <a:r>
              <a:rPr lang="en-GB" sz="1200" b="1" dirty="0">
                <a:latin typeface="Helvetica" pitchFamily="34" charset="0"/>
                <a:cs typeface="Times New Roman" pitchFamily="18" charset="0"/>
              </a:rPr>
              <a:t>GEM for hepatocytes</a:t>
            </a:r>
            <a:endParaRPr lang="sv-SE" sz="1200" b="1" dirty="0">
              <a:latin typeface="Helvetica" pitchFamily="34" charset="0"/>
              <a:cs typeface="Times New Roman" pitchFamily="18" charset="0"/>
            </a:endParaRPr>
          </a:p>
        </p:txBody>
      </p:sp>
      <p:grpSp>
        <p:nvGrpSpPr>
          <p:cNvPr id="59" name="Group 32"/>
          <p:cNvGrpSpPr/>
          <p:nvPr/>
        </p:nvGrpSpPr>
        <p:grpSpPr>
          <a:xfrm>
            <a:off x="3495508" y="1660379"/>
            <a:ext cx="2016000" cy="252000"/>
            <a:chOff x="2574000" y="2340000"/>
            <a:chExt cx="1575353" cy="162662"/>
          </a:xfrm>
        </p:grpSpPr>
        <p:pic>
          <p:nvPicPr>
            <p:cNvPr id="60" name="Picture 2" descr="http://www.proteinatlas.org/images_static/logo_text.gif"/>
            <p:cNvPicPr>
              <a:picLocks noChangeAspect="1" noChangeArrowheads="1"/>
            </p:cNvPicPr>
            <p:nvPr/>
          </p:nvPicPr>
          <p:blipFill>
            <a:blip r:embed="rId6" cstate="print"/>
            <a:srcRect/>
            <a:stretch>
              <a:fillRect/>
            </a:stretch>
          </p:blipFill>
          <p:spPr bwMode="auto">
            <a:xfrm>
              <a:off x="2574000" y="2340000"/>
              <a:ext cx="1455270" cy="144000"/>
            </a:xfrm>
            <a:prstGeom prst="rect">
              <a:avLst/>
            </a:prstGeom>
            <a:noFill/>
          </p:spPr>
        </p:pic>
        <p:pic>
          <p:nvPicPr>
            <p:cNvPr id="61" name="Picture 4" descr="http://www.proteinatlas.org/images_static/logo_hex_anim.gif"/>
            <p:cNvPicPr>
              <a:picLocks noChangeAspect="1" noChangeArrowheads="1" noCrop="1"/>
            </p:cNvPicPr>
            <p:nvPr/>
          </p:nvPicPr>
          <p:blipFill>
            <a:blip r:embed="rId7" cstate="print"/>
            <a:srcRect/>
            <a:stretch>
              <a:fillRect/>
            </a:stretch>
          </p:blipFill>
          <p:spPr bwMode="auto">
            <a:xfrm>
              <a:off x="4049660" y="2358662"/>
              <a:ext cx="99693" cy="144000"/>
            </a:xfrm>
            <a:prstGeom prst="rect">
              <a:avLst/>
            </a:prstGeom>
            <a:noFill/>
          </p:spPr>
        </p:pic>
      </p:grpSp>
      <p:grpSp>
        <p:nvGrpSpPr>
          <p:cNvPr id="62" name="Group 626"/>
          <p:cNvGrpSpPr>
            <a:grpSpLocks/>
          </p:cNvGrpSpPr>
          <p:nvPr/>
        </p:nvGrpSpPr>
        <p:grpSpPr bwMode="auto">
          <a:xfrm>
            <a:off x="6159612" y="1823353"/>
            <a:ext cx="1584176" cy="1097138"/>
            <a:chOff x="2679" y="2028"/>
            <a:chExt cx="1157" cy="764"/>
          </a:xfrm>
        </p:grpSpPr>
        <p:sp>
          <p:nvSpPr>
            <p:cNvPr id="63"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sv-SE"/>
            </a:p>
          </p:txBody>
        </p:sp>
        <p:grpSp>
          <p:nvGrpSpPr>
            <p:cNvPr id="64" name="Group 628"/>
            <p:cNvGrpSpPr>
              <a:grpSpLocks noChangeAspect="1"/>
            </p:cNvGrpSpPr>
            <p:nvPr/>
          </p:nvGrpSpPr>
          <p:grpSpPr bwMode="auto">
            <a:xfrm>
              <a:off x="2992" y="2553"/>
              <a:ext cx="328" cy="113"/>
              <a:chOff x="1683" y="3211"/>
              <a:chExt cx="825" cy="284"/>
            </a:xfrm>
          </p:grpSpPr>
          <p:sp>
            <p:nvSpPr>
              <p:cNvPr id="78"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sv-SE"/>
              </a:p>
            </p:txBody>
          </p:sp>
          <p:sp>
            <p:nvSpPr>
              <p:cNvPr id="79"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sv-SE"/>
              </a:p>
            </p:txBody>
          </p:sp>
        </p:grpSp>
        <p:sp>
          <p:nvSpPr>
            <p:cNvPr id="65"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sv-SE"/>
            </a:p>
          </p:txBody>
        </p:sp>
        <p:sp>
          <p:nvSpPr>
            <p:cNvPr id="66"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sv-SE"/>
            </a:p>
          </p:txBody>
        </p:sp>
        <p:sp>
          <p:nvSpPr>
            <p:cNvPr id="67"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sv-SE"/>
            </a:p>
          </p:txBody>
        </p:sp>
        <p:sp>
          <p:nvSpPr>
            <p:cNvPr id="68"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8" cstate="print">
                <a:alphaModFix amt="30000"/>
              </a:blip>
              <a:srcRect/>
              <a:tile tx="0" ty="0" sx="100000" sy="100000" flip="none" algn="tl"/>
            </a:blipFill>
            <a:ln w="9525">
              <a:noFill/>
              <a:round/>
              <a:headEnd/>
              <a:tailEnd/>
            </a:ln>
            <a:effectLst/>
          </p:spPr>
          <p:txBody>
            <a:bodyPr/>
            <a:lstStyle/>
            <a:p>
              <a:endParaRPr lang="sv-SE"/>
            </a:p>
          </p:txBody>
        </p:sp>
        <p:sp>
          <p:nvSpPr>
            <p:cNvPr id="69"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sv-SE"/>
            </a:p>
          </p:txBody>
        </p:sp>
        <p:grpSp>
          <p:nvGrpSpPr>
            <p:cNvPr id="70" name="Group 636"/>
            <p:cNvGrpSpPr>
              <a:grpSpLocks noChangeAspect="1"/>
            </p:cNvGrpSpPr>
            <p:nvPr/>
          </p:nvGrpSpPr>
          <p:grpSpPr bwMode="auto">
            <a:xfrm>
              <a:off x="2679" y="2033"/>
              <a:ext cx="691" cy="759"/>
              <a:chOff x="279" y="215"/>
              <a:chExt cx="1764" cy="1907"/>
            </a:xfrm>
          </p:grpSpPr>
          <p:sp>
            <p:nvSpPr>
              <p:cNvPr id="75"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sv-SE"/>
              </a:p>
            </p:txBody>
          </p:sp>
          <p:sp>
            <p:nvSpPr>
              <p:cNvPr id="76"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sv-SE"/>
              </a:p>
            </p:txBody>
          </p:sp>
          <p:sp>
            <p:nvSpPr>
              <p:cNvPr id="77"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sv-SE"/>
              </a:p>
            </p:txBody>
          </p:sp>
        </p:grpSp>
        <p:sp>
          <p:nvSpPr>
            <p:cNvPr id="71"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sv-SE"/>
            </a:p>
          </p:txBody>
        </p:sp>
        <p:sp>
          <p:nvSpPr>
            <p:cNvPr id="72"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sv-SE"/>
            </a:p>
          </p:txBody>
        </p:sp>
        <p:sp>
          <p:nvSpPr>
            <p:cNvPr id="73"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sv-SE"/>
            </a:p>
          </p:txBody>
        </p:sp>
        <p:sp>
          <p:nvSpPr>
            <p:cNvPr id="74"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sv-SE"/>
            </a:p>
          </p:txBody>
        </p:sp>
      </p:grpSp>
      <p:sp>
        <p:nvSpPr>
          <p:cNvPr id="80" name="TextBox 79"/>
          <p:cNvSpPr txBox="1"/>
          <p:nvPr/>
        </p:nvSpPr>
        <p:spPr>
          <a:xfrm>
            <a:off x="6174470" y="2119288"/>
            <a:ext cx="1404016" cy="261610"/>
          </a:xfrm>
          <a:prstGeom prst="rect">
            <a:avLst/>
          </a:prstGeom>
          <a:noFill/>
        </p:spPr>
        <p:txBody>
          <a:bodyPr wrap="square" rtlCol="0">
            <a:spAutoFit/>
          </a:bodyPr>
          <a:lstStyle/>
          <a:p>
            <a:r>
              <a:rPr lang="en-US" sz="1100" b="1" dirty="0">
                <a:latin typeface="Helvetica" pitchFamily="34" charset="0"/>
                <a:sym typeface="Symbol" pitchFamily="18" charset="2"/>
              </a:rPr>
              <a:t>iHepatocytes2255</a:t>
            </a:r>
            <a:endParaRPr lang="sv-SE" sz="1100" dirty="0"/>
          </a:p>
        </p:txBody>
      </p:sp>
      <p:sp>
        <p:nvSpPr>
          <p:cNvPr id="81" name="TextBox 80"/>
          <p:cNvSpPr txBox="1"/>
          <p:nvPr/>
        </p:nvSpPr>
        <p:spPr>
          <a:xfrm>
            <a:off x="4539396" y="3322703"/>
            <a:ext cx="2303836" cy="276999"/>
          </a:xfrm>
          <a:prstGeom prst="rect">
            <a:avLst/>
          </a:prstGeom>
          <a:noFill/>
        </p:spPr>
        <p:txBody>
          <a:bodyPr wrap="none" rtlCol="0">
            <a:spAutoFit/>
          </a:bodyPr>
          <a:lstStyle/>
          <a:p>
            <a:pPr algn="ctr"/>
            <a:r>
              <a:rPr lang="en-US" sz="1200" b="1" i="1" dirty="0">
                <a:solidFill>
                  <a:schemeClr val="bg2">
                    <a:lumMod val="50000"/>
                  </a:schemeClr>
                </a:solidFill>
                <a:latin typeface="Helvetica" pitchFamily="34" charset="0"/>
              </a:rPr>
              <a:t>Network dependent analyses</a:t>
            </a:r>
          </a:p>
        </p:txBody>
      </p:sp>
      <p:sp>
        <p:nvSpPr>
          <p:cNvPr id="82" name="TextBox 81"/>
          <p:cNvSpPr txBox="1"/>
          <p:nvPr/>
        </p:nvSpPr>
        <p:spPr>
          <a:xfrm>
            <a:off x="3546963" y="2335318"/>
            <a:ext cx="1548000" cy="252000"/>
          </a:xfrm>
          <a:prstGeom prst="rect">
            <a:avLst/>
          </a:prstGeom>
          <a:solidFill>
            <a:schemeClr val="bg1"/>
          </a:solidFill>
        </p:spPr>
        <p:txBody>
          <a:bodyPr wrap="square" rtlCol="0">
            <a:spAutoFit/>
          </a:bodyPr>
          <a:lstStyle/>
          <a:p>
            <a:r>
              <a:rPr lang="en-GB" sz="1100" b="1" dirty="0">
                <a:latin typeface="Helvetica" pitchFamily="34" charset="0"/>
              </a:rPr>
              <a:t>Hepatocytes models</a:t>
            </a:r>
            <a:endParaRPr lang="sv-SE" sz="1100" b="1" dirty="0">
              <a:latin typeface="Helvetica" pitchFamily="34" charset="0"/>
            </a:endParaRPr>
          </a:p>
        </p:txBody>
      </p:sp>
      <p:sp>
        <p:nvSpPr>
          <p:cNvPr id="83" name="Rectangle 82"/>
          <p:cNvSpPr/>
          <p:nvPr/>
        </p:nvSpPr>
        <p:spPr>
          <a:xfrm>
            <a:off x="5079396" y="885464"/>
            <a:ext cx="1168910" cy="276999"/>
          </a:xfrm>
          <a:prstGeom prst="rect">
            <a:avLst/>
          </a:prstGeom>
        </p:spPr>
        <p:txBody>
          <a:bodyPr wrap="none">
            <a:spAutoFit/>
          </a:bodyPr>
          <a:lstStyle/>
          <a:p>
            <a:pPr algn="ctr"/>
            <a:r>
              <a:rPr lang="en-US" sz="1200" b="1" i="1" dirty="0">
                <a:solidFill>
                  <a:schemeClr val="bg2">
                    <a:lumMod val="50000"/>
                  </a:schemeClr>
                </a:solidFill>
                <a:latin typeface="Helvetica" pitchFamily="34" charset="0"/>
              </a:rPr>
              <a:t>Reannotation</a:t>
            </a:r>
          </a:p>
        </p:txBody>
      </p:sp>
      <p:sp>
        <p:nvSpPr>
          <p:cNvPr id="84" name="Rectangle 83"/>
          <p:cNvSpPr/>
          <p:nvPr/>
        </p:nvSpPr>
        <p:spPr>
          <a:xfrm>
            <a:off x="3546963" y="2710663"/>
            <a:ext cx="1656000" cy="252000"/>
          </a:xfrm>
          <a:prstGeom prst="rect">
            <a:avLst/>
          </a:prstGeom>
          <a:solidFill>
            <a:schemeClr val="bg1"/>
          </a:solidFill>
        </p:spPr>
        <p:txBody>
          <a:bodyPr wrap="square">
            <a:spAutoFit/>
          </a:bodyPr>
          <a:lstStyle/>
          <a:p>
            <a:pPr algn="ctr"/>
            <a:r>
              <a:rPr lang="en-GB" sz="1100" b="1" dirty="0">
                <a:latin typeface="Helvetica" pitchFamily="34" charset="0"/>
                <a:cs typeface="Times New Roman" pitchFamily="18" charset="0"/>
              </a:rPr>
              <a:t>NAFLD transcriptome</a:t>
            </a:r>
            <a:endParaRPr lang="sv-SE" sz="1100" b="1" dirty="0">
              <a:latin typeface="Helvetica" pitchFamily="34" charset="0"/>
              <a:cs typeface="Times New Roman" pitchFamily="18" charset="0"/>
            </a:endParaRPr>
          </a:p>
        </p:txBody>
      </p:sp>
      <p:cxnSp>
        <p:nvCxnSpPr>
          <p:cNvPr id="85" name="Straight Arrow Connector 84"/>
          <p:cNvCxnSpPr/>
          <p:nvPr/>
        </p:nvCxnSpPr>
        <p:spPr>
          <a:xfrm>
            <a:off x="5130963" y="2840190"/>
            <a:ext cx="756000" cy="1588"/>
          </a:xfrm>
          <a:prstGeom prst="straightConnector1">
            <a:avLst/>
          </a:prstGeom>
          <a:ln>
            <a:solidFill>
              <a:srgbClr val="00990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23"/>
          <p:cNvCxnSpPr/>
          <p:nvPr/>
        </p:nvCxnSpPr>
        <p:spPr>
          <a:xfrm>
            <a:off x="5130963" y="2470843"/>
            <a:ext cx="756000" cy="1588"/>
          </a:xfrm>
          <a:prstGeom prst="straightConnector1">
            <a:avLst/>
          </a:prstGeom>
          <a:ln>
            <a:solidFill>
              <a:srgbClr val="009900"/>
            </a:solidFill>
            <a:tailEnd type="triangle"/>
          </a:ln>
        </p:spPr>
        <p:style>
          <a:lnRef idx="2">
            <a:schemeClr val="accent1"/>
          </a:lnRef>
          <a:fillRef idx="0">
            <a:schemeClr val="accent1"/>
          </a:fillRef>
          <a:effectRef idx="1">
            <a:schemeClr val="accent1"/>
          </a:effectRef>
          <a:fontRef idx="minor">
            <a:schemeClr val="tx1"/>
          </a:fontRef>
        </p:style>
      </p:cxnSp>
      <p:sp>
        <p:nvSpPr>
          <p:cNvPr id="87" name="Arc 86"/>
          <p:cNvSpPr/>
          <p:nvPr/>
        </p:nvSpPr>
        <p:spPr>
          <a:xfrm>
            <a:off x="4395396" y="1162463"/>
            <a:ext cx="2520000" cy="792088"/>
          </a:xfrm>
          <a:prstGeom prst="arc">
            <a:avLst>
              <a:gd name="adj1" fmla="val 10809922"/>
              <a:gd name="adj2" fmla="val 21205916"/>
            </a:avLst>
          </a:prstGeom>
          <a:ln w="28575">
            <a:solidFill>
              <a:schemeClr val="accent2"/>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88" name="Arc 87"/>
          <p:cNvSpPr/>
          <p:nvPr/>
        </p:nvSpPr>
        <p:spPr>
          <a:xfrm rot="10800000">
            <a:off x="4395396" y="2521719"/>
            <a:ext cx="2520000" cy="792088"/>
          </a:xfrm>
          <a:prstGeom prst="arc">
            <a:avLst>
              <a:gd name="adj1" fmla="val 11022422"/>
              <a:gd name="adj2" fmla="val 21491465"/>
            </a:avLst>
          </a:prstGeom>
          <a:ln w="28575">
            <a:solidFill>
              <a:schemeClr val="accent2"/>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89" name="Freeform 7474"/>
          <p:cNvSpPr>
            <a:spLocks noChangeAspect="1"/>
          </p:cNvSpPr>
          <p:nvPr/>
        </p:nvSpPr>
        <p:spPr bwMode="auto">
          <a:xfrm rot="10800000" flipH="1">
            <a:off x="3135277" y="4629880"/>
            <a:ext cx="2526289" cy="1152128"/>
          </a:xfrm>
          <a:custGeom>
            <a:avLst/>
            <a:gdLst/>
            <a:ahLst/>
            <a:cxnLst>
              <a:cxn ang="0">
                <a:pos x="165" y="146"/>
              </a:cxn>
              <a:cxn ang="0">
                <a:pos x="14" y="240"/>
              </a:cxn>
              <a:cxn ang="0">
                <a:pos x="80" y="387"/>
              </a:cxn>
              <a:cxn ang="0">
                <a:pos x="90" y="565"/>
              </a:cxn>
              <a:cxn ang="0">
                <a:pos x="280" y="550"/>
              </a:cxn>
              <a:cxn ang="0">
                <a:pos x="437" y="756"/>
              </a:cxn>
              <a:cxn ang="0">
                <a:pos x="612" y="619"/>
              </a:cxn>
              <a:cxn ang="0">
                <a:pos x="822" y="597"/>
              </a:cxn>
              <a:cxn ang="0">
                <a:pos x="1001" y="611"/>
              </a:cxn>
              <a:cxn ang="0">
                <a:pos x="889" y="505"/>
              </a:cxn>
              <a:cxn ang="0">
                <a:pos x="870" y="320"/>
              </a:cxn>
              <a:cxn ang="0">
                <a:pos x="1011" y="214"/>
              </a:cxn>
              <a:cxn ang="0">
                <a:pos x="803" y="227"/>
              </a:cxn>
              <a:cxn ang="0">
                <a:pos x="854" y="48"/>
              </a:cxn>
              <a:cxn ang="0">
                <a:pos x="716" y="137"/>
              </a:cxn>
              <a:cxn ang="0">
                <a:pos x="578" y="5"/>
              </a:cxn>
              <a:cxn ang="0">
                <a:pos x="393" y="108"/>
              </a:cxn>
              <a:cxn ang="0">
                <a:pos x="224" y="14"/>
              </a:cxn>
              <a:cxn ang="0">
                <a:pos x="165" y="146"/>
              </a:cxn>
            </a:cxnLst>
            <a:rect l="0" t="0" r="r" b="b"/>
            <a:pathLst>
              <a:path w="1022" h="768">
                <a:moveTo>
                  <a:pt x="165" y="146"/>
                </a:moveTo>
                <a:cubicBezTo>
                  <a:pt x="130" y="183"/>
                  <a:pt x="28" y="200"/>
                  <a:pt x="14" y="240"/>
                </a:cubicBezTo>
                <a:cubicBezTo>
                  <a:pt x="0" y="280"/>
                  <a:pt x="68" y="333"/>
                  <a:pt x="80" y="387"/>
                </a:cubicBezTo>
                <a:cubicBezTo>
                  <a:pt x="93" y="441"/>
                  <a:pt x="56" y="538"/>
                  <a:pt x="90" y="565"/>
                </a:cubicBezTo>
                <a:cubicBezTo>
                  <a:pt x="123" y="592"/>
                  <a:pt x="222" y="518"/>
                  <a:pt x="280" y="550"/>
                </a:cubicBezTo>
                <a:cubicBezTo>
                  <a:pt x="338" y="582"/>
                  <a:pt x="381" y="745"/>
                  <a:pt x="437" y="756"/>
                </a:cubicBezTo>
                <a:cubicBezTo>
                  <a:pt x="492" y="768"/>
                  <a:pt x="548" y="645"/>
                  <a:pt x="612" y="619"/>
                </a:cubicBezTo>
                <a:cubicBezTo>
                  <a:pt x="676" y="592"/>
                  <a:pt x="757" y="598"/>
                  <a:pt x="822" y="597"/>
                </a:cubicBezTo>
                <a:cubicBezTo>
                  <a:pt x="887" y="596"/>
                  <a:pt x="990" y="626"/>
                  <a:pt x="1001" y="611"/>
                </a:cubicBezTo>
                <a:cubicBezTo>
                  <a:pt x="1012" y="596"/>
                  <a:pt x="911" y="553"/>
                  <a:pt x="889" y="505"/>
                </a:cubicBezTo>
                <a:cubicBezTo>
                  <a:pt x="867" y="457"/>
                  <a:pt x="850" y="368"/>
                  <a:pt x="870" y="320"/>
                </a:cubicBezTo>
                <a:cubicBezTo>
                  <a:pt x="890" y="272"/>
                  <a:pt x="1022" y="229"/>
                  <a:pt x="1011" y="214"/>
                </a:cubicBezTo>
                <a:cubicBezTo>
                  <a:pt x="1000" y="199"/>
                  <a:pt x="829" y="255"/>
                  <a:pt x="803" y="227"/>
                </a:cubicBezTo>
                <a:cubicBezTo>
                  <a:pt x="777" y="199"/>
                  <a:pt x="868" y="63"/>
                  <a:pt x="854" y="48"/>
                </a:cubicBezTo>
                <a:cubicBezTo>
                  <a:pt x="840" y="33"/>
                  <a:pt x="762" y="144"/>
                  <a:pt x="716" y="137"/>
                </a:cubicBezTo>
                <a:cubicBezTo>
                  <a:pt x="670" y="130"/>
                  <a:pt x="632" y="10"/>
                  <a:pt x="578" y="5"/>
                </a:cubicBezTo>
                <a:cubicBezTo>
                  <a:pt x="524" y="0"/>
                  <a:pt x="452" y="107"/>
                  <a:pt x="393" y="108"/>
                </a:cubicBezTo>
                <a:cubicBezTo>
                  <a:pt x="334" y="110"/>
                  <a:pt x="263" y="9"/>
                  <a:pt x="224" y="14"/>
                </a:cubicBezTo>
                <a:cubicBezTo>
                  <a:pt x="185" y="20"/>
                  <a:pt x="199" y="111"/>
                  <a:pt x="165" y="146"/>
                </a:cubicBezTo>
                <a:close/>
              </a:path>
            </a:pathLst>
          </a:custGeom>
          <a:gradFill rotWithShape="1">
            <a:gsLst>
              <a:gs pos="0">
                <a:srgbClr val="FFFF66">
                  <a:alpha val="52000"/>
                </a:srgbClr>
              </a:gs>
              <a:gs pos="100000">
                <a:srgbClr val="FFFF66">
                  <a:gamma/>
                  <a:shade val="46275"/>
                  <a:invGamma/>
                  <a:alpha val="16000"/>
                </a:srgbClr>
              </a:gs>
            </a:gsLst>
            <a:path path="rect">
              <a:fillToRect l="50000" t="50000" r="50000" b="50000"/>
            </a:path>
          </a:gradFill>
          <a:ln w="9525">
            <a:solidFill>
              <a:srgbClr val="E4DF00"/>
            </a:solidFill>
            <a:round/>
            <a:headEnd/>
            <a:tailEnd/>
          </a:ln>
          <a:effectLst/>
        </p:spPr>
        <p:txBody>
          <a:bodyPr/>
          <a:lstStyle/>
          <a:p>
            <a:endParaRPr lang="sv-SE"/>
          </a:p>
        </p:txBody>
      </p:sp>
      <p:sp>
        <p:nvSpPr>
          <p:cNvPr id="90" name="Rectangle 89"/>
          <p:cNvSpPr/>
          <p:nvPr/>
        </p:nvSpPr>
        <p:spPr>
          <a:xfrm>
            <a:off x="4810510" y="3795867"/>
            <a:ext cx="1800200" cy="484748"/>
          </a:xfrm>
          <a:prstGeom prst="rect">
            <a:avLst/>
          </a:prstGeom>
        </p:spPr>
        <p:txBody>
          <a:bodyPr wrap="square">
            <a:spAutoFit/>
          </a:bodyPr>
          <a:lstStyle/>
          <a:p>
            <a:pPr>
              <a:spcAft>
                <a:spcPts val="300"/>
              </a:spcAft>
              <a:buFont typeface="Wingdings" pitchFamily="2" charset="2"/>
              <a:buChar char="§"/>
            </a:pPr>
            <a:r>
              <a:rPr lang="en-GB" sz="1200" dirty="0">
                <a:latin typeface="Helvetica" pitchFamily="34" charset="0"/>
                <a:cs typeface="Times New Roman" pitchFamily="18" charset="0"/>
              </a:rPr>
              <a:t> </a:t>
            </a:r>
            <a:r>
              <a:rPr lang="en-GB" sz="1100" b="1" dirty="0">
                <a:latin typeface="Helvetica" pitchFamily="34" charset="0"/>
                <a:cs typeface="Times New Roman" pitchFamily="18" charset="0"/>
              </a:rPr>
              <a:t>Reporter Metabolites</a:t>
            </a:r>
          </a:p>
          <a:p>
            <a:pPr>
              <a:spcAft>
                <a:spcPts val="300"/>
              </a:spcAft>
              <a:buFont typeface="Wingdings" pitchFamily="2" charset="2"/>
              <a:buChar char="§"/>
            </a:pPr>
            <a:r>
              <a:rPr lang="en-GB" sz="1100" b="1" dirty="0">
                <a:latin typeface="Helvetica" pitchFamily="34" charset="0"/>
                <a:cs typeface="Times New Roman" pitchFamily="18" charset="0"/>
              </a:rPr>
              <a:t> Reporter Subnetworks</a:t>
            </a:r>
          </a:p>
        </p:txBody>
      </p:sp>
      <p:sp>
        <p:nvSpPr>
          <p:cNvPr id="91" name="Rectangle 90"/>
          <p:cNvSpPr/>
          <p:nvPr/>
        </p:nvSpPr>
        <p:spPr>
          <a:xfrm>
            <a:off x="3393790" y="4936962"/>
            <a:ext cx="1872208" cy="677108"/>
          </a:xfrm>
          <a:prstGeom prst="rect">
            <a:avLst/>
          </a:prstGeom>
        </p:spPr>
        <p:txBody>
          <a:bodyPr wrap="square">
            <a:spAutoFit/>
          </a:bodyPr>
          <a:lstStyle/>
          <a:p>
            <a:pPr>
              <a:spcAft>
                <a:spcPts val="300"/>
              </a:spcAft>
            </a:pPr>
            <a:r>
              <a:rPr lang="en-GB" sz="1100" b="1" dirty="0">
                <a:latin typeface="Helvetica" pitchFamily="34" charset="0"/>
                <a:cs typeface="Times New Roman" pitchFamily="18" charset="0"/>
              </a:rPr>
              <a:t>Discovery of biomarkers</a:t>
            </a:r>
          </a:p>
          <a:p>
            <a:pPr>
              <a:spcAft>
                <a:spcPts val="300"/>
              </a:spcAft>
              <a:buFont typeface="Wingdings" pitchFamily="2" charset="2"/>
              <a:buChar char="§"/>
            </a:pPr>
            <a:r>
              <a:rPr lang="en-GB" sz="1100" dirty="0">
                <a:latin typeface="Helvetica" pitchFamily="34" charset="0"/>
                <a:cs typeface="Times New Roman" pitchFamily="18" charset="0"/>
              </a:rPr>
              <a:t> Diagnose NASH</a:t>
            </a:r>
          </a:p>
          <a:p>
            <a:pPr>
              <a:spcAft>
                <a:spcPts val="300"/>
              </a:spcAft>
              <a:buFont typeface="Wingdings" pitchFamily="2" charset="2"/>
              <a:buChar char="§"/>
            </a:pPr>
            <a:r>
              <a:rPr lang="en-GB" sz="1100" dirty="0">
                <a:latin typeface="Helvetica" pitchFamily="34" charset="0"/>
                <a:cs typeface="Times New Roman" pitchFamily="18" charset="0"/>
              </a:rPr>
              <a:t> Subcategorize NAFLD</a:t>
            </a:r>
            <a:endParaRPr lang="sv-SE" sz="1100" dirty="0">
              <a:latin typeface="Helvetica" pitchFamily="34" charset="0"/>
              <a:cs typeface="Times New Roman" pitchFamily="18" charset="0"/>
            </a:endParaRPr>
          </a:p>
        </p:txBody>
      </p:sp>
      <p:sp>
        <p:nvSpPr>
          <p:cNvPr id="92" name="Freeform 6382"/>
          <p:cNvSpPr>
            <a:spLocks noChangeAspect="1"/>
          </p:cNvSpPr>
          <p:nvPr/>
        </p:nvSpPr>
        <p:spPr bwMode="auto">
          <a:xfrm>
            <a:off x="5377049" y="4739988"/>
            <a:ext cx="3005286" cy="825996"/>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sz="1200">
              <a:latin typeface="Helvetica" pitchFamily="34" charset="0"/>
            </a:endParaRPr>
          </a:p>
        </p:txBody>
      </p:sp>
      <p:sp>
        <p:nvSpPr>
          <p:cNvPr id="93" name="Rectangle 92"/>
          <p:cNvSpPr/>
          <p:nvPr/>
        </p:nvSpPr>
        <p:spPr>
          <a:xfrm>
            <a:off x="5799572" y="4917912"/>
            <a:ext cx="2556792" cy="469359"/>
          </a:xfrm>
          <a:prstGeom prst="rect">
            <a:avLst/>
          </a:prstGeom>
        </p:spPr>
        <p:txBody>
          <a:bodyPr wrap="square">
            <a:spAutoFit/>
          </a:bodyPr>
          <a:lstStyle/>
          <a:p>
            <a:pPr>
              <a:spcAft>
                <a:spcPts val="300"/>
              </a:spcAft>
            </a:pPr>
            <a:r>
              <a:rPr lang="en-GB" sz="1100" b="1" dirty="0">
                <a:latin typeface="Helvetica" pitchFamily="34" charset="0"/>
                <a:cs typeface="Times New Roman" pitchFamily="18" charset="0"/>
              </a:rPr>
              <a:t>Identification of therapeutic targets</a:t>
            </a:r>
          </a:p>
          <a:p>
            <a:pPr>
              <a:spcAft>
                <a:spcPts val="300"/>
              </a:spcAft>
              <a:buFont typeface="Wingdings" pitchFamily="2" charset="2"/>
              <a:buChar char="§"/>
            </a:pPr>
            <a:r>
              <a:rPr lang="en-GB" sz="1100" dirty="0">
                <a:latin typeface="Helvetica" pitchFamily="34" charset="0"/>
                <a:cs typeface="Times New Roman" pitchFamily="18" charset="0"/>
              </a:rPr>
              <a:t> New drug targets</a:t>
            </a:r>
            <a:endParaRPr lang="sv-SE" sz="1100" dirty="0">
              <a:latin typeface="Helvetica" pitchFamily="34" charset="0"/>
              <a:cs typeface="Times New Roman" pitchFamily="18" charset="0"/>
            </a:endParaRPr>
          </a:p>
        </p:txBody>
      </p:sp>
      <p:sp>
        <p:nvSpPr>
          <p:cNvPr id="94" name="Down Arrow 93"/>
          <p:cNvSpPr/>
          <p:nvPr/>
        </p:nvSpPr>
        <p:spPr>
          <a:xfrm rot="3600000">
            <a:off x="5211246" y="4224202"/>
            <a:ext cx="144000" cy="720000"/>
          </a:xfrm>
          <a:prstGeom prst="downArrow">
            <a:avLst>
              <a:gd name="adj1" fmla="val 50000"/>
              <a:gd name="adj2" fmla="val 61948"/>
            </a:avLst>
          </a:prstGeom>
          <a:solidFill>
            <a:schemeClr val="accent3"/>
          </a:solidFill>
          <a:ln>
            <a:solidFill>
              <a:srgbClr val="009900"/>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95" name="Down Arrow 94"/>
          <p:cNvSpPr/>
          <p:nvPr/>
        </p:nvSpPr>
        <p:spPr>
          <a:xfrm rot="-3600000">
            <a:off x="5931325" y="4224202"/>
            <a:ext cx="144000" cy="720000"/>
          </a:xfrm>
          <a:prstGeom prst="downArrow">
            <a:avLst>
              <a:gd name="adj1" fmla="val 50000"/>
              <a:gd name="adj2" fmla="val 61948"/>
            </a:avLst>
          </a:prstGeom>
          <a:solidFill>
            <a:schemeClr val="accent3"/>
          </a:solidFill>
          <a:ln>
            <a:solidFill>
              <a:srgbClr val="009900"/>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96" name="TextBox 95">
            <a:extLst>
              <a:ext uri="{FF2B5EF4-FFF2-40B4-BE49-F238E27FC236}">
                <a16:creationId xmlns:a16="http://schemas.microsoft.com/office/drawing/2014/main" id="{E157478E-8965-0B46-8157-D683171AD1B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962530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96180" y="2140371"/>
            <a:ext cx="2520280" cy="2448273"/>
          </a:xfrm>
          <a:prstGeom prst="roundRect">
            <a:avLst>
              <a:gd name="adj" fmla="val 5056"/>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5" name="Rounded Rectangle 4"/>
          <p:cNvSpPr/>
          <p:nvPr/>
        </p:nvSpPr>
        <p:spPr>
          <a:xfrm>
            <a:off x="5912204" y="2795918"/>
            <a:ext cx="1315641" cy="1008000"/>
          </a:xfrm>
          <a:prstGeom prst="roundRect">
            <a:avLst/>
          </a:prstGeom>
          <a:solidFill>
            <a:srgbClr val="92D050">
              <a:alpha val="72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b="1">
              <a:latin typeface="Helvetica" pitchFamily="34" charset="0"/>
            </a:endParaRPr>
          </a:p>
        </p:txBody>
      </p:sp>
      <p:sp>
        <p:nvSpPr>
          <p:cNvPr id="6" name="Rounded Rectangle 5"/>
          <p:cNvSpPr/>
          <p:nvPr/>
        </p:nvSpPr>
        <p:spPr>
          <a:xfrm>
            <a:off x="6740436" y="2614320"/>
            <a:ext cx="1260000" cy="1260000"/>
          </a:xfrm>
          <a:prstGeom prst="roundRect">
            <a:avLst/>
          </a:prstGeom>
          <a:solidFill>
            <a:schemeClr val="accent3">
              <a:lumMod val="20000"/>
              <a:lumOff val="80000"/>
              <a:alpha val="62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7" name="Rounded Rectangle 6"/>
          <p:cNvSpPr/>
          <p:nvPr/>
        </p:nvSpPr>
        <p:spPr>
          <a:xfrm>
            <a:off x="6380397" y="3334400"/>
            <a:ext cx="1260000" cy="936104"/>
          </a:xfrm>
          <a:prstGeom prst="roundRect">
            <a:avLst/>
          </a:prstGeom>
          <a:solidFill>
            <a:schemeClr val="accent3">
              <a:lumMod val="60000"/>
              <a:lumOff val="40000"/>
              <a:alpha val="54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8" name="Rectangle 7"/>
          <p:cNvSpPr/>
          <p:nvPr/>
        </p:nvSpPr>
        <p:spPr>
          <a:xfrm>
            <a:off x="6785540" y="2998415"/>
            <a:ext cx="439544" cy="276999"/>
          </a:xfrm>
          <a:prstGeom prst="rect">
            <a:avLst/>
          </a:prstGeom>
        </p:spPr>
        <p:txBody>
          <a:bodyPr wrap="none">
            <a:spAutoFit/>
          </a:bodyPr>
          <a:lstStyle/>
          <a:p>
            <a:r>
              <a:rPr lang="en-GB" sz="1200" dirty="0">
                <a:latin typeface="Helvetica" pitchFamily="34" charset="0"/>
                <a:cs typeface="Times New Roman" pitchFamily="18" charset="0"/>
              </a:rPr>
              <a:t>153</a:t>
            </a:r>
            <a:endParaRPr lang="sv-SE" sz="1200" dirty="0">
              <a:latin typeface="Helvetica" pitchFamily="34" charset="0"/>
            </a:endParaRPr>
          </a:p>
        </p:txBody>
      </p:sp>
      <p:sp>
        <p:nvSpPr>
          <p:cNvPr id="9" name="Rectangle 8"/>
          <p:cNvSpPr/>
          <p:nvPr/>
        </p:nvSpPr>
        <p:spPr>
          <a:xfrm>
            <a:off x="7488884" y="2998415"/>
            <a:ext cx="439544" cy="276999"/>
          </a:xfrm>
          <a:prstGeom prst="rect">
            <a:avLst/>
          </a:prstGeom>
        </p:spPr>
        <p:txBody>
          <a:bodyPr wrap="none">
            <a:spAutoFit/>
          </a:bodyPr>
          <a:lstStyle/>
          <a:p>
            <a:r>
              <a:rPr lang="en-GB" sz="1200" dirty="0">
                <a:latin typeface="Helvetica" pitchFamily="34" charset="0"/>
                <a:cs typeface="Times New Roman" pitchFamily="18" charset="0"/>
              </a:rPr>
              <a:t>358</a:t>
            </a:r>
            <a:endParaRPr lang="sv-SE" sz="1200" dirty="0">
              <a:latin typeface="Helvetica" pitchFamily="34" charset="0"/>
            </a:endParaRPr>
          </a:p>
        </p:txBody>
      </p:sp>
      <p:sp>
        <p:nvSpPr>
          <p:cNvPr id="10" name="Rectangle 9"/>
          <p:cNvSpPr/>
          <p:nvPr/>
        </p:nvSpPr>
        <p:spPr>
          <a:xfrm>
            <a:off x="6056220" y="2998415"/>
            <a:ext cx="354584" cy="276999"/>
          </a:xfrm>
          <a:prstGeom prst="rect">
            <a:avLst/>
          </a:prstGeom>
        </p:spPr>
        <p:txBody>
          <a:bodyPr wrap="none">
            <a:spAutoFit/>
          </a:bodyPr>
          <a:lstStyle/>
          <a:p>
            <a:r>
              <a:rPr lang="en-GB" sz="1200" dirty="0">
                <a:latin typeface="Helvetica" pitchFamily="34" charset="0"/>
                <a:cs typeface="Times New Roman" pitchFamily="18" charset="0"/>
              </a:rPr>
              <a:t>70</a:t>
            </a:r>
            <a:endParaRPr lang="sv-SE" sz="1200" dirty="0">
              <a:latin typeface="Helvetica" pitchFamily="34" charset="0"/>
            </a:endParaRPr>
          </a:p>
        </p:txBody>
      </p:sp>
      <p:sp>
        <p:nvSpPr>
          <p:cNvPr id="11" name="Rectangle 10"/>
          <p:cNvSpPr/>
          <p:nvPr/>
        </p:nvSpPr>
        <p:spPr>
          <a:xfrm>
            <a:off x="6785713" y="3466415"/>
            <a:ext cx="439544" cy="276999"/>
          </a:xfrm>
          <a:prstGeom prst="rect">
            <a:avLst/>
          </a:prstGeom>
        </p:spPr>
        <p:txBody>
          <a:bodyPr wrap="none">
            <a:spAutoFit/>
          </a:bodyPr>
          <a:lstStyle/>
          <a:p>
            <a:r>
              <a:rPr lang="en-GB" sz="1200" dirty="0">
                <a:latin typeface="Helvetica" pitchFamily="34" charset="0"/>
                <a:cs typeface="Times New Roman" pitchFamily="18" charset="0"/>
              </a:rPr>
              <a:t>419</a:t>
            </a:r>
            <a:endParaRPr lang="sv-SE" sz="1200" dirty="0">
              <a:latin typeface="Helvetica" pitchFamily="34" charset="0"/>
            </a:endParaRPr>
          </a:p>
        </p:txBody>
      </p:sp>
      <p:sp>
        <p:nvSpPr>
          <p:cNvPr id="12" name="Rectangle 11"/>
          <p:cNvSpPr/>
          <p:nvPr/>
        </p:nvSpPr>
        <p:spPr>
          <a:xfrm>
            <a:off x="6384904" y="3466415"/>
            <a:ext cx="354584" cy="276999"/>
          </a:xfrm>
          <a:prstGeom prst="rect">
            <a:avLst/>
          </a:prstGeom>
        </p:spPr>
        <p:txBody>
          <a:bodyPr wrap="none">
            <a:spAutoFit/>
          </a:bodyPr>
          <a:lstStyle/>
          <a:p>
            <a:r>
              <a:rPr lang="en-GB" sz="1200" dirty="0">
                <a:latin typeface="Helvetica" pitchFamily="34" charset="0"/>
                <a:cs typeface="Times New Roman" pitchFamily="18" charset="0"/>
              </a:rPr>
              <a:t>34</a:t>
            </a:r>
            <a:endParaRPr lang="sv-SE" sz="1200" dirty="0">
              <a:latin typeface="Helvetica" pitchFamily="34" charset="0"/>
            </a:endParaRPr>
          </a:p>
        </p:txBody>
      </p:sp>
      <p:sp>
        <p:nvSpPr>
          <p:cNvPr id="13" name="Rectangle 12"/>
          <p:cNvSpPr/>
          <p:nvPr/>
        </p:nvSpPr>
        <p:spPr>
          <a:xfrm>
            <a:off x="7220743" y="3466415"/>
            <a:ext cx="428131" cy="276999"/>
          </a:xfrm>
          <a:prstGeom prst="rect">
            <a:avLst/>
          </a:prstGeom>
        </p:spPr>
        <p:txBody>
          <a:bodyPr wrap="none">
            <a:spAutoFit/>
          </a:bodyPr>
          <a:lstStyle/>
          <a:p>
            <a:r>
              <a:rPr lang="en-GB" sz="1200" dirty="0">
                <a:latin typeface="Helvetica" pitchFamily="34" charset="0"/>
                <a:cs typeface="Times New Roman" pitchFamily="18" charset="0"/>
              </a:rPr>
              <a:t>116</a:t>
            </a:r>
            <a:endParaRPr lang="sv-SE" sz="1200" dirty="0">
              <a:latin typeface="Helvetica" pitchFamily="34" charset="0"/>
            </a:endParaRPr>
          </a:p>
        </p:txBody>
      </p:sp>
      <p:sp>
        <p:nvSpPr>
          <p:cNvPr id="14" name="Rectangle 13"/>
          <p:cNvSpPr/>
          <p:nvPr/>
        </p:nvSpPr>
        <p:spPr>
          <a:xfrm>
            <a:off x="6785540" y="3976197"/>
            <a:ext cx="439544" cy="276999"/>
          </a:xfrm>
          <a:prstGeom prst="rect">
            <a:avLst/>
          </a:prstGeom>
        </p:spPr>
        <p:txBody>
          <a:bodyPr wrap="none">
            <a:spAutoFit/>
          </a:bodyPr>
          <a:lstStyle/>
          <a:p>
            <a:r>
              <a:rPr lang="en-GB" sz="1200" dirty="0">
                <a:latin typeface="Helvetica" pitchFamily="34" charset="0"/>
                <a:cs typeface="Times New Roman" pitchFamily="18" charset="0"/>
              </a:rPr>
              <a:t>144</a:t>
            </a:r>
            <a:endParaRPr lang="sv-SE" sz="1200" dirty="0">
              <a:latin typeface="Helvetica" pitchFamily="34" charset="0"/>
            </a:endParaRPr>
          </a:p>
        </p:txBody>
      </p:sp>
      <p:sp>
        <p:nvSpPr>
          <p:cNvPr id="15" name="Rectangle 14"/>
          <p:cNvSpPr/>
          <p:nvPr/>
        </p:nvSpPr>
        <p:spPr>
          <a:xfrm>
            <a:off x="6336756" y="2236130"/>
            <a:ext cx="439544" cy="276999"/>
          </a:xfrm>
          <a:prstGeom prst="rect">
            <a:avLst/>
          </a:prstGeom>
        </p:spPr>
        <p:txBody>
          <a:bodyPr wrap="none">
            <a:spAutoFit/>
          </a:bodyPr>
          <a:lstStyle/>
          <a:p>
            <a:r>
              <a:rPr lang="en-GB" sz="1200" dirty="0">
                <a:latin typeface="Helvetica" pitchFamily="34" charset="0"/>
                <a:cs typeface="Times New Roman" pitchFamily="18" charset="0"/>
              </a:rPr>
              <a:t>956</a:t>
            </a:r>
            <a:endParaRPr lang="sv-SE" sz="1200" dirty="0">
              <a:latin typeface="Helvetica" pitchFamily="34" charset="0"/>
            </a:endParaRPr>
          </a:p>
        </p:txBody>
      </p:sp>
      <p:sp>
        <p:nvSpPr>
          <p:cNvPr id="16" name="Rectangle 15"/>
          <p:cNvSpPr/>
          <p:nvPr/>
        </p:nvSpPr>
        <p:spPr>
          <a:xfrm>
            <a:off x="5984168" y="2562414"/>
            <a:ext cx="756000" cy="276999"/>
          </a:xfrm>
          <a:prstGeom prst="rect">
            <a:avLst/>
          </a:prstGeom>
        </p:spPr>
        <p:txBody>
          <a:bodyPr wrap="square">
            <a:spAutoFit/>
          </a:bodyPr>
          <a:lstStyle/>
          <a:p>
            <a:r>
              <a:rPr lang="en-GB" sz="1200" b="1" dirty="0">
                <a:solidFill>
                  <a:srgbClr val="00B050"/>
                </a:solidFill>
                <a:latin typeface="Helvetica" pitchFamily="34" charset="0"/>
              </a:rPr>
              <a:t>iAB676</a:t>
            </a:r>
            <a:endParaRPr lang="sv-SE" sz="1200" b="1" dirty="0">
              <a:solidFill>
                <a:srgbClr val="00B050"/>
              </a:solidFill>
              <a:latin typeface="Helvetica" pitchFamily="34" charset="0"/>
            </a:endParaRPr>
          </a:p>
        </p:txBody>
      </p:sp>
      <p:sp>
        <p:nvSpPr>
          <p:cNvPr id="17" name="Rectangle 16"/>
          <p:cNvSpPr/>
          <p:nvPr/>
        </p:nvSpPr>
        <p:spPr>
          <a:xfrm>
            <a:off x="7047965" y="2398296"/>
            <a:ext cx="792088" cy="276999"/>
          </a:xfrm>
          <a:prstGeom prst="rect">
            <a:avLst/>
          </a:prstGeom>
        </p:spPr>
        <p:txBody>
          <a:bodyPr wrap="square">
            <a:spAutoFit/>
          </a:bodyPr>
          <a:lstStyle/>
          <a:p>
            <a:r>
              <a:rPr lang="en-GB" sz="1200" b="1" dirty="0">
                <a:solidFill>
                  <a:schemeClr val="accent3"/>
                </a:solidFill>
                <a:latin typeface="Helvetica" pitchFamily="34" charset="0"/>
              </a:rPr>
              <a:t>iLJ1046</a:t>
            </a:r>
            <a:endParaRPr lang="sv-SE" sz="1200" b="1" dirty="0">
              <a:solidFill>
                <a:schemeClr val="accent3"/>
              </a:solidFill>
              <a:latin typeface="Helvetica" pitchFamily="34" charset="0"/>
            </a:endParaRPr>
          </a:p>
        </p:txBody>
      </p:sp>
      <p:sp>
        <p:nvSpPr>
          <p:cNvPr id="18" name="Rectangle 17"/>
          <p:cNvSpPr/>
          <p:nvPr/>
        </p:nvSpPr>
        <p:spPr>
          <a:xfrm>
            <a:off x="6508021" y="4269353"/>
            <a:ext cx="1044000" cy="276999"/>
          </a:xfrm>
          <a:prstGeom prst="rect">
            <a:avLst/>
          </a:prstGeom>
        </p:spPr>
        <p:txBody>
          <a:bodyPr wrap="none">
            <a:spAutoFit/>
          </a:bodyPr>
          <a:lstStyle/>
          <a:p>
            <a:r>
              <a:rPr lang="en-GB" sz="1200" b="1" dirty="0">
                <a:solidFill>
                  <a:schemeClr val="accent3">
                    <a:lumMod val="50000"/>
                  </a:schemeClr>
                </a:solidFill>
                <a:latin typeface="Helvetica" pitchFamily="34" charset="0"/>
              </a:rPr>
              <a:t>HepatoNet 1</a:t>
            </a:r>
            <a:endParaRPr lang="sv-SE" sz="1200" b="1" dirty="0">
              <a:solidFill>
                <a:schemeClr val="accent3">
                  <a:lumMod val="50000"/>
                </a:schemeClr>
              </a:solidFill>
              <a:latin typeface="Helvetica" pitchFamily="34" charset="0"/>
            </a:endParaRPr>
          </a:p>
        </p:txBody>
      </p:sp>
      <p:sp>
        <p:nvSpPr>
          <p:cNvPr id="19" name="TextBox 18"/>
          <p:cNvSpPr txBox="1"/>
          <p:nvPr/>
        </p:nvSpPr>
        <p:spPr>
          <a:xfrm>
            <a:off x="5984168" y="1805842"/>
            <a:ext cx="1944216" cy="338554"/>
          </a:xfrm>
          <a:prstGeom prst="rect">
            <a:avLst/>
          </a:prstGeom>
          <a:noFill/>
        </p:spPr>
        <p:txBody>
          <a:bodyPr wrap="square" rtlCol="0">
            <a:spAutoFit/>
          </a:bodyPr>
          <a:lstStyle/>
          <a:p>
            <a:pPr algn="ctr"/>
            <a:r>
              <a:rPr lang="en-GB" sz="1600" b="1" i="1" dirty="0">
                <a:latin typeface="Arial" pitchFamily="34" charset="0"/>
                <a:cs typeface="Arial" pitchFamily="34" charset="0"/>
              </a:rPr>
              <a:t>iHepatocyte2250</a:t>
            </a:r>
            <a:endParaRPr lang="sv-SE" sz="1600" b="1" i="1" dirty="0">
              <a:latin typeface="Arial" pitchFamily="34" charset="0"/>
              <a:cs typeface="Arial" pitchFamily="34" charset="0"/>
            </a:endParaRPr>
          </a:p>
        </p:txBody>
      </p:sp>
      <p:graphicFrame>
        <p:nvGraphicFramePr>
          <p:cNvPr id="22" name="Chart 21"/>
          <p:cNvGraphicFramePr/>
          <p:nvPr/>
        </p:nvGraphicFramePr>
        <p:xfrm>
          <a:off x="269618" y="1827108"/>
          <a:ext cx="4737459" cy="4005999"/>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Box 22"/>
          <p:cNvSpPr txBox="1"/>
          <p:nvPr/>
        </p:nvSpPr>
        <p:spPr>
          <a:xfrm>
            <a:off x="1961962" y="1761465"/>
            <a:ext cx="1918063" cy="338554"/>
          </a:xfrm>
          <a:prstGeom prst="rect">
            <a:avLst/>
          </a:prstGeom>
          <a:noFill/>
        </p:spPr>
        <p:txBody>
          <a:bodyPr wrap="square" rtlCol="0">
            <a:spAutoFit/>
          </a:bodyPr>
          <a:lstStyle/>
          <a:p>
            <a:pPr algn="ctr"/>
            <a:r>
              <a:rPr lang="en-GB" sz="1600" b="1" i="1" dirty="0">
                <a:latin typeface="Arial" pitchFamily="34" charset="0"/>
                <a:cs typeface="Arial" pitchFamily="34" charset="0"/>
              </a:rPr>
              <a:t>iHepatocyte2250</a:t>
            </a:r>
            <a:endParaRPr lang="sv-SE" sz="1600" b="1" i="1" dirty="0">
              <a:latin typeface="Arial" pitchFamily="34" charset="0"/>
              <a:cs typeface="Arial" pitchFamily="34" charset="0"/>
            </a:endParaRPr>
          </a:p>
        </p:txBody>
      </p:sp>
      <p:sp>
        <p:nvSpPr>
          <p:cNvPr id="28" name="Rectangle 2"/>
          <p:cNvSpPr txBox="1">
            <a:spLocks noChangeArrowheads="1"/>
          </p:cNvSpPr>
          <p:nvPr/>
        </p:nvSpPr>
        <p:spPr>
          <a:xfrm>
            <a:off x="395148" y="0"/>
            <a:ext cx="7318112" cy="540000"/>
          </a:xfrm>
          <a:prstGeom prst="rect">
            <a:avLst/>
          </a:prstGeom>
        </p:spPr>
        <p:txBody>
          <a:bodyPr/>
          <a:lstStyle/>
          <a:p>
            <a:pPr eaLnBrk="0" hangingPunct="0">
              <a:defRPr/>
            </a:pPr>
            <a:r>
              <a:rPr lang="en-GB" sz="3600" dirty="0">
                <a:latin typeface="Arial" pitchFamily="34" charset="0"/>
                <a:ea typeface="+mj-ea"/>
                <a:cs typeface="Arial" pitchFamily="34" charset="0"/>
              </a:rPr>
              <a:t>Reconstruction of </a:t>
            </a:r>
            <a:r>
              <a:rPr lang="en-GB" sz="3600" i="1" dirty="0" err="1">
                <a:latin typeface="Arial" pitchFamily="34" charset="0"/>
                <a:cs typeface="Arial" pitchFamily="34" charset="0"/>
              </a:rPr>
              <a:t>iHepatocyte</a:t>
            </a:r>
            <a:endParaRPr lang="en-GB" sz="3600" i="1" dirty="0">
              <a:latin typeface="Arial" pitchFamily="34" charset="0"/>
              <a:ea typeface="+mj-ea"/>
              <a:cs typeface="Arial" pitchFamily="34" charset="0"/>
            </a:endParaRPr>
          </a:p>
        </p:txBody>
      </p:sp>
      <p:sp>
        <p:nvSpPr>
          <p:cNvPr id="29" name="TextBox 28"/>
          <p:cNvSpPr txBox="1">
            <a:spLocks noChangeArrowheads="1"/>
          </p:cNvSpPr>
          <p:nvPr/>
        </p:nvSpPr>
        <p:spPr bwMode="auto">
          <a:xfrm>
            <a:off x="269618" y="780668"/>
            <a:ext cx="8444536" cy="707886"/>
          </a:xfrm>
          <a:prstGeom prst="rect">
            <a:avLst/>
          </a:prstGeom>
          <a:noFill/>
          <a:ln w="9525">
            <a:noFill/>
            <a:miter lim="800000"/>
            <a:headEnd/>
            <a:tailEnd/>
          </a:ln>
        </p:spPr>
        <p:txBody>
          <a:bodyPr wrap="square">
            <a:spAutoFit/>
          </a:bodyPr>
          <a:lstStyle/>
          <a:p>
            <a:r>
              <a:rPr lang="da-DK" sz="2000" dirty="0">
                <a:latin typeface="Arial" charset="0"/>
                <a:cs typeface="Arial" charset="0"/>
              </a:rPr>
              <a:t>A concensus GEM for hepatocytes have been reconstructed based on improved proteme data and previously published models. </a:t>
            </a:r>
            <a:endParaRPr lang="sv-SE" sz="2000" b="1" dirty="0">
              <a:latin typeface="Arial" charset="0"/>
              <a:cs typeface="Arial" charset="0"/>
            </a:endParaRPr>
          </a:p>
        </p:txBody>
      </p:sp>
      <p:sp>
        <p:nvSpPr>
          <p:cNvPr id="30" name="TextBox 29"/>
          <p:cNvSpPr txBox="1">
            <a:spLocks noChangeArrowheads="1"/>
          </p:cNvSpPr>
          <p:nvPr/>
        </p:nvSpPr>
        <p:spPr bwMode="auto">
          <a:xfrm>
            <a:off x="269618" y="5501124"/>
            <a:ext cx="8444536" cy="707886"/>
          </a:xfrm>
          <a:prstGeom prst="rect">
            <a:avLst/>
          </a:prstGeom>
          <a:noFill/>
          <a:ln w="9525">
            <a:noFill/>
            <a:miter lim="800000"/>
            <a:headEnd/>
            <a:tailEnd/>
          </a:ln>
        </p:spPr>
        <p:txBody>
          <a:bodyPr wrap="square">
            <a:spAutoFit/>
          </a:bodyPr>
          <a:lstStyle/>
          <a:p>
            <a:r>
              <a:rPr lang="da-DK" sz="2000" i="1" dirty="0">
                <a:latin typeface="Arial" charset="0"/>
                <a:cs typeface="Arial" charset="0"/>
              </a:rPr>
              <a:t>iHepatocyte2250</a:t>
            </a:r>
            <a:r>
              <a:rPr lang="da-DK" sz="2000" dirty="0">
                <a:latin typeface="Arial" charset="0"/>
                <a:cs typeface="Arial" charset="0"/>
              </a:rPr>
              <a:t> have been used for the analysis of gene expression data obtained from NAFLD patients. </a:t>
            </a:r>
            <a:endParaRPr lang="sv-SE" sz="2000" b="1" dirty="0">
              <a:latin typeface="Arial" charset="0"/>
              <a:cs typeface="Arial" charset="0"/>
            </a:endParaRPr>
          </a:p>
        </p:txBody>
      </p:sp>
      <p:cxnSp>
        <p:nvCxnSpPr>
          <p:cNvPr id="32" name="Straight Arrow Connector 31"/>
          <p:cNvCxnSpPr/>
          <p:nvPr/>
        </p:nvCxnSpPr>
        <p:spPr>
          <a:xfrm rot="5400000" flipH="1" flipV="1">
            <a:off x="3982251" y="4051886"/>
            <a:ext cx="576000" cy="1588"/>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310425" y="2584171"/>
            <a:ext cx="1918063" cy="1077218"/>
          </a:xfrm>
          <a:prstGeom prst="rect">
            <a:avLst/>
          </a:prstGeom>
          <a:noFill/>
        </p:spPr>
        <p:txBody>
          <a:bodyPr wrap="square" rtlCol="0">
            <a:spAutoFit/>
          </a:bodyPr>
          <a:lstStyle/>
          <a:p>
            <a:pPr algn="ctr"/>
            <a:r>
              <a:rPr lang="en-GB" sz="1600" dirty="0">
                <a:latin typeface="Arial" pitchFamily="34" charset="0"/>
                <a:cs typeface="Arial" pitchFamily="34" charset="0"/>
              </a:rPr>
              <a:t>120 genes in HPA  are </a:t>
            </a:r>
            <a:r>
              <a:rPr lang="en-GB" sz="1600" dirty="0" err="1">
                <a:latin typeface="Arial" pitchFamily="34" charset="0"/>
                <a:cs typeface="Arial" pitchFamily="34" charset="0"/>
              </a:rPr>
              <a:t>reannotated</a:t>
            </a:r>
            <a:r>
              <a:rPr lang="en-GB" sz="1600" dirty="0">
                <a:latin typeface="Arial" pitchFamily="34" charset="0"/>
                <a:cs typeface="Arial" pitchFamily="34" charset="0"/>
              </a:rPr>
              <a:t> using different antibodies</a:t>
            </a:r>
            <a:endParaRPr lang="sv-SE" sz="1600" dirty="0">
              <a:latin typeface="Arial" pitchFamily="34" charset="0"/>
              <a:cs typeface="Arial" pitchFamily="34" charset="0"/>
            </a:endParaRPr>
          </a:p>
        </p:txBody>
      </p:sp>
      <p:sp>
        <p:nvSpPr>
          <p:cNvPr id="2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41</a:t>
            </a:fld>
            <a:endParaRPr lang="en-GB" sz="1400" dirty="0">
              <a:solidFill>
                <a:schemeClr val="bg1"/>
              </a:solidFill>
              <a:latin typeface="Arial"/>
              <a:cs typeface="Arial"/>
            </a:endParaRPr>
          </a:p>
        </p:txBody>
      </p:sp>
      <p:sp>
        <p:nvSpPr>
          <p:cNvPr id="26" name="TextBox 25">
            <a:extLst>
              <a:ext uri="{FF2B5EF4-FFF2-40B4-BE49-F238E27FC236}">
                <a16:creationId xmlns:a16="http://schemas.microsoft.com/office/drawing/2014/main" id="{44A6398C-2A3B-0C4A-A8A1-8D7A1C5CA13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893693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671" y="628280"/>
            <a:ext cx="7221212" cy="5628024"/>
          </a:xfrm>
          <a:prstGeom prst="rect">
            <a:avLst/>
          </a:prstGeom>
          <a:noFill/>
          <a:ln w="9525">
            <a:noFill/>
            <a:miter lim="800000"/>
            <a:headEnd/>
            <a:tailEnd/>
          </a:ln>
          <a:effectLst/>
        </p:spPr>
      </p:pic>
      <p:sp>
        <p:nvSpPr>
          <p:cNvPr id="6" name="Rectangle 2"/>
          <p:cNvSpPr txBox="1">
            <a:spLocks noChangeArrowheads="1"/>
          </p:cNvSpPr>
          <p:nvPr/>
        </p:nvSpPr>
        <p:spPr>
          <a:xfrm>
            <a:off x="504000" y="0"/>
            <a:ext cx="7179262" cy="540000"/>
          </a:xfrm>
          <a:prstGeom prst="rect">
            <a:avLst/>
          </a:prstGeom>
        </p:spPr>
        <p:txBody>
          <a:bodyPr/>
          <a:lstStyle/>
          <a:p>
            <a:pPr eaLnBrk="0" hangingPunct="0">
              <a:defRPr/>
            </a:pPr>
            <a:r>
              <a:rPr lang="en-GB" sz="3600" dirty="0">
                <a:latin typeface="Arial" pitchFamily="34" charset="0"/>
                <a:ea typeface="+mj-ea"/>
                <a:cs typeface="Arial" pitchFamily="34" charset="0"/>
              </a:rPr>
              <a:t>Functionality of </a:t>
            </a:r>
            <a:r>
              <a:rPr lang="en-GB" sz="3600" i="1" dirty="0">
                <a:latin typeface="Arial" pitchFamily="34" charset="0"/>
                <a:ea typeface="+mj-ea"/>
                <a:cs typeface="Arial" pitchFamily="34" charset="0"/>
              </a:rPr>
              <a:t>iHepatocytes2255</a:t>
            </a:r>
          </a:p>
        </p:txBody>
      </p:sp>
      <p:sp>
        <p:nvSpPr>
          <p:cNvPr id="7" name="TextBox 6"/>
          <p:cNvSpPr txBox="1">
            <a:spLocks noChangeArrowheads="1"/>
          </p:cNvSpPr>
          <p:nvPr/>
        </p:nvSpPr>
        <p:spPr bwMode="auto">
          <a:xfrm>
            <a:off x="7100597" y="1007694"/>
            <a:ext cx="2032543" cy="2169825"/>
          </a:xfrm>
          <a:prstGeom prst="rect">
            <a:avLst/>
          </a:prstGeom>
          <a:noFill/>
          <a:ln w="9525">
            <a:noFill/>
            <a:miter lim="800000"/>
            <a:headEnd/>
            <a:tailEnd/>
          </a:ln>
        </p:spPr>
        <p:txBody>
          <a:bodyPr wrap="square">
            <a:spAutoFit/>
          </a:bodyPr>
          <a:lstStyle/>
          <a:p>
            <a:r>
              <a:rPr lang="da-DK" sz="1600" i="1" dirty="0">
                <a:latin typeface="Arial" charset="0"/>
                <a:cs typeface="Arial" charset="0"/>
              </a:rPr>
              <a:t>iHepatocytes2255 </a:t>
            </a:r>
            <a:r>
              <a:rPr lang="da-DK" sz="1600" dirty="0">
                <a:latin typeface="Arial" charset="0"/>
                <a:cs typeface="Arial" charset="0"/>
              </a:rPr>
              <a:t>contains a comprehensive description of lipid metabolism, </a:t>
            </a:r>
          </a:p>
          <a:p>
            <a:pPr>
              <a:buFont typeface="Arial" pitchFamily="34" charset="0"/>
              <a:buChar char="•"/>
            </a:pPr>
            <a:r>
              <a:rPr lang="da-DK" sz="1100" b="1" dirty="0">
                <a:latin typeface="Arial" charset="0"/>
                <a:cs typeface="Arial" charset="0"/>
              </a:rPr>
              <a:t> </a:t>
            </a:r>
            <a:r>
              <a:rPr lang="da-DK" sz="1100" dirty="0">
                <a:latin typeface="Arial" charset="0"/>
                <a:cs typeface="Arial" charset="0"/>
              </a:rPr>
              <a:t>Degradation of lipoproteins</a:t>
            </a:r>
          </a:p>
          <a:p>
            <a:pPr>
              <a:buFont typeface="Arial" pitchFamily="34" charset="0"/>
              <a:buChar char="•"/>
            </a:pPr>
            <a:r>
              <a:rPr lang="da-DK" sz="1100" dirty="0">
                <a:latin typeface="Arial" charset="0"/>
                <a:cs typeface="Arial" charset="0"/>
              </a:rPr>
              <a:t> Formation of Lipid droplets</a:t>
            </a:r>
          </a:p>
          <a:p>
            <a:pPr>
              <a:buFont typeface="Arial" pitchFamily="34" charset="0"/>
              <a:buChar char="•"/>
            </a:pPr>
            <a:r>
              <a:rPr lang="da-DK" sz="1100" dirty="0">
                <a:latin typeface="Arial" charset="0"/>
                <a:cs typeface="Arial" charset="0"/>
              </a:rPr>
              <a:t> Synthesis of lipoproteins</a:t>
            </a:r>
          </a:p>
          <a:p>
            <a:pPr>
              <a:buFont typeface="Arial" pitchFamily="34" charset="0"/>
              <a:buChar char="•"/>
            </a:pPr>
            <a:r>
              <a:rPr lang="da-DK" sz="1100" dirty="0">
                <a:latin typeface="Arial" charset="0"/>
                <a:cs typeface="Arial" charset="0"/>
              </a:rPr>
              <a:t> Other components of lipid metabolism</a:t>
            </a:r>
            <a:endParaRPr lang="sv-SE" sz="1100" dirty="0">
              <a:latin typeface="Arial" charset="0"/>
              <a:cs typeface="Arial" charset="0"/>
            </a:endParaRPr>
          </a:p>
        </p:txBody>
      </p:sp>
      <p:sp>
        <p:nvSpPr>
          <p:cNvPr id="8" name="TextBox 7"/>
          <p:cNvSpPr txBox="1">
            <a:spLocks noChangeArrowheads="1"/>
          </p:cNvSpPr>
          <p:nvPr/>
        </p:nvSpPr>
        <p:spPr bwMode="auto">
          <a:xfrm>
            <a:off x="7111457" y="3489649"/>
            <a:ext cx="2032543" cy="2308324"/>
          </a:xfrm>
          <a:prstGeom prst="rect">
            <a:avLst/>
          </a:prstGeom>
          <a:noFill/>
          <a:ln w="9525">
            <a:noFill/>
            <a:miter lim="800000"/>
            <a:headEnd/>
            <a:tailEnd/>
          </a:ln>
        </p:spPr>
        <p:txBody>
          <a:bodyPr wrap="square">
            <a:spAutoFit/>
          </a:bodyPr>
          <a:lstStyle/>
          <a:p>
            <a:r>
              <a:rPr lang="da-DK" sz="1600" i="1" dirty="0">
                <a:latin typeface="Arial" charset="0"/>
                <a:cs typeface="Arial" charset="0"/>
              </a:rPr>
              <a:t>iHepatocytes2255 is reconstructed considering the interplay between iAdipocytes1809 and can be used for studting the whole body metabolism related studies. </a:t>
            </a:r>
            <a:endParaRPr lang="sv-SE" sz="1100" dirty="0">
              <a:latin typeface="Arial" charset="0"/>
              <a:cs typeface="Arial" charset="0"/>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42</a:t>
            </a:fld>
            <a:endParaRPr lang="en-GB" sz="1400" dirty="0">
              <a:solidFill>
                <a:schemeClr val="bg1"/>
              </a:solidFill>
              <a:latin typeface="Arial"/>
              <a:cs typeface="Arial"/>
            </a:endParaRPr>
          </a:p>
        </p:txBody>
      </p:sp>
      <p:sp>
        <p:nvSpPr>
          <p:cNvPr id="10" name="TextBox 9">
            <a:extLst>
              <a:ext uri="{FF2B5EF4-FFF2-40B4-BE49-F238E27FC236}">
                <a16:creationId xmlns:a16="http://schemas.microsoft.com/office/drawing/2014/main" id="{E694950A-8DA7-AD49-A018-27D6FD3B0D3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31900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5496" y="1171462"/>
            <a:ext cx="1174967" cy="344077"/>
          </a:xfrm>
          <a:prstGeom prst="ellipse">
            <a:avLst/>
          </a:prstGeom>
          <a:noFill/>
          <a:ln w="12700">
            <a:solidFill>
              <a:srgbClr val="00990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b="1" dirty="0">
                <a:latin typeface="Helvetica" pitchFamily="34" charset="0"/>
              </a:rPr>
              <a:t>Healthy</a:t>
            </a:r>
            <a:endParaRPr lang="sv-SE" sz="1200" b="1" dirty="0">
              <a:latin typeface="Helvetica" pitchFamily="34" charset="0"/>
            </a:endParaRPr>
          </a:p>
        </p:txBody>
      </p:sp>
      <p:cxnSp>
        <p:nvCxnSpPr>
          <p:cNvPr id="5" name="Straight Arrow Connector 4"/>
          <p:cNvCxnSpPr>
            <a:stCxn id="4" idx="6"/>
            <a:endCxn id="6" idx="2"/>
          </p:cNvCxnSpPr>
          <p:nvPr/>
        </p:nvCxnSpPr>
        <p:spPr>
          <a:xfrm flipV="1">
            <a:off x="1210463" y="1342956"/>
            <a:ext cx="581914" cy="545"/>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92377" y="1170917"/>
            <a:ext cx="1267455" cy="344077"/>
          </a:xfrm>
          <a:prstGeom prst="ellipse">
            <a:avLst/>
          </a:prstGeom>
          <a:solidFill>
            <a:schemeClr val="accent3">
              <a:lumMod val="40000"/>
              <a:lumOff val="60000"/>
            </a:schemeClr>
          </a:solidFill>
          <a:ln w="12700">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b="1" dirty="0" err="1">
                <a:latin typeface="Helvetica" pitchFamily="34" charset="0"/>
              </a:rPr>
              <a:t>Steatosis</a:t>
            </a:r>
            <a:endParaRPr lang="sv-SE" sz="1200" b="1" dirty="0">
              <a:latin typeface="Helvetica" pitchFamily="34" charset="0"/>
            </a:endParaRPr>
          </a:p>
        </p:txBody>
      </p:sp>
      <p:sp>
        <p:nvSpPr>
          <p:cNvPr id="7" name="Oval 6"/>
          <p:cNvSpPr/>
          <p:nvPr/>
        </p:nvSpPr>
        <p:spPr>
          <a:xfrm>
            <a:off x="4048894" y="912879"/>
            <a:ext cx="3018004" cy="34407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200" b="1" dirty="0">
                <a:latin typeface="Helvetica" pitchFamily="34" charset="0"/>
              </a:rPr>
              <a:t>NASH with Fatty Liver</a:t>
            </a:r>
            <a:endParaRPr lang="sv-SE" sz="1200" b="1" dirty="0">
              <a:latin typeface="Helvetica" pitchFamily="34" charset="0"/>
            </a:endParaRPr>
          </a:p>
        </p:txBody>
      </p:sp>
      <p:sp>
        <p:nvSpPr>
          <p:cNvPr id="8" name="Oval 7"/>
          <p:cNvSpPr/>
          <p:nvPr/>
        </p:nvSpPr>
        <p:spPr>
          <a:xfrm>
            <a:off x="4067944" y="1429052"/>
            <a:ext cx="3018004" cy="344077"/>
          </a:xfrm>
          <a:prstGeom prst="ellipse">
            <a:avLst/>
          </a:prstGeom>
          <a:solidFill>
            <a:srgbClr val="92D050"/>
          </a:solidFill>
          <a:ln w="12700">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b="1" dirty="0">
                <a:latin typeface="Helvetica" pitchFamily="34" charset="0"/>
              </a:rPr>
              <a:t>NASH without Fatty Liver</a:t>
            </a:r>
            <a:endParaRPr lang="sv-SE" sz="1200" b="1" dirty="0">
              <a:latin typeface="Helvetica" pitchFamily="34" charset="0"/>
            </a:endParaRPr>
          </a:p>
        </p:txBody>
      </p:sp>
      <p:cxnSp>
        <p:nvCxnSpPr>
          <p:cNvPr id="9" name="Straight Arrow Connector 8"/>
          <p:cNvCxnSpPr>
            <a:stCxn id="6" idx="6"/>
            <a:endCxn id="7" idx="2"/>
          </p:cNvCxnSpPr>
          <p:nvPr/>
        </p:nvCxnSpPr>
        <p:spPr>
          <a:xfrm flipV="1">
            <a:off x="3059832" y="1084918"/>
            <a:ext cx="989062" cy="258038"/>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a:endCxn id="8" idx="2"/>
          </p:cNvCxnSpPr>
          <p:nvPr/>
        </p:nvCxnSpPr>
        <p:spPr>
          <a:xfrm>
            <a:off x="3059832" y="1342956"/>
            <a:ext cx="1008112" cy="258135"/>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Right Brace 10"/>
          <p:cNvSpPr/>
          <p:nvPr/>
        </p:nvSpPr>
        <p:spPr>
          <a:xfrm rot="5400000">
            <a:off x="4323881" y="-254093"/>
            <a:ext cx="360040" cy="5176758"/>
          </a:xfrm>
          <a:prstGeom prst="rightBrace">
            <a:avLst>
              <a:gd name="adj1" fmla="val 44093"/>
              <a:gd name="adj2" fmla="val 49441"/>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 name="TextBox 12"/>
          <p:cNvSpPr txBox="1"/>
          <p:nvPr/>
        </p:nvSpPr>
        <p:spPr>
          <a:xfrm>
            <a:off x="832151" y="4470348"/>
            <a:ext cx="8311849" cy="1846659"/>
          </a:xfrm>
          <a:prstGeom prst="rect">
            <a:avLst/>
          </a:prstGeom>
          <a:noFill/>
          <a:ln w="12700">
            <a:noFill/>
          </a:ln>
        </p:spPr>
        <p:txBody>
          <a:bodyPr wrap="square" rtlCol="0">
            <a:spAutoFit/>
          </a:bodyPr>
          <a:lstStyle/>
          <a:p>
            <a:pPr>
              <a:buFont typeface="Arial" pitchFamily="34" charset="0"/>
              <a:buChar char="•"/>
            </a:pPr>
            <a:r>
              <a:rPr lang="en-GB" sz="1400" b="1" u="sng" dirty="0">
                <a:latin typeface="Helvetica" pitchFamily="34" charset="0"/>
              </a:rPr>
              <a:t> </a:t>
            </a:r>
            <a:r>
              <a:rPr lang="en-GB" b="1" u="sng" dirty="0"/>
              <a:t>iHepatocytes2255 is employed for analyzing liver gene expression data</a:t>
            </a:r>
          </a:p>
          <a:p>
            <a:pPr lvl="1">
              <a:buFont typeface="Wingdings" pitchFamily="2" charset="2"/>
              <a:buChar char="Ø"/>
            </a:pPr>
            <a:endParaRPr lang="en-US" sz="1600" b="1" dirty="0"/>
          </a:p>
          <a:p>
            <a:pPr lvl="1">
              <a:buFont typeface="Wingdings" pitchFamily="2" charset="2"/>
              <a:buChar char="Ø"/>
            </a:pPr>
            <a:r>
              <a:rPr lang="en-US" sz="1600" b="1" dirty="0"/>
              <a:t> </a:t>
            </a:r>
            <a:r>
              <a:rPr lang="en-US" sz="1600" dirty="0"/>
              <a:t>45 Liver samples</a:t>
            </a:r>
          </a:p>
          <a:p>
            <a:pPr lvl="2">
              <a:buFont typeface="Wingdings" pitchFamily="2" charset="2"/>
              <a:buChar char="§"/>
            </a:pPr>
            <a:r>
              <a:rPr lang="en-US" sz="1600" dirty="0"/>
              <a:t>   9 NASH with fatty liver (NASH with FL)</a:t>
            </a:r>
          </a:p>
          <a:p>
            <a:pPr lvl="2">
              <a:buFont typeface="Wingdings" pitchFamily="2" charset="2"/>
              <a:buChar char="§"/>
            </a:pPr>
            <a:r>
              <a:rPr lang="en-US" sz="1600" dirty="0"/>
              <a:t>   7 NASH without fatty liver (NASH without  FL)</a:t>
            </a:r>
          </a:p>
          <a:p>
            <a:pPr lvl="2">
              <a:buFont typeface="Wingdings" pitchFamily="2" charset="2"/>
              <a:buChar char="§"/>
            </a:pPr>
            <a:r>
              <a:rPr lang="en-US" sz="1600" dirty="0"/>
              <a:t> 10 </a:t>
            </a:r>
            <a:r>
              <a:rPr lang="en-US" sz="1600" dirty="0" err="1"/>
              <a:t>Steatotic</a:t>
            </a:r>
            <a:endParaRPr lang="en-US" sz="1600" dirty="0"/>
          </a:p>
          <a:p>
            <a:pPr lvl="2">
              <a:buFont typeface="Wingdings" pitchFamily="2" charset="2"/>
              <a:buChar char="§"/>
            </a:pPr>
            <a:r>
              <a:rPr lang="en-US" sz="1600" dirty="0"/>
              <a:t> 19 Healthy</a:t>
            </a:r>
          </a:p>
        </p:txBody>
      </p:sp>
      <p:sp>
        <p:nvSpPr>
          <p:cNvPr id="14" name="Rectangle 13"/>
          <p:cNvSpPr/>
          <p:nvPr/>
        </p:nvSpPr>
        <p:spPr>
          <a:xfrm>
            <a:off x="7092280" y="922404"/>
            <a:ext cx="1979712" cy="1077218"/>
          </a:xfrm>
          <a:prstGeom prst="rect">
            <a:avLst/>
          </a:prstGeom>
        </p:spPr>
        <p:txBody>
          <a:bodyPr wrap="square">
            <a:spAutoFit/>
          </a:bodyPr>
          <a:lstStyle/>
          <a:p>
            <a:pPr>
              <a:spcBef>
                <a:spcPts val="1200"/>
              </a:spcBef>
            </a:pPr>
            <a:r>
              <a:rPr lang="en-US" dirty="0"/>
              <a:t>&gt;5% fat deposition </a:t>
            </a:r>
          </a:p>
          <a:p>
            <a:pPr>
              <a:spcBef>
                <a:spcPts val="1200"/>
              </a:spcBef>
            </a:pPr>
            <a:r>
              <a:rPr lang="en-US" dirty="0"/>
              <a:t> &lt;5% fat deposition </a:t>
            </a:r>
          </a:p>
          <a:p>
            <a:r>
              <a:rPr lang="en-US" dirty="0"/>
              <a:t>within hepatocytes</a:t>
            </a:r>
            <a:endParaRPr lang="sv-SE" dirty="0"/>
          </a:p>
        </p:txBody>
      </p:sp>
      <p:sp>
        <p:nvSpPr>
          <p:cNvPr id="15" name="TextBox 14"/>
          <p:cNvSpPr txBox="1"/>
          <p:nvPr/>
        </p:nvSpPr>
        <p:spPr>
          <a:xfrm>
            <a:off x="819300" y="2987552"/>
            <a:ext cx="7512969" cy="1200329"/>
          </a:xfrm>
          <a:prstGeom prst="rect">
            <a:avLst/>
          </a:prstGeom>
          <a:noFill/>
        </p:spPr>
        <p:txBody>
          <a:bodyPr wrap="square" rtlCol="0">
            <a:spAutoFit/>
          </a:bodyPr>
          <a:lstStyle/>
          <a:p>
            <a:pPr>
              <a:buFont typeface="Arial" pitchFamily="34" charset="0"/>
              <a:buChar char="•"/>
            </a:pPr>
            <a:r>
              <a:rPr lang="en-US" dirty="0"/>
              <a:t> Considered as the hepatic manifestation of obesity and metabolic syndrome</a:t>
            </a:r>
            <a:endParaRPr lang="en-GB" dirty="0"/>
          </a:p>
          <a:p>
            <a:pPr>
              <a:buFont typeface="Arial" pitchFamily="34" charset="0"/>
              <a:buChar char="•"/>
            </a:pPr>
            <a:r>
              <a:rPr lang="en-GB" dirty="0"/>
              <a:t> Lipid accumulation is one of its hallmark.</a:t>
            </a:r>
          </a:p>
          <a:p>
            <a:pPr>
              <a:buFont typeface="Arial" pitchFamily="34" charset="0"/>
              <a:buChar char="•"/>
            </a:pPr>
            <a:r>
              <a:rPr lang="en-GB" dirty="0"/>
              <a:t> Liver biopsy is commonly used even though it has several drawbacks</a:t>
            </a:r>
          </a:p>
          <a:p>
            <a:pPr>
              <a:buFont typeface="Arial" pitchFamily="34" charset="0"/>
              <a:buChar char="•"/>
            </a:pPr>
            <a:r>
              <a:rPr lang="en-GB" dirty="0"/>
              <a:t> </a:t>
            </a:r>
            <a:r>
              <a:rPr lang="en-GB" b="1" dirty="0"/>
              <a:t>There is no effective treatment strategy for NASH!!!!</a:t>
            </a:r>
            <a:endParaRPr lang="sv-SE" b="1" dirty="0"/>
          </a:p>
        </p:txBody>
      </p:sp>
      <p:sp>
        <p:nvSpPr>
          <p:cNvPr id="16" name="TextBox 15"/>
          <p:cNvSpPr txBox="1"/>
          <p:nvPr/>
        </p:nvSpPr>
        <p:spPr>
          <a:xfrm>
            <a:off x="2704448" y="2465627"/>
            <a:ext cx="3672000" cy="307777"/>
          </a:xfrm>
          <a:prstGeom prst="rect">
            <a:avLst/>
          </a:prstGeom>
          <a:noFill/>
        </p:spPr>
        <p:txBody>
          <a:bodyPr wrap="square" rtlCol="0">
            <a:spAutoFit/>
          </a:bodyPr>
          <a:lstStyle/>
          <a:p>
            <a:r>
              <a:rPr lang="en-GB" sz="1400" b="1" dirty="0">
                <a:latin typeface="Helvetica" pitchFamily="34" charset="0"/>
              </a:rPr>
              <a:t>Non-alcoholic fatty liver disease (NAFLD)</a:t>
            </a:r>
          </a:p>
        </p:txBody>
      </p:sp>
      <p:sp>
        <p:nvSpPr>
          <p:cNvPr id="17" name="Rectangle 2"/>
          <p:cNvSpPr txBox="1">
            <a:spLocks noChangeArrowheads="1"/>
          </p:cNvSpPr>
          <p:nvPr/>
        </p:nvSpPr>
        <p:spPr>
          <a:xfrm>
            <a:off x="504000" y="0"/>
            <a:ext cx="7179262" cy="540000"/>
          </a:xfrm>
          <a:prstGeom prst="rect">
            <a:avLst/>
          </a:prstGeom>
        </p:spPr>
        <p:txBody>
          <a:bodyPr/>
          <a:lstStyle/>
          <a:p>
            <a:pPr eaLnBrk="0" hangingPunct="0">
              <a:defRPr/>
            </a:pPr>
            <a:r>
              <a:rPr lang="en-GB" sz="3600" dirty="0">
                <a:latin typeface="Arial" pitchFamily="34" charset="0"/>
                <a:ea typeface="+mj-ea"/>
                <a:cs typeface="Arial" pitchFamily="34" charset="0"/>
              </a:rPr>
              <a:t>Metabolic differences in NAFLD</a:t>
            </a:r>
            <a:endParaRPr lang="en-GB" sz="3600" i="1" dirty="0">
              <a:latin typeface="Arial" pitchFamily="34" charset="0"/>
              <a:ea typeface="+mj-ea"/>
              <a:cs typeface="Arial" pitchFamily="34" charset="0"/>
            </a:endParaRPr>
          </a:p>
        </p:txBody>
      </p:sp>
      <p:sp>
        <p:nvSpPr>
          <p:cNvPr id="18" name="Arc 17"/>
          <p:cNvSpPr/>
          <p:nvPr/>
        </p:nvSpPr>
        <p:spPr>
          <a:xfrm>
            <a:off x="699464" y="606923"/>
            <a:ext cx="4880368" cy="1166205"/>
          </a:xfrm>
          <a:prstGeom prst="arc">
            <a:avLst>
              <a:gd name="adj1" fmla="val 10908745"/>
              <a:gd name="adj2" fmla="val 21107974"/>
            </a:avLst>
          </a:prstGeom>
          <a:ln w="28575">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9" name="Arc 18"/>
          <p:cNvSpPr/>
          <p:nvPr/>
        </p:nvSpPr>
        <p:spPr>
          <a:xfrm>
            <a:off x="699464" y="960930"/>
            <a:ext cx="4880368" cy="1166205"/>
          </a:xfrm>
          <a:prstGeom prst="arc">
            <a:avLst>
              <a:gd name="adj1" fmla="val 430052"/>
              <a:gd name="adj2" fmla="val 10700155"/>
            </a:avLst>
          </a:prstGeom>
          <a:ln w="28575">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43</a:t>
            </a:fld>
            <a:endParaRPr lang="en-GB" sz="1400" dirty="0">
              <a:solidFill>
                <a:schemeClr val="bg1"/>
              </a:solidFill>
              <a:latin typeface="Arial"/>
              <a:cs typeface="Arial"/>
            </a:endParaRPr>
          </a:p>
        </p:txBody>
      </p:sp>
      <p:sp>
        <p:nvSpPr>
          <p:cNvPr id="21" name="TextBox 20">
            <a:extLst>
              <a:ext uri="{FF2B5EF4-FFF2-40B4-BE49-F238E27FC236}">
                <a16:creationId xmlns:a16="http://schemas.microsoft.com/office/drawing/2014/main" id="{951A7F62-047F-AF47-9D3D-DEA62CA146D9}"/>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298829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786573" y="184018"/>
            <a:ext cx="5571648" cy="6687494"/>
          </a:xfrm>
          <a:prstGeom prst="rect">
            <a:avLst/>
          </a:prstGeom>
          <a:noFill/>
          <a:ln w="9525">
            <a:noFill/>
            <a:miter lim="800000"/>
            <a:headEnd/>
            <a:tailEnd/>
          </a:ln>
          <a:effectLst/>
        </p:spPr>
      </p:pic>
      <p:sp>
        <p:nvSpPr>
          <p:cNvPr id="5"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Reporter Metabolites</a:t>
            </a:r>
          </a:p>
        </p:txBody>
      </p:sp>
      <p:sp>
        <p:nvSpPr>
          <p:cNvPr id="6" name="TextBox 5"/>
          <p:cNvSpPr txBox="1">
            <a:spLocks noChangeArrowheads="1"/>
          </p:cNvSpPr>
          <p:nvPr/>
        </p:nvSpPr>
        <p:spPr bwMode="auto">
          <a:xfrm>
            <a:off x="6358221" y="1007694"/>
            <a:ext cx="2774919" cy="3293209"/>
          </a:xfrm>
          <a:prstGeom prst="rect">
            <a:avLst/>
          </a:prstGeom>
          <a:noFill/>
          <a:ln w="9525">
            <a:noFill/>
            <a:miter lim="800000"/>
            <a:headEnd/>
            <a:tailEnd/>
          </a:ln>
        </p:spPr>
        <p:txBody>
          <a:bodyPr wrap="square">
            <a:spAutoFit/>
          </a:bodyPr>
          <a:lstStyle/>
          <a:p>
            <a:r>
              <a:rPr lang="da-DK" sz="1600" dirty="0">
                <a:latin typeface="Arial" charset="0"/>
                <a:cs typeface="Arial" charset="0"/>
              </a:rPr>
              <a:t>In addition to the Reporter Metabolites in the known subsystems involved in NASH </a:t>
            </a:r>
          </a:p>
          <a:p>
            <a:pPr>
              <a:buFont typeface="Arial" pitchFamily="34" charset="0"/>
              <a:buChar char="•"/>
            </a:pPr>
            <a:r>
              <a:rPr lang="da-DK" sz="1600" dirty="0">
                <a:latin typeface="Arial" charset="0"/>
                <a:cs typeface="Arial" charset="0"/>
              </a:rPr>
              <a:t> cholesterol biosynthesis, folate, vitamin B6, porhyrin, nucleotide, eicosanoid and amino acid metabolism;</a:t>
            </a:r>
          </a:p>
          <a:p>
            <a:endParaRPr lang="da-DK" sz="1600" dirty="0">
              <a:latin typeface="Arial" charset="0"/>
              <a:cs typeface="Arial" charset="0"/>
            </a:endParaRPr>
          </a:p>
          <a:p>
            <a:pPr>
              <a:buFont typeface="Arial" pitchFamily="34" charset="0"/>
              <a:buChar char="•"/>
            </a:pPr>
            <a:r>
              <a:rPr lang="da-DK" sz="1600" dirty="0">
                <a:latin typeface="Arial" charset="0"/>
                <a:cs typeface="Arial" charset="0"/>
              </a:rPr>
              <a:t> new Reporter Metabolites are identified in N-glycan metabolism and Chondroitin Sulfate synthesis.</a:t>
            </a:r>
            <a:endParaRPr lang="sv-SE" sz="1100" dirty="0">
              <a:latin typeface="Arial" charset="0"/>
              <a:cs typeface="Arial" charset="0"/>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44</a:t>
            </a:fld>
            <a:endParaRPr lang="en-GB" sz="1400" dirty="0">
              <a:solidFill>
                <a:schemeClr val="bg1"/>
              </a:solidFill>
              <a:latin typeface="Arial"/>
              <a:cs typeface="Arial"/>
            </a:endParaRPr>
          </a:p>
        </p:txBody>
      </p:sp>
      <p:sp>
        <p:nvSpPr>
          <p:cNvPr id="8" name="TextBox 7">
            <a:extLst>
              <a:ext uri="{FF2B5EF4-FFF2-40B4-BE49-F238E27FC236}">
                <a16:creationId xmlns:a16="http://schemas.microsoft.com/office/drawing/2014/main" id="{2D35AECC-8A25-D841-8502-417274B652DC}"/>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17695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4196228" y="9913"/>
            <a:ext cx="4915211" cy="6297580"/>
          </a:xfrm>
          <a:prstGeom prst="rect">
            <a:avLst/>
          </a:prstGeom>
          <a:noFill/>
          <a:ln w="9525">
            <a:noFill/>
            <a:miter lim="800000"/>
            <a:headEnd/>
            <a:tailEnd/>
          </a:ln>
          <a:effectLst/>
        </p:spPr>
      </p:pic>
      <p:sp>
        <p:nvSpPr>
          <p:cNvPr id="5" name="Rectangle 2"/>
          <p:cNvSpPr txBox="1">
            <a:spLocks noChangeArrowheads="1"/>
          </p:cNvSpPr>
          <p:nvPr/>
        </p:nvSpPr>
        <p:spPr>
          <a:xfrm>
            <a:off x="504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Biomarkers for NASH</a:t>
            </a:r>
          </a:p>
        </p:txBody>
      </p:sp>
      <p:sp>
        <p:nvSpPr>
          <p:cNvPr id="6" name="TextBox 5"/>
          <p:cNvSpPr txBox="1">
            <a:spLocks noChangeArrowheads="1"/>
          </p:cNvSpPr>
          <p:nvPr/>
        </p:nvSpPr>
        <p:spPr bwMode="auto">
          <a:xfrm>
            <a:off x="237340" y="821074"/>
            <a:ext cx="3634864" cy="2062103"/>
          </a:xfrm>
          <a:prstGeom prst="rect">
            <a:avLst/>
          </a:prstGeom>
          <a:noFill/>
          <a:ln w="9525">
            <a:noFill/>
            <a:miter lim="800000"/>
            <a:headEnd/>
            <a:tailEnd/>
          </a:ln>
        </p:spPr>
        <p:txBody>
          <a:bodyPr wrap="square">
            <a:spAutoFit/>
          </a:bodyPr>
          <a:lstStyle/>
          <a:p>
            <a:r>
              <a:rPr lang="en-US" sz="1600" dirty="0">
                <a:latin typeface="Arial" charset="0"/>
                <a:cs typeface="Arial" charset="0"/>
              </a:rPr>
              <a:t>In order to gain more knowledge about the metabolic differences around </a:t>
            </a:r>
            <a:r>
              <a:rPr lang="en-US" sz="1600" dirty="0" err="1">
                <a:latin typeface="Arial" charset="0"/>
                <a:cs typeface="Arial" charset="0"/>
              </a:rPr>
              <a:t>proteoglycans</a:t>
            </a:r>
            <a:r>
              <a:rPr lang="en-US" sz="1600" dirty="0">
                <a:latin typeface="Arial" charset="0"/>
                <a:cs typeface="Arial" charset="0"/>
              </a:rPr>
              <a:t>, the detailed </a:t>
            </a:r>
            <a:r>
              <a:rPr lang="da-DK" sz="1600" dirty="0">
                <a:latin typeface="Arial" charset="0"/>
                <a:cs typeface="Arial" charset="0"/>
              </a:rPr>
              <a:t>Chondroitin Sulfate </a:t>
            </a:r>
            <a:r>
              <a:rPr lang="en-US" sz="1600" dirty="0">
                <a:latin typeface="Arial" charset="0"/>
                <a:cs typeface="Arial" charset="0"/>
              </a:rPr>
              <a:t>and Heparan Sulfate biosynthesis pathway and the gene expression changes in NASH patients versus healthy subjects were identified</a:t>
            </a:r>
            <a:r>
              <a:rPr lang="da-DK" sz="1600" dirty="0">
                <a:latin typeface="Arial" charset="0"/>
                <a:cs typeface="Arial" charset="0"/>
              </a:rPr>
              <a:t>.</a:t>
            </a:r>
            <a:endParaRPr lang="sv-SE" sz="1100" dirty="0">
              <a:latin typeface="Arial" charset="0"/>
              <a:cs typeface="Arial" charset="0"/>
            </a:endParaRPr>
          </a:p>
        </p:txBody>
      </p:sp>
      <p:sp>
        <p:nvSpPr>
          <p:cNvPr id="7" name="TextBox 6"/>
          <p:cNvSpPr txBox="1">
            <a:spLocks noChangeArrowheads="1"/>
          </p:cNvSpPr>
          <p:nvPr/>
        </p:nvSpPr>
        <p:spPr bwMode="auto">
          <a:xfrm>
            <a:off x="237340" y="3704269"/>
            <a:ext cx="3634864" cy="1077218"/>
          </a:xfrm>
          <a:prstGeom prst="rect">
            <a:avLst/>
          </a:prstGeom>
          <a:noFill/>
          <a:ln w="9525">
            <a:noFill/>
            <a:miter lim="800000"/>
            <a:headEnd/>
            <a:tailEnd/>
          </a:ln>
        </p:spPr>
        <p:txBody>
          <a:bodyPr wrap="square">
            <a:spAutoFit/>
          </a:bodyPr>
          <a:lstStyle/>
          <a:p>
            <a:r>
              <a:rPr lang="en-US" sz="1600" dirty="0">
                <a:latin typeface="Arial" charset="0"/>
                <a:cs typeface="Arial" charset="0"/>
              </a:rPr>
              <a:t>We propose that </a:t>
            </a:r>
            <a:r>
              <a:rPr lang="da-DK" sz="1600" dirty="0">
                <a:latin typeface="Arial" charset="0"/>
                <a:cs typeface="Arial" charset="0"/>
              </a:rPr>
              <a:t>Chondroitin Sulfate </a:t>
            </a:r>
            <a:r>
              <a:rPr lang="en-US" sz="1600" dirty="0">
                <a:latin typeface="Arial" charset="0"/>
                <a:cs typeface="Arial" charset="0"/>
              </a:rPr>
              <a:t>and Heparan Sulfate can be used for diagnosing NASH and subcategorizing NAFLD patients.</a:t>
            </a:r>
            <a:endParaRPr lang="sv-SE" sz="1100" dirty="0">
              <a:latin typeface="Arial" charset="0"/>
              <a:cs typeface="Arial"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45</a:t>
            </a:fld>
            <a:endParaRPr lang="en-GB" sz="1400" dirty="0">
              <a:solidFill>
                <a:schemeClr val="bg1"/>
              </a:solidFill>
              <a:latin typeface="Arial"/>
              <a:cs typeface="Arial"/>
            </a:endParaRPr>
          </a:p>
        </p:txBody>
      </p:sp>
      <p:sp>
        <p:nvSpPr>
          <p:cNvPr id="9" name="TextBox 8">
            <a:extLst>
              <a:ext uri="{FF2B5EF4-FFF2-40B4-BE49-F238E27FC236}">
                <a16:creationId xmlns:a16="http://schemas.microsoft.com/office/drawing/2014/main" id="{BA960002-4031-2646-AF10-FEB8A3188C3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811365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61925"/>
            <a:ext cx="8231957" cy="6140450"/>
          </a:xfrm>
          <a:prstGeom prst="rect">
            <a:avLst/>
          </a:prstGeom>
          <a:noFill/>
          <a:ln w="9525">
            <a:noFill/>
            <a:miter lim="800000"/>
            <a:headEnd/>
            <a:tailEnd/>
          </a:ln>
          <a:effectLst/>
        </p:spPr>
      </p:pic>
      <p:sp>
        <p:nvSpPr>
          <p:cNvPr id="2" name="TextBox 1"/>
          <p:cNvSpPr txBox="1"/>
          <p:nvPr/>
        </p:nvSpPr>
        <p:spPr>
          <a:xfrm>
            <a:off x="1653819" y="2746892"/>
            <a:ext cx="5888430" cy="707886"/>
          </a:xfrm>
          <a:prstGeom prst="rect">
            <a:avLst/>
          </a:prstGeom>
          <a:solidFill>
            <a:srgbClr val="1F497D"/>
          </a:solidFill>
        </p:spPr>
        <p:txBody>
          <a:bodyPr wrap="square" rtlCol="0">
            <a:spAutoFit/>
          </a:bodyPr>
          <a:lstStyle/>
          <a:p>
            <a:pPr algn="ctr"/>
            <a:r>
              <a:rPr lang="en-US" sz="2000" dirty="0">
                <a:solidFill>
                  <a:srgbClr val="FFFFFF"/>
                </a:solidFill>
                <a:latin typeface="Arial"/>
                <a:cs typeface="Arial"/>
              </a:rPr>
              <a:t>Reporter sub-networks identified between two stages of NASH and healthy liver</a:t>
            </a: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46</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57191AB9-083D-2A49-BC3A-CB4DD48F35D4}"/>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1279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9471" y="-71275"/>
            <a:ext cx="8583322" cy="6393640"/>
          </a:xfrm>
          <a:prstGeom prst="rect">
            <a:avLst/>
          </a:prstGeom>
          <a:noFill/>
          <a:ln w="9525">
            <a:noFill/>
            <a:miter lim="800000"/>
            <a:headEnd/>
            <a:tailEnd/>
          </a:ln>
          <a:effectLst/>
        </p:spPr>
      </p:pic>
      <p:sp>
        <p:nvSpPr>
          <p:cNvPr id="5" name="TextBox 4"/>
          <p:cNvSpPr txBox="1"/>
          <p:nvPr/>
        </p:nvSpPr>
        <p:spPr>
          <a:xfrm>
            <a:off x="1896425" y="2332653"/>
            <a:ext cx="5888430" cy="1323439"/>
          </a:xfrm>
          <a:prstGeom prst="rect">
            <a:avLst/>
          </a:prstGeom>
          <a:solidFill>
            <a:srgbClr val="1F497D"/>
          </a:solidFill>
        </p:spPr>
        <p:txBody>
          <a:bodyPr wrap="square" rtlCol="0">
            <a:spAutoFit/>
          </a:bodyPr>
          <a:lstStyle/>
          <a:p>
            <a:pPr>
              <a:buFont typeface="Arial" pitchFamily="34" charset="0"/>
              <a:buChar char="•"/>
            </a:pPr>
            <a:r>
              <a:rPr lang="en-US" sz="2000" dirty="0">
                <a:solidFill>
                  <a:srgbClr val="FFFFFF"/>
                </a:solidFill>
                <a:latin typeface="Arial"/>
                <a:cs typeface="Arial"/>
              </a:rPr>
              <a:t> Reporter Subnetworks identified between two stages of NASH versus healthy liver.</a:t>
            </a:r>
          </a:p>
          <a:p>
            <a:pPr>
              <a:buFont typeface="Arial" pitchFamily="34" charset="0"/>
              <a:buChar char="•"/>
            </a:pPr>
            <a:r>
              <a:rPr lang="en-US" sz="2000" dirty="0">
                <a:solidFill>
                  <a:srgbClr val="FFFFFF"/>
                </a:solidFill>
                <a:latin typeface="Arial"/>
                <a:cs typeface="Arial"/>
              </a:rPr>
              <a:t> Metabolic differences around serine and glutamate were identified.</a:t>
            </a: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47</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EF92201E-FBC0-974C-ACC2-FF1DE7709DC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5719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67400" y="816072"/>
            <a:ext cx="5331592" cy="3600397"/>
          </a:xfrm>
          <a:prstGeom prst="roundRect">
            <a:avLst>
              <a:gd name="adj" fmla="val 506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Freeform 433"/>
          <p:cNvSpPr>
            <a:spLocks noChangeAspect="1"/>
          </p:cNvSpPr>
          <p:nvPr/>
        </p:nvSpPr>
        <p:spPr bwMode="auto">
          <a:xfrm rot="16200000">
            <a:off x="4532997" y="-49527"/>
            <a:ext cx="3600398" cy="533159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22000"/>
            </a:srgbClr>
          </a:solidFill>
          <a:ln w="28575" cap="flat" cmpd="sng">
            <a:noFill/>
            <a:prstDash val="solid"/>
            <a:round/>
            <a:headEnd/>
            <a:tailEnd/>
          </a:ln>
          <a:effectLst/>
        </p:spPr>
        <p:txBody>
          <a:bodyPr wrap="none" anchor="ctr"/>
          <a:lstStyle/>
          <a:p>
            <a:endParaRPr lang="sv-SE"/>
          </a:p>
        </p:txBody>
      </p:sp>
      <p:sp>
        <p:nvSpPr>
          <p:cNvPr id="7" name="Oval 3869"/>
          <p:cNvSpPr>
            <a:spLocks noChangeArrowheads="1"/>
          </p:cNvSpPr>
          <p:nvPr/>
        </p:nvSpPr>
        <p:spPr bwMode="auto">
          <a:xfrm>
            <a:off x="3936078" y="2665687"/>
            <a:ext cx="1334246" cy="1333804"/>
          </a:xfrm>
          <a:prstGeom prst="ellipse">
            <a:avLst/>
          </a:prstGeom>
          <a:gradFill flip="none" rotWithShape="1">
            <a:gsLst>
              <a:gs pos="15000">
                <a:schemeClr val="accent5">
                  <a:lumMod val="40000"/>
                  <a:lumOff val="60000"/>
                  <a:shade val="30000"/>
                  <a:satMod val="115000"/>
                  <a:alpha val="0"/>
                </a:schemeClr>
              </a:gs>
              <a:gs pos="50000">
                <a:schemeClr val="accent5">
                  <a:lumMod val="40000"/>
                  <a:lumOff val="60000"/>
                  <a:shade val="67500"/>
                  <a:satMod val="115000"/>
                </a:schemeClr>
              </a:gs>
              <a:gs pos="100000">
                <a:schemeClr val="accent5">
                  <a:lumMod val="40000"/>
                  <a:lumOff val="60000"/>
                  <a:shade val="100000"/>
                  <a:satMod val="115000"/>
                </a:schemeClr>
              </a:gs>
            </a:gsLst>
            <a:path path="circle">
              <a:fillToRect r="100000" b="100000"/>
            </a:path>
            <a:tileRect l="-100000" t="-100000"/>
          </a:gra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1000" b="1" dirty="0">
                <a:solidFill>
                  <a:srgbClr val="C00000"/>
                </a:solidFill>
                <a:latin typeface="Helvetica" pitchFamily="34" charset="0"/>
              </a:rPr>
              <a:t>TCA cycle</a:t>
            </a:r>
          </a:p>
          <a:p>
            <a:pPr algn="ctr"/>
            <a:endParaRPr lang="en-US" sz="1000" b="1" dirty="0">
              <a:solidFill>
                <a:srgbClr val="C00000"/>
              </a:solidFill>
              <a:latin typeface="Helvetica" pitchFamily="34" charset="0"/>
            </a:endParaRPr>
          </a:p>
        </p:txBody>
      </p:sp>
      <p:sp>
        <p:nvSpPr>
          <p:cNvPr id="8" name="Text Box 30141"/>
          <p:cNvSpPr txBox="1">
            <a:spLocks noChangeArrowheads="1"/>
          </p:cNvSpPr>
          <p:nvPr/>
        </p:nvSpPr>
        <p:spPr bwMode="auto">
          <a:xfrm>
            <a:off x="3847632" y="3615431"/>
            <a:ext cx="607859"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citrate[m]</a:t>
            </a:r>
          </a:p>
        </p:txBody>
      </p:sp>
      <p:sp>
        <p:nvSpPr>
          <p:cNvPr id="9" name="Text Box 30356"/>
          <p:cNvSpPr txBox="1">
            <a:spLocks noChangeArrowheads="1"/>
          </p:cNvSpPr>
          <p:nvPr/>
        </p:nvSpPr>
        <p:spPr bwMode="auto">
          <a:xfrm>
            <a:off x="4710123" y="3777025"/>
            <a:ext cx="545342" cy="215444"/>
          </a:xfrm>
          <a:prstGeom prst="rect">
            <a:avLst/>
          </a:prstGeom>
          <a:noFill/>
          <a:ln w="9525" algn="ctr">
            <a:noFill/>
            <a:miter lim="800000"/>
            <a:headEnd/>
            <a:tailEnd/>
          </a:ln>
          <a:effectLst/>
        </p:spPr>
        <p:txBody>
          <a:bodyPr wrap="none">
            <a:spAutoFit/>
          </a:bodyPr>
          <a:lstStyle/>
          <a:p>
            <a:pPr algn="ctr"/>
            <a:r>
              <a:rPr lang="en-US" sz="800" dirty="0">
                <a:latin typeface="Helvetica" pitchFamily="34" charset="0"/>
              </a:rPr>
              <a:t>OAA[m]</a:t>
            </a:r>
          </a:p>
        </p:txBody>
      </p:sp>
      <p:sp>
        <p:nvSpPr>
          <p:cNvPr id="16" name="Freeform 31205"/>
          <p:cNvSpPr>
            <a:spLocks/>
          </p:cNvSpPr>
          <p:nvPr/>
        </p:nvSpPr>
        <p:spPr bwMode="auto">
          <a:xfrm rot="16500000">
            <a:off x="5241766" y="3390284"/>
            <a:ext cx="277295" cy="1620892"/>
          </a:xfrm>
          <a:custGeom>
            <a:avLst/>
            <a:gdLst/>
            <a:ahLst/>
            <a:cxnLst>
              <a:cxn ang="0">
                <a:pos x="246" y="816"/>
              </a:cxn>
              <a:cxn ang="0">
                <a:pos x="6" y="366"/>
              </a:cxn>
              <a:cxn ang="0">
                <a:pos x="282" y="96"/>
              </a:cxn>
              <a:cxn ang="0">
                <a:pos x="318" y="0"/>
              </a:cxn>
            </a:cxnLst>
            <a:rect l="0" t="0" r="r" b="b"/>
            <a:pathLst>
              <a:path w="334" h="816">
                <a:moveTo>
                  <a:pt x="246" y="816"/>
                </a:moveTo>
                <a:cubicBezTo>
                  <a:pt x="123" y="651"/>
                  <a:pt x="0" y="486"/>
                  <a:pt x="6" y="366"/>
                </a:cubicBezTo>
                <a:cubicBezTo>
                  <a:pt x="12" y="246"/>
                  <a:pt x="230" y="157"/>
                  <a:pt x="282" y="96"/>
                </a:cubicBezTo>
                <a:cubicBezTo>
                  <a:pt x="334" y="35"/>
                  <a:pt x="326" y="17"/>
                  <a:pt x="318" y="0"/>
                </a:cubicBezTo>
              </a:path>
            </a:pathLst>
          </a:custGeom>
          <a:noFill/>
          <a:ln w="12700" cap="flat" cmpd="sng">
            <a:solidFill>
              <a:schemeClr val="tx1"/>
            </a:solidFill>
            <a:prstDash val="solid"/>
            <a:round/>
            <a:headEnd/>
            <a:tailEnd/>
          </a:ln>
          <a:effectLst/>
        </p:spPr>
        <p:txBody>
          <a:bodyPr wrap="none" anchor="ctr"/>
          <a:lstStyle/>
          <a:p>
            <a:endParaRPr lang="sv-SE"/>
          </a:p>
        </p:txBody>
      </p:sp>
      <p:sp>
        <p:nvSpPr>
          <p:cNvPr id="18" name="Text Box 30140"/>
          <p:cNvSpPr txBox="1">
            <a:spLocks noChangeArrowheads="1"/>
          </p:cNvSpPr>
          <p:nvPr/>
        </p:nvSpPr>
        <p:spPr bwMode="auto">
          <a:xfrm>
            <a:off x="5808555" y="4018303"/>
            <a:ext cx="830677"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acetyl-CoA[m]</a:t>
            </a:r>
          </a:p>
        </p:txBody>
      </p:sp>
      <p:cxnSp>
        <p:nvCxnSpPr>
          <p:cNvPr id="19" name="Straight Arrow Connector 18"/>
          <p:cNvCxnSpPr/>
          <p:nvPr/>
        </p:nvCxnSpPr>
        <p:spPr>
          <a:xfrm rot="10800000" flipV="1">
            <a:off x="3487328" y="3724487"/>
            <a:ext cx="432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670400" y="826487"/>
            <a:ext cx="1011112" cy="246221"/>
          </a:xfrm>
          <a:prstGeom prst="rect">
            <a:avLst/>
          </a:prstGeom>
          <a:noFill/>
        </p:spPr>
        <p:txBody>
          <a:bodyPr wrap="square" rtlCol="0">
            <a:spAutoFit/>
          </a:bodyPr>
          <a:lstStyle/>
          <a:p>
            <a:r>
              <a:rPr lang="en-GB" sz="1000" b="1" i="1" dirty="0">
                <a:latin typeface="Helvetica" pitchFamily="34" charset="0"/>
              </a:rPr>
              <a:t>Mitochondria</a:t>
            </a:r>
            <a:endParaRPr lang="sv-SE" sz="1000" b="1" i="1" dirty="0">
              <a:latin typeface="Helvetica" pitchFamily="34" charset="0"/>
            </a:endParaRPr>
          </a:p>
        </p:txBody>
      </p:sp>
      <p:sp>
        <p:nvSpPr>
          <p:cNvPr id="31" name="Rectangle 30"/>
          <p:cNvSpPr/>
          <p:nvPr/>
        </p:nvSpPr>
        <p:spPr>
          <a:xfrm>
            <a:off x="5901969" y="2139423"/>
            <a:ext cx="723276" cy="215444"/>
          </a:xfrm>
          <a:prstGeom prst="rect">
            <a:avLst/>
          </a:prstGeom>
        </p:spPr>
        <p:txBody>
          <a:bodyPr wrap="none">
            <a:spAutoFit/>
          </a:bodyPr>
          <a:lstStyle/>
          <a:p>
            <a:pPr algn="ctr"/>
            <a:r>
              <a:rPr lang="sv-SE" sz="800" dirty="0">
                <a:latin typeface="Helvetica" pitchFamily="34" charset="0"/>
              </a:rPr>
              <a:t>pyruvate[m]</a:t>
            </a:r>
          </a:p>
        </p:txBody>
      </p:sp>
      <p:sp>
        <p:nvSpPr>
          <p:cNvPr id="33" name="Rectangle 32"/>
          <p:cNvSpPr/>
          <p:nvPr/>
        </p:nvSpPr>
        <p:spPr>
          <a:xfrm>
            <a:off x="7685222" y="1726297"/>
            <a:ext cx="1364476" cy="200055"/>
          </a:xfrm>
          <a:prstGeom prst="rect">
            <a:avLst/>
          </a:prstGeom>
        </p:spPr>
        <p:txBody>
          <a:bodyPr wrap="none">
            <a:spAutoFit/>
          </a:bodyPr>
          <a:lstStyle/>
          <a:p>
            <a:pPr algn="ctr"/>
            <a:r>
              <a:rPr lang="sv-SE" sz="700" dirty="0">
                <a:latin typeface="Helvetica" pitchFamily="34" charset="0"/>
              </a:rPr>
              <a:t>2-methyl-3-oxopropanoate[m]</a:t>
            </a:r>
          </a:p>
        </p:txBody>
      </p:sp>
      <p:sp>
        <p:nvSpPr>
          <p:cNvPr id="44" name="Rectangle 43"/>
          <p:cNvSpPr/>
          <p:nvPr/>
        </p:nvSpPr>
        <p:spPr>
          <a:xfrm>
            <a:off x="5424470" y="1733640"/>
            <a:ext cx="705642" cy="200055"/>
          </a:xfrm>
          <a:prstGeom prst="rect">
            <a:avLst/>
          </a:prstGeom>
        </p:spPr>
        <p:txBody>
          <a:bodyPr wrap="none">
            <a:spAutoFit/>
          </a:bodyPr>
          <a:lstStyle/>
          <a:p>
            <a:r>
              <a:rPr lang="sv-SE" sz="700" dirty="0">
                <a:latin typeface="Helvetica" pitchFamily="34" charset="0"/>
              </a:rPr>
              <a:t>glutamate[m]</a:t>
            </a:r>
            <a:endParaRPr lang="sv-SE" sz="700" dirty="0"/>
          </a:p>
        </p:txBody>
      </p:sp>
      <p:sp>
        <p:nvSpPr>
          <p:cNvPr id="48" name="Arc 47"/>
          <p:cNvSpPr/>
          <p:nvPr/>
        </p:nvSpPr>
        <p:spPr>
          <a:xfrm rot="6090671" flipH="1">
            <a:off x="4552249" y="3076927"/>
            <a:ext cx="2696546" cy="880103"/>
          </a:xfrm>
          <a:prstGeom prst="arc">
            <a:avLst>
              <a:gd name="adj1" fmla="val 13335676"/>
              <a:gd name="adj2" fmla="val 21140131"/>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Text Box 30141"/>
          <p:cNvSpPr txBox="1">
            <a:spLocks noChangeArrowheads="1"/>
          </p:cNvSpPr>
          <p:nvPr/>
        </p:nvSpPr>
        <p:spPr bwMode="auto">
          <a:xfrm>
            <a:off x="2974830" y="3615431"/>
            <a:ext cx="504000"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citrate[c]</a:t>
            </a:r>
          </a:p>
        </p:txBody>
      </p:sp>
      <p:sp>
        <p:nvSpPr>
          <p:cNvPr id="52" name="Arc 51"/>
          <p:cNvSpPr/>
          <p:nvPr/>
        </p:nvSpPr>
        <p:spPr>
          <a:xfrm rot="8673428" flipH="1">
            <a:off x="4320462" y="2034671"/>
            <a:ext cx="2049807" cy="1811270"/>
          </a:xfrm>
          <a:prstGeom prst="arc">
            <a:avLst>
              <a:gd name="adj1" fmla="val 13534222"/>
              <a:gd name="adj2" fmla="val 77180"/>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rot="8673428" flipH="1">
            <a:off x="5446160" y="2711470"/>
            <a:ext cx="661193" cy="882393"/>
          </a:xfrm>
          <a:prstGeom prst="arc">
            <a:avLst>
              <a:gd name="adj1" fmla="val 12031601"/>
              <a:gd name="adj2" fmla="val 77180"/>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1" name="Rounded Rectangle 40"/>
          <p:cNvSpPr/>
          <p:nvPr/>
        </p:nvSpPr>
        <p:spPr>
          <a:xfrm>
            <a:off x="5821265" y="328887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2" name="TextBox 41"/>
          <p:cNvSpPr txBox="1"/>
          <p:nvPr/>
        </p:nvSpPr>
        <p:spPr>
          <a:xfrm>
            <a:off x="5709502" y="3264343"/>
            <a:ext cx="720000" cy="144000"/>
          </a:xfrm>
          <a:prstGeom prst="rect">
            <a:avLst/>
          </a:prstGeom>
          <a:noFill/>
        </p:spPr>
        <p:txBody>
          <a:bodyPr wrap="square" rtlCol="0">
            <a:spAutoFit/>
          </a:bodyPr>
          <a:lstStyle/>
          <a:p>
            <a:pPr algn="ctr"/>
            <a:r>
              <a:rPr lang="en-GB" sz="700" b="1" dirty="0">
                <a:solidFill>
                  <a:schemeClr val="bg1"/>
                </a:solidFill>
                <a:latin typeface="Helvetica" pitchFamily="34" charset="0"/>
              </a:rPr>
              <a:t>HMR_4143</a:t>
            </a:r>
            <a:endParaRPr lang="sv-SE" sz="700" b="1" dirty="0">
              <a:solidFill>
                <a:schemeClr val="bg1"/>
              </a:solidFill>
              <a:latin typeface="Helvetica" pitchFamily="34" charset="0"/>
            </a:endParaRPr>
          </a:p>
        </p:txBody>
      </p:sp>
      <p:sp>
        <p:nvSpPr>
          <p:cNvPr id="54" name="Rectangle 53"/>
          <p:cNvSpPr/>
          <p:nvPr/>
        </p:nvSpPr>
        <p:spPr>
          <a:xfrm>
            <a:off x="2905780" y="2139423"/>
            <a:ext cx="689612" cy="215444"/>
          </a:xfrm>
          <a:prstGeom prst="rect">
            <a:avLst/>
          </a:prstGeom>
        </p:spPr>
        <p:txBody>
          <a:bodyPr wrap="none">
            <a:spAutoFit/>
          </a:bodyPr>
          <a:lstStyle/>
          <a:p>
            <a:pPr algn="ctr"/>
            <a:r>
              <a:rPr lang="sv-SE" sz="800" dirty="0">
                <a:latin typeface="Helvetica" pitchFamily="34" charset="0"/>
              </a:rPr>
              <a:t>pyruvate[c]</a:t>
            </a:r>
          </a:p>
        </p:txBody>
      </p:sp>
      <p:sp>
        <p:nvSpPr>
          <p:cNvPr id="56" name="Rectangle 55"/>
          <p:cNvSpPr/>
          <p:nvPr/>
        </p:nvSpPr>
        <p:spPr>
          <a:xfrm>
            <a:off x="5758258" y="2587393"/>
            <a:ext cx="590226" cy="415498"/>
          </a:xfrm>
          <a:prstGeom prst="rect">
            <a:avLst/>
          </a:prstGeom>
        </p:spPr>
        <p:txBody>
          <a:bodyPr wrap="none">
            <a:spAutoFit/>
          </a:bodyPr>
          <a:lstStyle/>
          <a:p>
            <a:r>
              <a:rPr lang="pt-BR" sz="700" dirty="0">
                <a:latin typeface="Helvetica" pitchFamily="34" charset="0"/>
              </a:rPr>
              <a:t>ATP[m]</a:t>
            </a:r>
          </a:p>
          <a:p>
            <a:r>
              <a:rPr lang="pt-BR" sz="700" dirty="0">
                <a:latin typeface="Helvetica" pitchFamily="34" charset="0"/>
              </a:rPr>
              <a:t>H+[m]</a:t>
            </a:r>
          </a:p>
          <a:p>
            <a:r>
              <a:rPr lang="pt-BR" sz="700" dirty="0">
                <a:latin typeface="Helvetica" pitchFamily="34" charset="0"/>
              </a:rPr>
              <a:t>HCO3-[m]</a:t>
            </a:r>
            <a:endParaRPr lang="sv-SE" sz="700" dirty="0">
              <a:latin typeface="Helvetica" pitchFamily="34" charset="0"/>
            </a:endParaRPr>
          </a:p>
        </p:txBody>
      </p:sp>
      <p:sp>
        <p:nvSpPr>
          <p:cNvPr id="57" name="Rectangle 56"/>
          <p:cNvSpPr/>
          <p:nvPr/>
        </p:nvSpPr>
        <p:spPr>
          <a:xfrm>
            <a:off x="6642980" y="3722269"/>
            <a:ext cx="562975" cy="415498"/>
          </a:xfrm>
          <a:prstGeom prst="rect">
            <a:avLst/>
          </a:prstGeom>
        </p:spPr>
        <p:txBody>
          <a:bodyPr wrap="none">
            <a:spAutoFit/>
          </a:bodyPr>
          <a:lstStyle/>
          <a:p>
            <a:r>
              <a:rPr lang="sv-SE" sz="700" dirty="0">
                <a:latin typeface="Helvetica" pitchFamily="34" charset="0"/>
              </a:rPr>
              <a:t>CO2[m] </a:t>
            </a:r>
          </a:p>
          <a:p>
            <a:r>
              <a:rPr lang="sv-SE" sz="700" dirty="0">
                <a:latin typeface="Helvetica" pitchFamily="34" charset="0"/>
              </a:rPr>
              <a:t>H+[m]</a:t>
            </a:r>
          </a:p>
          <a:p>
            <a:r>
              <a:rPr lang="sv-SE" sz="700" dirty="0">
                <a:latin typeface="Helvetica" pitchFamily="34" charset="0"/>
              </a:rPr>
              <a:t>NADH[m]</a:t>
            </a:r>
          </a:p>
        </p:txBody>
      </p:sp>
      <p:sp>
        <p:nvSpPr>
          <p:cNvPr id="58" name="Rectangle 57"/>
          <p:cNvSpPr/>
          <p:nvPr/>
        </p:nvSpPr>
        <p:spPr>
          <a:xfrm>
            <a:off x="6605476" y="3062571"/>
            <a:ext cx="551754" cy="307777"/>
          </a:xfrm>
          <a:prstGeom prst="rect">
            <a:avLst/>
          </a:prstGeom>
        </p:spPr>
        <p:txBody>
          <a:bodyPr wrap="none">
            <a:spAutoFit/>
          </a:bodyPr>
          <a:lstStyle/>
          <a:p>
            <a:r>
              <a:rPr lang="sv-SE" sz="700" dirty="0">
                <a:latin typeface="Helvetica" pitchFamily="34" charset="0"/>
              </a:rPr>
              <a:t>CoA[m]</a:t>
            </a:r>
          </a:p>
          <a:p>
            <a:r>
              <a:rPr lang="sv-SE" sz="700" dirty="0">
                <a:latin typeface="Helvetica" pitchFamily="34" charset="0"/>
              </a:rPr>
              <a:t>NAD+[m]</a:t>
            </a:r>
          </a:p>
        </p:txBody>
      </p:sp>
      <p:sp>
        <p:nvSpPr>
          <p:cNvPr id="59" name="Arc 58"/>
          <p:cNvSpPr/>
          <p:nvPr/>
        </p:nvSpPr>
        <p:spPr>
          <a:xfrm rot="5780300" flipH="1" flipV="1">
            <a:off x="6392498" y="3167501"/>
            <a:ext cx="716613" cy="815848"/>
          </a:xfrm>
          <a:prstGeom prst="arc">
            <a:avLst>
              <a:gd name="adj1" fmla="val 10757254"/>
              <a:gd name="adj2" fmla="val 20450091"/>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0" name="Rounded Rectangle 59"/>
          <p:cNvSpPr/>
          <p:nvPr/>
        </p:nvSpPr>
        <p:spPr>
          <a:xfrm>
            <a:off x="6115672" y="352649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61" name="TextBox 60"/>
          <p:cNvSpPr txBox="1"/>
          <p:nvPr/>
        </p:nvSpPr>
        <p:spPr>
          <a:xfrm>
            <a:off x="6003909" y="350196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HMR_4137</a:t>
            </a:r>
            <a:endParaRPr lang="sv-SE" sz="700" b="1" dirty="0">
              <a:solidFill>
                <a:schemeClr val="bg1"/>
              </a:solidFill>
              <a:latin typeface="Helvetica" pitchFamily="34" charset="0"/>
            </a:endParaRPr>
          </a:p>
        </p:txBody>
      </p:sp>
      <p:sp>
        <p:nvSpPr>
          <p:cNvPr id="62" name="Rectangle 61"/>
          <p:cNvSpPr/>
          <p:nvPr/>
        </p:nvSpPr>
        <p:spPr>
          <a:xfrm>
            <a:off x="5332210" y="3160964"/>
            <a:ext cx="494046" cy="307777"/>
          </a:xfrm>
          <a:prstGeom prst="rect">
            <a:avLst/>
          </a:prstGeom>
        </p:spPr>
        <p:txBody>
          <a:bodyPr wrap="none">
            <a:spAutoFit/>
          </a:bodyPr>
          <a:lstStyle/>
          <a:p>
            <a:r>
              <a:rPr lang="sv-SE" sz="700" dirty="0">
                <a:latin typeface="Helvetica" pitchFamily="34" charset="0"/>
              </a:rPr>
              <a:t>ADP[m]</a:t>
            </a:r>
          </a:p>
          <a:p>
            <a:r>
              <a:rPr lang="sv-SE" sz="700" dirty="0">
                <a:latin typeface="Helvetica" pitchFamily="34" charset="0"/>
              </a:rPr>
              <a:t>Pi[m]</a:t>
            </a:r>
          </a:p>
        </p:txBody>
      </p:sp>
      <p:cxnSp>
        <p:nvCxnSpPr>
          <p:cNvPr id="63" name="Straight Arrow Connector 62"/>
          <p:cNvCxnSpPr/>
          <p:nvPr/>
        </p:nvCxnSpPr>
        <p:spPr>
          <a:xfrm rot="10800000" flipV="1">
            <a:off x="6583728" y="2247431"/>
            <a:ext cx="1008000" cy="1588"/>
          </a:xfrm>
          <a:prstGeom prst="straightConnector1">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0800000" flipV="1">
            <a:off x="3559656" y="2248487"/>
            <a:ext cx="2412000" cy="1588"/>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523758" y="2138093"/>
            <a:ext cx="723276" cy="215444"/>
          </a:xfrm>
          <a:prstGeom prst="rect">
            <a:avLst/>
          </a:prstGeom>
        </p:spPr>
        <p:txBody>
          <a:bodyPr wrap="none">
            <a:spAutoFit/>
          </a:bodyPr>
          <a:lstStyle/>
          <a:p>
            <a:pPr algn="ctr"/>
            <a:r>
              <a:rPr lang="sv-SE" sz="800" dirty="0">
                <a:latin typeface="Helvetica" pitchFamily="34" charset="0"/>
              </a:rPr>
              <a:t>L-lactate[m]</a:t>
            </a:r>
          </a:p>
        </p:txBody>
      </p:sp>
      <p:sp>
        <p:nvSpPr>
          <p:cNvPr id="66" name="Arc 65"/>
          <p:cNvSpPr/>
          <p:nvPr/>
        </p:nvSpPr>
        <p:spPr>
          <a:xfrm>
            <a:off x="6835752" y="2256231"/>
            <a:ext cx="587879" cy="650773"/>
          </a:xfrm>
          <a:prstGeom prst="arc">
            <a:avLst>
              <a:gd name="adj1" fmla="val 11650780"/>
              <a:gd name="adj2" fmla="val 20840753"/>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7" name="Rectangle 66"/>
          <p:cNvSpPr/>
          <p:nvPr/>
        </p:nvSpPr>
        <p:spPr>
          <a:xfrm>
            <a:off x="7195792" y="2498133"/>
            <a:ext cx="551754" cy="200055"/>
          </a:xfrm>
          <a:prstGeom prst="rect">
            <a:avLst/>
          </a:prstGeom>
        </p:spPr>
        <p:txBody>
          <a:bodyPr wrap="none">
            <a:spAutoFit/>
          </a:bodyPr>
          <a:lstStyle/>
          <a:p>
            <a:r>
              <a:rPr lang="sv-SE" sz="700" dirty="0">
                <a:latin typeface="Helvetica" pitchFamily="34" charset="0"/>
              </a:rPr>
              <a:t>NAD+[m]</a:t>
            </a:r>
          </a:p>
        </p:txBody>
      </p:sp>
      <p:sp>
        <p:nvSpPr>
          <p:cNvPr id="68" name="Rectangle 67"/>
          <p:cNvSpPr/>
          <p:nvPr/>
        </p:nvSpPr>
        <p:spPr>
          <a:xfrm>
            <a:off x="6625354" y="2489507"/>
            <a:ext cx="562975" cy="307777"/>
          </a:xfrm>
          <a:prstGeom prst="rect">
            <a:avLst/>
          </a:prstGeom>
        </p:spPr>
        <p:txBody>
          <a:bodyPr wrap="none">
            <a:spAutoFit/>
          </a:bodyPr>
          <a:lstStyle/>
          <a:p>
            <a:r>
              <a:rPr lang="sv-SE" sz="700" dirty="0">
                <a:latin typeface="Helvetica" pitchFamily="34" charset="0"/>
              </a:rPr>
              <a:t>H+[m]</a:t>
            </a:r>
          </a:p>
          <a:p>
            <a:r>
              <a:rPr lang="sv-SE" sz="700" dirty="0">
                <a:latin typeface="Helvetica" pitchFamily="34" charset="0"/>
              </a:rPr>
              <a:t>NADH[m]</a:t>
            </a:r>
          </a:p>
        </p:txBody>
      </p:sp>
      <p:sp>
        <p:nvSpPr>
          <p:cNvPr id="69" name="Rounded Rectangle 68"/>
          <p:cNvSpPr/>
          <p:nvPr/>
        </p:nvSpPr>
        <p:spPr>
          <a:xfrm>
            <a:off x="6868839" y="218721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70" name="TextBox 69"/>
          <p:cNvSpPr txBox="1"/>
          <p:nvPr/>
        </p:nvSpPr>
        <p:spPr>
          <a:xfrm>
            <a:off x="6757076" y="216268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HMR_4280</a:t>
            </a:r>
            <a:endParaRPr lang="sv-SE" sz="700" b="1" dirty="0">
              <a:solidFill>
                <a:schemeClr val="bg1"/>
              </a:solidFill>
              <a:latin typeface="Helvetica" pitchFamily="34" charset="0"/>
            </a:endParaRPr>
          </a:p>
        </p:txBody>
      </p:sp>
      <p:cxnSp>
        <p:nvCxnSpPr>
          <p:cNvPr id="71" name="Straight Arrow Connector 70"/>
          <p:cNvCxnSpPr>
            <a:endCxn id="75" idx="2"/>
          </p:cNvCxnSpPr>
          <p:nvPr/>
        </p:nvCxnSpPr>
        <p:spPr>
          <a:xfrm flipH="1" flipV="1">
            <a:off x="4385667" y="1383509"/>
            <a:ext cx="1647699" cy="7862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5120000" flipV="1">
            <a:off x="5409516" y="1624113"/>
            <a:ext cx="1152000" cy="1588"/>
          </a:xfrm>
          <a:prstGeom prst="straightConnector1">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17280000" flipV="1">
            <a:off x="5934443" y="1616096"/>
            <a:ext cx="1152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94" idx="2"/>
          </p:cNvCxnSpPr>
          <p:nvPr/>
        </p:nvCxnSpPr>
        <p:spPr>
          <a:xfrm flipV="1">
            <a:off x="6476644" y="1319547"/>
            <a:ext cx="1985631" cy="844782"/>
          </a:xfrm>
          <a:prstGeom prst="straightConnector1">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646522" y="1168065"/>
            <a:ext cx="1478290" cy="215444"/>
          </a:xfrm>
          <a:prstGeom prst="rect">
            <a:avLst/>
          </a:prstGeom>
        </p:spPr>
        <p:txBody>
          <a:bodyPr wrap="none">
            <a:spAutoFit/>
          </a:bodyPr>
          <a:lstStyle/>
          <a:p>
            <a:pPr algn="ctr"/>
            <a:r>
              <a:rPr lang="sv-SE" sz="800" dirty="0">
                <a:latin typeface="Helvetica" pitchFamily="34" charset="0"/>
              </a:rPr>
              <a:t>S-acetyldihydrolipoamide[m]</a:t>
            </a:r>
          </a:p>
        </p:txBody>
      </p:sp>
      <p:sp>
        <p:nvSpPr>
          <p:cNvPr id="77" name="Rectangle 76"/>
          <p:cNvSpPr/>
          <p:nvPr/>
        </p:nvSpPr>
        <p:spPr>
          <a:xfrm>
            <a:off x="6406085" y="922583"/>
            <a:ext cx="660757" cy="215444"/>
          </a:xfrm>
          <a:prstGeom prst="rect">
            <a:avLst/>
          </a:prstGeom>
        </p:spPr>
        <p:txBody>
          <a:bodyPr wrap="none">
            <a:spAutoFit/>
          </a:bodyPr>
          <a:lstStyle/>
          <a:p>
            <a:pPr algn="ctr"/>
            <a:r>
              <a:rPr lang="sv-SE" sz="800" dirty="0">
                <a:latin typeface="Helvetica" pitchFamily="34" charset="0"/>
              </a:rPr>
              <a:t>alanine[m]</a:t>
            </a:r>
          </a:p>
        </p:txBody>
      </p:sp>
      <p:sp>
        <p:nvSpPr>
          <p:cNvPr id="78" name="Rectangle 77"/>
          <p:cNvSpPr/>
          <p:nvPr/>
        </p:nvSpPr>
        <p:spPr>
          <a:xfrm>
            <a:off x="5501859" y="905331"/>
            <a:ext cx="660757" cy="215444"/>
          </a:xfrm>
          <a:prstGeom prst="rect">
            <a:avLst/>
          </a:prstGeom>
        </p:spPr>
        <p:txBody>
          <a:bodyPr wrap="none">
            <a:spAutoFit/>
          </a:bodyPr>
          <a:lstStyle/>
          <a:p>
            <a:pPr algn="ctr"/>
            <a:r>
              <a:rPr lang="sv-SE" sz="800" dirty="0">
                <a:latin typeface="Helvetica" pitchFamily="34" charset="0"/>
              </a:rPr>
              <a:t>alanine[m]</a:t>
            </a:r>
          </a:p>
        </p:txBody>
      </p:sp>
      <p:sp>
        <p:nvSpPr>
          <p:cNvPr id="79" name="Arc 78"/>
          <p:cNvSpPr/>
          <p:nvPr/>
        </p:nvSpPr>
        <p:spPr>
          <a:xfrm rot="3164455" flipH="1">
            <a:off x="4429900" y="1644363"/>
            <a:ext cx="800653" cy="882393"/>
          </a:xfrm>
          <a:prstGeom prst="arc">
            <a:avLst>
              <a:gd name="adj1" fmla="val 14288645"/>
              <a:gd name="adj2" fmla="val 21450797"/>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Rectangle 79"/>
          <p:cNvSpPr/>
          <p:nvPr/>
        </p:nvSpPr>
        <p:spPr>
          <a:xfrm>
            <a:off x="4920788" y="1994077"/>
            <a:ext cx="692818" cy="200055"/>
          </a:xfrm>
          <a:prstGeom prst="rect">
            <a:avLst/>
          </a:prstGeom>
        </p:spPr>
        <p:txBody>
          <a:bodyPr wrap="none">
            <a:spAutoFit/>
          </a:bodyPr>
          <a:lstStyle/>
          <a:p>
            <a:r>
              <a:rPr lang="sv-SE" sz="700" dirty="0">
                <a:latin typeface="Helvetica" pitchFamily="34" charset="0"/>
              </a:rPr>
              <a:t>lipoamide[m]</a:t>
            </a:r>
          </a:p>
        </p:txBody>
      </p:sp>
      <p:sp>
        <p:nvSpPr>
          <p:cNvPr id="81" name="Rectangle 80"/>
          <p:cNvSpPr/>
          <p:nvPr/>
        </p:nvSpPr>
        <p:spPr>
          <a:xfrm>
            <a:off x="4307220" y="1737549"/>
            <a:ext cx="495649" cy="200055"/>
          </a:xfrm>
          <a:prstGeom prst="rect">
            <a:avLst/>
          </a:prstGeom>
        </p:spPr>
        <p:txBody>
          <a:bodyPr wrap="none">
            <a:spAutoFit/>
          </a:bodyPr>
          <a:lstStyle/>
          <a:p>
            <a:r>
              <a:rPr lang="sv-SE" sz="700" dirty="0">
                <a:latin typeface="Helvetica" pitchFamily="34" charset="0"/>
              </a:rPr>
              <a:t>CO2[m]</a:t>
            </a:r>
          </a:p>
        </p:txBody>
      </p:sp>
      <p:sp>
        <p:nvSpPr>
          <p:cNvPr id="82" name="Rounded Rectangle 81"/>
          <p:cNvSpPr/>
          <p:nvPr/>
        </p:nvSpPr>
        <p:spPr>
          <a:xfrm>
            <a:off x="4882909" y="1727573"/>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83" name="TextBox 82"/>
          <p:cNvSpPr txBox="1"/>
          <p:nvPr/>
        </p:nvSpPr>
        <p:spPr>
          <a:xfrm>
            <a:off x="4771146" y="1703045"/>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HMR_6410</a:t>
            </a:r>
            <a:endParaRPr lang="sv-SE" sz="700" b="1" dirty="0">
              <a:solidFill>
                <a:schemeClr val="bg1"/>
              </a:solidFill>
              <a:latin typeface="Helvetica" pitchFamily="34" charset="0"/>
            </a:endParaRPr>
          </a:p>
        </p:txBody>
      </p:sp>
      <p:sp>
        <p:nvSpPr>
          <p:cNvPr id="84" name="Arc 83"/>
          <p:cNvSpPr/>
          <p:nvPr/>
        </p:nvSpPr>
        <p:spPr>
          <a:xfrm rot="4071134" flipH="1">
            <a:off x="5105530" y="1168521"/>
            <a:ext cx="800653" cy="882393"/>
          </a:xfrm>
          <a:prstGeom prst="arc">
            <a:avLst>
              <a:gd name="adj1" fmla="val 13473557"/>
              <a:gd name="adj2" fmla="val 19844255"/>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5" name="Rounded Rectangle 84"/>
          <p:cNvSpPr/>
          <p:nvPr/>
        </p:nvSpPr>
        <p:spPr>
          <a:xfrm>
            <a:off x="5657451" y="138687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86" name="TextBox 85"/>
          <p:cNvSpPr txBox="1"/>
          <p:nvPr/>
        </p:nvSpPr>
        <p:spPr>
          <a:xfrm>
            <a:off x="5545688" y="136234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HMR_4109</a:t>
            </a:r>
            <a:endParaRPr lang="sv-SE" sz="700" b="1" dirty="0">
              <a:solidFill>
                <a:schemeClr val="bg1"/>
              </a:solidFill>
              <a:latin typeface="Helvetica" pitchFamily="34" charset="0"/>
            </a:endParaRPr>
          </a:p>
        </p:txBody>
      </p:sp>
      <p:sp>
        <p:nvSpPr>
          <p:cNvPr id="87" name="Rectangle 86"/>
          <p:cNvSpPr/>
          <p:nvPr/>
        </p:nvSpPr>
        <p:spPr>
          <a:xfrm>
            <a:off x="5113186" y="1095477"/>
            <a:ext cx="500458" cy="200055"/>
          </a:xfrm>
          <a:prstGeom prst="rect">
            <a:avLst/>
          </a:prstGeom>
        </p:spPr>
        <p:txBody>
          <a:bodyPr wrap="none">
            <a:spAutoFit/>
          </a:bodyPr>
          <a:lstStyle/>
          <a:p>
            <a:r>
              <a:rPr lang="sv-SE" sz="700" dirty="0">
                <a:latin typeface="Helvetica" pitchFamily="34" charset="0"/>
              </a:rPr>
              <a:t>AKG[m]</a:t>
            </a:r>
          </a:p>
        </p:txBody>
      </p:sp>
      <p:sp>
        <p:nvSpPr>
          <p:cNvPr id="91" name="Arc 90"/>
          <p:cNvSpPr/>
          <p:nvPr/>
        </p:nvSpPr>
        <p:spPr>
          <a:xfrm rot="19095824">
            <a:off x="7530242" y="1585857"/>
            <a:ext cx="846127" cy="650773"/>
          </a:xfrm>
          <a:prstGeom prst="arc">
            <a:avLst>
              <a:gd name="adj1" fmla="val 12618607"/>
              <a:gd name="adj2" fmla="val 1230919"/>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4" name="Rectangle 93"/>
          <p:cNvSpPr/>
          <p:nvPr/>
        </p:nvSpPr>
        <p:spPr>
          <a:xfrm>
            <a:off x="8131896" y="1104103"/>
            <a:ext cx="660757" cy="215444"/>
          </a:xfrm>
          <a:prstGeom prst="rect">
            <a:avLst/>
          </a:prstGeom>
        </p:spPr>
        <p:txBody>
          <a:bodyPr wrap="none">
            <a:spAutoFit/>
          </a:bodyPr>
          <a:lstStyle/>
          <a:p>
            <a:pPr algn="ctr"/>
            <a:r>
              <a:rPr lang="sv-SE" sz="800" dirty="0">
                <a:latin typeface="Helvetica" pitchFamily="34" charset="0"/>
              </a:rPr>
              <a:t>alanine[m]</a:t>
            </a:r>
          </a:p>
        </p:txBody>
      </p:sp>
      <p:sp>
        <p:nvSpPr>
          <p:cNvPr id="95" name="Rectangle 94"/>
          <p:cNvSpPr/>
          <p:nvPr/>
        </p:nvSpPr>
        <p:spPr>
          <a:xfrm>
            <a:off x="6950445" y="1922069"/>
            <a:ext cx="1273105" cy="200055"/>
          </a:xfrm>
          <a:prstGeom prst="rect">
            <a:avLst/>
          </a:prstGeom>
        </p:spPr>
        <p:txBody>
          <a:bodyPr wrap="none">
            <a:spAutoFit/>
          </a:bodyPr>
          <a:lstStyle/>
          <a:p>
            <a:pPr algn="ctr"/>
            <a:r>
              <a:rPr lang="sv-SE" sz="700" dirty="0">
                <a:latin typeface="Helvetica" pitchFamily="34" charset="0"/>
              </a:rPr>
              <a:t>D-3-amino-isobutanoate[m]</a:t>
            </a:r>
          </a:p>
        </p:txBody>
      </p:sp>
      <p:sp>
        <p:nvSpPr>
          <p:cNvPr id="39" name="Rounded Rectangle 38"/>
          <p:cNvSpPr/>
          <p:nvPr/>
        </p:nvSpPr>
        <p:spPr>
          <a:xfrm>
            <a:off x="7500910" y="158377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0" name="TextBox 39"/>
          <p:cNvSpPr txBox="1"/>
          <p:nvPr/>
        </p:nvSpPr>
        <p:spPr>
          <a:xfrm>
            <a:off x="7392926" y="1557749"/>
            <a:ext cx="720000" cy="144000"/>
          </a:xfrm>
          <a:prstGeom prst="rect">
            <a:avLst/>
          </a:prstGeom>
          <a:noFill/>
        </p:spPr>
        <p:txBody>
          <a:bodyPr wrap="square" rtlCol="0">
            <a:spAutoFit/>
          </a:bodyPr>
          <a:lstStyle/>
          <a:p>
            <a:pPr algn="ctr"/>
            <a:r>
              <a:rPr lang="en-GB" sz="700" b="1" dirty="0">
                <a:solidFill>
                  <a:schemeClr val="bg1"/>
                </a:solidFill>
                <a:latin typeface="Helvetica" pitchFamily="34" charset="0"/>
              </a:rPr>
              <a:t>HMR_3793</a:t>
            </a:r>
            <a:endParaRPr lang="sv-SE" sz="700" b="1" dirty="0">
              <a:solidFill>
                <a:schemeClr val="bg1"/>
              </a:solidFill>
              <a:latin typeface="Helvetica" pitchFamily="34" charset="0"/>
            </a:endParaRPr>
          </a:p>
        </p:txBody>
      </p:sp>
      <p:sp>
        <p:nvSpPr>
          <p:cNvPr id="99" name="Arc 98"/>
          <p:cNvSpPr/>
          <p:nvPr/>
        </p:nvSpPr>
        <p:spPr>
          <a:xfrm rot="16877876">
            <a:off x="6564464" y="1294482"/>
            <a:ext cx="587879" cy="650773"/>
          </a:xfrm>
          <a:prstGeom prst="arc">
            <a:avLst>
              <a:gd name="adj1" fmla="val 12741817"/>
              <a:gd name="adj2" fmla="val 2084075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0" name="Rectangle 99"/>
          <p:cNvSpPr/>
          <p:nvPr/>
        </p:nvSpPr>
        <p:spPr>
          <a:xfrm>
            <a:off x="6783996" y="1222241"/>
            <a:ext cx="1010213" cy="200055"/>
          </a:xfrm>
          <a:prstGeom prst="rect">
            <a:avLst/>
          </a:prstGeom>
        </p:spPr>
        <p:txBody>
          <a:bodyPr wrap="none">
            <a:spAutoFit/>
          </a:bodyPr>
          <a:lstStyle/>
          <a:p>
            <a:r>
              <a:rPr lang="sv-SE" sz="700" dirty="0">
                <a:latin typeface="Helvetica" pitchFamily="34" charset="0"/>
              </a:rPr>
              <a:t>2-oxoglutaramate[m]</a:t>
            </a:r>
            <a:endParaRPr lang="sv-SE" sz="700" dirty="0"/>
          </a:p>
        </p:txBody>
      </p:sp>
      <p:sp>
        <p:nvSpPr>
          <p:cNvPr id="101" name="Rectangle 100"/>
          <p:cNvSpPr/>
          <p:nvPr/>
        </p:nvSpPr>
        <p:spPr>
          <a:xfrm>
            <a:off x="6377826" y="1786679"/>
            <a:ext cx="699230" cy="200055"/>
          </a:xfrm>
          <a:prstGeom prst="rect">
            <a:avLst/>
          </a:prstGeom>
        </p:spPr>
        <p:txBody>
          <a:bodyPr wrap="none">
            <a:spAutoFit/>
          </a:bodyPr>
          <a:lstStyle/>
          <a:p>
            <a:r>
              <a:rPr lang="sv-SE" sz="700" dirty="0">
                <a:latin typeface="Helvetica" pitchFamily="34" charset="0"/>
              </a:rPr>
              <a:t>glutamine[m]</a:t>
            </a:r>
          </a:p>
        </p:txBody>
      </p:sp>
      <p:sp>
        <p:nvSpPr>
          <p:cNvPr id="103" name="Rounded Rectangle 102"/>
          <p:cNvSpPr/>
          <p:nvPr/>
        </p:nvSpPr>
        <p:spPr>
          <a:xfrm>
            <a:off x="6308149" y="148476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04" name="TextBox 103"/>
          <p:cNvSpPr txBox="1"/>
          <p:nvPr/>
        </p:nvSpPr>
        <p:spPr>
          <a:xfrm>
            <a:off x="6196386" y="146023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HMR_4197</a:t>
            </a:r>
            <a:endParaRPr lang="sv-SE" sz="700" b="1" dirty="0">
              <a:solidFill>
                <a:schemeClr val="bg1"/>
              </a:solidFill>
              <a:latin typeface="Helvetica" pitchFamily="34" charset="0"/>
            </a:endParaRPr>
          </a:p>
        </p:txBody>
      </p:sp>
      <p:sp>
        <p:nvSpPr>
          <p:cNvPr id="105" name="Rounded Rectangle 104"/>
          <p:cNvSpPr/>
          <p:nvPr/>
        </p:nvSpPr>
        <p:spPr>
          <a:xfrm>
            <a:off x="323528" y="744061"/>
            <a:ext cx="8784976" cy="3744000"/>
          </a:xfrm>
          <a:prstGeom prst="roundRect">
            <a:avLst>
              <a:gd name="adj" fmla="val 4767"/>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TextBox 105"/>
          <p:cNvSpPr txBox="1"/>
          <p:nvPr/>
        </p:nvSpPr>
        <p:spPr>
          <a:xfrm>
            <a:off x="322504" y="826487"/>
            <a:ext cx="648072" cy="246221"/>
          </a:xfrm>
          <a:prstGeom prst="rect">
            <a:avLst/>
          </a:prstGeom>
          <a:noFill/>
        </p:spPr>
        <p:txBody>
          <a:bodyPr wrap="square" rtlCol="0">
            <a:spAutoFit/>
          </a:bodyPr>
          <a:lstStyle/>
          <a:p>
            <a:r>
              <a:rPr lang="en-GB" sz="1000" b="1" i="1" dirty="0">
                <a:latin typeface="Helvetica" pitchFamily="34" charset="0"/>
              </a:rPr>
              <a:t>Cytosol</a:t>
            </a:r>
            <a:endParaRPr lang="sv-SE" sz="1000" b="1" i="1" dirty="0">
              <a:latin typeface="Helvetica" pitchFamily="34" charset="0"/>
            </a:endParaRPr>
          </a:p>
        </p:txBody>
      </p:sp>
      <p:sp>
        <p:nvSpPr>
          <p:cNvPr id="109" name="Rectangle 108"/>
          <p:cNvSpPr/>
          <p:nvPr/>
        </p:nvSpPr>
        <p:spPr>
          <a:xfrm>
            <a:off x="420727" y="2139431"/>
            <a:ext cx="649538" cy="215444"/>
          </a:xfrm>
          <a:prstGeom prst="rect">
            <a:avLst/>
          </a:prstGeom>
        </p:spPr>
        <p:txBody>
          <a:bodyPr wrap="none">
            <a:spAutoFit/>
          </a:bodyPr>
          <a:lstStyle/>
          <a:p>
            <a:pPr algn="ctr"/>
            <a:r>
              <a:rPr lang="sv-SE" sz="800" dirty="0">
                <a:latin typeface="Helvetica" pitchFamily="34" charset="0"/>
              </a:rPr>
              <a:t>glucose[c]</a:t>
            </a:r>
          </a:p>
        </p:txBody>
      </p:sp>
      <p:sp>
        <p:nvSpPr>
          <p:cNvPr id="110" name="Rectangle 109"/>
          <p:cNvSpPr/>
          <p:nvPr/>
        </p:nvSpPr>
        <p:spPr>
          <a:xfrm>
            <a:off x="1315455" y="2139431"/>
            <a:ext cx="1342035" cy="215444"/>
          </a:xfrm>
          <a:prstGeom prst="rect">
            <a:avLst/>
          </a:prstGeom>
        </p:spPr>
        <p:txBody>
          <a:bodyPr wrap="none">
            <a:spAutoFit/>
          </a:bodyPr>
          <a:lstStyle/>
          <a:p>
            <a:pPr algn="ctr"/>
            <a:r>
              <a:rPr lang="sv-SE" sz="800" dirty="0">
                <a:latin typeface="Helvetica" pitchFamily="34" charset="0"/>
              </a:rPr>
              <a:t>3-phospho-D-glycerate[c]</a:t>
            </a:r>
          </a:p>
        </p:txBody>
      </p:sp>
      <p:sp>
        <p:nvSpPr>
          <p:cNvPr id="111" name="Rectangle 110"/>
          <p:cNvSpPr/>
          <p:nvPr/>
        </p:nvSpPr>
        <p:spPr>
          <a:xfrm>
            <a:off x="2908694" y="1013639"/>
            <a:ext cx="598241" cy="215444"/>
          </a:xfrm>
          <a:prstGeom prst="rect">
            <a:avLst/>
          </a:prstGeom>
        </p:spPr>
        <p:txBody>
          <a:bodyPr wrap="none">
            <a:spAutoFit/>
          </a:bodyPr>
          <a:lstStyle/>
          <a:p>
            <a:pPr algn="ctr"/>
            <a:r>
              <a:rPr lang="sv-SE" sz="800" dirty="0">
                <a:latin typeface="Helvetica" pitchFamily="34" charset="0"/>
              </a:rPr>
              <a:t>lactate[c]</a:t>
            </a:r>
          </a:p>
        </p:txBody>
      </p:sp>
      <p:sp>
        <p:nvSpPr>
          <p:cNvPr id="113" name="Line 1695"/>
          <p:cNvSpPr>
            <a:spLocks noChangeShapeType="1"/>
          </p:cNvSpPr>
          <p:nvPr/>
        </p:nvSpPr>
        <p:spPr bwMode="auto">
          <a:xfrm>
            <a:off x="1008405" y="2248487"/>
            <a:ext cx="360000" cy="0"/>
          </a:xfrm>
          <a:prstGeom prst="line">
            <a:avLst/>
          </a:prstGeom>
          <a:noFill/>
          <a:ln w="12700">
            <a:solidFill>
              <a:schemeClr val="tx1"/>
            </a:solidFill>
            <a:prstDash val="dash"/>
            <a:round/>
            <a:headEnd/>
            <a:tailEnd type="triangle" w="med" len="med"/>
          </a:ln>
          <a:effectLst/>
        </p:spPr>
        <p:txBody>
          <a:bodyPr/>
          <a:lstStyle/>
          <a:p>
            <a:endParaRPr lang="sv-SE" sz="800">
              <a:latin typeface="Helvetica" pitchFamily="34" charset="0"/>
            </a:endParaRPr>
          </a:p>
        </p:txBody>
      </p:sp>
      <p:sp>
        <p:nvSpPr>
          <p:cNvPr id="114" name="Line 1695"/>
          <p:cNvSpPr>
            <a:spLocks noChangeShapeType="1"/>
          </p:cNvSpPr>
          <p:nvPr/>
        </p:nvSpPr>
        <p:spPr bwMode="auto">
          <a:xfrm>
            <a:off x="2606370" y="2248487"/>
            <a:ext cx="360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115" name="Line 1695"/>
          <p:cNvSpPr>
            <a:spLocks noChangeShapeType="1"/>
          </p:cNvSpPr>
          <p:nvPr/>
        </p:nvSpPr>
        <p:spPr bwMode="auto">
          <a:xfrm>
            <a:off x="119359" y="2248487"/>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cxnSp>
        <p:nvCxnSpPr>
          <p:cNvPr id="119" name="Straight Arrow Connector 118"/>
          <p:cNvCxnSpPr/>
          <p:nvPr/>
        </p:nvCxnSpPr>
        <p:spPr>
          <a:xfrm rot="-5400000" flipV="1">
            <a:off x="2714983" y="1690074"/>
            <a:ext cx="972000" cy="1588"/>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Arc 92"/>
          <p:cNvSpPr/>
          <p:nvPr/>
        </p:nvSpPr>
        <p:spPr>
          <a:xfrm rot="12690012" flipH="1">
            <a:off x="3830602" y="3007734"/>
            <a:ext cx="1278132" cy="943248"/>
          </a:xfrm>
          <a:prstGeom prst="arc">
            <a:avLst>
              <a:gd name="adj1" fmla="val 15143243"/>
              <a:gd name="adj2" fmla="val 205900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6" name="Arc 95"/>
          <p:cNvSpPr/>
          <p:nvPr/>
        </p:nvSpPr>
        <p:spPr>
          <a:xfrm rot="15360208" flipH="1">
            <a:off x="3770995" y="2917485"/>
            <a:ext cx="1278132" cy="943248"/>
          </a:xfrm>
          <a:prstGeom prst="arc">
            <a:avLst>
              <a:gd name="adj1" fmla="val 16054635"/>
              <a:gd name="adj2" fmla="val 1735829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7" name="Arc 96"/>
          <p:cNvSpPr/>
          <p:nvPr/>
        </p:nvSpPr>
        <p:spPr>
          <a:xfrm rot="16956561" flipH="1">
            <a:off x="3772972" y="2856536"/>
            <a:ext cx="1278132" cy="943248"/>
          </a:xfrm>
          <a:prstGeom prst="arc">
            <a:avLst>
              <a:gd name="adj1" fmla="val 15434114"/>
              <a:gd name="adj2" fmla="val 1727923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8" name="Text Box 30141"/>
          <p:cNvSpPr txBox="1">
            <a:spLocks noChangeArrowheads="1"/>
          </p:cNvSpPr>
          <p:nvPr/>
        </p:nvSpPr>
        <p:spPr bwMode="auto">
          <a:xfrm>
            <a:off x="3637408" y="3312655"/>
            <a:ext cx="906017"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cis-aconitate</a:t>
            </a:r>
            <a:r>
              <a:rPr lang="en-US" sz="800" dirty="0">
                <a:latin typeface="Helvetica" pitchFamily="34" charset="0"/>
                <a:cs typeface="Arial" charset="0"/>
              </a:rPr>
              <a:t>[m]</a:t>
            </a:r>
          </a:p>
        </p:txBody>
      </p:sp>
      <p:sp>
        <p:nvSpPr>
          <p:cNvPr id="102" name="Text Box 30141"/>
          <p:cNvSpPr txBox="1">
            <a:spLocks noChangeArrowheads="1"/>
          </p:cNvSpPr>
          <p:nvPr/>
        </p:nvSpPr>
        <p:spPr bwMode="auto">
          <a:xfrm>
            <a:off x="3666742" y="2953195"/>
            <a:ext cx="739305"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isocitrate</a:t>
            </a:r>
            <a:r>
              <a:rPr lang="en-US" sz="800" dirty="0">
                <a:latin typeface="Helvetica" pitchFamily="34" charset="0"/>
                <a:cs typeface="Arial" charset="0"/>
              </a:rPr>
              <a:t>[m]</a:t>
            </a:r>
          </a:p>
        </p:txBody>
      </p:sp>
      <p:sp>
        <p:nvSpPr>
          <p:cNvPr id="107" name="Arc 106"/>
          <p:cNvSpPr/>
          <p:nvPr/>
        </p:nvSpPr>
        <p:spPr>
          <a:xfrm rot="18760200" flipH="1">
            <a:off x="3796868" y="2748009"/>
            <a:ext cx="1278132" cy="895059"/>
          </a:xfrm>
          <a:prstGeom prst="arc">
            <a:avLst>
              <a:gd name="adj1" fmla="val 15143243"/>
              <a:gd name="adj2" fmla="val 1727923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8" name="Text Box 30141"/>
          <p:cNvSpPr txBox="1">
            <a:spLocks noChangeArrowheads="1"/>
          </p:cNvSpPr>
          <p:nvPr/>
        </p:nvSpPr>
        <p:spPr bwMode="auto">
          <a:xfrm>
            <a:off x="4041414" y="2626487"/>
            <a:ext cx="545342"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AKG[m]</a:t>
            </a:r>
          </a:p>
        </p:txBody>
      </p:sp>
      <p:sp>
        <p:nvSpPr>
          <p:cNvPr id="112" name="Arc 111"/>
          <p:cNvSpPr/>
          <p:nvPr/>
        </p:nvSpPr>
        <p:spPr>
          <a:xfrm flipH="1">
            <a:off x="3958432" y="2660925"/>
            <a:ext cx="1278132" cy="943248"/>
          </a:xfrm>
          <a:prstGeom prst="arc">
            <a:avLst>
              <a:gd name="adj1" fmla="val 15143243"/>
              <a:gd name="adj2" fmla="val 1727923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6" name="Arc 115"/>
          <p:cNvSpPr/>
          <p:nvPr/>
        </p:nvSpPr>
        <p:spPr>
          <a:xfrm rot="5229505" flipH="1">
            <a:off x="3931954" y="2666357"/>
            <a:ext cx="1332000" cy="1332000"/>
          </a:xfrm>
          <a:prstGeom prst="arc">
            <a:avLst>
              <a:gd name="adj1" fmla="val 13279082"/>
              <a:gd name="adj2" fmla="val 20228554"/>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1" name="Line 1695"/>
          <p:cNvSpPr>
            <a:spLocks noChangeShapeType="1"/>
          </p:cNvSpPr>
          <p:nvPr/>
        </p:nvSpPr>
        <p:spPr bwMode="auto">
          <a:xfrm>
            <a:off x="2628000" y="2734487"/>
            <a:ext cx="432000" cy="0"/>
          </a:xfrm>
          <a:prstGeom prst="line">
            <a:avLst/>
          </a:prstGeom>
          <a:noFill/>
          <a:ln w="12700">
            <a:solidFill>
              <a:srgbClr val="009900"/>
            </a:solidFill>
            <a:prstDash val="dash"/>
            <a:round/>
            <a:headEnd/>
            <a:tailEnd type="triangle" w="med" len="med"/>
          </a:ln>
          <a:effectLst/>
        </p:spPr>
        <p:txBody>
          <a:bodyPr/>
          <a:lstStyle/>
          <a:p>
            <a:endParaRPr lang="sv-SE" sz="700"/>
          </a:p>
        </p:txBody>
      </p:sp>
      <p:sp>
        <p:nvSpPr>
          <p:cNvPr id="123" name="Text Box 30141"/>
          <p:cNvSpPr txBox="1">
            <a:spLocks noChangeArrowheads="1"/>
          </p:cNvSpPr>
          <p:nvPr/>
        </p:nvSpPr>
        <p:spPr bwMode="auto">
          <a:xfrm>
            <a:off x="3024000" y="2626487"/>
            <a:ext cx="511680"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AKG[c]</a:t>
            </a:r>
          </a:p>
        </p:txBody>
      </p:sp>
      <p:cxnSp>
        <p:nvCxnSpPr>
          <p:cNvPr id="124" name="Straight Arrow Connector 123"/>
          <p:cNvCxnSpPr/>
          <p:nvPr/>
        </p:nvCxnSpPr>
        <p:spPr>
          <a:xfrm flipV="1">
            <a:off x="3492000" y="2734487"/>
            <a:ext cx="612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Arc 124"/>
          <p:cNvSpPr/>
          <p:nvPr/>
        </p:nvSpPr>
        <p:spPr>
          <a:xfrm rot="5400000">
            <a:off x="2575597" y="1348232"/>
            <a:ext cx="587879" cy="650773"/>
          </a:xfrm>
          <a:prstGeom prst="arc">
            <a:avLst>
              <a:gd name="adj1" fmla="val 11650780"/>
              <a:gd name="adj2" fmla="val 20840753"/>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6" name="Rectangle 125"/>
          <p:cNvSpPr/>
          <p:nvPr/>
        </p:nvSpPr>
        <p:spPr>
          <a:xfrm>
            <a:off x="2451890" y="1286136"/>
            <a:ext cx="551754" cy="200055"/>
          </a:xfrm>
          <a:prstGeom prst="rect">
            <a:avLst/>
          </a:prstGeom>
        </p:spPr>
        <p:txBody>
          <a:bodyPr wrap="none">
            <a:spAutoFit/>
          </a:bodyPr>
          <a:lstStyle/>
          <a:p>
            <a:r>
              <a:rPr lang="sv-SE" sz="700" dirty="0">
                <a:latin typeface="Helvetica" pitchFamily="34" charset="0"/>
              </a:rPr>
              <a:t>NAD+[m]</a:t>
            </a:r>
          </a:p>
        </p:txBody>
      </p:sp>
      <p:sp>
        <p:nvSpPr>
          <p:cNvPr id="127" name="Rectangle 126"/>
          <p:cNvSpPr/>
          <p:nvPr/>
        </p:nvSpPr>
        <p:spPr>
          <a:xfrm>
            <a:off x="2472142" y="1822979"/>
            <a:ext cx="562975" cy="307777"/>
          </a:xfrm>
          <a:prstGeom prst="rect">
            <a:avLst/>
          </a:prstGeom>
        </p:spPr>
        <p:txBody>
          <a:bodyPr wrap="none">
            <a:spAutoFit/>
          </a:bodyPr>
          <a:lstStyle/>
          <a:p>
            <a:r>
              <a:rPr lang="sv-SE" sz="700" dirty="0">
                <a:latin typeface="Helvetica" pitchFamily="34" charset="0"/>
              </a:rPr>
              <a:t>H+[m]</a:t>
            </a:r>
          </a:p>
          <a:p>
            <a:r>
              <a:rPr lang="sv-SE" sz="700" dirty="0">
                <a:latin typeface="Helvetica" pitchFamily="34" charset="0"/>
              </a:rPr>
              <a:t>NADH[m]</a:t>
            </a:r>
          </a:p>
        </p:txBody>
      </p:sp>
      <p:sp>
        <p:nvSpPr>
          <p:cNvPr id="128" name="Rounded Rectangle 127"/>
          <p:cNvSpPr/>
          <p:nvPr/>
        </p:nvSpPr>
        <p:spPr>
          <a:xfrm>
            <a:off x="2918067" y="157972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29" name="TextBox 128"/>
          <p:cNvSpPr txBox="1"/>
          <p:nvPr/>
        </p:nvSpPr>
        <p:spPr>
          <a:xfrm>
            <a:off x="2806304" y="155519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HMR_4388</a:t>
            </a:r>
            <a:endParaRPr lang="sv-SE" sz="700" b="1" dirty="0">
              <a:solidFill>
                <a:schemeClr val="bg1"/>
              </a:solidFill>
              <a:latin typeface="Helvetica" pitchFamily="34" charset="0"/>
            </a:endParaRPr>
          </a:p>
        </p:txBody>
      </p:sp>
      <p:sp>
        <p:nvSpPr>
          <p:cNvPr id="192" name="Rectangle 191"/>
          <p:cNvSpPr/>
          <p:nvPr/>
        </p:nvSpPr>
        <p:spPr>
          <a:xfrm>
            <a:off x="1306114" y="2435264"/>
            <a:ext cx="1454244" cy="215444"/>
          </a:xfrm>
          <a:prstGeom prst="rect">
            <a:avLst/>
          </a:prstGeom>
        </p:spPr>
        <p:txBody>
          <a:bodyPr wrap="none">
            <a:spAutoFit/>
          </a:bodyPr>
          <a:lstStyle/>
          <a:p>
            <a:pPr algn="ctr"/>
            <a:r>
              <a:rPr lang="sv-SE" sz="800" dirty="0">
                <a:latin typeface="Helvetica" pitchFamily="34" charset="0"/>
              </a:rPr>
              <a:t>3-phosphonooxypyruvate[c]</a:t>
            </a:r>
          </a:p>
        </p:txBody>
      </p:sp>
      <p:sp>
        <p:nvSpPr>
          <p:cNvPr id="193" name="Line 1695"/>
          <p:cNvSpPr>
            <a:spLocks noChangeShapeType="1"/>
          </p:cNvSpPr>
          <p:nvPr/>
        </p:nvSpPr>
        <p:spPr bwMode="auto">
          <a:xfrm rot="5400000">
            <a:off x="1958332" y="2392487"/>
            <a:ext cx="144000" cy="0"/>
          </a:xfrm>
          <a:prstGeom prst="line">
            <a:avLst/>
          </a:prstGeom>
          <a:noFill/>
          <a:ln w="12700">
            <a:solidFill>
              <a:srgbClr val="009900"/>
            </a:solidFill>
            <a:prstDash val="solid"/>
            <a:round/>
            <a:headEnd/>
            <a:tailEnd type="triangle" w="med" len="med"/>
          </a:ln>
          <a:effectLst/>
        </p:spPr>
        <p:txBody>
          <a:bodyPr/>
          <a:lstStyle/>
          <a:p>
            <a:endParaRPr lang="sv-SE" sz="700"/>
          </a:p>
        </p:txBody>
      </p:sp>
      <p:sp>
        <p:nvSpPr>
          <p:cNvPr id="194" name="Line 1695"/>
          <p:cNvSpPr>
            <a:spLocks noChangeShapeType="1"/>
          </p:cNvSpPr>
          <p:nvPr/>
        </p:nvSpPr>
        <p:spPr bwMode="auto">
          <a:xfrm rot="5400000">
            <a:off x="1850332" y="2752876"/>
            <a:ext cx="360000" cy="0"/>
          </a:xfrm>
          <a:prstGeom prst="line">
            <a:avLst/>
          </a:prstGeom>
          <a:noFill/>
          <a:ln w="12700">
            <a:solidFill>
              <a:srgbClr val="009900"/>
            </a:solidFill>
            <a:prstDash val="solid"/>
            <a:round/>
            <a:headEnd/>
            <a:tailEnd type="triangle" w="med" len="med"/>
          </a:ln>
          <a:effectLst/>
        </p:spPr>
        <p:txBody>
          <a:bodyPr/>
          <a:lstStyle/>
          <a:p>
            <a:endParaRPr lang="sv-SE" sz="700"/>
          </a:p>
        </p:txBody>
      </p:sp>
      <p:sp>
        <p:nvSpPr>
          <p:cNvPr id="195" name="Line 1695"/>
          <p:cNvSpPr>
            <a:spLocks noChangeShapeType="1"/>
          </p:cNvSpPr>
          <p:nvPr/>
        </p:nvSpPr>
        <p:spPr bwMode="auto">
          <a:xfrm rot="5400000">
            <a:off x="1850332" y="3247407"/>
            <a:ext cx="360000" cy="0"/>
          </a:xfrm>
          <a:prstGeom prst="line">
            <a:avLst/>
          </a:prstGeom>
          <a:noFill/>
          <a:ln w="12700">
            <a:solidFill>
              <a:srgbClr val="009900"/>
            </a:solidFill>
            <a:prstDash val="solid"/>
            <a:round/>
            <a:headEnd/>
            <a:tailEnd type="triangle" w="med" len="med"/>
          </a:ln>
          <a:effectLst/>
        </p:spPr>
        <p:txBody>
          <a:bodyPr/>
          <a:lstStyle/>
          <a:p>
            <a:endParaRPr lang="sv-SE" sz="700"/>
          </a:p>
        </p:txBody>
      </p:sp>
      <p:sp>
        <p:nvSpPr>
          <p:cNvPr id="196" name="Rectangle 195"/>
          <p:cNvSpPr/>
          <p:nvPr/>
        </p:nvSpPr>
        <p:spPr>
          <a:xfrm>
            <a:off x="1743230" y="3390418"/>
            <a:ext cx="574196" cy="215444"/>
          </a:xfrm>
          <a:prstGeom prst="rect">
            <a:avLst/>
          </a:prstGeom>
        </p:spPr>
        <p:txBody>
          <a:bodyPr wrap="none">
            <a:spAutoFit/>
          </a:bodyPr>
          <a:lstStyle/>
          <a:p>
            <a:pPr algn="ctr"/>
            <a:r>
              <a:rPr lang="sv-SE" sz="800" dirty="0">
                <a:latin typeface="Helvetica" pitchFamily="34" charset="0"/>
              </a:rPr>
              <a:t>serine[c]</a:t>
            </a:r>
          </a:p>
        </p:txBody>
      </p:sp>
      <p:sp>
        <p:nvSpPr>
          <p:cNvPr id="197" name="Rectangle 196"/>
          <p:cNvSpPr/>
          <p:nvPr/>
        </p:nvSpPr>
        <p:spPr>
          <a:xfrm>
            <a:off x="1503199" y="2901220"/>
            <a:ext cx="1063113" cy="215444"/>
          </a:xfrm>
          <a:prstGeom prst="rect">
            <a:avLst/>
          </a:prstGeom>
        </p:spPr>
        <p:txBody>
          <a:bodyPr wrap="none">
            <a:spAutoFit/>
          </a:bodyPr>
          <a:lstStyle/>
          <a:p>
            <a:pPr algn="ctr"/>
            <a:r>
              <a:rPr lang="sv-SE" sz="800" dirty="0">
                <a:latin typeface="Helvetica" pitchFamily="34" charset="0"/>
              </a:rPr>
              <a:t>3-phosphoserine[c]</a:t>
            </a:r>
          </a:p>
        </p:txBody>
      </p:sp>
      <p:sp>
        <p:nvSpPr>
          <p:cNvPr id="202" name="Rectangle 201"/>
          <p:cNvSpPr/>
          <p:nvPr/>
        </p:nvSpPr>
        <p:spPr>
          <a:xfrm>
            <a:off x="2158584" y="2626487"/>
            <a:ext cx="511680" cy="215444"/>
          </a:xfrm>
          <a:prstGeom prst="rect">
            <a:avLst/>
          </a:prstGeom>
        </p:spPr>
        <p:txBody>
          <a:bodyPr wrap="none">
            <a:spAutoFit/>
          </a:bodyPr>
          <a:lstStyle/>
          <a:p>
            <a:pPr algn="ctr"/>
            <a:r>
              <a:rPr lang="sv-SE" sz="800" dirty="0">
                <a:latin typeface="Helvetica" pitchFamily="34" charset="0"/>
              </a:rPr>
              <a:t>AKG[c]</a:t>
            </a:r>
          </a:p>
        </p:txBody>
      </p:sp>
      <p:sp>
        <p:nvSpPr>
          <p:cNvPr id="211" name="Arc 210"/>
          <p:cNvSpPr/>
          <p:nvPr/>
        </p:nvSpPr>
        <p:spPr>
          <a:xfrm rot="5400000" flipH="1" flipV="1">
            <a:off x="2113472" y="2388373"/>
            <a:ext cx="252000" cy="432000"/>
          </a:xfrm>
          <a:prstGeom prst="arc">
            <a:avLst>
              <a:gd name="adj1" fmla="val 10874499"/>
              <a:gd name="adj2" fmla="val 15910062"/>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6" name="TextBox 155"/>
          <p:cNvSpPr txBox="1">
            <a:spLocks noChangeArrowheads="1"/>
          </p:cNvSpPr>
          <p:nvPr/>
        </p:nvSpPr>
        <p:spPr bwMode="auto">
          <a:xfrm>
            <a:off x="264892" y="4764840"/>
            <a:ext cx="8734100" cy="1323439"/>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Decreased AKG flux on TCA cycle should be balanced by the increased flux through mitochondrial pyruvate.</a:t>
            </a:r>
          </a:p>
          <a:p>
            <a:endParaRPr lang="en-GB" sz="1600" dirty="0">
              <a:latin typeface="Arial" charset="0"/>
              <a:cs typeface="Arial" charset="0"/>
            </a:endParaRPr>
          </a:p>
          <a:p>
            <a:pPr>
              <a:buFont typeface="Arial" pitchFamily="34" charset="0"/>
              <a:buChar char="•"/>
            </a:pPr>
            <a:r>
              <a:rPr lang="en-GB" sz="1600" dirty="0">
                <a:latin typeface="Arial" charset="0"/>
                <a:cs typeface="Arial" charset="0"/>
              </a:rPr>
              <a:t> In NASH patients reactions involving mitochondrial pyruvate is also down regulated. (Mitochondrial dysfunction similar to our findings in the adipose tissue of obese patients.)</a:t>
            </a:r>
            <a:endParaRPr lang="sv-SE" sz="1100" dirty="0">
              <a:latin typeface="Arial" charset="0"/>
              <a:cs typeface="Arial" charset="0"/>
            </a:endParaRPr>
          </a:p>
        </p:txBody>
      </p:sp>
      <p:sp>
        <p:nvSpPr>
          <p:cNvPr id="157" name="Rectangle 2"/>
          <p:cNvSpPr txBox="1">
            <a:spLocks noChangeArrowheads="1"/>
          </p:cNvSpPr>
          <p:nvPr/>
        </p:nvSpPr>
        <p:spPr>
          <a:xfrm>
            <a:off x="504000" y="0"/>
            <a:ext cx="7340896" cy="540000"/>
          </a:xfrm>
          <a:prstGeom prst="rect">
            <a:avLst/>
          </a:prstGeom>
        </p:spPr>
        <p:txBody>
          <a:bodyPr/>
          <a:lstStyle/>
          <a:p>
            <a:pPr eaLnBrk="0" hangingPunct="0">
              <a:defRPr/>
            </a:pPr>
            <a:r>
              <a:rPr lang="en-GB" sz="3600" dirty="0">
                <a:latin typeface="Arial" pitchFamily="34" charset="0"/>
                <a:ea typeface="+mj-ea"/>
                <a:cs typeface="Arial" pitchFamily="34" charset="0"/>
              </a:rPr>
              <a:t>Mitochondrial dysfunction in NASH</a:t>
            </a:r>
          </a:p>
        </p:txBody>
      </p:sp>
      <p:sp>
        <p:nvSpPr>
          <p:cNvPr id="15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48</a:t>
            </a:fld>
            <a:endParaRPr lang="en-GB" sz="1400" dirty="0">
              <a:solidFill>
                <a:schemeClr val="bg1"/>
              </a:solidFill>
              <a:latin typeface="Arial"/>
              <a:cs typeface="Arial"/>
            </a:endParaRPr>
          </a:p>
        </p:txBody>
      </p:sp>
      <p:sp>
        <p:nvSpPr>
          <p:cNvPr id="117" name="TextBox 116">
            <a:extLst>
              <a:ext uri="{FF2B5EF4-FFF2-40B4-BE49-F238E27FC236}">
                <a16:creationId xmlns:a16="http://schemas.microsoft.com/office/drawing/2014/main" id="{FBB058AD-98C8-394E-B9B7-D6C1C6CC5CD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559520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4000" y="0"/>
            <a:ext cx="6110010" cy="540000"/>
          </a:xfrm>
          <a:prstGeom prst="rect">
            <a:avLst/>
          </a:prstGeom>
        </p:spPr>
        <p:txBody>
          <a:bodyPr/>
          <a:lstStyle/>
          <a:p>
            <a:pPr eaLnBrk="0" hangingPunct="0">
              <a:defRPr/>
            </a:pPr>
            <a:r>
              <a:rPr lang="en-GB" sz="3600" dirty="0">
                <a:latin typeface="Arial" pitchFamily="34" charset="0"/>
                <a:ea typeface="+mj-ea"/>
                <a:cs typeface="Arial" pitchFamily="34" charset="0"/>
              </a:rPr>
              <a:t>Proposed targets for NASH</a:t>
            </a:r>
          </a:p>
        </p:txBody>
      </p:sp>
      <p:pic>
        <p:nvPicPr>
          <p:cNvPr id="4098" name="Picture 2"/>
          <p:cNvPicPr>
            <a:picLocks noChangeAspect="1" noChangeArrowheads="1"/>
          </p:cNvPicPr>
          <p:nvPr/>
        </p:nvPicPr>
        <p:blipFill>
          <a:blip r:embed="rId2"/>
          <a:srcRect/>
          <a:stretch>
            <a:fillRect/>
          </a:stretch>
        </p:blipFill>
        <p:spPr bwMode="auto">
          <a:xfrm>
            <a:off x="1008679" y="635697"/>
            <a:ext cx="6447658" cy="2946432"/>
          </a:xfrm>
          <a:prstGeom prst="rect">
            <a:avLst/>
          </a:prstGeom>
          <a:noFill/>
          <a:ln w="9525">
            <a:noFill/>
            <a:miter lim="800000"/>
            <a:headEnd/>
            <a:tailEnd/>
          </a:ln>
          <a:effectLst/>
        </p:spPr>
      </p:pic>
      <p:sp>
        <p:nvSpPr>
          <p:cNvPr id="51" name="TextBox 50"/>
          <p:cNvSpPr txBox="1">
            <a:spLocks noChangeArrowheads="1"/>
          </p:cNvSpPr>
          <p:nvPr/>
        </p:nvSpPr>
        <p:spPr bwMode="auto">
          <a:xfrm>
            <a:off x="139312" y="3615578"/>
            <a:ext cx="8734100" cy="830997"/>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Serine level can be increased through its supplement.</a:t>
            </a:r>
          </a:p>
          <a:p>
            <a:pPr>
              <a:buFont typeface="Arial" pitchFamily="34" charset="0"/>
              <a:buChar char="•"/>
            </a:pPr>
            <a:r>
              <a:rPr lang="en-GB" sz="1600" dirty="0">
                <a:latin typeface="Arial" charset="0"/>
                <a:cs typeface="Arial" charset="0"/>
              </a:rPr>
              <a:t> SHMT1 can be amplified in order to increase the serine level.</a:t>
            </a:r>
            <a:endParaRPr lang="sv-SE" sz="1100" dirty="0">
              <a:latin typeface="Arial" charset="0"/>
              <a:cs typeface="Arial" charset="0"/>
            </a:endParaRPr>
          </a:p>
          <a:p>
            <a:pPr>
              <a:buFont typeface="Arial" pitchFamily="34" charset="0"/>
              <a:buChar char="•"/>
            </a:pPr>
            <a:r>
              <a:rPr lang="en-GB" sz="1600" dirty="0">
                <a:latin typeface="Arial" charset="0"/>
                <a:cs typeface="Arial" charset="0"/>
              </a:rPr>
              <a:t> However, these two solutions do not increase the AKG transported to mitochondria.</a:t>
            </a:r>
          </a:p>
        </p:txBody>
      </p:sp>
      <p:sp>
        <p:nvSpPr>
          <p:cNvPr id="52" name="TextBox 51"/>
          <p:cNvSpPr txBox="1">
            <a:spLocks noChangeArrowheads="1"/>
          </p:cNvSpPr>
          <p:nvPr/>
        </p:nvSpPr>
        <p:spPr bwMode="auto">
          <a:xfrm>
            <a:off x="139312" y="4537759"/>
            <a:ext cx="8734100" cy="1077218"/>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PSPH rate limiting enzyme in liver can be amplified in order to produce more serine in NASH patients and this may increase the AKG transported to mitochondria and overcome mitochondrial dysfunction.</a:t>
            </a:r>
          </a:p>
          <a:p>
            <a:pPr>
              <a:buFont typeface="Arial" pitchFamily="34" charset="0"/>
              <a:buChar char="•"/>
            </a:pPr>
            <a:r>
              <a:rPr lang="en-GB" sz="1600" dirty="0">
                <a:latin typeface="Arial" charset="0"/>
                <a:cs typeface="Arial" charset="0"/>
              </a:rPr>
              <a:t> Similarly BCAT1 can be inhibited and increased level of glutamate can be converted to AKG.</a:t>
            </a:r>
          </a:p>
        </p:txBody>
      </p:sp>
      <p:sp>
        <p:nvSpPr>
          <p:cNvPr id="53" name="TextBox 52"/>
          <p:cNvSpPr txBox="1">
            <a:spLocks noChangeArrowheads="1"/>
          </p:cNvSpPr>
          <p:nvPr/>
        </p:nvSpPr>
        <p:spPr bwMode="auto">
          <a:xfrm>
            <a:off x="151747" y="5705936"/>
            <a:ext cx="8734100" cy="584775"/>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Our solutions are supported by the metabolomics study in NASH patients where they reported decreased level of serine and increased level of glutamate.</a:t>
            </a:r>
          </a:p>
        </p:txBody>
      </p:sp>
      <p:sp>
        <p:nvSpPr>
          <p:cNvPr id="5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49</a:t>
            </a:fld>
            <a:endParaRPr lang="en-GB" sz="1400" dirty="0">
              <a:solidFill>
                <a:schemeClr val="bg1"/>
              </a:solidFill>
              <a:latin typeface="Arial"/>
              <a:cs typeface="Arial"/>
            </a:endParaRPr>
          </a:p>
        </p:txBody>
      </p:sp>
      <p:sp>
        <p:nvSpPr>
          <p:cNvPr id="8" name="TextBox 7">
            <a:extLst>
              <a:ext uri="{FF2B5EF4-FFF2-40B4-BE49-F238E27FC236}">
                <a16:creationId xmlns:a16="http://schemas.microsoft.com/office/drawing/2014/main" id="{8ED165D6-8EA4-0040-A01A-76A4B5592B7A}"/>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68151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sv-SE" dirty="0"/>
          </a:p>
        </p:txBody>
      </p:sp>
      <p:sp>
        <p:nvSpPr>
          <p:cNvPr id="4" name="Content Placeholder 2"/>
          <p:cNvSpPr txBox="1">
            <a:spLocks/>
          </p:cNvSpPr>
          <p:nvPr/>
        </p:nvSpPr>
        <p:spPr>
          <a:xfrm>
            <a:off x="252000" y="828000"/>
            <a:ext cx="8677275" cy="4962525"/>
          </a:xfrm>
          <a:prstGeom prst="rect">
            <a:avLst/>
          </a:prstGeom>
        </p:spPr>
        <p:txBody>
          <a:bodyPr/>
          <a:lstStyle/>
          <a:p>
            <a:pPr marL="342900" indent="-342900">
              <a:spcBef>
                <a:spcPct val="20000"/>
              </a:spcBef>
              <a:buFont typeface="Arial"/>
              <a:buChar char="•"/>
            </a:pPr>
            <a:r>
              <a:rPr lang="en-GB" sz="2400" dirty="0">
                <a:cs typeface="Arial"/>
              </a:rPr>
              <a:t>Computationally reduce the enormous data dimensionality to generate new hypothesize for different states.</a:t>
            </a:r>
          </a:p>
          <a:p>
            <a:pPr marL="342900" lvl="0" indent="-342900">
              <a:spcBef>
                <a:spcPct val="20000"/>
              </a:spcBef>
              <a:buFont typeface="Arial"/>
              <a:buChar char="•"/>
            </a:pPr>
            <a:r>
              <a:rPr lang="en-GB" sz="2400" dirty="0">
                <a:cs typeface="Arial"/>
              </a:rPr>
              <a:t>Integrates high throughput omics data and generate predictive models.</a:t>
            </a:r>
          </a:p>
          <a:p>
            <a:pPr marL="342900" lvl="0" indent="-342900">
              <a:spcBef>
                <a:spcPct val="20000"/>
              </a:spcBef>
              <a:buFont typeface="Arial" pitchFamily="34" charset="0"/>
              <a:buChar char="•"/>
            </a:pPr>
            <a:r>
              <a:rPr lang="en-GB" sz="2400" dirty="0">
                <a:cs typeface="Arial"/>
              </a:rPr>
              <a:t>This interdisciplinary field generates omics data to decipher the biological complexity.</a:t>
            </a:r>
          </a:p>
          <a:p>
            <a:pPr marL="342900" lvl="0" indent="-342900">
              <a:spcBef>
                <a:spcPct val="20000"/>
              </a:spcBef>
              <a:buFont typeface="Arial"/>
              <a:buChar char="•"/>
            </a:pPr>
            <a:r>
              <a:rPr lang="en-GB" sz="2400" dirty="0">
                <a:cs typeface="Arial"/>
              </a:rPr>
              <a:t>Creates novel tools for dealing with the biological noise.</a:t>
            </a:r>
          </a:p>
          <a:p>
            <a:pPr marL="342900" indent="-342900">
              <a:spcBef>
                <a:spcPct val="20000"/>
              </a:spcBef>
              <a:buFont typeface="Arial"/>
              <a:buChar char="•"/>
            </a:pPr>
            <a:r>
              <a:rPr lang="en-GB" sz="2400" b="1" dirty="0">
                <a:cs typeface="Arial"/>
              </a:rPr>
              <a:t>Systems Medicine: </a:t>
            </a:r>
            <a:r>
              <a:rPr lang="en-GB" sz="2400" dirty="0">
                <a:cs typeface="Arial"/>
              </a:rPr>
              <a:t>Specific to a medical question.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400" b="0" i="0" u="none" strike="noStrike" kern="1200" cap="none" spc="0" normalizeH="0" baseline="0" noProof="0" dirty="0">
                <a:ln>
                  <a:noFill/>
                </a:ln>
                <a:solidFill>
                  <a:schemeClr val="tx1"/>
                </a:solidFill>
                <a:effectLst/>
                <a:uLnTx/>
                <a:uFillTx/>
                <a:latin typeface="+mn-lt"/>
                <a:ea typeface="+mn-ea"/>
                <a:cs typeface="Arial"/>
              </a:rPr>
              <a:t>Focuses on the systems approaches for</a:t>
            </a:r>
            <a:r>
              <a:rPr kumimoji="0" lang="en-GB" sz="2400" b="0" i="0" u="none" strike="noStrike" kern="1200" cap="none" spc="0" normalizeH="0" noProof="0" dirty="0">
                <a:ln>
                  <a:noFill/>
                </a:ln>
                <a:solidFill>
                  <a:schemeClr val="tx1"/>
                </a:solidFill>
                <a:effectLst/>
                <a:uLnTx/>
                <a:uFillTx/>
                <a:latin typeface="+mn-lt"/>
                <a:ea typeface="+mn-ea"/>
                <a:cs typeface="Arial"/>
              </a:rPr>
              <a:t> understanding</a:t>
            </a:r>
            <a:r>
              <a:rPr kumimoji="0" lang="en-GB" sz="2400" b="0" i="0" u="none" strike="noStrike" kern="1200" cap="none" spc="0" normalizeH="0" baseline="0" noProof="0" dirty="0">
                <a:ln>
                  <a:noFill/>
                </a:ln>
                <a:solidFill>
                  <a:schemeClr val="tx1"/>
                </a:solidFill>
                <a:effectLst/>
                <a:uLnTx/>
                <a:uFillTx/>
                <a:latin typeface="+mn-lt"/>
                <a:ea typeface="+mn-ea"/>
                <a:cs typeface="Arial"/>
              </a:rPr>
              <a:t> human diseases and this may lead to the emergence of P4 medicine.</a:t>
            </a:r>
          </a:p>
          <a:p>
            <a:pPr marL="342900" lvl="0" indent="-342900">
              <a:spcBef>
                <a:spcPct val="20000"/>
              </a:spcBef>
              <a:buFont typeface="Arial"/>
              <a:buChar char="•"/>
            </a:pPr>
            <a:r>
              <a:rPr lang="en-GB" sz="2400" dirty="0">
                <a:cs typeface="Arial"/>
              </a:rPr>
              <a:t>Revolutionize the current medical approaches via P4 </a:t>
            </a:r>
            <a:r>
              <a:rPr kumimoji="0" lang="en-GB" sz="2400" b="0" i="0" u="none" strike="noStrike" kern="1200" cap="none" spc="0" normalizeH="0" baseline="0" noProof="0" dirty="0">
                <a:ln>
                  <a:noFill/>
                </a:ln>
                <a:solidFill>
                  <a:schemeClr val="tx1"/>
                </a:solidFill>
                <a:effectLst/>
                <a:uLnTx/>
                <a:uFillTx/>
                <a:latin typeface="+mn-lt"/>
                <a:ea typeface="+mn-ea"/>
                <a:cs typeface="Arial"/>
              </a:rPr>
              <a:t>medicine (Predictive, Preventive, Personalized &amp; Participatory).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GB" sz="2400" b="0" i="0" u="none" strike="noStrike" kern="1200" cap="none" spc="0" normalizeH="0" baseline="0" noProof="0" dirty="0">
              <a:ln>
                <a:noFill/>
              </a:ln>
              <a:solidFill>
                <a:schemeClr val="tx1"/>
              </a:solidFill>
              <a:effectLst/>
              <a:uLnTx/>
              <a:uFillTx/>
              <a:latin typeface="+mn-lt"/>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sv-SE" sz="2400" b="0" i="0" u="none" strike="noStrike" kern="1200" cap="none" spc="0" normalizeH="0" baseline="0" noProof="0" dirty="0">
              <a:ln>
                <a:noFill/>
              </a:ln>
              <a:solidFill>
                <a:schemeClr val="tx1"/>
              </a:solidFill>
              <a:effectLst/>
              <a:uLnTx/>
              <a:uFillTx/>
              <a:latin typeface="Arial"/>
              <a:ea typeface="+mn-ea"/>
              <a:cs typeface="Arial"/>
            </a:endParaRPr>
          </a:p>
        </p:txBody>
      </p:sp>
      <p:sp>
        <p:nvSpPr>
          <p:cNvPr id="5" name="Title 1"/>
          <p:cNvSpPr>
            <a:spLocks noGrp="1"/>
          </p:cNvSpPr>
          <p:nvPr>
            <p:ph type="title"/>
          </p:nvPr>
        </p:nvSpPr>
        <p:spPr>
          <a:xfrm>
            <a:off x="174661" y="213520"/>
            <a:ext cx="7817899" cy="812033"/>
          </a:xfrm>
        </p:spPr>
        <p:txBody>
          <a:bodyPr/>
          <a:lstStyle/>
          <a:p>
            <a:r>
              <a:rPr lang="en-GB" sz="3600" b="1" dirty="0"/>
              <a:t>Systems Biology &amp; Systems Medicine</a:t>
            </a:r>
            <a:endParaRPr lang="sv-SE" sz="3600" b="1" dirty="0"/>
          </a:p>
        </p:txBody>
      </p:sp>
    </p:spTree>
    <p:extLst>
      <p:ext uri="{BB962C8B-B14F-4D97-AF65-F5344CB8AC3E}">
        <p14:creationId xmlns:p14="http://schemas.microsoft.com/office/powerpoint/2010/main" val="3063112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5192" y="1296000"/>
            <a:ext cx="1944000" cy="1584000"/>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sp>
        <p:nvSpPr>
          <p:cNvPr id="5" name="Rounded Rectangle 4"/>
          <p:cNvSpPr/>
          <p:nvPr/>
        </p:nvSpPr>
        <p:spPr>
          <a:xfrm>
            <a:off x="4575192" y="2984292"/>
            <a:ext cx="1944000" cy="1512000"/>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sp>
        <p:nvSpPr>
          <p:cNvPr id="7" name="Oval 5657"/>
          <p:cNvSpPr>
            <a:spLocks noChangeArrowheads="1"/>
          </p:cNvSpPr>
          <p:nvPr/>
        </p:nvSpPr>
        <p:spPr bwMode="auto">
          <a:xfrm flipH="1">
            <a:off x="4791192" y="3416292"/>
            <a:ext cx="1440000" cy="468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82 Healthy cells</a:t>
            </a:r>
          </a:p>
        </p:txBody>
      </p:sp>
      <p:sp>
        <p:nvSpPr>
          <p:cNvPr id="19" name="Oval 5657"/>
          <p:cNvSpPr>
            <a:spLocks noChangeArrowheads="1"/>
          </p:cNvSpPr>
          <p:nvPr/>
        </p:nvSpPr>
        <p:spPr bwMode="auto">
          <a:xfrm flipH="1">
            <a:off x="4791192" y="3956292"/>
            <a:ext cx="1440000" cy="468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20 Cancer</a:t>
            </a:r>
          </a:p>
        </p:txBody>
      </p:sp>
      <p:sp>
        <p:nvSpPr>
          <p:cNvPr id="20" name="Oval 5657"/>
          <p:cNvSpPr>
            <a:spLocks noChangeArrowheads="1"/>
          </p:cNvSpPr>
          <p:nvPr/>
        </p:nvSpPr>
        <p:spPr bwMode="auto">
          <a:xfrm flipH="1">
            <a:off x="4791192" y="1850578"/>
            <a:ext cx="1440000" cy="396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6 HCC patients</a:t>
            </a:r>
          </a:p>
        </p:txBody>
      </p:sp>
      <p:sp>
        <p:nvSpPr>
          <p:cNvPr id="21" name="Rounded Rectangle 20"/>
          <p:cNvSpPr/>
          <p:nvPr/>
        </p:nvSpPr>
        <p:spPr>
          <a:xfrm>
            <a:off x="4701192" y="3092292"/>
            <a:ext cx="1728000" cy="252000"/>
          </a:xfrm>
          <a:prstGeom prst="roundRect">
            <a:avLst/>
          </a:prstGeom>
          <a:solidFill>
            <a:srgbClr val="FFCC66"/>
          </a:solidFill>
          <a:ln>
            <a:solidFill>
              <a:srgbClr val="DAB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b="1" dirty="0">
                <a:solidFill>
                  <a:srgbClr val="981010"/>
                </a:solidFill>
                <a:latin typeface="Helvetica" pitchFamily="34" charset="0"/>
                <a:cs typeface="Times New Roman" pitchFamily="18" charset="0"/>
              </a:rPr>
              <a:t>Cell type GEMs</a:t>
            </a:r>
            <a:endParaRPr lang="sv-SE" sz="1200" b="1" dirty="0">
              <a:solidFill>
                <a:srgbClr val="981010"/>
              </a:solidFill>
              <a:latin typeface="Helvetica" pitchFamily="34" charset="0"/>
              <a:cs typeface="Times New Roman" pitchFamily="18" charset="0"/>
            </a:endParaRPr>
          </a:p>
        </p:txBody>
      </p:sp>
      <p:sp>
        <p:nvSpPr>
          <p:cNvPr id="22" name="Rounded Rectangle 21"/>
          <p:cNvSpPr/>
          <p:nvPr/>
        </p:nvSpPr>
        <p:spPr>
          <a:xfrm>
            <a:off x="4701192" y="1365412"/>
            <a:ext cx="1728000" cy="376831"/>
          </a:xfrm>
          <a:prstGeom prst="roundRect">
            <a:avLst/>
          </a:prstGeom>
          <a:solidFill>
            <a:srgbClr val="FFCC66"/>
          </a:solidFill>
          <a:ln>
            <a:solidFill>
              <a:srgbClr val="DAB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b="1" dirty="0">
                <a:solidFill>
                  <a:srgbClr val="981010"/>
                </a:solidFill>
                <a:latin typeface="Helvetica" pitchFamily="34" charset="0"/>
                <a:cs typeface="Times New Roman" pitchFamily="18" charset="0"/>
              </a:rPr>
              <a:t>Personalized GEMs</a:t>
            </a:r>
          </a:p>
          <a:p>
            <a:pPr algn="ctr"/>
            <a:r>
              <a:rPr lang="en-GB" sz="1200" b="1" dirty="0">
                <a:solidFill>
                  <a:srgbClr val="981010"/>
                </a:solidFill>
                <a:latin typeface="Helvetica" pitchFamily="34" charset="0"/>
                <a:cs typeface="Times New Roman" pitchFamily="18" charset="0"/>
              </a:rPr>
              <a:t>for Liver cancer</a:t>
            </a:r>
            <a:endParaRPr lang="sv-SE" sz="1200" b="1" dirty="0">
              <a:solidFill>
                <a:srgbClr val="981010"/>
              </a:solidFill>
              <a:latin typeface="Helvetica" pitchFamily="34" charset="0"/>
              <a:cs typeface="Times New Roman" pitchFamily="18" charset="0"/>
            </a:endParaRPr>
          </a:p>
        </p:txBody>
      </p:sp>
      <p:sp>
        <p:nvSpPr>
          <p:cNvPr id="23" name="Down Arrow 22"/>
          <p:cNvSpPr/>
          <p:nvPr/>
        </p:nvSpPr>
        <p:spPr>
          <a:xfrm rot="16200000">
            <a:off x="3456000" y="2759339"/>
            <a:ext cx="180000" cy="1944000"/>
          </a:xfrm>
          <a:prstGeom prst="downArrow">
            <a:avLst>
              <a:gd name="adj1" fmla="val 50000"/>
              <a:gd name="adj2" fmla="val 61948"/>
            </a:avLst>
          </a:prstGeom>
          <a:solidFill>
            <a:schemeClr val="accent3"/>
          </a:solidFill>
          <a:ln>
            <a:no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24" name="Rectangle 23"/>
          <p:cNvSpPr/>
          <p:nvPr/>
        </p:nvSpPr>
        <p:spPr>
          <a:xfrm>
            <a:off x="4392023" y="836712"/>
            <a:ext cx="2319953" cy="461665"/>
          </a:xfrm>
          <a:prstGeom prst="rect">
            <a:avLst/>
          </a:prstGeom>
        </p:spPr>
        <p:txBody>
          <a:bodyPr wrap="square">
            <a:spAutoFit/>
          </a:bodyPr>
          <a:lstStyle/>
          <a:p>
            <a:pPr algn="ctr"/>
            <a:r>
              <a:rPr lang="en-GB" sz="1200" b="1" dirty="0">
                <a:latin typeface="Helvetica" pitchFamily="34" charset="0"/>
                <a:cs typeface="Times New Roman" pitchFamily="18" charset="0"/>
              </a:rPr>
              <a:t>Tasks driven functional GEM reconstruction through INIT</a:t>
            </a:r>
            <a:endParaRPr lang="sv-SE" sz="1200" b="1" dirty="0">
              <a:latin typeface="Helvetica" pitchFamily="34" charset="0"/>
              <a:cs typeface="Times New Roman" pitchFamily="18" charset="0"/>
            </a:endParaRPr>
          </a:p>
        </p:txBody>
      </p:sp>
      <p:sp>
        <p:nvSpPr>
          <p:cNvPr id="25" name="Down Arrow 24"/>
          <p:cNvSpPr/>
          <p:nvPr/>
        </p:nvSpPr>
        <p:spPr>
          <a:xfrm rot="16200000">
            <a:off x="3456000" y="1092747"/>
            <a:ext cx="180000" cy="1944000"/>
          </a:xfrm>
          <a:prstGeom prst="downArrow">
            <a:avLst>
              <a:gd name="adj1" fmla="val 50000"/>
              <a:gd name="adj2" fmla="val 61948"/>
            </a:avLst>
          </a:prstGeom>
          <a:solidFill>
            <a:schemeClr val="accent3"/>
          </a:solidFill>
          <a:ln>
            <a:no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cxnSp>
        <p:nvCxnSpPr>
          <p:cNvPr id="29" name="Shape 28"/>
          <p:cNvCxnSpPr>
            <a:stCxn id="20" idx="2"/>
            <a:endCxn id="58" idx="7"/>
          </p:cNvCxnSpPr>
          <p:nvPr/>
        </p:nvCxnSpPr>
        <p:spPr>
          <a:xfrm>
            <a:off x="6231192" y="2048578"/>
            <a:ext cx="2417129" cy="1469564"/>
          </a:xfrm>
          <a:prstGeom prst="bentConnector2">
            <a:avLst/>
          </a:prstGeom>
          <a:ln>
            <a:solidFill>
              <a:srgbClr val="0099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857334" y="1689924"/>
            <a:ext cx="1851789" cy="307777"/>
          </a:xfrm>
          <a:prstGeom prst="rect">
            <a:avLst/>
          </a:prstGeom>
          <a:noFill/>
        </p:spPr>
        <p:txBody>
          <a:bodyPr wrap="none" rtlCol="0">
            <a:spAutoFit/>
          </a:bodyPr>
          <a:lstStyle/>
          <a:p>
            <a:r>
              <a:rPr lang="en-US" sz="1400" b="1" i="1" dirty="0">
                <a:solidFill>
                  <a:schemeClr val="bg2">
                    <a:lumMod val="50000"/>
                  </a:schemeClr>
                </a:solidFill>
                <a:latin typeface="Helvetica" pitchFamily="34" charset="0"/>
              </a:rPr>
              <a:t>Functional analysis</a:t>
            </a:r>
          </a:p>
        </p:txBody>
      </p:sp>
      <p:grpSp>
        <p:nvGrpSpPr>
          <p:cNvPr id="2" name="Group 33"/>
          <p:cNvGrpSpPr>
            <a:grpSpLocks noChangeAspect="1"/>
          </p:cNvGrpSpPr>
          <p:nvPr/>
        </p:nvGrpSpPr>
        <p:grpSpPr>
          <a:xfrm>
            <a:off x="2592000" y="1795411"/>
            <a:ext cx="1908000" cy="207391"/>
            <a:chOff x="2574000" y="2340000"/>
            <a:chExt cx="1575353" cy="162662"/>
          </a:xfrm>
        </p:grpSpPr>
        <p:pic>
          <p:nvPicPr>
            <p:cNvPr id="35" name="Picture 2" descr="http://www.proteinatlas.org/images_static/logo_text.gif"/>
            <p:cNvPicPr>
              <a:picLocks noChangeAspect="1" noChangeArrowheads="1"/>
            </p:cNvPicPr>
            <p:nvPr/>
          </p:nvPicPr>
          <p:blipFill>
            <a:blip r:embed="rId2"/>
            <a:srcRect/>
            <a:stretch>
              <a:fillRect/>
            </a:stretch>
          </p:blipFill>
          <p:spPr bwMode="auto">
            <a:xfrm>
              <a:off x="2574000" y="2340000"/>
              <a:ext cx="1455270" cy="144000"/>
            </a:xfrm>
            <a:prstGeom prst="rect">
              <a:avLst/>
            </a:prstGeom>
            <a:noFill/>
          </p:spPr>
        </p:pic>
        <p:pic>
          <p:nvPicPr>
            <p:cNvPr id="36" name="Picture 4" descr="http://www.proteinatlas.org/images_static/logo_hex_anim.gif"/>
            <p:cNvPicPr>
              <a:picLocks noChangeAspect="1" noChangeArrowheads="1" noCrop="1"/>
            </p:cNvPicPr>
            <p:nvPr/>
          </p:nvPicPr>
          <p:blipFill>
            <a:blip r:embed="rId3" cstate="print"/>
            <a:srcRect/>
            <a:stretch>
              <a:fillRect/>
            </a:stretch>
          </p:blipFill>
          <p:spPr bwMode="auto">
            <a:xfrm>
              <a:off x="4049660" y="2358662"/>
              <a:ext cx="99693" cy="144000"/>
            </a:xfrm>
            <a:prstGeom prst="rect">
              <a:avLst/>
            </a:prstGeom>
            <a:noFill/>
          </p:spPr>
        </p:pic>
      </p:grpSp>
      <p:grpSp>
        <p:nvGrpSpPr>
          <p:cNvPr id="3" name="Group 36"/>
          <p:cNvGrpSpPr>
            <a:grpSpLocks noChangeAspect="1"/>
          </p:cNvGrpSpPr>
          <p:nvPr/>
        </p:nvGrpSpPr>
        <p:grpSpPr>
          <a:xfrm>
            <a:off x="2592000" y="3466033"/>
            <a:ext cx="1908000" cy="207391"/>
            <a:chOff x="2574000" y="2340000"/>
            <a:chExt cx="1575353" cy="162662"/>
          </a:xfrm>
        </p:grpSpPr>
        <p:pic>
          <p:nvPicPr>
            <p:cNvPr id="38" name="Picture 2" descr="http://www.proteinatlas.org/images_static/logo_text.gif"/>
            <p:cNvPicPr>
              <a:picLocks noChangeAspect="1" noChangeArrowheads="1"/>
            </p:cNvPicPr>
            <p:nvPr/>
          </p:nvPicPr>
          <p:blipFill>
            <a:blip r:embed="rId2"/>
            <a:srcRect/>
            <a:stretch>
              <a:fillRect/>
            </a:stretch>
          </p:blipFill>
          <p:spPr bwMode="auto">
            <a:xfrm>
              <a:off x="2574000" y="2340000"/>
              <a:ext cx="1455270" cy="144000"/>
            </a:xfrm>
            <a:prstGeom prst="rect">
              <a:avLst/>
            </a:prstGeom>
            <a:noFill/>
          </p:spPr>
        </p:pic>
        <p:pic>
          <p:nvPicPr>
            <p:cNvPr id="39" name="Picture 4" descr="http://www.proteinatlas.org/images_static/logo_hex_anim.gif"/>
            <p:cNvPicPr>
              <a:picLocks noChangeAspect="1" noChangeArrowheads="1" noCrop="1"/>
            </p:cNvPicPr>
            <p:nvPr/>
          </p:nvPicPr>
          <p:blipFill>
            <a:blip r:embed="rId3" cstate="print"/>
            <a:srcRect/>
            <a:stretch>
              <a:fillRect/>
            </a:stretch>
          </p:blipFill>
          <p:spPr bwMode="auto">
            <a:xfrm>
              <a:off x="4049660" y="2358662"/>
              <a:ext cx="99693" cy="144000"/>
            </a:xfrm>
            <a:prstGeom prst="rect">
              <a:avLst/>
            </a:prstGeom>
            <a:noFill/>
          </p:spPr>
        </p:pic>
      </p:grpSp>
      <p:sp>
        <p:nvSpPr>
          <p:cNvPr id="41" name="Rectangle 2"/>
          <p:cNvSpPr txBox="1">
            <a:spLocks noChangeArrowheads="1"/>
          </p:cNvSpPr>
          <p:nvPr/>
        </p:nvSpPr>
        <p:spPr>
          <a:xfrm>
            <a:off x="504000" y="0"/>
            <a:ext cx="7152667" cy="540000"/>
          </a:xfrm>
          <a:prstGeom prst="rect">
            <a:avLst/>
          </a:prstGeom>
        </p:spPr>
        <p:txBody>
          <a:bodyPr/>
          <a:lstStyle/>
          <a:p>
            <a:pPr eaLnBrk="0" hangingPunct="0">
              <a:defRPr/>
            </a:pPr>
            <a:r>
              <a:rPr lang="en-GB" sz="3600" dirty="0">
                <a:latin typeface="Arial" pitchFamily="34" charset="0"/>
                <a:ea typeface="+mj-ea"/>
                <a:cs typeface="Arial" pitchFamily="34" charset="0"/>
              </a:rPr>
              <a:t>Workflow-3: Personalized Models</a:t>
            </a:r>
          </a:p>
        </p:txBody>
      </p:sp>
      <p:sp>
        <p:nvSpPr>
          <p:cNvPr id="43" name="Rounded Rectangle 42"/>
          <p:cNvSpPr/>
          <p:nvPr/>
        </p:nvSpPr>
        <p:spPr>
          <a:xfrm>
            <a:off x="36000" y="1296000"/>
            <a:ext cx="2484000" cy="3188185"/>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pic>
        <p:nvPicPr>
          <p:cNvPr id="44" name="Picture 3"/>
          <p:cNvPicPr>
            <a:picLocks noChangeAspect="1" noChangeArrowheads="1"/>
          </p:cNvPicPr>
          <p:nvPr/>
        </p:nvPicPr>
        <p:blipFill>
          <a:blip r:embed="rId4" cstate="print"/>
          <a:srcRect/>
          <a:stretch>
            <a:fillRect/>
          </a:stretch>
        </p:blipFill>
        <p:spPr bwMode="auto">
          <a:xfrm>
            <a:off x="994575" y="3988356"/>
            <a:ext cx="1210847" cy="396000"/>
          </a:xfrm>
          <a:prstGeom prst="rect">
            <a:avLst/>
          </a:prstGeom>
          <a:noFill/>
          <a:ln w="9525">
            <a:noFill/>
            <a:miter lim="800000"/>
            <a:headEnd/>
            <a:tailEnd/>
          </a:ln>
        </p:spPr>
      </p:pic>
      <p:pic>
        <p:nvPicPr>
          <p:cNvPr id="45" name="Picture 44"/>
          <p:cNvPicPr>
            <a:picLocks noChangeAspect="1" noChangeArrowheads="1"/>
          </p:cNvPicPr>
          <p:nvPr/>
        </p:nvPicPr>
        <p:blipFill>
          <a:blip r:embed="rId5" cstate="print"/>
          <a:srcRect/>
          <a:stretch>
            <a:fillRect/>
          </a:stretch>
        </p:blipFill>
        <p:spPr bwMode="auto">
          <a:xfrm>
            <a:off x="831556" y="3499483"/>
            <a:ext cx="1499131" cy="396000"/>
          </a:xfrm>
          <a:prstGeom prst="rect">
            <a:avLst/>
          </a:prstGeom>
          <a:noFill/>
          <a:ln w="9525">
            <a:noFill/>
            <a:miter lim="800000"/>
            <a:headEnd/>
            <a:tailEnd/>
          </a:ln>
        </p:spPr>
      </p:pic>
      <p:pic>
        <p:nvPicPr>
          <p:cNvPr id="46" name="Picture 5" descr="C:\Users\adilm\Desktop\AdiposePaper\Logos\kegg128.gif"/>
          <p:cNvPicPr>
            <a:picLocks noChangeAspect="1" noChangeArrowheads="1"/>
          </p:cNvPicPr>
          <p:nvPr/>
        </p:nvPicPr>
        <p:blipFill>
          <a:blip r:embed="rId6" cstate="print"/>
          <a:srcRect/>
          <a:stretch>
            <a:fillRect/>
          </a:stretch>
        </p:blipFill>
        <p:spPr bwMode="auto">
          <a:xfrm>
            <a:off x="96926" y="3499483"/>
            <a:ext cx="651129" cy="468000"/>
          </a:xfrm>
          <a:prstGeom prst="rect">
            <a:avLst/>
          </a:prstGeom>
          <a:noFill/>
        </p:spPr>
      </p:pic>
      <p:sp>
        <p:nvSpPr>
          <p:cNvPr id="47" name="Rectangle 46"/>
          <p:cNvSpPr/>
          <p:nvPr/>
        </p:nvSpPr>
        <p:spPr>
          <a:xfrm>
            <a:off x="98687" y="1637338"/>
            <a:ext cx="2268000" cy="276999"/>
          </a:xfrm>
          <a:prstGeom prst="rect">
            <a:avLst/>
          </a:prstGeom>
        </p:spPr>
        <p:txBody>
          <a:bodyPr wrap="square">
            <a:spAutoFit/>
          </a:bodyPr>
          <a:lstStyle/>
          <a:p>
            <a:r>
              <a:rPr lang="en-GB" sz="1200" b="1" dirty="0">
                <a:latin typeface="Helvetica" pitchFamily="34" charset="0"/>
                <a:cs typeface="Times New Roman" pitchFamily="18" charset="0"/>
              </a:rPr>
              <a:t>Generic human GEMs</a:t>
            </a:r>
            <a:endParaRPr lang="sv-SE" sz="1200" b="1" dirty="0">
              <a:latin typeface="Helvetica" pitchFamily="34" charset="0"/>
              <a:cs typeface="Times New Roman" pitchFamily="18" charset="0"/>
            </a:endParaRPr>
          </a:p>
        </p:txBody>
      </p:sp>
      <p:sp>
        <p:nvSpPr>
          <p:cNvPr id="48" name="Rectangle 47"/>
          <p:cNvSpPr/>
          <p:nvPr/>
        </p:nvSpPr>
        <p:spPr>
          <a:xfrm>
            <a:off x="98687" y="1843813"/>
            <a:ext cx="2268000" cy="723275"/>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iHuman1512</a:t>
            </a:r>
          </a:p>
          <a:p>
            <a:pPr>
              <a:spcAft>
                <a:spcPts val="300"/>
              </a:spcAft>
              <a:buFont typeface="Wingdings" pitchFamily="2" charset="2"/>
              <a:buChar char="Ø"/>
            </a:pPr>
            <a:r>
              <a:rPr lang="en-GB" sz="1200" dirty="0">
                <a:latin typeface="Helvetica" pitchFamily="34" charset="0"/>
                <a:cs typeface="Times New Roman" pitchFamily="18" charset="0"/>
              </a:rPr>
              <a:t> Recon 1</a:t>
            </a:r>
          </a:p>
          <a:p>
            <a:pPr>
              <a:spcAft>
                <a:spcPts val="300"/>
              </a:spcAft>
              <a:buFont typeface="Wingdings" pitchFamily="2" charset="2"/>
              <a:buChar char="Ø"/>
            </a:pPr>
            <a:r>
              <a:rPr lang="en-GB" sz="1200" dirty="0">
                <a:latin typeface="Helvetica" pitchFamily="34" charset="0"/>
                <a:cs typeface="Times New Roman" pitchFamily="18" charset="0"/>
              </a:rPr>
              <a:t> Edinburgh model (EHMN)</a:t>
            </a:r>
            <a:endParaRPr lang="sv-SE" sz="1200" dirty="0">
              <a:latin typeface="Helvetica" pitchFamily="34" charset="0"/>
              <a:cs typeface="Times New Roman" pitchFamily="18" charset="0"/>
            </a:endParaRPr>
          </a:p>
        </p:txBody>
      </p:sp>
      <p:sp>
        <p:nvSpPr>
          <p:cNvPr id="49" name="Rounded Rectangle 48"/>
          <p:cNvSpPr/>
          <p:nvPr/>
        </p:nvSpPr>
        <p:spPr>
          <a:xfrm>
            <a:off x="98687" y="1383081"/>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en-GB" sz="1200" b="1" dirty="0">
                <a:solidFill>
                  <a:schemeClr val="tx1"/>
                </a:solidFill>
                <a:latin typeface="Helvetica" pitchFamily="34" charset="0"/>
                <a:cs typeface="Times New Roman" pitchFamily="18" charset="0"/>
              </a:rPr>
              <a:t>Literature based GEMs</a:t>
            </a:r>
            <a:endParaRPr lang="sv-SE" sz="1200" b="1" dirty="0">
              <a:solidFill>
                <a:schemeClr val="tx1"/>
              </a:solidFill>
              <a:latin typeface="Helvetica" pitchFamily="34" charset="0"/>
              <a:cs typeface="Times New Roman" pitchFamily="18" charset="0"/>
            </a:endParaRPr>
          </a:p>
        </p:txBody>
      </p:sp>
      <p:sp>
        <p:nvSpPr>
          <p:cNvPr id="50" name="Rounded Rectangle 49"/>
          <p:cNvSpPr/>
          <p:nvPr/>
        </p:nvSpPr>
        <p:spPr>
          <a:xfrm>
            <a:off x="98687" y="3215768"/>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sz="1200" b="1" dirty="0">
                <a:solidFill>
                  <a:schemeClr val="tx1"/>
                </a:solidFill>
                <a:latin typeface="Helvetica" pitchFamily="34" charset="0"/>
                <a:cs typeface="Times New Roman" pitchFamily="18" charset="0"/>
              </a:rPr>
              <a:t>Pathway / process databases</a:t>
            </a:r>
          </a:p>
        </p:txBody>
      </p:sp>
      <p:sp>
        <p:nvSpPr>
          <p:cNvPr id="51" name="Rectangle 50"/>
          <p:cNvSpPr/>
          <p:nvPr/>
        </p:nvSpPr>
        <p:spPr>
          <a:xfrm>
            <a:off x="98687" y="2504317"/>
            <a:ext cx="2232000" cy="276999"/>
          </a:xfrm>
          <a:prstGeom prst="rect">
            <a:avLst/>
          </a:prstGeom>
        </p:spPr>
        <p:txBody>
          <a:bodyPr wrap="square">
            <a:spAutoFit/>
          </a:bodyPr>
          <a:lstStyle/>
          <a:p>
            <a:r>
              <a:rPr lang="en-GB" sz="1200" b="1" dirty="0">
                <a:latin typeface="Helvetica" pitchFamily="34" charset="0"/>
                <a:cs typeface="Times New Roman" pitchFamily="18" charset="0"/>
              </a:rPr>
              <a:t>Cell type specific GEM</a:t>
            </a:r>
            <a:endParaRPr lang="sv-SE" sz="1200" b="1" dirty="0">
              <a:latin typeface="Helvetica" pitchFamily="34" charset="0"/>
              <a:cs typeface="Times New Roman" pitchFamily="18" charset="0"/>
            </a:endParaRPr>
          </a:p>
        </p:txBody>
      </p:sp>
      <p:sp>
        <p:nvSpPr>
          <p:cNvPr id="52" name="Rectangle 51"/>
          <p:cNvSpPr/>
          <p:nvPr/>
        </p:nvSpPr>
        <p:spPr>
          <a:xfrm>
            <a:off x="98687" y="2709913"/>
            <a:ext cx="2268000" cy="500137"/>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iAdipocytes1809</a:t>
            </a:r>
          </a:p>
          <a:p>
            <a:pPr>
              <a:spcAft>
                <a:spcPts val="300"/>
              </a:spcAft>
              <a:buFont typeface="Wingdings" pitchFamily="2" charset="2"/>
              <a:buChar char="Ø"/>
            </a:pPr>
            <a:r>
              <a:rPr lang="en-GB" sz="1200" dirty="0">
                <a:latin typeface="Helvetica" pitchFamily="34" charset="0"/>
                <a:cs typeface="Times New Roman" pitchFamily="18" charset="0"/>
              </a:rPr>
              <a:t> </a:t>
            </a:r>
            <a:r>
              <a:rPr lang="en-GB" sz="1200" dirty="0" err="1">
                <a:latin typeface="Helvetica" pitchFamily="34" charset="0"/>
                <a:cs typeface="Times New Roman" pitchFamily="18" charset="0"/>
              </a:rPr>
              <a:t>HepatoNET</a:t>
            </a:r>
            <a:r>
              <a:rPr lang="en-GB" sz="1200" dirty="0">
                <a:latin typeface="Helvetica" pitchFamily="34" charset="0"/>
                <a:cs typeface="Times New Roman" pitchFamily="18" charset="0"/>
              </a:rPr>
              <a:t> 1</a:t>
            </a:r>
          </a:p>
        </p:txBody>
      </p:sp>
      <p:pic>
        <p:nvPicPr>
          <p:cNvPr id="53" name="Picture 2" descr="logo"/>
          <p:cNvPicPr>
            <a:picLocks noChangeAspect="1" noChangeArrowheads="1"/>
          </p:cNvPicPr>
          <p:nvPr/>
        </p:nvPicPr>
        <p:blipFill>
          <a:blip r:embed="rId7" cstate="print"/>
          <a:srcRect/>
          <a:stretch>
            <a:fillRect/>
          </a:stretch>
        </p:blipFill>
        <p:spPr bwMode="auto">
          <a:xfrm>
            <a:off x="98687" y="3969500"/>
            <a:ext cx="659154" cy="468000"/>
          </a:xfrm>
          <a:prstGeom prst="rect">
            <a:avLst/>
          </a:prstGeom>
          <a:noFill/>
        </p:spPr>
      </p:pic>
      <p:sp>
        <p:nvSpPr>
          <p:cNvPr id="54" name="Rectangle 53"/>
          <p:cNvSpPr/>
          <p:nvPr/>
        </p:nvSpPr>
        <p:spPr>
          <a:xfrm>
            <a:off x="29354" y="1014273"/>
            <a:ext cx="2412000" cy="276999"/>
          </a:xfrm>
          <a:prstGeom prst="rect">
            <a:avLst/>
          </a:prstGeom>
        </p:spPr>
        <p:txBody>
          <a:bodyPr wrap="square">
            <a:spAutoFit/>
          </a:bodyPr>
          <a:lstStyle/>
          <a:p>
            <a:pPr algn="ctr"/>
            <a:r>
              <a:rPr lang="en-GB" sz="1200" b="1" dirty="0">
                <a:latin typeface="Helvetica" pitchFamily="34" charset="0"/>
                <a:cs typeface="Times New Roman" pitchFamily="18" charset="0"/>
              </a:rPr>
              <a:t>HMR Database</a:t>
            </a:r>
            <a:endParaRPr lang="sv-SE" sz="1200" b="1" dirty="0">
              <a:latin typeface="Helvetica" pitchFamily="34" charset="0"/>
              <a:cs typeface="Times New Roman" pitchFamily="18" charset="0"/>
            </a:endParaRPr>
          </a:p>
        </p:txBody>
      </p:sp>
      <p:sp>
        <p:nvSpPr>
          <p:cNvPr id="57" name="Oval 5657"/>
          <p:cNvSpPr>
            <a:spLocks noChangeArrowheads="1"/>
          </p:cNvSpPr>
          <p:nvPr/>
        </p:nvSpPr>
        <p:spPr bwMode="auto">
          <a:xfrm flipH="1">
            <a:off x="4791192" y="2361577"/>
            <a:ext cx="1440000" cy="396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4 CCC patients</a:t>
            </a:r>
          </a:p>
        </p:txBody>
      </p:sp>
      <p:sp>
        <p:nvSpPr>
          <p:cNvPr id="58" name="Oval 2149"/>
          <p:cNvSpPr>
            <a:spLocks noChangeArrowheads="1"/>
          </p:cNvSpPr>
          <p:nvPr/>
        </p:nvSpPr>
        <p:spPr bwMode="auto">
          <a:xfrm>
            <a:off x="7419204" y="3465421"/>
            <a:ext cx="1440000" cy="360000"/>
          </a:xfrm>
          <a:prstGeom prst="ellipse">
            <a:avLst/>
          </a:prstGeom>
          <a:gradFill rotWithShape="1">
            <a:gsLst>
              <a:gs pos="0">
                <a:schemeClr val="tx2"/>
              </a:gs>
              <a:gs pos="50000">
                <a:srgbClr val="DFE8D4"/>
              </a:gs>
              <a:gs pos="100000">
                <a:schemeClr val="tx2"/>
              </a:gs>
            </a:gsLst>
            <a:lin ang="5400000" scaled="1"/>
          </a:gradFill>
          <a:ln w="3175" algn="ctr">
            <a:solidFill>
              <a:schemeClr val="tx1"/>
            </a:solidFill>
            <a:round/>
            <a:headEnd/>
            <a:tailEnd/>
          </a:ln>
          <a:effectLst/>
        </p:spPr>
        <p:txBody>
          <a:bodyPr wrap="none" anchor="ctr"/>
          <a:lstStyle/>
          <a:p>
            <a:pPr algn="ctr"/>
            <a:r>
              <a:rPr lang="en-US" sz="1000" b="1" dirty="0">
                <a:solidFill>
                  <a:srgbClr val="981010"/>
                </a:solidFill>
                <a:latin typeface="Helvetica" pitchFamily="34" charset="0"/>
                <a:sym typeface="Symbol" pitchFamily="18" charset="2"/>
              </a:rPr>
              <a:t>iHepatocytes1650</a:t>
            </a:r>
          </a:p>
        </p:txBody>
      </p:sp>
      <p:cxnSp>
        <p:nvCxnSpPr>
          <p:cNvPr id="60" name="Shape 59"/>
          <p:cNvCxnSpPr>
            <a:stCxn id="57" idx="2"/>
            <a:endCxn id="58" idx="1"/>
          </p:cNvCxnSpPr>
          <p:nvPr/>
        </p:nvCxnSpPr>
        <p:spPr>
          <a:xfrm>
            <a:off x="6231192" y="2559577"/>
            <a:ext cx="1398895" cy="958565"/>
          </a:xfrm>
          <a:prstGeom prst="bentConnector2">
            <a:avLst/>
          </a:prstGeom>
          <a:ln>
            <a:solidFill>
              <a:srgbClr val="00B05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7" idx="2"/>
            <a:endCxn id="58" idx="2"/>
          </p:cNvCxnSpPr>
          <p:nvPr/>
        </p:nvCxnSpPr>
        <p:spPr>
          <a:xfrm flipV="1">
            <a:off x="6231192" y="3645421"/>
            <a:ext cx="1188012" cy="48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0" name="Oval 93"/>
          <p:cNvSpPr>
            <a:spLocks noChangeAspect="1" noChangeArrowheads="1"/>
          </p:cNvSpPr>
          <p:nvPr/>
        </p:nvSpPr>
        <p:spPr bwMode="auto">
          <a:xfrm rot="21600000">
            <a:off x="7318702" y="3988356"/>
            <a:ext cx="1710630" cy="792000"/>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pPr algn="ctr"/>
            <a:r>
              <a:rPr lang="en-GB" sz="1400" b="1" dirty="0"/>
              <a:t>New drug targets</a:t>
            </a:r>
            <a:endParaRPr lang="sv-SE" sz="1400" b="1" dirty="0"/>
          </a:p>
        </p:txBody>
      </p:sp>
      <p:sp>
        <p:nvSpPr>
          <p:cNvPr id="71" name="TextBox 70"/>
          <p:cNvSpPr txBox="1">
            <a:spLocks noChangeArrowheads="1"/>
          </p:cNvSpPr>
          <p:nvPr/>
        </p:nvSpPr>
        <p:spPr bwMode="auto">
          <a:xfrm>
            <a:off x="168950" y="4985015"/>
            <a:ext cx="7996855" cy="1077218"/>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A new algorithm for automated reconstruction of functional GEMs was developed.</a:t>
            </a:r>
          </a:p>
          <a:p>
            <a:pPr>
              <a:buFont typeface="Arial" pitchFamily="34" charset="0"/>
              <a:buChar char="•"/>
            </a:pPr>
            <a:r>
              <a:rPr lang="en-GB" sz="1600" dirty="0">
                <a:latin typeface="Arial" charset="0"/>
                <a:cs typeface="Arial" charset="0"/>
              </a:rPr>
              <a:t> Personalized GEMs for liver cancer patients were reconstructed.</a:t>
            </a:r>
          </a:p>
          <a:p>
            <a:pPr>
              <a:buFont typeface="Arial" pitchFamily="34" charset="0"/>
              <a:buChar char="•"/>
            </a:pPr>
            <a:r>
              <a:rPr lang="en-GB" sz="1600" dirty="0">
                <a:latin typeface="Arial" charset="0"/>
                <a:cs typeface="Arial" charset="0"/>
              </a:rPr>
              <a:t> New algorithm is used to update our models. </a:t>
            </a:r>
          </a:p>
          <a:p>
            <a:pPr>
              <a:buFont typeface="Arial" pitchFamily="34" charset="0"/>
              <a:buChar char="•"/>
            </a:pPr>
            <a:r>
              <a:rPr lang="en-GB" sz="1600" dirty="0">
                <a:latin typeface="Arial" charset="0"/>
                <a:cs typeface="Arial" charset="0"/>
              </a:rPr>
              <a:t> Potential drug targets were identified using a novel approach. </a:t>
            </a:r>
          </a:p>
        </p:txBody>
      </p:sp>
      <p:sp>
        <p:nvSpPr>
          <p:cNvPr id="7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50</a:t>
            </a:fld>
            <a:endParaRPr lang="en-GB" sz="1400" dirty="0">
              <a:solidFill>
                <a:schemeClr val="bg1"/>
              </a:solidFill>
              <a:latin typeface="Arial"/>
              <a:cs typeface="Arial"/>
            </a:endParaRPr>
          </a:p>
        </p:txBody>
      </p:sp>
      <p:sp>
        <p:nvSpPr>
          <p:cNvPr id="40" name="TextBox 39">
            <a:extLst>
              <a:ext uri="{FF2B5EF4-FFF2-40B4-BE49-F238E27FC236}">
                <a16:creationId xmlns:a16="http://schemas.microsoft.com/office/drawing/2014/main" id="{1989A78F-C83F-D543-AEF5-AA2DC3D29AE7}"/>
              </a:ext>
            </a:extLst>
          </p:cNvPr>
          <p:cNvSpPr txBox="1"/>
          <p:nvPr/>
        </p:nvSpPr>
        <p:spPr>
          <a:xfrm>
            <a:off x="0" y="6270481"/>
            <a:ext cx="6276975" cy="307777"/>
          </a:xfrm>
          <a:prstGeom prst="rect">
            <a:avLst/>
          </a:prstGeom>
          <a:noFill/>
        </p:spPr>
        <p:txBody>
          <a:bodyPr wrap="square" rtlCol="0">
            <a:spAutoFit/>
          </a:bodyPr>
          <a:lstStyle/>
          <a:p>
            <a:r>
              <a:rPr lang="en-GB" sz="1400" dirty="0" err="1">
                <a:solidFill>
                  <a:schemeClr val="bg1"/>
                </a:solidFill>
                <a:latin typeface="Helvetica" pitchFamily="34" charset="0"/>
              </a:rPr>
              <a:t>Agren</a:t>
            </a:r>
            <a:r>
              <a:rPr lang="en-GB" sz="1400" dirty="0">
                <a:solidFill>
                  <a:schemeClr val="bg1"/>
                </a:solidFill>
                <a:latin typeface="Helvetica" pitchFamily="34" charset="0"/>
              </a:rPr>
              <a:t>  et. al (2014),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01295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1209675" y="666750"/>
          <a:ext cx="6524625" cy="36496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nvPr>
        </p:nvGraphicFramePr>
        <p:xfrm>
          <a:off x="2126502" y="4602480"/>
          <a:ext cx="4605846" cy="1773555"/>
        </p:xfrm>
        <a:graphic>
          <a:graphicData uri="http://schemas.openxmlformats.org/drawingml/2006/table">
            <a:tbl>
              <a:tblPr/>
              <a:tblGrid>
                <a:gridCol w="1212279">
                  <a:extLst>
                    <a:ext uri="{9D8B030D-6E8A-4147-A177-3AD203B41FA5}">
                      <a16:colId xmlns:a16="http://schemas.microsoft.com/office/drawing/2014/main" val="20000"/>
                    </a:ext>
                  </a:extLst>
                </a:gridCol>
                <a:gridCol w="669925">
                  <a:extLst>
                    <a:ext uri="{9D8B030D-6E8A-4147-A177-3AD203B41FA5}">
                      <a16:colId xmlns:a16="http://schemas.microsoft.com/office/drawing/2014/main" val="20001"/>
                    </a:ext>
                  </a:extLst>
                </a:gridCol>
                <a:gridCol w="509587">
                  <a:extLst>
                    <a:ext uri="{9D8B030D-6E8A-4147-A177-3AD203B41FA5}">
                      <a16:colId xmlns:a16="http://schemas.microsoft.com/office/drawing/2014/main" val="20002"/>
                    </a:ext>
                  </a:extLst>
                </a:gridCol>
                <a:gridCol w="2214055">
                  <a:extLst>
                    <a:ext uri="{9D8B030D-6E8A-4147-A177-3AD203B41FA5}">
                      <a16:colId xmlns:a16="http://schemas.microsoft.com/office/drawing/2014/main" val="20003"/>
                    </a:ext>
                  </a:extLst>
                </a:gridCol>
              </a:tblGrid>
              <a:tr h="190500">
                <a:tc>
                  <a:txBody>
                    <a:bodyPr/>
                    <a:lstStyle/>
                    <a:p>
                      <a:pPr algn="l" fontAlgn="b"/>
                      <a:r>
                        <a:rPr lang="en-GB" sz="1600" b="1" i="0" u="sng" strike="noStrike" dirty="0">
                          <a:solidFill>
                            <a:srgbClr val="000000"/>
                          </a:solidFill>
                          <a:latin typeface="+mn-lt"/>
                          <a:cs typeface="Arial" pitchFamily="34" charset="0"/>
                        </a:rPr>
                        <a:t>PATIENT ID</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noFill/>
                  </a:tcPr>
                </a:tc>
                <a:tc>
                  <a:txBody>
                    <a:bodyPr/>
                    <a:lstStyle/>
                    <a:p>
                      <a:pPr algn="l" fontAlgn="b"/>
                      <a:r>
                        <a:rPr lang="en-GB" sz="1600" b="1" i="0" u="sng" strike="noStrike" dirty="0">
                          <a:solidFill>
                            <a:srgbClr val="000000"/>
                          </a:solidFill>
                          <a:latin typeface="+mn-lt"/>
                          <a:cs typeface="Arial" pitchFamily="34" charset="0"/>
                        </a:rPr>
                        <a:t>SEX</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tcPr>
                </a:tc>
                <a:tc>
                  <a:txBody>
                    <a:bodyPr/>
                    <a:lstStyle/>
                    <a:p>
                      <a:pPr algn="ctr" fontAlgn="b"/>
                      <a:r>
                        <a:rPr lang="en-GB" sz="1600" b="1" i="0" u="sng" strike="noStrike" dirty="0">
                          <a:solidFill>
                            <a:srgbClr val="000000"/>
                          </a:solidFill>
                          <a:latin typeface="+mn-lt"/>
                          <a:cs typeface="Arial" pitchFamily="34" charset="0"/>
                        </a:rPr>
                        <a:t>AGE</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tcPr>
                </a:tc>
                <a:tc>
                  <a:txBody>
                    <a:bodyPr/>
                    <a:lstStyle/>
                    <a:p>
                      <a:pPr algn="l" fontAlgn="b"/>
                      <a:r>
                        <a:rPr lang="en-GB" sz="1600" b="1" i="0" u="sng" strike="noStrike" dirty="0">
                          <a:solidFill>
                            <a:srgbClr val="000000"/>
                          </a:solidFill>
                          <a:latin typeface="+mn-lt"/>
                          <a:cs typeface="Arial" pitchFamily="34" charset="0"/>
                        </a:rPr>
                        <a:t>LIVER CANCER TYPE</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b"/>
                      <a:r>
                        <a:rPr lang="sv-SE" sz="1600" b="0" i="0" u="none" strike="noStrike" dirty="0">
                          <a:solidFill>
                            <a:srgbClr val="000000"/>
                          </a:solidFill>
                          <a:latin typeface="+mn-lt"/>
                          <a:cs typeface="Arial" pitchFamily="34" charset="0"/>
                        </a:rPr>
                        <a:t>Patient 2556</a:t>
                      </a:r>
                    </a:p>
                  </a:txBody>
                  <a:tcPr marL="9525" marR="9525" marT="9525" marB="0" anchor="b">
                    <a:lnL>
                      <a:noFill/>
                    </a:lnL>
                    <a:lnR>
                      <a:noFill/>
                    </a:lnR>
                    <a:lnT>
                      <a:noFill/>
                    </a:lnT>
                    <a:lnB>
                      <a:noFill/>
                    </a:lnB>
                    <a:noFill/>
                  </a:tcPr>
                </a:tc>
                <a:tc>
                  <a:txBody>
                    <a:bodyPr/>
                    <a:lstStyle/>
                    <a:p>
                      <a:pPr algn="l" fontAlgn="b"/>
                      <a:r>
                        <a:rPr lang="sv-SE" sz="1600" b="0" i="0" u="none" strike="noStrike" dirty="0">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72</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l" fontAlgn="b"/>
                      <a:r>
                        <a:rPr lang="sv-SE" sz="1600" b="0" i="0" u="none" strike="noStrike" dirty="0">
                          <a:solidFill>
                            <a:srgbClr val="000000"/>
                          </a:solidFill>
                          <a:latin typeface="+mn-lt"/>
                          <a:cs typeface="Arial" pitchFamily="34" charset="0"/>
                        </a:rPr>
                        <a:t>Patient 2766</a:t>
                      </a:r>
                    </a:p>
                  </a:txBody>
                  <a:tcPr marL="9525" marR="9525" marT="9525" marB="0" anchor="b">
                    <a:lnL>
                      <a:noFill/>
                    </a:lnL>
                    <a:lnR>
                      <a:noFill/>
                    </a:lnR>
                    <a:lnT>
                      <a:noFill/>
                    </a:lnT>
                    <a:lnB>
                      <a:noFill/>
                    </a:lnB>
                    <a:noFill/>
                  </a:tcPr>
                </a:tc>
                <a:tc>
                  <a:txBody>
                    <a:bodyPr/>
                    <a:lstStyle/>
                    <a:p>
                      <a:pPr algn="l" fontAlgn="b"/>
                      <a:r>
                        <a:rPr lang="sv-SE" sz="1600" b="0" i="0" u="none" strike="noStrike" dirty="0">
                          <a:solidFill>
                            <a:srgbClr val="000000"/>
                          </a:solidFill>
                          <a:latin typeface="+mn-lt"/>
                          <a:cs typeface="Arial" pitchFamily="34" charset="0"/>
                        </a:rPr>
                        <a:t>Female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73</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b"/>
                      <a:r>
                        <a:rPr lang="sv-SE" sz="1600" b="0" i="0" u="none" strike="noStrike" dirty="0">
                          <a:solidFill>
                            <a:srgbClr val="000000"/>
                          </a:solidFill>
                          <a:latin typeface="+mn-lt"/>
                          <a:cs typeface="Arial" pitchFamily="34" charset="0"/>
                        </a:rPr>
                        <a:t>Patient 2177</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Female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58</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b"/>
                      <a:r>
                        <a:rPr lang="sv-SE" sz="1600" b="0" i="0" u="none" strike="noStrike" dirty="0">
                          <a:solidFill>
                            <a:srgbClr val="000000"/>
                          </a:solidFill>
                          <a:latin typeface="+mn-lt"/>
                          <a:cs typeface="Arial" pitchFamily="34" charset="0"/>
                        </a:rPr>
                        <a:t>Patient 3196</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65</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b"/>
                      <a:r>
                        <a:rPr lang="sv-SE" sz="1600" b="0" i="0" u="none" strike="noStrike" dirty="0">
                          <a:solidFill>
                            <a:srgbClr val="000000"/>
                          </a:solidFill>
                          <a:latin typeface="+mn-lt"/>
                          <a:cs typeface="Arial" pitchFamily="34" charset="0"/>
                        </a:rPr>
                        <a:t>Patient 3477</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67</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b"/>
                      <a:r>
                        <a:rPr lang="sv-SE" sz="1600" b="0" i="0" u="none" strike="noStrike" dirty="0">
                          <a:solidFill>
                            <a:srgbClr val="000000"/>
                          </a:solidFill>
                          <a:latin typeface="+mn-lt"/>
                          <a:cs typeface="Arial" pitchFamily="34" charset="0"/>
                        </a:rPr>
                        <a:t>Patient 2280</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80</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6" name="Title 1"/>
          <p:cNvSpPr txBox="1">
            <a:spLocks/>
          </p:cNvSpPr>
          <p:nvPr/>
        </p:nvSpPr>
        <p:spPr>
          <a:xfrm>
            <a:off x="1151440" y="213520"/>
            <a:ext cx="6841120" cy="812033"/>
          </a:xfrm>
          <a:prstGeom prst="rect">
            <a:avLst/>
          </a:prstGeom>
        </p:spPr>
        <p:txBody>
          <a:bodyPr/>
          <a:lstStyle/>
          <a:p>
            <a:pPr algn="ctr">
              <a:spcBef>
                <a:spcPct val="0"/>
              </a:spcBef>
            </a:pPr>
            <a:r>
              <a:rPr lang="en-US" sz="3600" b="1" dirty="0">
                <a:solidFill>
                  <a:srgbClr val="2A6AB2"/>
                </a:solidFill>
                <a:latin typeface="Akzidenz for Chalmers" pitchFamily="2" charset="0"/>
                <a:ea typeface="+mj-ea"/>
                <a:cs typeface="Arial"/>
              </a:rPr>
              <a:t>Proteome for Liver Cancer Patients</a:t>
            </a:r>
          </a:p>
        </p:txBody>
      </p:sp>
    </p:spTree>
    <p:extLst>
      <p:ext uri="{BB962C8B-B14F-4D97-AF65-F5344CB8AC3E}">
        <p14:creationId xmlns:p14="http://schemas.microsoft.com/office/powerpoint/2010/main" val="4097272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724389" y="611600"/>
            <a:ext cx="7564587" cy="5719247"/>
          </a:xfrm>
          <a:prstGeom prst="rect">
            <a:avLst/>
          </a:prstGeom>
          <a:noFill/>
          <a:ln w="9525">
            <a:noFill/>
            <a:miter lim="800000"/>
            <a:headEnd/>
            <a:tailEnd/>
          </a:ln>
          <a:effectLst/>
        </p:spPr>
      </p:pic>
      <p:sp>
        <p:nvSpPr>
          <p:cNvPr id="6" name="Title 1"/>
          <p:cNvSpPr txBox="1">
            <a:spLocks/>
          </p:cNvSpPr>
          <p:nvPr/>
        </p:nvSpPr>
        <p:spPr>
          <a:xfrm>
            <a:off x="762001" y="213520"/>
            <a:ext cx="7287710" cy="812033"/>
          </a:xfrm>
          <a:prstGeom prst="rect">
            <a:avLst/>
          </a:prstGeom>
        </p:spPr>
        <p:txBody>
          <a:bodyPr/>
          <a:lstStyle/>
          <a:p>
            <a:pPr algn="ctr">
              <a:spcBef>
                <a:spcPct val="0"/>
              </a:spcBef>
            </a:pPr>
            <a:r>
              <a:rPr lang="en-US" sz="2800" b="1" dirty="0">
                <a:solidFill>
                  <a:srgbClr val="2A6AB2"/>
                </a:solidFill>
                <a:cs typeface="Arial"/>
              </a:rPr>
              <a:t>Proteomics data for HCC tumors</a:t>
            </a:r>
            <a:endParaRPr lang="en-US" sz="2800" b="1" dirty="0">
              <a:solidFill>
                <a:srgbClr val="2A6AB2"/>
              </a:solidFill>
              <a:ea typeface="+mj-ea"/>
              <a:cs typeface="Arial"/>
            </a:endParaRPr>
          </a:p>
        </p:txBody>
      </p:sp>
      <p:sp>
        <p:nvSpPr>
          <p:cNvPr id="5" name="TextBox 4"/>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557269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04000" y="0"/>
            <a:ext cx="8640000" cy="540000"/>
          </a:xfrm>
          <a:prstGeom prst="rect">
            <a:avLst/>
          </a:prstGeom>
        </p:spPr>
        <p:txBody>
          <a:bodyPr/>
          <a:lstStyle/>
          <a:p>
            <a:pPr eaLnBrk="0" hangingPunct="0">
              <a:defRPr/>
            </a:pPr>
            <a:r>
              <a:rPr lang="en-GB" sz="3600" dirty="0">
                <a:latin typeface="Arial" pitchFamily="34" charset="0"/>
                <a:ea typeface="+mj-ea"/>
                <a:cs typeface="Arial" pitchFamily="34" charset="0"/>
              </a:rPr>
              <a:t>Task driven reconstruction with tINIT</a:t>
            </a:r>
          </a:p>
        </p:txBody>
      </p:sp>
      <p:sp>
        <p:nvSpPr>
          <p:cNvPr id="5"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8" name="textruta 42"/>
          <p:cNvSpPr txBox="1">
            <a:spLocks noChangeArrowheads="1"/>
          </p:cNvSpPr>
          <p:nvPr/>
        </p:nvSpPr>
        <p:spPr bwMode="auto">
          <a:xfrm>
            <a:off x="5629275" y="1104900"/>
            <a:ext cx="3371850" cy="4001095"/>
          </a:xfrm>
          <a:prstGeom prst="rect">
            <a:avLst/>
          </a:prstGeom>
          <a:solidFill>
            <a:schemeClr val="bg1"/>
          </a:solidFill>
          <a:ln w="9525">
            <a:noFill/>
            <a:miter lim="800000"/>
            <a:headEnd/>
            <a:tailEnd/>
          </a:ln>
        </p:spPr>
        <p:txBody>
          <a:bodyPr wrap="square">
            <a:prstTxWarp prst="textNoShape">
              <a:avLst/>
            </a:prstTxWarp>
            <a:spAutoFit/>
          </a:bodyPr>
          <a:lstStyle/>
          <a:p>
            <a:pPr>
              <a:spcAft>
                <a:spcPts val="600"/>
              </a:spcAft>
              <a:buFont typeface="Arial" pitchFamily="34" charset="0"/>
              <a:buChar char="•"/>
            </a:pPr>
            <a:r>
              <a:rPr lang="en-US" dirty="0">
                <a:latin typeface="Arial"/>
                <a:cs typeface="Arial"/>
              </a:rPr>
              <a:t> tINIT algorithm is improved based on Task driven reconstruction approach. </a:t>
            </a:r>
          </a:p>
          <a:p>
            <a:pPr>
              <a:spcAft>
                <a:spcPts val="600"/>
              </a:spcAft>
              <a:buFont typeface="Arial" pitchFamily="34" charset="0"/>
              <a:buChar char="•"/>
            </a:pPr>
            <a:r>
              <a:rPr lang="en-US" dirty="0">
                <a:latin typeface="Arial"/>
                <a:cs typeface="Arial"/>
              </a:rPr>
              <a:t> Biological tasks are defined based on the biochemical knowledge in the literature </a:t>
            </a:r>
          </a:p>
          <a:p>
            <a:pPr>
              <a:spcAft>
                <a:spcPts val="600"/>
              </a:spcAft>
              <a:buFont typeface="Arial" pitchFamily="34" charset="0"/>
              <a:buChar char="•"/>
            </a:pPr>
            <a:r>
              <a:rPr lang="en-US" dirty="0">
                <a:latin typeface="Arial"/>
                <a:cs typeface="Arial"/>
              </a:rPr>
              <a:t> m8 and m12 is produced in the model based on the HPA data</a:t>
            </a:r>
          </a:p>
          <a:p>
            <a:pPr>
              <a:spcAft>
                <a:spcPts val="600"/>
              </a:spcAft>
              <a:buFont typeface="Arial" pitchFamily="34" charset="0"/>
              <a:buChar char="•"/>
            </a:pPr>
            <a:r>
              <a:rPr lang="en-US" dirty="0">
                <a:latin typeface="Arial"/>
                <a:cs typeface="Arial"/>
              </a:rPr>
              <a:t> m9 is produced based on the biological task that occur in the cell type.</a:t>
            </a:r>
          </a:p>
          <a:p>
            <a:pPr>
              <a:buFont typeface="Arial" charset="0"/>
              <a:buChar char="•"/>
            </a:pPr>
            <a:endParaRPr lang="en-US" dirty="0">
              <a:latin typeface="Arial"/>
              <a:cs typeface="Arial"/>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53</a:t>
            </a:fld>
            <a:endParaRPr lang="en-GB" sz="1400" dirty="0">
              <a:solidFill>
                <a:schemeClr val="bg1"/>
              </a:solidFill>
              <a:latin typeface="Arial"/>
              <a:cs typeface="Arial"/>
            </a:endParaRPr>
          </a:p>
        </p:txBody>
      </p:sp>
      <p:grpSp>
        <p:nvGrpSpPr>
          <p:cNvPr id="58" name="Group 17"/>
          <p:cNvGrpSpPr/>
          <p:nvPr/>
        </p:nvGrpSpPr>
        <p:grpSpPr>
          <a:xfrm>
            <a:off x="523200" y="1620675"/>
            <a:ext cx="432000" cy="360000"/>
            <a:chOff x="982477" y="1190847"/>
            <a:chExt cx="432000" cy="360000"/>
          </a:xfrm>
        </p:grpSpPr>
        <p:sp>
          <p:nvSpPr>
            <p:cNvPr id="59" name="Oval 58"/>
            <p:cNvSpPr/>
            <p:nvPr/>
          </p:nvSpPr>
          <p:spPr>
            <a:xfrm>
              <a:off x="1020726" y="119084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0" name="TextBox 59"/>
            <p:cNvSpPr txBox="1"/>
            <p:nvPr/>
          </p:nvSpPr>
          <p:spPr>
            <a:xfrm>
              <a:off x="982477" y="1233379"/>
              <a:ext cx="432000" cy="261610"/>
            </a:xfrm>
            <a:prstGeom prst="rect">
              <a:avLst/>
            </a:prstGeom>
            <a:noFill/>
          </p:spPr>
          <p:txBody>
            <a:bodyPr wrap="square" rtlCol="0">
              <a:spAutoFit/>
            </a:bodyPr>
            <a:lstStyle/>
            <a:p>
              <a:pPr algn="ctr"/>
              <a:r>
                <a:rPr lang="en-GB" sz="1100" dirty="0">
                  <a:latin typeface="Helvetica" pitchFamily="34" charset="0"/>
                </a:rPr>
                <a:t>m1</a:t>
              </a:r>
              <a:endParaRPr lang="sv-SE" sz="1100" dirty="0">
                <a:latin typeface="Helvetica" pitchFamily="34" charset="0"/>
              </a:endParaRPr>
            </a:p>
          </p:txBody>
        </p:sp>
      </p:grpSp>
      <p:grpSp>
        <p:nvGrpSpPr>
          <p:cNvPr id="61" name="Group 16"/>
          <p:cNvGrpSpPr/>
          <p:nvPr/>
        </p:nvGrpSpPr>
        <p:grpSpPr>
          <a:xfrm>
            <a:off x="667200" y="2628675"/>
            <a:ext cx="432000" cy="360000"/>
            <a:chOff x="2125477" y="1171797"/>
            <a:chExt cx="432000" cy="360000"/>
          </a:xfrm>
        </p:grpSpPr>
        <p:sp>
          <p:nvSpPr>
            <p:cNvPr id="62" name="Oval 61"/>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3" name="TextBox 62"/>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m2</a:t>
              </a:r>
              <a:endParaRPr lang="sv-SE" sz="1100" dirty="0">
                <a:latin typeface="Helvetica" pitchFamily="34" charset="0"/>
              </a:endParaRPr>
            </a:p>
          </p:txBody>
        </p:sp>
      </p:grpSp>
      <p:grpSp>
        <p:nvGrpSpPr>
          <p:cNvPr id="64" name="Group 18"/>
          <p:cNvGrpSpPr/>
          <p:nvPr/>
        </p:nvGrpSpPr>
        <p:grpSpPr>
          <a:xfrm>
            <a:off x="1746920" y="1620675"/>
            <a:ext cx="432000" cy="360000"/>
            <a:chOff x="2136110" y="1171797"/>
            <a:chExt cx="432000" cy="360000"/>
          </a:xfrm>
        </p:grpSpPr>
        <p:sp>
          <p:nvSpPr>
            <p:cNvPr id="65" name="Oval 64"/>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6" name="TextBox 65"/>
            <p:cNvSpPr txBox="1"/>
            <p:nvPr/>
          </p:nvSpPr>
          <p:spPr>
            <a:xfrm>
              <a:off x="2136110" y="1214329"/>
              <a:ext cx="432000" cy="261610"/>
            </a:xfrm>
            <a:prstGeom prst="rect">
              <a:avLst/>
            </a:prstGeom>
            <a:noFill/>
          </p:spPr>
          <p:txBody>
            <a:bodyPr wrap="square" rtlCol="0">
              <a:spAutoFit/>
            </a:bodyPr>
            <a:lstStyle/>
            <a:p>
              <a:pPr algn="ctr"/>
              <a:r>
                <a:rPr lang="en-GB" sz="1100" dirty="0">
                  <a:latin typeface="Helvetica" pitchFamily="34" charset="0"/>
                </a:rPr>
                <a:t>m3</a:t>
              </a:r>
              <a:endParaRPr lang="sv-SE" sz="1100" dirty="0">
                <a:latin typeface="Helvetica" pitchFamily="34" charset="0"/>
              </a:endParaRPr>
            </a:p>
          </p:txBody>
        </p:sp>
      </p:grpSp>
      <p:grpSp>
        <p:nvGrpSpPr>
          <p:cNvPr id="67" name="Group 21"/>
          <p:cNvGrpSpPr/>
          <p:nvPr/>
        </p:nvGrpSpPr>
        <p:grpSpPr>
          <a:xfrm>
            <a:off x="2971056" y="1620675"/>
            <a:ext cx="432000" cy="360000"/>
            <a:chOff x="2125477" y="1171797"/>
            <a:chExt cx="432000" cy="360000"/>
          </a:xfrm>
        </p:grpSpPr>
        <p:sp>
          <p:nvSpPr>
            <p:cNvPr id="68" name="Oval 67"/>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9" name="TextBox 68"/>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m4</a:t>
              </a:r>
              <a:endParaRPr lang="sv-SE" sz="1100" dirty="0">
                <a:latin typeface="Helvetica" pitchFamily="34" charset="0"/>
              </a:endParaRPr>
            </a:p>
          </p:txBody>
        </p:sp>
      </p:grpSp>
      <p:grpSp>
        <p:nvGrpSpPr>
          <p:cNvPr id="70" name="Group 24"/>
          <p:cNvGrpSpPr/>
          <p:nvPr/>
        </p:nvGrpSpPr>
        <p:grpSpPr>
          <a:xfrm>
            <a:off x="3115072" y="2628675"/>
            <a:ext cx="432000" cy="360000"/>
            <a:chOff x="2125477" y="1171797"/>
            <a:chExt cx="432000" cy="360000"/>
          </a:xfrm>
        </p:grpSpPr>
        <p:sp>
          <p:nvSpPr>
            <p:cNvPr id="71" name="Oval 70"/>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72" name="TextBox 71"/>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m5</a:t>
              </a:r>
              <a:endParaRPr lang="sv-SE" sz="1100" dirty="0">
                <a:latin typeface="Helvetica" pitchFamily="34" charset="0"/>
              </a:endParaRPr>
            </a:p>
          </p:txBody>
        </p:sp>
      </p:grpSp>
      <p:grpSp>
        <p:nvGrpSpPr>
          <p:cNvPr id="73" name="Group 42"/>
          <p:cNvGrpSpPr/>
          <p:nvPr/>
        </p:nvGrpSpPr>
        <p:grpSpPr>
          <a:xfrm>
            <a:off x="1746920" y="2628675"/>
            <a:ext cx="432000" cy="360000"/>
            <a:chOff x="982477" y="1190847"/>
            <a:chExt cx="432000" cy="360000"/>
          </a:xfrm>
        </p:grpSpPr>
        <p:sp>
          <p:nvSpPr>
            <p:cNvPr id="74" name="Oval 73"/>
            <p:cNvSpPr/>
            <p:nvPr/>
          </p:nvSpPr>
          <p:spPr>
            <a:xfrm>
              <a:off x="1020726" y="119084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75" name="TextBox 74"/>
            <p:cNvSpPr txBox="1"/>
            <p:nvPr/>
          </p:nvSpPr>
          <p:spPr>
            <a:xfrm>
              <a:off x="982477" y="1244012"/>
              <a:ext cx="432000" cy="261610"/>
            </a:xfrm>
            <a:prstGeom prst="rect">
              <a:avLst/>
            </a:prstGeom>
            <a:noFill/>
          </p:spPr>
          <p:txBody>
            <a:bodyPr wrap="square" rtlCol="0">
              <a:spAutoFit/>
            </a:bodyPr>
            <a:lstStyle/>
            <a:p>
              <a:pPr algn="ctr"/>
              <a:r>
                <a:rPr lang="en-GB" sz="1100" dirty="0">
                  <a:latin typeface="Helvetica" pitchFamily="34" charset="0"/>
                </a:rPr>
                <a:t>m6</a:t>
              </a:r>
              <a:endParaRPr lang="sv-SE" sz="1100" dirty="0">
                <a:latin typeface="Helvetica" pitchFamily="34" charset="0"/>
              </a:endParaRPr>
            </a:p>
          </p:txBody>
        </p:sp>
      </p:grpSp>
      <p:grpSp>
        <p:nvGrpSpPr>
          <p:cNvPr id="76" name="Group 45"/>
          <p:cNvGrpSpPr/>
          <p:nvPr/>
        </p:nvGrpSpPr>
        <p:grpSpPr>
          <a:xfrm>
            <a:off x="666800" y="3672675"/>
            <a:ext cx="432000" cy="360000"/>
            <a:chOff x="2125477" y="1171797"/>
            <a:chExt cx="432000" cy="360000"/>
          </a:xfrm>
        </p:grpSpPr>
        <p:sp>
          <p:nvSpPr>
            <p:cNvPr id="77" name="Oval 76"/>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78" name="TextBox 77"/>
            <p:cNvSpPr txBox="1"/>
            <p:nvPr/>
          </p:nvSpPr>
          <p:spPr>
            <a:xfrm>
              <a:off x="2125477" y="1224962"/>
              <a:ext cx="432000" cy="261610"/>
            </a:xfrm>
            <a:prstGeom prst="rect">
              <a:avLst/>
            </a:prstGeom>
            <a:noFill/>
          </p:spPr>
          <p:txBody>
            <a:bodyPr wrap="square" rtlCol="0">
              <a:spAutoFit/>
            </a:bodyPr>
            <a:lstStyle/>
            <a:p>
              <a:pPr algn="ctr"/>
              <a:r>
                <a:rPr lang="en-GB" sz="1100" dirty="0">
                  <a:latin typeface="Helvetica" pitchFamily="34" charset="0"/>
                </a:rPr>
                <a:t>m7</a:t>
              </a:r>
              <a:endParaRPr lang="sv-SE" sz="1100" dirty="0">
                <a:latin typeface="Helvetica" pitchFamily="34" charset="0"/>
              </a:endParaRPr>
            </a:p>
          </p:txBody>
        </p:sp>
      </p:grpSp>
      <p:grpSp>
        <p:nvGrpSpPr>
          <p:cNvPr id="79" name="Group 48"/>
          <p:cNvGrpSpPr/>
          <p:nvPr/>
        </p:nvGrpSpPr>
        <p:grpSpPr>
          <a:xfrm>
            <a:off x="4303200" y="1620675"/>
            <a:ext cx="432000" cy="360000"/>
            <a:chOff x="2125477" y="1171797"/>
            <a:chExt cx="432000" cy="360000"/>
          </a:xfrm>
        </p:grpSpPr>
        <p:sp>
          <p:nvSpPr>
            <p:cNvPr id="80" name="Oval 79"/>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81" name="TextBox 80"/>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m8</a:t>
              </a:r>
              <a:endParaRPr lang="sv-SE" sz="1100" dirty="0">
                <a:latin typeface="Helvetica" pitchFamily="34" charset="0"/>
              </a:endParaRPr>
            </a:p>
          </p:txBody>
        </p:sp>
      </p:grpSp>
      <p:grpSp>
        <p:nvGrpSpPr>
          <p:cNvPr id="82" name="Group 81"/>
          <p:cNvGrpSpPr/>
          <p:nvPr/>
        </p:nvGrpSpPr>
        <p:grpSpPr>
          <a:xfrm>
            <a:off x="1747200" y="3672675"/>
            <a:ext cx="468000" cy="360000"/>
            <a:chOff x="3342799" y="3260253"/>
            <a:chExt cx="468000" cy="360000"/>
          </a:xfrm>
        </p:grpSpPr>
        <p:sp>
          <p:nvSpPr>
            <p:cNvPr id="83" name="Oval 82"/>
            <p:cNvSpPr/>
            <p:nvPr/>
          </p:nvSpPr>
          <p:spPr>
            <a:xfrm>
              <a:off x="3391681" y="3260253"/>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84" name="TextBox 83"/>
            <p:cNvSpPr txBox="1"/>
            <p:nvPr/>
          </p:nvSpPr>
          <p:spPr>
            <a:xfrm>
              <a:off x="3342799" y="3313418"/>
              <a:ext cx="468000" cy="261610"/>
            </a:xfrm>
            <a:prstGeom prst="rect">
              <a:avLst/>
            </a:prstGeom>
            <a:noFill/>
          </p:spPr>
          <p:txBody>
            <a:bodyPr wrap="square" rtlCol="0">
              <a:spAutoFit/>
            </a:bodyPr>
            <a:lstStyle/>
            <a:p>
              <a:pPr algn="ctr"/>
              <a:r>
                <a:rPr lang="en-GB" sz="1100" dirty="0">
                  <a:latin typeface="Helvetica" pitchFamily="34" charset="0"/>
                </a:rPr>
                <a:t>m10</a:t>
              </a:r>
              <a:endParaRPr lang="sv-SE" sz="1100" dirty="0">
                <a:latin typeface="Helvetica" pitchFamily="34" charset="0"/>
              </a:endParaRPr>
            </a:p>
          </p:txBody>
        </p:sp>
      </p:grpSp>
      <p:grpSp>
        <p:nvGrpSpPr>
          <p:cNvPr id="85" name="Group 54"/>
          <p:cNvGrpSpPr/>
          <p:nvPr/>
        </p:nvGrpSpPr>
        <p:grpSpPr>
          <a:xfrm>
            <a:off x="3115072" y="3672675"/>
            <a:ext cx="432000" cy="360000"/>
            <a:chOff x="2125477" y="1171797"/>
            <a:chExt cx="432000" cy="360000"/>
          </a:xfrm>
        </p:grpSpPr>
        <p:sp>
          <p:nvSpPr>
            <p:cNvPr id="86" name="Oval 85"/>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87" name="TextBox 86"/>
            <p:cNvSpPr txBox="1"/>
            <p:nvPr/>
          </p:nvSpPr>
          <p:spPr>
            <a:xfrm>
              <a:off x="2125477" y="1224962"/>
              <a:ext cx="432000" cy="261610"/>
            </a:xfrm>
            <a:prstGeom prst="rect">
              <a:avLst/>
            </a:prstGeom>
            <a:noFill/>
          </p:spPr>
          <p:txBody>
            <a:bodyPr wrap="square" rtlCol="0">
              <a:spAutoFit/>
            </a:bodyPr>
            <a:lstStyle/>
            <a:p>
              <a:pPr algn="ctr"/>
              <a:r>
                <a:rPr lang="en-GB" sz="1100" dirty="0">
                  <a:latin typeface="Helvetica" pitchFamily="34" charset="0"/>
                </a:rPr>
                <a:t>m9</a:t>
              </a:r>
              <a:endParaRPr lang="sv-SE" sz="1100" dirty="0">
                <a:latin typeface="Helvetica" pitchFamily="34" charset="0"/>
              </a:endParaRPr>
            </a:p>
          </p:txBody>
        </p:sp>
      </p:grpSp>
      <p:sp>
        <p:nvSpPr>
          <p:cNvPr id="88" name="Rounded Rectangle 87"/>
          <p:cNvSpPr>
            <a:spLocks noChangeAspect="1"/>
          </p:cNvSpPr>
          <p:nvPr/>
        </p:nvSpPr>
        <p:spPr>
          <a:xfrm>
            <a:off x="234752" y="1104899"/>
            <a:ext cx="4752000" cy="3287775"/>
          </a:xfrm>
          <a:prstGeom prst="roundRect">
            <a:avLst>
              <a:gd name="adj" fmla="val 4767"/>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89" name="Straight Arrow Connector 88"/>
          <p:cNvCxnSpPr/>
          <p:nvPr/>
        </p:nvCxnSpPr>
        <p:spPr>
          <a:xfrm>
            <a:off x="12750" y="1800675"/>
            <a:ext cx="46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978582" y="1800675"/>
            <a:ext cx="7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2215200" y="1800675"/>
            <a:ext cx="7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3439200" y="1800675"/>
            <a:ext cx="82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4159200" y="2628675"/>
            <a:ext cx="468000" cy="360000"/>
            <a:chOff x="3342799" y="3260253"/>
            <a:chExt cx="468000" cy="360000"/>
          </a:xfrm>
        </p:grpSpPr>
        <p:sp>
          <p:nvSpPr>
            <p:cNvPr id="94" name="Oval 93"/>
            <p:cNvSpPr/>
            <p:nvPr/>
          </p:nvSpPr>
          <p:spPr>
            <a:xfrm>
              <a:off x="3391681" y="3260253"/>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95" name="TextBox 94"/>
            <p:cNvSpPr txBox="1"/>
            <p:nvPr/>
          </p:nvSpPr>
          <p:spPr>
            <a:xfrm>
              <a:off x="3342799" y="3313418"/>
              <a:ext cx="468000" cy="261610"/>
            </a:xfrm>
            <a:prstGeom prst="rect">
              <a:avLst/>
            </a:prstGeom>
            <a:noFill/>
          </p:spPr>
          <p:txBody>
            <a:bodyPr wrap="square" rtlCol="0">
              <a:spAutoFit/>
            </a:bodyPr>
            <a:lstStyle/>
            <a:p>
              <a:pPr algn="ctr"/>
              <a:r>
                <a:rPr lang="en-GB" sz="1100" dirty="0">
                  <a:latin typeface="Helvetica" pitchFamily="34" charset="0"/>
                </a:rPr>
                <a:t>m11</a:t>
              </a:r>
              <a:endParaRPr lang="sv-SE" sz="1100" dirty="0">
                <a:latin typeface="Helvetica" pitchFamily="34" charset="0"/>
              </a:endParaRPr>
            </a:p>
          </p:txBody>
        </p:sp>
      </p:grpSp>
      <p:grpSp>
        <p:nvGrpSpPr>
          <p:cNvPr id="96" name="Group 95"/>
          <p:cNvGrpSpPr/>
          <p:nvPr/>
        </p:nvGrpSpPr>
        <p:grpSpPr>
          <a:xfrm>
            <a:off x="4159200" y="3672675"/>
            <a:ext cx="468000" cy="360000"/>
            <a:chOff x="3342799" y="3260253"/>
            <a:chExt cx="468000" cy="360000"/>
          </a:xfrm>
        </p:grpSpPr>
        <p:sp>
          <p:nvSpPr>
            <p:cNvPr id="97" name="Oval 96"/>
            <p:cNvSpPr/>
            <p:nvPr/>
          </p:nvSpPr>
          <p:spPr>
            <a:xfrm>
              <a:off x="3391681" y="3260253"/>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98" name="TextBox 97"/>
            <p:cNvSpPr txBox="1"/>
            <p:nvPr/>
          </p:nvSpPr>
          <p:spPr>
            <a:xfrm>
              <a:off x="3342799" y="3302785"/>
              <a:ext cx="468000" cy="261610"/>
            </a:xfrm>
            <a:prstGeom prst="rect">
              <a:avLst/>
            </a:prstGeom>
            <a:noFill/>
          </p:spPr>
          <p:txBody>
            <a:bodyPr wrap="square" rtlCol="0">
              <a:spAutoFit/>
            </a:bodyPr>
            <a:lstStyle/>
            <a:p>
              <a:pPr algn="ctr"/>
              <a:r>
                <a:rPr lang="en-GB" sz="1100" dirty="0">
                  <a:latin typeface="Helvetica" pitchFamily="34" charset="0"/>
                </a:rPr>
                <a:t>m12</a:t>
              </a:r>
              <a:endParaRPr lang="sv-SE" sz="1100" dirty="0">
                <a:latin typeface="Helvetica" pitchFamily="34" charset="0"/>
              </a:endParaRPr>
            </a:p>
          </p:txBody>
        </p:sp>
      </p:grpSp>
      <p:cxnSp>
        <p:nvCxnSpPr>
          <p:cNvPr id="99" name="Straight Arrow Connector 98"/>
          <p:cNvCxnSpPr/>
          <p:nvPr/>
        </p:nvCxnSpPr>
        <p:spPr>
          <a:xfrm>
            <a:off x="48750" y="2808675"/>
            <a:ext cx="6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rot="10800000" flipH="1" flipV="1">
            <a:off x="882961" y="1800675"/>
            <a:ext cx="1224000" cy="1800200"/>
          </a:xfrm>
          <a:prstGeom prst="arc">
            <a:avLst>
              <a:gd name="adj1" fmla="val 11365705"/>
              <a:gd name="adj2" fmla="val 1614825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1" name="Straight Arrow Connector 100"/>
          <p:cNvCxnSpPr/>
          <p:nvPr/>
        </p:nvCxnSpPr>
        <p:spPr>
          <a:xfrm rot="5400000">
            <a:off x="1674944" y="2313507"/>
            <a:ext cx="576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Arc 101"/>
          <p:cNvSpPr/>
          <p:nvPr/>
        </p:nvSpPr>
        <p:spPr>
          <a:xfrm rot="10800000" flipH="1" flipV="1">
            <a:off x="3331200" y="1800675"/>
            <a:ext cx="1044000" cy="1800200"/>
          </a:xfrm>
          <a:prstGeom prst="arc">
            <a:avLst>
              <a:gd name="adj1" fmla="val 11770788"/>
              <a:gd name="adj2" fmla="val 20914916"/>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3" name="Straight Arrow Connector 102"/>
          <p:cNvCxnSpPr/>
          <p:nvPr/>
        </p:nvCxnSpPr>
        <p:spPr>
          <a:xfrm>
            <a:off x="2211317" y="2808675"/>
            <a:ext cx="900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3619128" y="1476675"/>
            <a:ext cx="432000" cy="288000"/>
          </a:xfrm>
          <a:prstGeom prst="ellipse">
            <a:avLst/>
          </a:prstGeom>
          <a:solidFill>
            <a:srgbClr val="FFFF00"/>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cxnSp>
        <p:nvCxnSpPr>
          <p:cNvPr id="105" name="Straight Arrow Connector 104"/>
          <p:cNvCxnSpPr/>
          <p:nvPr/>
        </p:nvCxnSpPr>
        <p:spPr>
          <a:xfrm>
            <a:off x="4771200" y="1800675"/>
            <a:ext cx="46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2322984" y="1476675"/>
            <a:ext cx="432000" cy="288000"/>
          </a:xfrm>
          <a:prstGeom prst="ellipse">
            <a:avLst/>
          </a:prstGeom>
          <a:solidFill>
            <a:srgbClr val="FFC0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07" name="Oval 106"/>
          <p:cNvSpPr/>
          <p:nvPr/>
        </p:nvSpPr>
        <p:spPr>
          <a:xfrm>
            <a:off x="4411200" y="3105547"/>
            <a:ext cx="432000" cy="288000"/>
          </a:xfrm>
          <a:prstGeom prst="ellipse">
            <a:avLst/>
          </a:prstGeom>
          <a:solidFill>
            <a:srgbClr val="C00000"/>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08" name="Oval 107"/>
          <p:cNvSpPr/>
          <p:nvPr/>
        </p:nvSpPr>
        <p:spPr>
          <a:xfrm>
            <a:off x="422249" y="3168030"/>
            <a:ext cx="432000" cy="288000"/>
          </a:xfrm>
          <a:prstGeom prst="ellipse">
            <a:avLst/>
          </a:prstGeom>
          <a:solidFill>
            <a:schemeClr val="bg1"/>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09" name="Oval 108"/>
          <p:cNvSpPr/>
          <p:nvPr/>
        </p:nvSpPr>
        <p:spPr>
          <a:xfrm>
            <a:off x="2431200" y="2484675"/>
            <a:ext cx="432000" cy="288000"/>
          </a:xfrm>
          <a:prstGeom prst="ellipse">
            <a:avLst/>
          </a:prstGeom>
          <a:solidFill>
            <a:srgbClr val="C000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10" name="Oval 109"/>
          <p:cNvSpPr/>
          <p:nvPr/>
        </p:nvSpPr>
        <p:spPr>
          <a:xfrm>
            <a:off x="1098848" y="1476675"/>
            <a:ext cx="432000" cy="288000"/>
          </a:xfrm>
          <a:prstGeom prst="ellipse">
            <a:avLst/>
          </a:prstGeom>
          <a:solidFill>
            <a:srgbClr val="C000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cxnSp>
        <p:nvCxnSpPr>
          <p:cNvPr id="111" name="Straight Arrow Connector 110"/>
          <p:cNvCxnSpPr/>
          <p:nvPr/>
        </p:nvCxnSpPr>
        <p:spPr>
          <a:xfrm rot="5400000">
            <a:off x="585299" y="3340589"/>
            <a:ext cx="576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rot="5400000">
            <a:off x="4104166" y="3321539"/>
            <a:ext cx="576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627240" y="3825627"/>
            <a:ext cx="6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108373" y="3852675"/>
            <a:ext cx="64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2215200" y="3852675"/>
            <a:ext cx="90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547120" y="3852675"/>
            <a:ext cx="6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rot="5400000">
            <a:off x="3051571" y="4364609"/>
            <a:ext cx="540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1170856" y="3528675"/>
            <a:ext cx="432000" cy="288000"/>
          </a:xfrm>
          <a:prstGeom prst="ellipse">
            <a:avLst/>
          </a:prstGeom>
          <a:solidFill>
            <a:schemeClr val="bg1"/>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19" name="Oval 118"/>
          <p:cNvSpPr/>
          <p:nvPr/>
        </p:nvSpPr>
        <p:spPr>
          <a:xfrm>
            <a:off x="3655200" y="3528675"/>
            <a:ext cx="432000" cy="288000"/>
          </a:xfrm>
          <a:prstGeom prst="ellipse">
            <a:avLst/>
          </a:prstGeom>
          <a:solidFill>
            <a:schemeClr val="bg1"/>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20" name="Oval 119"/>
          <p:cNvSpPr/>
          <p:nvPr/>
        </p:nvSpPr>
        <p:spPr>
          <a:xfrm>
            <a:off x="2431200" y="3528675"/>
            <a:ext cx="432000" cy="288000"/>
          </a:xfrm>
          <a:prstGeom prst="ellipse">
            <a:avLst/>
          </a:prstGeom>
          <a:solidFill>
            <a:srgbClr val="FFFF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21" name="TextBox 120"/>
          <p:cNvSpPr txBox="1"/>
          <p:nvPr/>
        </p:nvSpPr>
        <p:spPr>
          <a:xfrm>
            <a:off x="1108373" y="1487463"/>
            <a:ext cx="432000" cy="261610"/>
          </a:xfrm>
          <a:prstGeom prst="rect">
            <a:avLst/>
          </a:prstGeom>
          <a:noFill/>
        </p:spPr>
        <p:txBody>
          <a:bodyPr wrap="square" rtlCol="0">
            <a:spAutoFit/>
          </a:bodyPr>
          <a:lstStyle/>
          <a:p>
            <a:pPr algn="ctr"/>
            <a:r>
              <a:rPr lang="en-GB" sz="1100" b="1" dirty="0">
                <a:latin typeface="Helvetica" pitchFamily="34" charset="0"/>
              </a:rPr>
              <a:t>P1</a:t>
            </a:r>
            <a:endParaRPr lang="sv-SE" sz="1100" b="1" dirty="0">
              <a:latin typeface="Helvetica" pitchFamily="34" charset="0"/>
            </a:endParaRPr>
          </a:p>
        </p:txBody>
      </p:sp>
      <p:grpSp>
        <p:nvGrpSpPr>
          <p:cNvPr id="124" name="Group 123"/>
          <p:cNvGrpSpPr/>
          <p:nvPr/>
        </p:nvGrpSpPr>
        <p:grpSpPr>
          <a:xfrm>
            <a:off x="234752" y="4559769"/>
            <a:ext cx="1130586" cy="869469"/>
            <a:chOff x="5507669" y="5441283"/>
            <a:chExt cx="1130586" cy="869469"/>
          </a:xfrm>
        </p:grpSpPr>
        <p:sp>
          <p:nvSpPr>
            <p:cNvPr id="125" name="Rectangle 124"/>
            <p:cNvSpPr/>
            <p:nvPr/>
          </p:nvSpPr>
          <p:spPr>
            <a:xfrm>
              <a:off x="5507669" y="5505081"/>
              <a:ext cx="252000" cy="180000"/>
            </a:xfrm>
            <a:prstGeom prst="rect">
              <a:avLst/>
            </a:prstGeom>
            <a:solidFill>
              <a:srgbClr val="C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26" name="TextBox 125"/>
            <p:cNvSpPr txBox="1"/>
            <p:nvPr/>
          </p:nvSpPr>
          <p:spPr>
            <a:xfrm>
              <a:off x="5702255" y="5441283"/>
              <a:ext cx="936000" cy="869469"/>
            </a:xfrm>
            <a:prstGeom prst="rect">
              <a:avLst/>
            </a:prstGeom>
            <a:noFill/>
          </p:spPr>
          <p:txBody>
            <a:bodyPr wrap="square" rtlCol="0">
              <a:spAutoFit/>
            </a:bodyPr>
            <a:lstStyle/>
            <a:p>
              <a:pPr>
                <a:spcAft>
                  <a:spcPts val="100"/>
                </a:spcAft>
                <a:buFont typeface="Arial" pitchFamily="34" charset="0"/>
                <a:buChar char="•"/>
              </a:pPr>
              <a:r>
                <a:rPr lang="en-GB" sz="1200" dirty="0">
                  <a:latin typeface="Arial" pitchFamily="34" charset="0"/>
                  <a:cs typeface="Arial" pitchFamily="34" charset="0"/>
                </a:rPr>
                <a:t> Strong</a:t>
              </a:r>
            </a:p>
            <a:p>
              <a:pPr>
                <a:spcAft>
                  <a:spcPts val="100"/>
                </a:spcAft>
                <a:buFont typeface="Arial" pitchFamily="34" charset="0"/>
                <a:buChar char="•"/>
              </a:pPr>
              <a:r>
                <a:rPr lang="en-GB" sz="1200" dirty="0">
                  <a:latin typeface="Arial" pitchFamily="34" charset="0"/>
                  <a:cs typeface="Arial" pitchFamily="34" charset="0"/>
                </a:rPr>
                <a:t> Moderate</a:t>
              </a:r>
            </a:p>
            <a:p>
              <a:pPr>
                <a:spcAft>
                  <a:spcPts val="100"/>
                </a:spcAft>
                <a:buFont typeface="Arial" pitchFamily="34" charset="0"/>
                <a:buChar char="•"/>
              </a:pPr>
              <a:r>
                <a:rPr lang="en-GB" sz="1200" dirty="0">
                  <a:latin typeface="Arial" pitchFamily="34" charset="0"/>
                  <a:cs typeface="Arial" pitchFamily="34" charset="0"/>
                </a:rPr>
                <a:t> Weak</a:t>
              </a:r>
            </a:p>
            <a:p>
              <a:pPr>
                <a:spcAft>
                  <a:spcPts val="100"/>
                </a:spcAft>
                <a:buFont typeface="Arial" pitchFamily="34" charset="0"/>
                <a:buChar char="•"/>
              </a:pPr>
              <a:r>
                <a:rPr lang="en-GB" sz="1200" dirty="0">
                  <a:latin typeface="Arial" pitchFamily="34" charset="0"/>
                  <a:cs typeface="Arial" pitchFamily="34" charset="0"/>
                </a:rPr>
                <a:t> Negative</a:t>
              </a:r>
              <a:endParaRPr lang="sv-SE" sz="1200" dirty="0">
                <a:latin typeface="Arial" pitchFamily="34" charset="0"/>
                <a:cs typeface="Arial" pitchFamily="34" charset="0"/>
              </a:endParaRPr>
            </a:p>
          </p:txBody>
        </p:sp>
        <p:sp>
          <p:nvSpPr>
            <p:cNvPr id="127" name="Rectangle 126"/>
            <p:cNvSpPr/>
            <p:nvPr/>
          </p:nvSpPr>
          <p:spPr>
            <a:xfrm>
              <a:off x="5507669" y="5689380"/>
              <a:ext cx="252000" cy="180000"/>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28" name="Rectangle 127"/>
            <p:cNvSpPr/>
            <p:nvPr/>
          </p:nvSpPr>
          <p:spPr>
            <a:xfrm>
              <a:off x="5507669" y="5865279"/>
              <a:ext cx="252000" cy="1800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29" name="Rectangle 128"/>
            <p:cNvSpPr/>
            <p:nvPr/>
          </p:nvSpPr>
          <p:spPr>
            <a:xfrm>
              <a:off x="5507669" y="6055912"/>
              <a:ext cx="252000" cy="1800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grpSp>
      <p:sp>
        <p:nvSpPr>
          <p:cNvPr id="130" name="Oval 129"/>
          <p:cNvSpPr/>
          <p:nvPr/>
        </p:nvSpPr>
        <p:spPr>
          <a:xfrm>
            <a:off x="1487463" y="2188493"/>
            <a:ext cx="432000" cy="288000"/>
          </a:xfrm>
          <a:prstGeom prst="ellipse">
            <a:avLst/>
          </a:prstGeom>
          <a:solidFill>
            <a:srgbClr val="FFFF00"/>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31" name="TextBox 130"/>
          <p:cNvSpPr txBox="1"/>
          <p:nvPr/>
        </p:nvSpPr>
        <p:spPr>
          <a:xfrm>
            <a:off x="2332509" y="1487463"/>
            <a:ext cx="432000" cy="261610"/>
          </a:xfrm>
          <a:prstGeom prst="rect">
            <a:avLst/>
          </a:prstGeom>
          <a:noFill/>
        </p:spPr>
        <p:txBody>
          <a:bodyPr wrap="square" rtlCol="0">
            <a:spAutoFit/>
          </a:bodyPr>
          <a:lstStyle/>
          <a:p>
            <a:pPr algn="ctr"/>
            <a:r>
              <a:rPr lang="en-GB" sz="1100" b="1" dirty="0">
                <a:latin typeface="Helvetica" pitchFamily="34" charset="0"/>
              </a:rPr>
              <a:t>P2</a:t>
            </a:r>
            <a:endParaRPr lang="sv-SE" sz="1100" b="1" dirty="0">
              <a:latin typeface="Helvetica" pitchFamily="34" charset="0"/>
            </a:endParaRPr>
          </a:p>
        </p:txBody>
      </p:sp>
      <p:sp>
        <p:nvSpPr>
          <p:cNvPr id="132" name="TextBox 131"/>
          <p:cNvSpPr txBox="1"/>
          <p:nvPr/>
        </p:nvSpPr>
        <p:spPr>
          <a:xfrm>
            <a:off x="3628653" y="1487463"/>
            <a:ext cx="432000" cy="261610"/>
          </a:xfrm>
          <a:prstGeom prst="rect">
            <a:avLst/>
          </a:prstGeom>
          <a:noFill/>
        </p:spPr>
        <p:txBody>
          <a:bodyPr wrap="square" rtlCol="0">
            <a:spAutoFit/>
          </a:bodyPr>
          <a:lstStyle/>
          <a:p>
            <a:pPr algn="ctr"/>
            <a:r>
              <a:rPr lang="en-GB" sz="1100" b="1" dirty="0">
                <a:latin typeface="Helvetica" pitchFamily="34" charset="0"/>
              </a:rPr>
              <a:t>P3</a:t>
            </a:r>
            <a:endParaRPr lang="sv-SE" sz="1100" b="1" dirty="0">
              <a:latin typeface="Helvetica" pitchFamily="34" charset="0"/>
            </a:endParaRPr>
          </a:p>
        </p:txBody>
      </p:sp>
      <p:sp>
        <p:nvSpPr>
          <p:cNvPr id="133" name="TextBox 132"/>
          <p:cNvSpPr txBox="1"/>
          <p:nvPr/>
        </p:nvSpPr>
        <p:spPr>
          <a:xfrm>
            <a:off x="2433092" y="2500908"/>
            <a:ext cx="432000" cy="261610"/>
          </a:xfrm>
          <a:prstGeom prst="rect">
            <a:avLst/>
          </a:prstGeom>
          <a:noFill/>
        </p:spPr>
        <p:txBody>
          <a:bodyPr wrap="square" rtlCol="0">
            <a:spAutoFit/>
          </a:bodyPr>
          <a:lstStyle/>
          <a:p>
            <a:pPr algn="ctr"/>
            <a:r>
              <a:rPr lang="en-GB" sz="1100" b="1" dirty="0">
                <a:latin typeface="Helvetica" pitchFamily="34" charset="0"/>
              </a:rPr>
              <a:t>P5</a:t>
            </a:r>
            <a:endParaRPr lang="sv-SE" sz="1100" b="1" dirty="0">
              <a:latin typeface="Helvetica" pitchFamily="34" charset="0"/>
            </a:endParaRPr>
          </a:p>
        </p:txBody>
      </p:sp>
      <p:sp>
        <p:nvSpPr>
          <p:cNvPr id="134" name="TextBox 133"/>
          <p:cNvSpPr txBox="1"/>
          <p:nvPr/>
        </p:nvSpPr>
        <p:spPr>
          <a:xfrm>
            <a:off x="1496988" y="2207543"/>
            <a:ext cx="432000" cy="261610"/>
          </a:xfrm>
          <a:prstGeom prst="rect">
            <a:avLst/>
          </a:prstGeom>
          <a:noFill/>
        </p:spPr>
        <p:txBody>
          <a:bodyPr wrap="square" rtlCol="0">
            <a:spAutoFit/>
          </a:bodyPr>
          <a:lstStyle/>
          <a:p>
            <a:pPr algn="ctr"/>
            <a:r>
              <a:rPr lang="en-GB" sz="1100" b="1" dirty="0">
                <a:latin typeface="Helvetica" pitchFamily="34" charset="0"/>
              </a:rPr>
              <a:t>P4</a:t>
            </a:r>
            <a:endParaRPr lang="sv-SE" sz="1100" b="1" dirty="0">
              <a:latin typeface="Helvetica" pitchFamily="34" charset="0"/>
            </a:endParaRPr>
          </a:p>
        </p:txBody>
      </p:sp>
      <p:sp>
        <p:nvSpPr>
          <p:cNvPr id="135" name="TextBox 134"/>
          <p:cNvSpPr txBox="1"/>
          <p:nvPr/>
        </p:nvSpPr>
        <p:spPr>
          <a:xfrm>
            <a:off x="441251" y="3187080"/>
            <a:ext cx="432000" cy="261610"/>
          </a:xfrm>
          <a:prstGeom prst="rect">
            <a:avLst/>
          </a:prstGeom>
          <a:noFill/>
        </p:spPr>
        <p:txBody>
          <a:bodyPr wrap="square" rtlCol="0">
            <a:spAutoFit/>
          </a:bodyPr>
          <a:lstStyle/>
          <a:p>
            <a:pPr algn="ctr"/>
            <a:r>
              <a:rPr lang="en-GB" sz="1100" b="1" dirty="0">
                <a:latin typeface="Helvetica" pitchFamily="34" charset="0"/>
              </a:rPr>
              <a:t>P6</a:t>
            </a:r>
            <a:endParaRPr lang="sv-SE" sz="1100" b="1" dirty="0">
              <a:latin typeface="Helvetica" pitchFamily="34" charset="0"/>
            </a:endParaRPr>
          </a:p>
        </p:txBody>
      </p:sp>
      <p:sp>
        <p:nvSpPr>
          <p:cNvPr id="136" name="TextBox 135"/>
          <p:cNvSpPr txBox="1"/>
          <p:nvPr/>
        </p:nvSpPr>
        <p:spPr>
          <a:xfrm>
            <a:off x="2438425" y="3547120"/>
            <a:ext cx="432000" cy="261610"/>
          </a:xfrm>
          <a:prstGeom prst="rect">
            <a:avLst/>
          </a:prstGeom>
          <a:noFill/>
        </p:spPr>
        <p:txBody>
          <a:bodyPr wrap="square" rtlCol="0">
            <a:spAutoFit/>
          </a:bodyPr>
          <a:lstStyle/>
          <a:p>
            <a:pPr algn="ctr"/>
            <a:r>
              <a:rPr lang="en-GB" sz="1100" b="1" dirty="0">
                <a:latin typeface="Helvetica" pitchFamily="34" charset="0"/>
              </a:rPr>
              <a:t>P8</a:t>
            </a:r>
            <a:endParaRPr lang="sv-SE" sz="1100" b="1" dirty="0">
              <a:latin typeface="Helvetica" pitchFamily="34" charset="0"/>
            </a:endParaRPr>
          </a:p>
        </p:txBody>
      </p:sp>
      <p:sp>
        <p:nvSpPr>
          <p:cNvPr id="137" name="TextBox 136"/>
          <p:cNvSpPr txBox="1"/>
          <p:nvPr/>
        </p:nvSpPr>
        <p:spPr>
          <a:xfrm>
            <a:off x="1180381" y="3547120"/>
            <a:ext cx="432000" cy="261610"/>
          </a:xfrm>
          <a:prstGeom prst="rect">
            <a:avLst/>
          </a:prstGeom>
          <a:noFill/>
        </p:spPr>
        <p:txBody>
          <a:bodyPr wrap="square" rtlCol="0">
            <a:spAutoFit/>
          </a:bodyPr>
          <a:lstStyle/>
          <a:p>
            <a:pPr algn="ctr"/>
            <a:r>
              <a:rPr lang="en-GB" sz="1100" b="1" dirty="0">
                <a:latin typeface="Helvetica" pitchFamily="34" charset="0"/>
              </a:rPr>
              <a:t>P7</a:t>
            </a:r>
            <a:endParaRPr lang="sv-SE" sz="1100" b="1" dirty="0">
              <a:latin typeface="Helvetica" pitchFamily="34" charset="0"/>
            </a:endParaRPr>
          </a:p>
        </p:txBody>
      </p:sp>
      <p:sp>
        <p:nvSpPr>
          <p:cNvPr id="138" name="TextBox 137"/>
          <p:cNvSpPr txBox="1"/>
          <p:nvPr/>
        </p:nvSpPr>
        <p:spPr>
          <a:xfrm>
            <a:off x="3672086" y="3547120"/>
            <a:ext cx="432000" cy="261610"/>
          </a:xfrm>
          <a:prstGeom prst="rect">
            <a:avLst/>
          </a:prstGeom>
          <a:noFill/>
        </p:spPr>
        <p:txBody>
          <a:bodyPr wrap="square" rtlCol="0">
            <a:spAutoFit/>
          </a:bodyPr>
          <a:lstStyle/>
          <a:p>
            <a:pPr algn="ctr"/>
            <a:r>
              <a:rPr lang="en-GB" sz="1100" b="1" dirty="0">
                <a:latin typeface="Helvetica" pitchFamily="34" charset="0"/>
              </a:rPr>
              <a:t>P9</a:t>
            </a:r>
            <a:endParaRPr lang="sv-SE" sz="1100" b="1" dirty="0">
              <a:latin typeface="Helvetica" pitchFamily="34" charset="0"/>
            </a:endParaRPr>
          </a:p>
        </p:txBody>
      </p:sp>
      <p:sp>
        <p:nvSpPr>
          <p:cNvPr id="139" name="TextBox 138"/>
          <p:cNvSpPr txBox="1"/>
          <p:nvPr/>
        </p:nvSpPr>
        <p:spPr>
          <a:xfrm>
            <a:off x="4401691" y="3120405"/>
            <a:ext cx="468000" cy="252000"/>
          </a:xfrm>
          <a:prstGeom prst="rect">
            <a:avLst/>
          </a:prstGeom>
          <a:noFill/>
        </p:spPr>
        <p:txBody>
          <a:bodyPr wrap="square" rtlCol="0">
            <a:spAutoFit/>
          </a:bodyPr>
          <a:lstStyle/>
          <a:p>
            <a:pPr algn="ctr"/>
            <a:r>
              <a:rPr lang="en-GB" sz="1100" b="1" dirty="0">
                <a:latin typeface="Helvetica" pitchFamily="34" charset="0"/>
              </a:rPr>
              <a:t>P10</a:t>
            </a:r>
            <a:endParaRPr lang="sv-SE" sz="1100" b="1" dirty="0">
              <a:latin typeface="Helvetica" pitchFamily="34" charset="0"/>
            </a:endParaRPr>
          </a:p>
        </p:txBody>
      </p:sp>
      <p:sp>
        <p:nvSpPr>
          <p:cNvPr id="143" name="Freeform 142"/>
          <p:cNvSpPr/>
          <p:nvPr/>
        </p:nvSpPr>
        <p:spPr>
          <a:xfrm>
            <a:off x="1071563" y="2914650"/>
            <a:ext cx="2678112" cy="1800225"/>
          </a:xfrm>
          <a:custGeom>
            <a:avLst/>
            <a:gdLst>
              <a:gd name="connsiteX0" fmla="*/ 4762 w 2678112"/>
              <a:gd name="connsiteY0" fmla="*/ 0 h 1800225"/>
              <a:gd name="connsiteX1" fmla="*/ 328612 w 2678112"/>
              <a:gd name="connsiteY1" fmla="*/ 485775 h 1800225"/>
              <a:gd name="connsiteX2" fmla="*/ 1976437 w 2678112"/>
              <a:gd name="connsiteY2" fmla="*/ 542925 h 1800225"/>
              <a:gd name="connsiteX3" fmla="*/ 2566987 w 2678112"/>
              <a:gd name="connsiteY3" fmla="*/ 1000125 h 1800225"/>
              <a:gd name="connsiteX4" fmla="*/ 2643187 w 2678112"/>
              <a:gd name="connsiteY4" fmla="*/ 1695450 h 1800225"/>
              <a:gd name="connsiteX5" fmla="*/ 2643187 w 2678112"/>
              <a:gd name="connsiteY5" fmla="*/ 1628775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8112" h="1800225">
                <a:moveTo>
                  <a:pt x="4762" y="0"/>
                </a:moveTo>
                <a:cubicBezTo>
                  <a:pt x="2381" y="197644"/>
                  <a:pt x="0" y="395288"/>
                  <a:pt x="328612" y="485775"/>
                </a:cubicBezTo>
                <a:cubicBezTo>
                  <a:pt x="657225" y="576263"/>
                  <a:pt x="1603375" y="457200"/>
                  <a:pt x="1976437" y="542925"/>
                </a:cubicBezTo>
                <a:cubicBezTo>
                  <a:pt x="2349499" y="628650"/>
                  <a:pt x="2455862" y="808038"/>
                  <a:pt x="2566987" y="1000125"/>
                </a:cubicBezTo>
                <a:cubicBezTo>
                  <a:pt x="2678112" y="1192212"/>
                  <a:pt x="2630487" y="1590675"/>
                  <a:pt x="2643187" y="1695450"/>
                </a:cubicBezTo>
                <a:cubicBezTo>
                  <a:pt x="2655887" y="1800225"/>
                  <a:pt x="2643187" y="1628775"/>
                  <a:pt x="2643187" y="1628775"/>
                </a:cubicBezTo>
              </a:path>
            </a:pathLst>
          </a:custGeom>
          <a:ln w="190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sv-SE"/>
          </a:p>
        </p:txBody>
      </p:sp>
      <p:sp>
        <p:nvSpPr>
          <p:cNvPr id="144" name="TextBox 143"/>
          <p:cNvSpPr txBox="1"/>
          <p:nvPr/>
        </p:nvSpPr>
        <p:spPr>
          <a:xfrm>
            <a:off x="3077121" y="4676775"/>
            <a:ext cx="1365250" cy="276999"/>
          </a:xfrm>
          <a:prstGeom prst="rect">
            <a:avLst/>
          </a:prstGeom>
          <a:noFill/>
        </p:spPr>
        <p:txBody>
          <a:bodyPr wrap="square" rtlCol="0">
            <a:spAutoFit/>
          </a:bodyPr>
          <a:lstStyle/>
          <a:p>
            <a:r>
              <a:rPr lang="en-GB" sz="1200" b="1" dirty="0">
                <a:solidFill>
                  <a:srgbClr val="FF0000"/>
                </a:solidFill>
                <a:latin typeface="Arial" pitchFamily="34" charset="0"/>
                <a:cs typeface="Arial" pitchFamily="34" charset="0"/>
              </a:rPr>
              <a:t>Synthesis of m9</a:t>
            </a:r>
            <a:endParaRPr lang="sv-SE" sz="1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546687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l="20065" t="19207"/>
          <a:stretch>
            <a:fillRect/>
          </a:stretch>
        </p:blipFill>
        <p:spPr bwMode="auto">
          <a:xfrm>
            <a:off x="644728" y="1431502"/>
            <a:ext cx="1476667" cy="2559517"/>
          </a:xfrm>
          <a:prstGeom prst="rect">
            <a:avLst/>
          </a:prstGeom>
          <a:noFill/>
          <a:ln w="9525">
            <a:noFill/>
            <a:miter lim="800000"/>
            <a:headEnd/>
            <a:tailEnd/>
          </a:ln>
        </p:spPr>
      </p:pic>
      <p:sp>
        <p:nvSpPr>
          <p:cNvPr id="7" name="textruta 8"/>
          <p:cNvSpPr txBox="1"/>
          <p:nvPr/>
        </p:nvSpPr>
        <p:spPr>
          <a:xfrm>
            <a:off x="345087" y="1008000"/>
            <a:ext cx="2492927" cy="369332"/>
          </a:xfrm>
          <a:prstGeom prst="rect">
            <a:avLst/>
          </a:prstGeom>
          <a:noFill/>
        </p:spPr>
        <p:txBody>
          <a:bodyPr wrap="none" rtlCol="0">
            <a:spAutoFit/>
          </a:bodyPr>
          <a:lstStyle/>
          <a:p>
            <a:r>
              <a:rPr lang="en-US" b="1" dirty="0">
                <a:latin typeface="+mj-lt"/>
              </a:rPr>
              <a:t>HPA proteomics data</a:t>
            </a:r>
          </a:p>
        </p:txBody>
      </p:sp>
      <p:sp>
        <p:nvSpPr>
          <p:cNvPr id="8" name="textruta 9"/>
          <p:cNvSpPr txBox="1"/>
          <p:nvPr/>
        </p:nvSpPr>
        <p:spPr>
          <a:xfrm>
            <a:off x="234247" y="4060295"/>
            <a:ext cx="3103414" cy="1723549"/>
          </a:xfrm>
          <a:prstGeom prst="rect">
            <a:avLst/>
          </a:prstGeom>
          <a:noFill/>
        </p:spPr>
        <p:txBody>
          <a:bodyPr wrap="square" rtlCol="0">
            <a:spAutoFit/>
          </a:bodyPr>
          <a:lstStyle/>
          <a:p>
            <a:pPr>
              <a:spcAft>
                <a:spcPts val="600"/>
              </a:spcAft>
              <a:buFont typeface="Arial" pitchFamily="34" charset="0"/>
              <a:buChar char="•"/>
            </a:pPr>
            <a:r>
              <a:rPr lang="en-US" sz="1600" dirty="0">
                <a:latin typeface="+mj-lt"/>
              </a:rPr>
              <a:t> 10 patients with at least 1700 metabolic genes measured</a:t>
            </a:r>
          </a:p>
          <a:p>
            <a:pPr>
              <a:spcAft>
                <a:spcPts val="600"/>
              </a:spcAft>
              <a:buFont typeface="Arial" pitchFamily="34" charset="0"/>
              <a:buChar char="•"/>
            </a:pPr>
            <a:r>
              <a:rPr lang="en-US" sz="1600" dirty="0">
                <a:latin typeface="+mj-lt"/>
              </a:rPr>
              <a:t> Significant differences in which genes that were measured</a:t>
            </a:r>
          </a:p>
          <a:p>
            <a:pPr>
              <a:spcAft>
                <a:spcPts val="600"/>
              </a:spcAft>
              <a:buFont typeface="Arial" pitchFamily="34" charset="0"/>
              <a:buChar char="•"/>
            </a:pPr>
            <a:r>
              <a:rPr lang="en-US" sz="1600" dirty="0">
                <a:latin typeface="+mj-lt"/>
              </a:rPr>
              <a:t> Two different types of liver cancers</a:t>
            </a:r>
          </a:p>
        </p:txBody>
      </p:sp>
      <p:sp>
        <p:nvSpPr>
          <p:cNvPr id="9" name="textruta 10"/>
          <p:cNvSpPr txBox="1"/>
          <p:nvPr/>
        </p:nvSpPr>
        <p:spPr>
          <a:xfrm>
            <a:off x="3573195" y="3843452"/>
            <a:ext cx="5496381" cy="1569660"/>
          </a:xfrm>
          <a:prstGeom prst="rect">
            <a:avLst/>
          </a:prstGeom>
          <a:noFill/>
        </p:spPr>
        <p:txBody>
          <a:bodyPr wrap="square" rtlCol="0">
            <a:spAutoFit/>
          </a:bodyPr>
          <a:lstStyle/>
          <a:p>
            <a:pPr>
              <a:buFont typeface="Arial" pitchFamily="34" charset="0"/>
              <a:buChar char="•"/>
            </a:pPr>
            <a:r>
              <a:rPr lang="en-US" sz="1600" dirty="0">
                <a:latin typeface="+mj-lt"/>
              </a:rPr>
              <a:t> 60 functions that exist in all cells</a:t>
            </a:r>
          </a:p>
          <a:p>
            <a:pPr>
              <a:buFont typeface="Arial" pitchFamily="34" charset="0"/>
              <a:buChar char="•"/>
            </a:pPr>
            <a:r>
              <a:rPr lang="en-US" sz="1600" dirty="0">
                <a:latin typeface="+mj-lt"/>
              </a:rPr>
              <a:t> Includes:</a:t>
            </a:r>
          </a:p>
          <a:p>
            <a:pPr lvl="1">
              <a:buFont typeface="Courier New" pitchFamily="49" charset="0"/>
              <a:buChar char="o"/>
            </a:pPr>
            <a:r>
              <a:rPr lang="en-US" sz="1600" dirty="0">
                <a:latin typeface="+mj-lt"/>
              </a:rPr>
              <a:t> Energy and </a:t>
            </a:r>
            <a:r>
              <a:rPr lang="en-US" sz="1600" dirty="0" err="1">
                <a:latin typeface="+mj-lt"/>
              </a:rPr>
              <a:t>redox</a:t>
            </a:r>
            <a:r>
              <a:rPr lang="en-US" sz="1600" dirty="0">
                <a:latin typeface="+mj-lt"/>
              </a:rPr>
              <a:t> functions</a:t>
            </a:r>
          </a:p>
          <a:p>
            <a:pPr lvl="1">
              <a:buFont typeface="Courier New" pitchFamily="49" charset="0"/>
              <a:buChar char="o"/>
            </a:pPr>
            <a:r>
              <a:rPr lang="en-US" sz="1600" dirty="0">
                <a:latin typeface="+mj-lt"/>
              </a:rPr>
              <a:t> Uptake of building blocks</a:t>
            </a:r>
          </a:p>
          <a:p>
            <a:pPr lvl="1">
              <a:buFont typeface="Courier New" pitchFamily="49" charset="0"/>
              <a:buChar char="o"/>
            </a:pPr>
            <a:r>
              <a:rPr lang="en-US" sz="1600" dirty="0">
                <a:latin typeface="+mj-lt"/>
              </a:rPr>
              <a:t> Synthesis of central metabolites</a:t>
            </a:r>
          </a:p>
          <a:p>
            <a:pPr lvl="1">
              <a:buFont typeface="Courier New" pitchFamily="49" charset="0"/>
              <a:buChar char="o"/>
            </a:pPr>
            <a:r>
              <a:rPr lang="en-US" sz="1600" dirty="0">
                <a:latin typeface="+mj-lt"/>
              </a:rPr>
              <a:t> Some catabolic functions, such as beta oxidation</a:t>
            </a:r>
          </a:p>
        </p:txBody>
      </p:sp>
      <p:pic>
        <p:nvPicPr>
          <p:cNvPr id="10" name="Picture 2"/>
          <p:cNvPicPr>
            <a:picLocks noChangeAspect="1" noChangeArrowheads="1"/>
          </p:cNvPicPr>
          <p:nvPr/>
        </p:nvPicPr>
        <p:blipFill>
          <a:blip r:embed="rId3" cstate="print"/>
          <a:srcRect/>
          <a:stretch>
            <a:fillRect/>
          </a:stretch>
        </p:blipFill>
        <p:spPr bwMode="auto">
          <a:xfrm>
            <a:off x="6210297" y="1431502"/>
            <a:ext cx="3029400" cy="2273400"/>
          </a:xfrm>
          <a:prstGeom prst="rect">
            <a:avLst/>
          </a:prstGeom>
          <a:noFill/>
          <a:ln w="9525">
            <a:noFill/>
            <a:miter lim="800000"/>
            <a:headEnd/>
            <a:tailEnd/>
          </a:ln>
          <a:effectLst/>
        </p:spPr>
      </p:pic>
      <p:sp>
        <p:nvSpPr>
          <p:cNvPr id="11" name="Höger 12"/>
          <p:cNvSpPr/>
          <p:nvPr/>
        </p:nvSpPr>
        <p:spPr>
          <a:xfrm>
            <a:off x="2121395" y="2295962"/>
            <a:ext cx="4088902" cy="360218"/>
          </a:xfrm>
          <a:prstGeom prst="rightArrow">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ruta 13"/>
          <p:cNvSpPr txBox="1"/>
          <p:nvPr/>
        </p:nvSpPr>
        <p:spPr>
          <a:xfrm>
            <a:off x="3753297" y="1852622"/>
            <a:ext cx="1117614" cy="584775"/>
          </a:xfrm>
          <a:prstGeom prst="rect">
            <a:avLst/>
          </a:prstGeom>
          <a:noFill/>
        </p:spPr>
        <p:txBody>
          <a:bodyPr wrap="none" rtlCol="0">
            <a:spAutoFit/>
          </a:bodyPr>
          <a:lstStyle/>
          <a:p>
            <a:r>
              <a:rPr lang="en-US" sz="3200" dirty="0"/>
              <a:t>tINIT</a:t>
            </a:r>
          </a:p>
        </p:txBody>
      </p:sp>
      <p:sp>
        <p:nvSpPr>
          <p:cNvPr id="13" name="textruta 14"/>
          <p:cNvSpPr txBox="1"/>
          <p:nvPr/>
        </p:nvSpPr>
        <p:spPr>
          <a:xfrm>
            <a:off x="6660000" y="1008000"/>
            <a:ext cx="2326278" cy="369332"/>
          </a:xfrm>
          <a:prstGeom prst="rect">
            <a:avLst/>
          </a:prstGeom>
          <a:noFill/>
        </p:spPr>
        <p:txBody>
          <a:bodyPr wrap="none" rtlCol="0">
            <a:spAutoFit/>
          </a:bodyPr>
          <a:lstStyle/>
          <a:p>
            <a:r>
              <a:rPr lang="en-US" b="1" dirty="0">
                <a:latin typeface="+mj-lt"/>
              </a:rPr>
              <a:t>Personalized GEMs</a:t>
            </a:r>
          </a:p>
        </p:txBody>
      </p:sp>
      <p:sp>
        <p:nvSpPr>
          <p:cNvPr id="14" name="Svängd 15"/>
          <p:cNvSpPr/>
          <p:nvPr/>
        </p:nvSpPr>
        <p:spPr>
          <a:xfrm>
            <a:off x="3781007" y="2101999"/>
            <a:ext cx="2457000" cy="1630613"/>
          </a:xfrm>
          <a:prstGeom prst="bentArrow">
            <a:avLst>
              <a:gd name="adj1" fmla="val 12255"/>
              <a:gd name="adj2" fmla="val 23301"/>
              <a:gd name="adj3" fmla="val 25000"/>
              <a:gd name="adj4" fmla="val 4375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US" sz="1400" smtClean="0">
                <a:solidFill>
                  <a:schemeClr val="bg1"/>
                </a:solidFill>
                <a:latin typeface="Arial"/>
                <a:cs typeface="Arial"/>
              </a:rPr>
              <a:pPr/>
              <a:t>54</a:t>
            </a:fld>
            <a:endParaRPr lang="en-US" sz="1400">
              <a:solidFill>
                <a:schemeClr val="bg1"/>
              </a:solidFill>
              <a:latin typeface="Arial"/>
              <a:cs typeface="Arial"/>
            </a:endParaRPr>
          </a:p>
        </p:txBody>
      </p:sp>
      <p:sp>
        <p:nvSpPr>
          <p:cNvPr id="17" name="Rectangle 2"/>
          <p:cNvSpPr txBox="1">
            <a:spLocks noChangeArrowheads="1"/>
          </p:cNvSpPr>
          <p:nvPr/>
        </p:nvSpPr>
        <p:spPr>
          <a:xfrm>
            <a:off x="504000" y="0"/>
            <a:ext cx="4535833" cy="540000"/>
          </a:xfrm>
          <a:prstGeom prst="rect">
            <a:avLst/>
          </a:prstGeom>
        </p:spPr>
        <p:txBody>
          <a:bodyPr/>
          <a:lstStyle/>
          <a:p>
            <a:pPr eaLnBrk="0" hangingPunct="0">
              <a:defRPr/>
            </a:pPr>
            <a:r>
              <a:rPr lang="en-US" sz="3600">
                <a:latin typeface="Arial" pitchFamily="34" charset="0"/>
                <a:ea typeface="+mj-ea"/>
                <a:cs typeface="Arial" pitchFamily="34" charset="0"/>
              </a:rPr>
              <a:t>Personalized GEMs</a:t>
            </a:r>
          </a:p>
        </p:txBody>
      </p:sp>
    </p:spTree>
    <p:extLst>
      <p:ext uri="{BB962C8B-B14F-4D97-AF65-F5344CB8AC3E}">
        <p14:creationId xmlns:p14="http://schemas.microsoft.com/office/powerpoint/2010/main" val="2917323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4000" y="1008000"/>
            <a:ext cx="1663681" cy="338554"/>
          </a:xfrm>
          <a:prstGeom prst="rect">
            <a:avLst/>
          </a:prstGeom>
          <a:noFill/>
        </p:spPr>
        <p:txBody>
          <a:bodyPr wrap="square" rtlCol="0">
            <a:spAutoFit/>
          </a:bodyPr>
          <a:lstStyle/>
          <a:p>
            <a:pPr algn="ctr"/>
            <a:r>
              <a:rPr lang="en-GB" sz="1600" b="1" dirty="0">
                <a:latin typeface="Helvetica" pitchFamily="34" charset="0"/>
              </a:rPr>
              <a:t>Reactions</a:t>
            </a:r>
            <a:endParaRPr lang="sv-SE" sz="1600" b="1" dirty="0">
              <a:latin typeface="Helvetica" pitchFamily="34" charset="0"/>
            </a:endParaRPr>
          </a:p>
        </p:txBody>
      </p:sp>
      <p:sp>
        <p:nvSpPr>
          <p:cNvPr id="6" name="TextBox 5"/>
          <p:cNvSpPr txBox="1"/>
          <p:nvPr/>
        </p:nvSpPr>
        <p:spPr>
          <a:xfrm>
            <a:off x="0" y="2532376"/>
            <a:ext cx="981742" cy="2708434"/>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sp>
        <p:nvSpPr>
          <p:cNvPr id="7" name="TextBox 6"/>
          <p:cNvSpPr txBox="1"/>
          <p:nvPr/>
        </p:nvSpPr>
        <p:spPr>
          <a:xfrm>
            <a:off x="4767495" y="2532376"/>
            <a:ext cx="981742" cy="2631490"/>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sp>
        <p:nvSpPr>
          <p:cNvPr id="8" name="TextBox 7"/>
          <p:cNvSpPr txBox="1"/>
          <p:nvPr/>
        </p:nvSpPr>
        <p:spPr>
          <a:xfrm rot="16200000">
            <a:off x="1807252" y="692275"/>
            <a:ext cx="981742" cy="2631490"/>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sp>
        <p:nvSpPr>
          <p:cNvPr id="9" name="TextBox 8"/>
          <p:cNvSpPr txBox="1"/>
          <p:nvPr/>
        </p:nvSpPr>
        <p:spPr>
          <a:xfrm rot="16200000">
            <a:off x="6639495" y="692275"/>
            <a:ext cx="981742" cy="2631490"/>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graphicFrame>
        <p:nvGraphicFramePr>
          <p:cNvPr id="10" name="Table 9"/>
          <p:cNvGraphicFramePr>
            <a:graphicFrameLocks noGrp="1"/>
          </p:cNvGraphicFramePr>
          <p:nvPr/>
        </p:nvGraphicFramePr>
        <p:xfrm>
          <a:off x="908202" y="2424376"/>
          <a:ext cx="2772000" cy="2772000"/>
        </p:xfrm>
        <a:graphic>
          <a:graphicData uri="http://schemas.openxmlformats.org/drawingml/2006/table">
            <a:tbl>
              <a:tblPr/>
              <a:tblGrid>
                <a:gridCol w="396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tblGrid>
              <a:tr h="396000">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4545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4458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4437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4517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4463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4506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96000">
                <a:tc>
                  <a:txBody>
                    <a:bodyPr/>
                    <a:lstStyle/>
                    <a:p>
                      <a:pPr algn="ctr" fontAlgn="b"/>
                      <a:r>
                        <a:rPr lang="sv-SE" sz="1000" b="1" i="0" u="none" strike="noStrike" dirty="0">
                          <a:solidFill>
                            <a:schemeClr val="bg1"/>
                          </a:solidFill>
                          <a:latin typeface="Helvetica" pitchFamily="34" charset="0"/>
                        </a:rPr>
                        <a:t>567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4673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4594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4699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4686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4713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1"/>
                  </a:ext>
                </a:extLst>
              </a:tr>
              <a:tr h="396000">
                <a:tc>
                  <a:txBody>
                    <a:bodyPr/>
                    <a:lstStyle/>
                    <a:p>
                      <a:pPr algn="ctr" fontAlgn="b"/>
                      <a:r>
                        <a:rPr lang="sv-SE" sz="1000" b="1" i="0" u="none" strike="noStrike" dirty="0">
                          <a:solidFill>
                            <a:schemeClr val="bg1"/>
                          </a:solidFill>
                          <a:latin typeface="Helvetica" pitchFamily="34" charset="0"/>
                        </a:rPr>
                        <a:t>597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a:t>
                      </a:r>
                      <a:r>
                        <a:rPr lang="sv-SE" sz="1000" b="1" i="0" u="none" strike="noStrike" dirty="0">
                          <a:solidFill>
                            <a:schemeClr val="bg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4541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4661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4650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4701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2"/>
                  </a:ext>
                </a:extLst>
              </a:tr>
              <a:tr h="396000">
                <a:tc>
                  <a:txBody>
                    <a:bodyPr/>
                    <a:lstStyle/>
                    <a:p>
                      <a:pPr algn="ctr" fontAlgn="b"/>
                      <a:r>
                        <a:rPr lang="sv-SE" sz="1000" b="1" i="0" u="none" strike="noStrike" dirty="0">
                          <a:solidFill>
                            <a:schemeClr val="bg1"/>
                          </a:solidFill>
                          <a:latin typeface="Helvetica" pitchFamily="34" charset="0"/>
                        </a:rPr>
                        <a:t>580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543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505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4598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4519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4566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96000">
                <a:tc>
                  <a:txBody>
                    <a:bodyPr/>
                    <a:lstStyle/>
                    <a:p>
                      <a:pPr algn="ctr" fontAlgn="b"/>
                      <a:r>
                        <a:rPr lang="sv-SE" sz="1000" b="1" i="0" u="none" strike="noStrike" dirty="0">
                          <a:solidFill>
                            <a:schemeClr val="bg1"/>
                          </a:solidFill>
                          <a:latin typeface="Helvetica" pitchFamily="34" charset="0"/>
                        </a:rPr>
                        <a:t>610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sv-SE" sz="1000" b="1" i="0" u="none" strike="noStrike" dirty="0">
                          <a:solidFill>
                            <a:schemeClr val="bg1"/>
                          </a:solidFill>
                          <a:latin typeface="Helvetica" pitchFamily="34" charset="0"/>
                        </a:rPr>
                        <a:t>523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522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4624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4660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396000">
                <a:tc>
                  <a:txBody>
                    <a:bodyPr/>
                    <a:lstStyle/>
                    <a:p>
                      <a:pPr algn="ctr" fontAlgn="b"/>
                      <a:r>
                        <a:rPr lang="sv-SE" sz="1000" b="1" i="0" u="none" strike="noStrike" dirty="0">
                          <a:solidFill>
                            <a:schemeClr val="bg1"/>
                          </a:solidFill>
                          <a:latin typeface="Helvetica" pitchFamily="34" charset="0"/>
                        </a:rPr>
                        <a:t>597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356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559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539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4685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396000">
                <a:tc>
                  <a:txBody>
                    <a:bodyPr/>
                    <a:lstStyle/>
                    <a:p>
                      <a:pPr algn="ctr" fontAlgn="b"/>
                      <a:r>
                        <a:rPr lang="sv-SE" sz="1000" b="1" i="0" u="none" strike="noStrike" dirty="0">
                          <a:solidFill>
                            <a:schemeClr val="bg1"/>
                          </a:solidFill>
                          <a:latin typeface="Helvetica" pitchFamily="34" charset="0"/>
                        </a:rPr>
                        <a:t>494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357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237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bg1"/>
                          </a:solidFill>
                          <a:latin typeface="Helvetica" pitchFamily="34" charset="0"/>
                        </a:rPr>
                        <a:t>448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279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cxnSp>
        <p:nvCxnSpPr>
          <p:cNvPr id="11" name="Straight Arrow Connector 10"/>
          <p:cNvCxnSpPr/>
          <p:nvPr/>
        </p:nvCxnSpPr>
        <p:spPr>
          <a:xfrm>
            <a:off x="926202" y="5268376"/>
            <a:ext cx="2772000" cy="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52202" y="2424376"/>
            <a:ext cx="0" cy="277200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62360" y="5261844"/>
            <a:ext cx="900000" cy="246221"/>
          </a:xfrm>
          <a:prstGeom prst="rect">
            <a:avLst/>
          </a:prstGeom>
          <a:noFill/>
        </p:spPr>
        <p:txBody>
          <a:bodyPr wrap="square" rtlCol="0">
            <a:spAutoFit/>
          </a:bodyPr>
          <a:lstStyle/>
          <a:p>
            <a:r>
              <a:rPr lang="en-GB" sz="1000" dirty="0">
                <a:latin typeface="Helvetica" pitchFamily="34" charset="0"/>
              </a:rPr>
              <a:t>Differences</a:t>
            </a:r>
            <a:endParaRPr lang="sv-SE" sz="1000" dirty="0">
              <a:latin typeface="Helvetica" pitchFamily="34" charset="0"/>
            </a:endParaRPr>
          </a:p>
        </p:txBody>
      </p:sp>
      <p:cxnSp>
        <p:nvCxnSpPr>
          <p:cNvPr id="14" name="Straight Arrow Connector 13"/>
          <p:cNvCxnSpPr/>
          <p:nvPr/>
        </p:nvCxnSpPr>
        <p:spPr>
          <a:xfrm>
            <a:off x="5667495" y="5268376"/>
            <a:ext cx="2772000" cy="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632018" y="5261844"/>
            <a:ext cx="900000" cy="246221"/>
          </a:xfrm>
          <a:prstGeom prst="rect">
            <a:avLst/>
          </a:prstGeom>
          <a:noFill/>
        </p:spPr>
        <p:txBody>
          <a:bodyPr wrap="square" rtlCol="0">
            <a:spAutoFit/>
          </a:bodyPr>
          <a:lstStyle/>
          <a:p>
            <a:r>
              <a:rPr lang="en-GB" sz="1000" dirty="0">
                <a:latin typeface="Helvetica" pitchFamily="34" charset="0"/>
              </a:rPr>
              <a:t>Differences</a:t>
            </a:r>
            <a:endParaRPr lang="sv-SE" sz="1000" dirty="0">
              <a:latin typeface="Helvetica" pitchFamily="34" charset="0"/>
            </a:endParaRPr>
          </a:p>
        </p:txBody>
      </p:sp>
      <p:cxnSp>
        <p:nvCxnSpPr>
          <p:cNvPr id="16" name="Straight Arrow Connector 15"/>
          <p:cNvCxnSpPr/>
          <p:nvPr/>
        </p:nvCxnSpPr>
        <p:spPr>
          <a:xfrm>
            <a:off x="8511495" y="2424376"/>
            <a:ext cx="0" cy="277200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aphicFrame>
        <p:nvGraphicFramePr>
          <p:cNvPr id="17" name="Table 16"/>
          <p:cNvGraphicFramePr>
            <a:graphicFrameLocks noGrp="1"/>
          </p:cNvGraphicFramePr>
          <p:nvPr/>
        </p:nvGraphicFramePr>
        <p:xfrm>
          <a:off x="5667495" y="2424376"/>
          <a:ext cx="2772000" cy="2772000"/>
        </p:xfrm>
        <a:graphic>
          <a:graphicData uri="http://schemas.openxmlformats.org/drawingml/2006/table">
            <a:tbl>
              <a:tblPr/>
              <a:tblGrid>
                <a:gridCol w="396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tblGrid>
              <a:tr h="396000">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1507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396000">
                <a:tc>
                  <a:txBody>
                    <a:bodyPr/>
                    <a:lstStyle/>
                    <a:p>
                      <a:pPr algn="ctr" fontAlgn="b"/>
                      <a:r>
                        <a:rPr lang="sv-SE" sz="1000" b="1" i="0" u="none" strike="noStrike" dirty="0">
                          <a:solidFill>
                            <a:schemeClr val="bg1"/>
                          </a:solidFill>
                          <a:latin typeface="Helvetica" pitchFamily="34" charset="0"/>
                        </a:rPr>
                        <a:t>512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a:solidFill>
                            <a:schemeClr val="bg1"/>
                          </a:solidFill>
                          <a:latin typeface="Helvetica" pitchFamily="34" charset="0"/>
                        </a:rPr>
                        <a:t>1701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1729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1808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fontAlgn="b"/>
                      <a:r>
                        <a:rPr lang="sv-SE" sz="1000" b="1" i="0" u="none" strike="noStrike" dirty="0">
                          <a:solidFill>
                            <a:schemeClr val="bg1"/>
                          </a:solidFill>
                          <a:latin typeface="Helvetica" pitchFamily="34" charset="0"/>
                        </a:rPr>
                        <a:t>1694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1722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396000">
                <a:tc>
                  <a:txBody>
                    <a:bodyPr/>
                    <a:lstStyle/>
                    <a:p>
                      <a:pPr algn="ctr" fontAlgn="b"/>
                      <a:r>
                        <a:rPr lang="sv-SE" sz="1000" b="1" i="0" u="none" strike="noStrike">
                          <a:solidFill>
                            <a:schemeClr val="bg1"/>
                          </a:solidFill>
                          <a:latin typeface="Helvetica" pitchFamily="34" charset="0"/>
                        </a:rPr>
                        <a:t>524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a:solidFill>
                            <a:schemeClr val="bg1"/>
                          </a:solidFill>
                          <a:latin typeface="Helvetica" pitchFamily="34" charset="0"/>
                        </a:rPr>
                        <a:t>1707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1617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a:solidFill>
                            <a:schemeClr val="bg1"/>
                          </a:solidFill>
                          <a:latin typeface="Helvetica" pitchFamily="34" charset="0"/>
                        </a:rPr>
                        <a:t>1656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96000">
                <a:tc>
                  <a:txBody>
                    <a:bodyPr/>
                    <a:lstStyle/>
                    <a:p>
                      <a:pPr algn="ctr" fontAlgn="b"/>
                      <a:r>
                        <a:rPr lang="sv-SE" sz="1000" b="1" i="0" u="none" strike="noStrike">
                          <a:solidFill>
                            <a:schemeClr val="bg1"/>
                          </a:solidFill>
                          <a:latin typeface="Helvetica" pitchFamily="34" charset="0"/>
                        </a:rPr>
                        <a:t>513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1736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1632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1671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96000">
                <a:tc>
                  <a:txBody>
                    <a:bodyPr/>
                    <a:lstStyle/>
                    <a:p>
                      <a:pPr algn="ctr" fontAlgn="b"/>
                      <a:r>
                        <a:rPr lang="sv-SE" sz="1000" b="1" i="0" u="none" strike="noStrike">
                          <a:solidFill>
                            <a:schemeClr val="bg1"/>
                          </a:solidFill>
                          <a:latin typeface="Helvetica" pitchFamily="34" charset="0"/>
                        </a:rPr>
                        <a:t>548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1731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396000">
                <a:tc>
                  <a:txBody>
                    <a:bodyPr/>
                    <a:lstStyle/>
                    <a:p>
                      <a:pPr algn="ctr" fontAlgn="b"/>
                      <a:r>
                        <a:rPr lang="sv-SE" sz="1000" b="1" i="0" u="none" strike="noStrike" dirty="0">
                          <a:solidFill>
                            <a:schemeClr val="bg1"/>
                          </a:solidFill>
                          <a:latin typeface="Helvetica" pitchFamily="34" charset="0"/>
                        </a:rPr>
                        <a:t>510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392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399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458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5"/>
                  </a:ext>
                </a:extLst>
              </a:tr>
              <a:tr h="396000">
                <a:tc>
                  <a:txBody>
                    <a:bodyPr/>
                    <a:lstStyle/>
                    <a:p>
                      <a:pPr algn="ctr" fontAlgn="b"/>
                      <a:r>
                        <a:rPr lang="sv-SE" sz="1000" b="1" i="0" u="none" strike="noStrike" dirty="0">
                          <a:solidFill>
                            <a:schemeClr val="bg1"/>
                          </a:solidFill>
                          <a:latin typeface="Helvetica" pitchFamily="34" charset="0"/>
                        </a:rPr>
                        <a:t>382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344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290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bg1"/>
                          </a:solidFill>
                          <a:latin typeface="Helvetica" pitchFamily="34" charset="0"/>
                        </a:rPr>
                        <a:t>297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bg1"/>
                          </a:solidFill>
                          <a:latin typeface="Helvetica" pitchFamily="34" charset="0"/>
                        </a:rPr>
                        <a:t>342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222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8" name="TextBox 17"/>
          <p:cNvSpPr txBox="1"/>
          <p:nvPr/>
        </p:nvSpPr>
        <p:spPr>
          <a:xfrm rot="16200000">
            <a:off x="3425313" y="3720376"/>
            <a:ext cx="900000" cy="246221"/>
          </a:xfrm>
          <a:prstGeom prst="rect">
            <a:avLst/>
          </a:prstGeom>
          <a:noFill/>
        </p:spPr>
        <p:txBody>
          <a:bodyPr wrap="square" rtlCol="0">
            <a:spAutoFit/>
          </a:bodyPr>
          <a:lstStyle/>
          <a:p>
            <a:r>
              <a:rPr lang="en-GB" sz="1000" dirty="0">
                <a:latin typeface="Helvetica" pitchFamily="34" charset="0"/>
              </a:rPr>
              <a:t>Similarities</a:t>
            </a:r>
            <a:endParaRPr lang="sv-SE" sz="1000" dirty="0">
              <a:latin typeface="Helvetica" pitchFamily="34" charset="0"/>
            </a:endParaRPr>
          </a:p>
        </p:txBody>
      </p:sp>
      <p:sp>
        <p:nvSpPr>
          <p:cNvPr id="19" name="TextBox 18"/>
          <p:cNvSpPr txBox="1"/>
          <p:nvPr/>
        </p:nvSpPr>
        <p:spPr>
          <a:xfrm rot="16200000">
            <a:off x="8184606" y="3720376"/>
            <a:ext cx="900000" cy="246221"/>
          </a:xfrm>
          <a:prstGeom prst="rect">
            <a:avLst/>
          </a:prstGeom>
          <a:noFill/>
        </p:spPr>
        <p:txBody>
          <a:bodyPr wrap="square" rtlCol="0">
            <a:spAutoFit/>
          </a:bodyPr>
          <a:lstStyle/>
          <a:p>
            <a:r>
              <a:rPr lang="en-GB" sz="1000" dirty="0">
                <a:latin typeface="Helvetica" pitchFamily="34" charset="0"/>
              </a:rPr>
              <a:t>Similarities</a:t>
            </a:r>
            <a:endParaRPr lang="sv-SE" sz="1000" dirty="0">
              <a:latin typeface="Helvetica" pitchFamily="34" charset="0"/>
            </a:endParaRPr>
          </a:p>
        </p:txBody>
      </p:sp>
      <p:graphicFrame>
        <p:nvGraphicFramePr>
          <p:cNvPr id="20" name="Table 19"/>
          <p:cNvGraphicFramePr>
            <a:graphicFrameLocks noGrp="1"/>
          </p:cNvGraphicFramePr>
          <p:nvPr/>
        </p:nvGraphicFramePr>
        <p:xfrm>
          <a:off x="3818424" y="2690026"/>
          <a:ext cx="180000" cy="751500"/>
        </p:xfrm>
        <a:graphic>
          <a:graphicData uri="http://schemas.openxmlformats.org/drawingml/2006/table">
            <a:tbl>
              <a:tblPr/>
              <a:tblGrid>
                <a:gridCol w="180000">
                  <a:extLst>
                    <a:ext uri="{9D8B030D-6E8A-4147-A177-3AD203B41FA5}">
                      <a16:colId xmlns:a16="http://schemas.microsoft.com/office/drawing/2014/main" val="20000"/>
                    </a:ext>
                  </a:extLst>
                </a:gridCol>
              </a:tblGrid>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0000"/>
                  </a:ext>
                </a:extLst>
              </a:tr>
              <a:tr h="1800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001"/>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solidFill>
                  </a:tcPr>
                </a:tc>
                <a:extLst>
                  <a:ext uri="{0D108BD9-81ED-4DB2-BD59-A6C34878D82A}">
                    <a16:rowId xmlns:a16="http://schemas.microsoft.com/office/drawing/2014/main" val="10002"/>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75000"/>
                      </a:schemeClr>
                    </a:solidFill>
                  </a:tcPr>
                </a:tc>
                <a:extLst>
                  <a:ext uri="{0D108BD9-81ED-4DB2-BD59-A6C34878D82A}">
                    <a16:rowId xmlns:a16="http://schemas.microsoft.com/office/drawing/2014/main" val="10003"/>
                  </a:ext>
                </a:extLst>
              </a:tr>
            </a:tbl>
          </a:graphicData>
        </a:graphic>
      </p:graphicFrame>
      <p:graphicFrame>
        <p:nvGraphicFramePr>
          <p:cNvPr id="21" name="Table 20"/>
          <p:cNvGraphicFramePr>
            <a:graphicFrameLocks noGrp="1"/>
          </p:cNvGraphicFramePr>
          <p:nvPr/>
        </p:nvGraphicFramePr>
        <p:xfrm>
          <a:off x="8577717" y="2690026"/>
          <a:ext cx="180000" cy="751500"/>
        </p:xfrm>
        <a:graphic>
          <a:graphicData uri="http://schemas.openxmlformats.org/drawingml/2006/table">
            <a:tbl>
              <a:tblPr/>
              <a:tblGrid>
                <a:gridCol w="180000">
                  <a:extLst>
                    <a:ext uri="{9D8B030D-6E8A-4147-A177-3AD203B41FA5}">
                      <a16:colId xmlns:a16="http://schemas.microsoft.com/office/drawing/2014/main" val="20000"/>
                    </a:ext>
                  </a:extLst>
                </a:gridCol>
              </a:tblGrid>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0000"/>
                  </a:ext>
                </a:extLst>
              </a:tr>
              <a:tr h="1800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001"/>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solidFill>
                  </a:tcPr>
                </a:tc>
                <a:extLst>
                  <a:ext uri="{0D108BD9-81ED-4DB2-BD59-A6C34878D82A}">
                    <a16:rowId xmlns:a16="http://schemas.microsoft.com/office/drawing/2014/main" val="10002"/>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75000"/>
                      </a:schemeClr>
                    </a:solidFill>
                  </a:tcPr>
                </a:tc>
                <a:extLst>
                  <a:ext uri="{0D108BD9-81ED-4DB2-BD59-A6C34878D82A}">
                    <a16:rowId xmlns:a16="http://schemas.microsoft.com/office/drawing/2014/main" val="10003"/>
                  </a:ext>
                </a:extLst>
              </a:tr>
            </a:tbl>
          </a:graphicData>
        </a:graphic>
      </p:graphicFrame>
      <p:graphicFrame>
        <p:nvGraphicFramePr>
          <p:cNvPr id="22" name="Table 21"/>
          <p:cNvGraphicFramePr>
            <a:graphicFrameLocks noGrp="1"/>
          </p:cNvGraphicFramePr>
          <p:nvPr/>
        </p:nvGraphicFramePr>
        <p:xfrm>
          <a:off x="2703608" y="5328065"/>
          <a:ext cx="900000" cy="180000"/>
        </p:xfrm>
        <a:graphic>
          <a:graphicData uri="http://schemas.openxmlformats.org/drawingml/2006/table">
            <a:tbl>
              <a:tblPr/>
              <a:tblGrid>
                <a:gridCol w="180000">
                  <a:extLst>
                    <a:ext uri="{9D8B030D-6E8A-4147-A177-3AD203B41FA5}">
                      <a16:colId xmlns:a16="http://schemas.microsoft.com/office/drawing/2014/main" val="20000"/>
                    </a:ext>
                  </a:extLst>
                </a:gridCol>
                <a:gridCol w="180000">
                  <a:extLst>
                    <a:ext uri="{9D8B030D-6E8A-4147-A177-3AD203B41FA5}">
                      <a16:colId xmlns:a16="http://schemas.microsoft.com/office/drawing/2014/main" val="20001"/>
                    </a:ext>
                  </a:extLst>
                </a:gridCol>
                <a:gridCol w="180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3"/>
                    </a:ext>
                  </a:extLst>
                </a:gridCol>
                <a:gridCol w="180000">
                  <a:extLst>
                    <a:ext uri="{9D8B030D-6E8A-4147-A177-3AD203B41FA5}">
                      <a16:colId xmlns:a16="http://schemas.microsoft.com/office/drawing/2014/main" val="20004"/>
                    </a:ext>
                  </a:extLst>
                </a:gridCol>
              </a:tblGrid>
              <a:tr h="180000">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20000"/>
                        <a:lumOff val="8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40000"/>
                        <a:lumOff val="6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60000"/>
                        <a:lumOff val="4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70C0"/>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2060"/>
                    </a:solidFill>
                  </a:tcPr>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nvGraphicFramePr>
        <p:xfrm>
          <a:off x="7443798" y="5328065"/>
          <a:ext cx="900000" cy="180000"/>
        </p:xfrm>
        <a:graphic>
          <a:graphicData uri="http://schemas.openxmlformats.org/drawingml/2006/table">
            <a:tbl>
              <a:tblPr/>
              <a:tblGrid>
                <a:gridCol w="180000">
                  <a:extLst>
                    <a:ext uri="{9D8B030D-6E8A-4147-A177-3AD203B41FA5}">
                      <a16:colId xmlns:a16="http://schemas.microsoft.com/office/drawing/2014/main" val="20000"/>
                    </a:ext>
                  </a:extLst>
                </a:gridCol>
                <a:gridCol w="180000">
                  <a:extLst>
                    <a:ext uri="{9D8B030D-6E8A-4147-A177-3AD203B41FA5}">
                      <a16:colId xmlns:a16="http://schemas.microsoft.com/office/drawing/2014/main" val="20001"/>
                    </a:ext>
                  </a:extLst>
                </a:gridCol>
                <a:gridCol w="180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3"/>
                    </a:ext>
                  </a:extLst>
                </a:gridCol>
                <a:gridCol w="180000">
                  <a:extLst>
                    <a:ext uri="{9D8B030D-6E8A-4147-A177-3AD203B41FA5}">
                      <a16:colId xmlns:a16="http://schemas.microsoft.com/office/drawing/2014/main" val="20004"/>
                    </a:ext>
                  </a:extLst>
                </a:gridCol>
              </a:tblGrid>
              <a:tr h="180000">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20000"/>
                        <a:lumOff val="8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40000"/>
                        <a:lumOff val="6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60000"/>
                        <a:lumOff val="4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70C0"/>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2060"/>
                    </a:solidFill>
                  </a:tcPr>
                </a:tc>
                <a:extLst>
                  <a:ext uri="{0D108BD9-81ED-4DB2-BD59-A6C34878D82A}">
                    <a16:rowId xmlns:a16="http://schemas.microsoft.com/office/drawing/2014/main" val="10000"/>
                  </a:ext>
                </a:extLst>
              </a:tr>
            </a:tbl>
          </a:graphicData>
        </a:graphic>
      </p:graphicFrame>
      <p:sp>
        <p:nvSpPr>
          <p:cNvPr id="24" name="TextBox 23"/>
          <p:cNvSpPr txBox="1"/>
          <p:nvPr/>
        </p:nvSpPr>
        <p:spPr>
          <a:xfrm rot="16200000">
            <a:off x="2985682" y="5067236"/>
            <a:ext cx="360000" cy="1151597"/>
          </a:xfrm>
          <a:prstGeom prst="rect">
            <a:avLst/>
          </a:prstGeom>
          <a:noFill/>
        </p:spPr>
        <p:txBody>
          <a:bodyPr wrap="square" rtlCol="0">
            <a:spAutoFit/>
          </a:bodyPr>
          <a:lstStyle/>
          <a:p>
            <a:pPr>
              <a:spcAft>
                <a:spcPts val="500"/>
              </a:spcAft>
            </a:pPr>
            <a:r>
              <a:rPr lang="en-GB" sz="800" dirty="0">
                <a:latin typeface="Helvetica" pitchFamily="34" charset="0"/>
              </a:rPr>
              <a:t>200</a:t>
            </a:r>
          </a:p>
          <a:p>
            <a:pPr>
              <a:spcAft>
                <a:spcPts val="500"/>
              </a:spcAft>
            </a:pPr>
            <a:r>
              <a:rPr lang="en-GB" sz="800" dirty="0">
                <a:latin typeface="Helvetica" pitchFamily="34" charset="0"/>
              </a:rPr>
              <a:t>300</a:t>
            </a:r>
          </a:p>
          <a:p>
            <a:pPr>
              <a:spcAft>
                <a:spcPts val="500"/>
              </a:spcAft>
            </a:pPr>
            <a:r>
              <a:rPr lang="en-GB" sz="800" dirty="0">
                <a:latin typeface="Helvetica" pitchFamily="34" charset="0"/>
              </a:rPr>
              <a:t>400</a:t>
            </a:r>
          </a:p>
          <a:p>
            <a:pPr>
              <a:spcAft>
                <a:spcPts val="500"/>
              </a:spcAft>
            </a:pPr>
            <a:r>
              <a:rPr lang="en-GB" sz="800" dirty="0">
                <a:latin typeface="Helvetica" pitchFamily="34" charset="0"/>
              </a:rPr>
              <a:t>500</a:t>
            </a:r>
          </a:p>
          <a:p>
            <a:pPr>
              <a:spcAft>
                <a:spcPts val="500"/>
              </a:spcAft>
            </a:pPr>
            <a:r>
              <a:rPr lang="en-GB" sz="800" dirty="0">
                <a:latin typeface="Helvetica" pitchFamily="34" charset="0"/>
              </a:rPr>
              <a:t>600</a:t>
            </a:r>
          </a:p>
          <a:p>
            <a:pPr>
              <a:spcAft>
                <a:spcPts val="500"/>
              </a:spcAft>
            </a:pPr>
            <a:r>
              <a:rPr lang="en-GB" sz="800" dirty="0">
                <a:latin typeface="Helvetica" pitchFamily="34" charset="0"/>
              </a:rPr>
              <a:t>700</a:t>
            </a:r>
            <a:endParaRPr lang="sv-SE" sz="800" dirty="0">
              <a:latin typeface="Helvetica" pitchFamily="34" charset="0"/>
            </a:endParaRPr>
          </a:p>
        </p:txBody>
      </p:sp>
      <p:sp>
        <p:nvSpPr>
          <p:cNvPr id="25" name="TextBox 24"/>
          <p:cNvSpPr txBox="1"/>
          <p:nvPr/>
        </p:nvSpPr>
        <p:spPr>
          <a:xfrm rot="16200000">
            <a:off x="7732845" y="5059102"/>
            <a:ext cx="360000" cy="1151597"/>
          </a:xfrm>
          <a:prstGeom prst="rect">
            <a:avLst/>
          </a:prstGeom>
          <a:noFill/>
        </p:spPr>
        <p:txBody>
          <a:bodyPr wrap="square" rtlCol="0">
            <a:spAutoFit/>
          </a:bodyPr>
          <a:lstStyle/>
          <a:p>
            <a:pPr>
              <a:spcAft>
                <a:spcPts val="500"/>
              </a:spcAft>
            </a:pPr>
            <a:r>
              <a:rPr lang="en-GB" sz="800" dirty="0">
                <a:latin typeface="Helvetica" pitchFamily="34" charset="0"/>
              </a:rPr>
              <a:t>200</a:t>
            </a:r>
          </a:p>
          <a:p>
            <a:pPr>
              <a:spcAft>
                <a:spcPts val="500"/>
              </a:spcAft>
            </a:pPr>
            <a:r>
              <a:rPr lang="en-GB" sz="800" dirty="0">
                <a:latin typeface="Helvetica" pitchFamily="34" charset="0"/>
              </a:rPr>
              <a:t>300</a:t>
            </a:r>
          </a:p>
          <a:p>
            <a:pPr>
              <a:spcAft>
                <a:spcPts val="500"/>
              </a:spcAft>
            </a:pPr>
            <a:r>
              <a:rPr lang="en-GB" sz="800" dirty="0">
                <a:latin typeface="Helvetica" pitchFamily="34" charset="0"/>
              </a:rPr>
              <a:t>400</a:t>
            </a:r>
          </a:p>
          <a:p>
            <a:pPr>
              <a:spcAft>
                <a:spcPts val="500"/>
              </a:spcAft>
            </a:pPr>
            <a:r>
              <a:rPr lang="en-GB" sz="800" dirty="0">
                <a:latin typeface="Helvetica" pitchFamily="34" charset="0"/>
              </a:rPr>
              <a:t>500</a:t>
            </a:r>
          </a:p>
          <a:p>
            <a:pPr>
              <a:spcAft>
                <a:spcPts val="500"/>
              </a:spcAft>
            </a:pPr>
            <a:r>
              <a:rPr lang="en-GB" sz="800" dirty="0">
                <a:latin typeface="Helvetica" pitchFamily="34" charset="0"/>
              </a:rPr>
              <a:t>600</a:t>
            </a:r>
          </a:p>
          <a:p>
            <a:pPr>
              <a:spcAft>
                <a:spcPts val="500"/>
              </a:spcAft>
            </a:pPr>
            <a:r>
              <a:rPr lang="en-GB" sz="800" dirty="0">
                <a:latin typeface="Helvetica" pitchFamily="34" charset="0"/>
              </a:rPr>
              <a:t>700</a:t>
            </a:r>
            <a:endParaRPr lang="sv-SE" sz="800" dirty="0">
              <a:latin typeface="Helvetica" pitchFamily="34" charset="0"/>
            </a:endParaRPr>
          </a:p>
        </p:txBody>
      </p:sp>
      <p:sp>
        <p:nvSpPr>
          <p:cNvPr id="26" name="TextBox 25"/>
          <p:cNvSpPr txBox="1"/>
          <p:nvPr/>
        </p:nvSpPr>
        <p:spPr>
          <a:xfrm>
            <a:off x="3934625" y="2585541"/>
            <a:ext cx="499151" cy="964367"/>
          </a:xfrm>
          <a:prstGeom prst="rect">
            <a:avLst/>
          </a:prstGeom>
          <a:noFill/>
        </p:spPr>
        <p:txBody>
          <a:bodyPr wrap="square" rtlCol="0">
            <a:spAutoFit/>
          </a:bodyPr>
          <a:lstStyle/>
          <a:p>
            <a:pPr>
              <a:spcAft>
                <a:spcPts val="500"/>
              </a:spcAft>
            </a:pPr>
            <a:r>
              <a:rPr lang="en-GB" sz="800" dirty="0">
                <a:latin typeface="Helvetica" pitchFamily="34" charset="0"/>
              </a:rPr>
              <a:t>4400</a:t>
            </a:r>
          </a:p>
          <a:p>
            <a:pPr>
              <a:spcAft>
                <a:spcPts val="500"/>
              </a:spcAft>
            </a:pPr>
            <a:r>
              <a:rPr lang="en-GB" sz="800" dirty="0">
                <a:latin typeface="Helvetica" pitchFamily="34" charset="0"/>
              </a:rPr>
              <a:t>4500</a:t>
            </a:r>
          </a:p>
          <a:p>
            <a:pPr>
              <a:spcAft>
                <a:spcPts val="500"/>
              </a:spcAft>
            </a:pPr>
            <a:r>
              <a:rPr lang="en-GB" sz="800" dirty="0">
                <a:latin typeface="Helvetica" pitchFamily="34" charset="0"/>
              </a:rPr>
              <a:t>4600</a:t>
            </a:r>
          </a:p>
          <a:p>
            <a:pPr>
              <a:spcAft>
                <a:spcPts val="500"/>
              </a:spcAft>
            </a:pPr>
            <a:r>
              <a:rPr lang="en-GB" sz="800" dirty="0">
                <a:latin typeface="Helvetica" pitchFamily="34" charset="0"/>
              </a:rPr>
              <a:t>4700</a:t>
            </a:r>
          </a:p>
          <a:p>
            <a:pPr>
              <a:spcAft>
                <a:spcPts val="500"/>
              </a:spcAft>
            </a:pPr>
            <a:r>
              <a:rPr lang="en-GB" sz="800" dirty="0">
                <a:latin typeface="Helvetica" pitchFamily="34" charset="0"/>
              </a:rPr>
              <a:t>4800</a:t>
            </a:r>
          </a:p>
        </p:txBody>
      </p:sp>
      <p:sp>
        <p:nvSpPr>
          <p:cNvPr id="27" name="TextBox 26"/>
          <p:cNvSpPr txBox="1"/>
          <p:nvPr/>
        </p:nvSpPr>
        <p:spPr>
          <a:xfrm>
            <a:off x="8694680" y="2585541"/>
            <a:ext cx="499151" cy="964367"/>
          </a:xfrm>
          <a:prstGeom prst="rect">
            <a:avLst/>
          </a:prstGeom>
          <a:noFill/>
        </p:spPr>
        <p:txBody>
          <a:bodyPr wrap="square" rtlCol="0">
            <a:spAutoFit/>
          </a:bodyPr>
          <a:lstStyle/>
          <a:p>
            <a:pPr>
              <a:spcAft>
                <a:spcPts val="500"/>
              </a:spcAft>
            </a:pPr>
            <a:r>
              <a:rPr lang="en-GB" sz="800" dirty="0">
                <a:latin typeface="Helvetica" pitchFamily="34" charset="0"/>
              </a:rPr>
              <a:t>1500</a:t>
            </a:r>
          </a:p>
          <a:p>
            <a:pPr>
              <a:spcAft>
                <a:spcPts val="500"/>
              </a:spcAft>
            </a:pPr>
            <a:r>
              <a:rPr lang="en-GB" sz="800" dirty="0">
                <a:latin typeface="Helvetica" pitchFamily="34" charset="0"/>
              </a:rPr>
              <a:t>1600</a:t>
            </a:r>
          </a:p>
          <a:p>
            <a:pPr>
              <a:spcAft>
                <a:spcPts val="500"/>
              </a:spcAft>
            </a:pPr>
            <a:r>
              <a:rPr lang="en-GB" sz="800" dirty="0">
                <a:latin typeface="Helvetica" pitchFamily="34" charset="0"/>
              </a:rPr>
              <a:t>1700</a:t>
            </a:r>
          </a:p>
          <a:p>
            <a:pPr>
              <a:spcAft>
                <a:spcPts val="500"/>
              </a:spcAft>
            </a:pPr>
            <a:r>
              <a:rPr lang="en-GB" sz="800" dirty="0">
                <a:latin typeface="Helvetica" pitchFamily="34" charset="0"/>
              </a:rPr>
              <a:t>1800</a:t>
            </a:r>
          </a:p>
          <a:p>
            <a:pPr>
              <a:spcAft>
                <a:spcPts val="500"/>
              </a:spcAft>
            </a:pPr>
            <a:r>
              <a:rPr lang="en-GB" sz="800" dirty="0">
                <a:latin typeface="Helvetica" pitchFamily="34" charset="0"/>
              </a:rPr>
              <a:t>1900</a:t>
            </a:r>
          </a:p>
        </p:txBody>
      </p:sp>
      <p:sp>
        <p:nvSpPr>
          <p:cNvPr id="28" name="Title 1"/>
          <p:cNvSpPr txBox="1">
            <a:spLocks/>
          </p:cNvSpPr>
          <p:nvPr/>
        </p:nvSpPr>
        <p:spPr>
          <a:xfrm>
            <a:off x="762001" y="213520"/>
            <a:ext cx="7287710" cy="812033"/>
          </a:xfrm>
          <a:prstGeom prst="rect">
            <a:avLst/>
          </a:prstGeom>
        </p:spPr>
        <p:txBody>
          <a:bodyPr/>
          <a:lstStyle/>
          <a:p>
            <a:pPr algn="ctr">
              <a:spcBef>
                <a:spcPct val="0"/>
              </a:spcBef>
            </a:pPr>
            <a:r>
              <a:rPr lang="en-US" sz="2800" b="1" dirty="0">
                <a:solidFill>
                  <a:srgbClr val="2A6AB2"/>
                </a:solidFill>
                <a:cs typeface="Arial"/>
              </a:rPr>
              <a:t>Personalized model differences</a:t>
            </a:r>
            <a:endParaRPr lang="en-US" sz="2800" b="1" dirty="0">
              <a:solidFill>
                <a:srgbClr val="2A6AB2"/>
              </a:solidFill>
              <a:ea typeface="+mj-ea"/>
              <a:cs typeface="Arial"/>
            </a:endParaRPr>
          </a:p>
        </p:txBody>
      </p:sp>
      <p:sp>
        <p:nvSpPr>
          <p:cNvPr id="29" name="TextBox 28"/>
          <p:cNvSpPr txBox="1"/>
          <p:nvPr/>
        </p:nvSpPr>
        <p:spPr>
          <a:xfrm>
            <a:off x="6192000" y="1008676"/>
            <a:ext cx="1663681" cy="338554"/>
          </a:xfrm>
          <a:prstGeom prst="rect">
            <a:avLst/>
          </a:prstGeom>
          <a:noFill/>
        </p:spPr>
        <p:txBody>
          <a:bodyPr wrap="square" rtlCol="0">
            <a:spAutoFit/>
          </a:bodyPr>
          <a:lstStyle/>
          <a:p>
            <a:pPr algn="ctr"/>
            <a:r>
              <a:rPr lang="en-GB" sz="1600" b="1" dirty="0">
                <a:latin typeface="Helvetica" pitchFamily="34" charset="0"/>
              </a:rPr>
              <a:t>Genes</a:t>
            </a:r>
            <a:endParaRPr lang="sv-SE" sz="1600" b="1" dirty="0">
              <a:latin typeface="Helvetica" pitchFamily="34" charset="0"/>
            </a:endParaRPr>
          </a:p>
        </p:txBody>
      </p:sp>
      <p:sp>
        <p:nvSpPr>
          <p:cNvPr id="31" name="TextBox 30"/>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3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281858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17"/>
          <p:cNvSpPr txBox="1"/>
          <p:nvPr/>
        </p:nvSpPr>
        <p:spPr>
          <a:xfrm>
            <a:off x="5981220" y="1277628"/>
            <a:ext cx="3103414" cy="3693319"/>
          </a:xfrm>
          <a:prstGeom prst="rect">
            <a:avLst/>
          </a:prstGeom>
          <a:noFill/>
        </p:spPr>
        <p:txBody>
          <a:bodyPr wrap="square" rtlCol="0">
            <a:spAutoFit/>
          </a:bodyPr>
          <a:lstStyle/>
          <a:p>
            <a:pPr>
              <a:buFont typeface="Arial" pitchFamily="34" charset="0"/>
              <a:buChar char="•"/>
            </a:pPr>
            <a:r>
              <a:rPr lang="en-US" dirty="0">
                <a:latin typeface="Arial" pitchFamily="34" charset="0"/>
                <a:cs typeface="Arial" pitchFamily="34" charset="0"/>
              </a:rPr>
              <a:t> No one has yet implemented the effect of drugs in a GEM framework</a:t>
            </a:r>
            <a:endParaRPr lang="en-US" dirty="0">
              <a:latin typeface="Arial" pitchFamily="34" charset="0"/>
              <a:cs typeface="Arial" pitchFamily="34" charset="0"/>
              <a:sym typeface="Wingdings" pitchFamily="2" charset="2"/>
            </a:endParaRPr>
          </a:p>
          <a:p>
            <a:pPr>
              <a:buFont typeface="Arial" pitchFamily="34" charset="0"/>
              <a:buChar char="•"/>
            </a:pPr>
            <a:endParaRPr lang="en-US" dirty="0">
              <a:latin typeface="Arial" pitchFamily="34" charset="0"/>
              <a:cs typeface="Arial" pitchFamily="34" charset="0"/>
              <a:sym typeface="Wingdings" pitchFamily="2" charset="2"/>
            </a:endParaRPr>
          </a:p>
          <a:p>
            <a:pPr>
              <a:buFont typeface="Arial" pitchFamily="34" charset="0"/>
              <a:buChar char="•"/>
            </a:pPr>
            <a:r>
              <a:rPr lang="en-US" dirty="0">
                <a:latin typeface="Arial" pitchFamily="34" charset="0"/>
                <a:cs typeface="Arial" pitchFamily="34" charset="0"/>
                <a:sym typeface="Wingdings" pitchFamily="2" charset="2"/>
              </a:rPr>
              <a:t> One type of drugs are the so called ”</a:t>
            </a:r>
            <a:r>
              <a:rPr lang="en-US" dirty="0" err="1">
                <a:latin typeface="Arial" pitchFamily="34" charset="0"/>
                <a:cs typeface="Arial" pitchFamily="34" charset="0"/>
                <a:sym typeface="Wingdings" pitchFamily="2" charset="2"/>
              </a:rPr>
              <a:t>antimetabolites</a:t>
            </a:r>
            <a:r>
              <a:rPr lang="en-US" dirty="0">
                <a:latin typeface="Arial" pitchFamily="34" charset="0"/>
                <a:cs typeface="Arial" pitchFamily="34" charset="0"/>
                <a:sym typeface="Wingdings" pitchFamily="2" charset="2"/>
              </a:rPr>
              <a:t>”</a:t>
            </a:r>
          </a:p>
          <a:p>
            <a:pPr>
              <a:buFont typeface="Arial" pitchFamily="34" charset="0"/>
              <a:buChar char="•"/>
            </a:pPr>
            <a:endParaRPr lang="en-US" dirty="0">
              <a:latin typeface="Arial" pitchFamily="34" charset="0"/>
              <a:cs typeface="Arial" pitchFamily="34" charset="0"/>
              <a:sym typeface="Wingdings" pitchFamily="2" charset="2"/>
            </a:endParaRPr>
          </a:p>
          <a:p>
            <a:pPr>
              <a:buFont typeface="Arial" pitchFamily="34" charset="0"/>
              <a:buChar char="•"/>
            </a:pPr>
            <a:r>
              <a:rPr lang="en-US" dirty="0">
                <a:latin typeface="Arial" pitchFamily="34" charset="0"/>
                <a:cs typeface="Arial" pitchFamily="34" charset="0"/>
                <a:sym typeface="Wingdings" pitchFamily="2" charset="2"/>
              </a:rPr>
              <a:t> They are the most common type of </a:t>
            </a:r>
            <a:r>
              <a:rPr lang="en-US" dirty="0" err="1">
                <a:latin typeface="Arial" pitchFamily="34" charset="0"/>
                <a:cs typeface="Arial" pitchFamily="34" charset="0"/>
                <a:sym typeface="Wingdings" pitchFamily="2" charset="2"/>
              </a:rPr>
              <a:t>cytostatica</a:t>
            </a:r>
            <a:endParaRPr lang="en-US" dirty="0">
              <a:latin typeface="Arial" pitchFamily="34" charset="0"/>
              <a:cs typeface="Arial" pitchFamily="34" charset="0"/>
              <a:sym typeface="Wingdings" pitchFamily="2" charset="2"/>
            </a:endParaRPr>
          </a:p>
          <a:p>
            <a:pPr>
              <a:buFont typeface="Arial" pitchFamily="34" charset="0"/>
              <a:buChar char="•"/>
            </a:pPr>
            <a:endParaRPr lang="en-US" dirty="0">
              <a:latin typeface="Arial" pitchFamily="34" charset="0"/>
              <a:cs typeface="Arial" pitchFamily="34" charset="0"/>
              <a:sym typeface="Wingdings" pitchFamily="2" charset="2"/>
            </a:endParaRPr>
          </a:p>
          <a:p>
            <a:pPr>
              <a:buFont typeface="Arial" pitchFamily="34" charset="0"/>
              <a:buChar char="•"/>
            </a:pPr>
            <a:r>
              <a:rPr lang="en-US" dirty="0">
                <a:latin typeface="Arial" pitchFamily="34" charset="0"/>
                <a:cs typeface="Arial" pitchFamily="34" charset="0"/>
                <a:sym typeface="Wingdings" pitchFamily="2" charset="2"/>
              </a:rPr>
              <a:t> Since they are analogs to metabolites we can automatically test their effect</a:t>
            </a:r>
            <a:endParaRPr lang="en-US" dirty="0">
              <a:latin typeface="Arial" pitchFamily="34" charset="0"/>
              <a:cs typeface="Arial" pitchFamily="34" charset="0"/>
            </a:endParaRPr>
          </a:p>
        </p:txBody>
      </p:sp>
      <p:grpSp>
        <p:nvGrpSpPr>
          <p:cNvPr id="5" name="Grupp 57"/>
          <p:cNvGrpSpPr/>
          <p:nvPr/>
        </p:nvGrpSpPr>
        <p:grpSpPr>
          <a:xfrm>
            <a:off x="198824" y="1889390"/>
            <a:ext cx="3730467" cy="3174841"/>
            <a:chOff x="4821051" y="2184285"/>
            <a:chExt cx="3730467" cy="3174841"/>
          </a:xfrm>
        </p:grpSpPr>
        <p:sp>
          <p:nvSpPr>
            <p:cNvPr id="6" name="Rektangel med rundade hörn 47"/>
            <p:cNvSpPr/>
            <p:nvPr/>
          </p:nvSpPr>
          <p:spPr>
            <a:xfrm>
              <a:off x="4821051" y="2467653"/>
              <a:ext cx="3730467" cy="2620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7" name="Rak pil 46"/>
            <p:cNvCxnSpPr/>
            <p:nvPr/>
          </p:nvCxnSpPr>
          <p:spPr>
            <a:xfrm rot="16200000" flipV="1">
              <a:off x="7331921" y="2545997"/>
              <a:ext cx="724535" cy="1111"/>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 name="Rak pil 48"/>
            <p:cNvCxnSpPr/>
            <p:nvPr/>
          </p:nvCxnSpPr>
          <p:spPr>
            <a:xfrm rot="5400000">
              <a:off x="5207766" y="2502102"/>
              <a:ext cx="636746" cy="111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 name="Ellips 49"/>
            <p:cNvSpPr/>
            <p:nvPr/>
          </p:nvSpPr>
          <p:spPr>
            <a:xfrm>
              <a:off x="5477800" y="2871038"/>
              <a:ext cx="100013" cy="1000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0" name="Rak pil 50"/>
            <p:cNvCxnSpPr/>
            <p:nvPr/>
          </p:nvCxnSpPr>
          <p:spPr>
            <a:xfrm>
              <a:off x="5628930" y="2921043"/>
              <a:ext cx="502285"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Ellips 51"/>
            <p:cNvSpPr/>
            <p:nvPr/>
          </p:nvSpPr>
          <p:spPr>
            <a:xfrm>
              <a:off x="6233450" y="2871038"/>
              <a:ext cx="101123" cy="100013"/>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2" name="Rak pil 52"/>
            <p:cNvCxnSpPr/>
            <p:nvPr/>
          </p:nvCxnSpPr>
          <p:spPr>
            <a:xfrm>
              <a:off x="6384580" y="2921043"/>
              <a:ext cx="503396"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Ellips 53"/>
            <p:cNvSpPr/>
            <p:nvPr/>
          </p:nvSpPr>
          <p:spPr>
            <a:xfrm>
              <a:off x="6937983" y="2871038"/>
              <a:ext cx="101123" cy="10001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4" name="Rak pil 54"/>
            <p:cNvCxnSpPr/>
            <p:nvPr/>
          </p:nvCxnSpPr>
          <p:spPr>
            <a:xfrm>
              <a:off x="7089113" y="2921043"/>
              <a:ext cx="503396"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Ellips 55"/>
            <p:cNvSpPr/>
            <p:nvPr/>
          </p:nvSpPr>
          <p:spPr>
            <a:xfrm>
              <a:off x="5476689" y="3525563"/>
              <a:ext cx="100013" cy="10112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6" name="Rak pil 56"/>
            <p:cNvCxnSpPr/>
            <p:nvPr/>
          </p:nvCxnSpPr>
          <p:spPr>
            <a:xfrm>
              <a:off x="5627819" y="3576681"/>
              <a:ext cx="502285"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Rak pil 58"/>
            <p:cNvCxnSpPr/>
            <p:nvPr/>
          </p:nvCxnSpPr>
          <p:spPr>
            <a:xfrm rot="5400000">
              <a:off x="5324447" y="3273310"/>
              <a:ext cx="403384"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8" name="Ellips 59"/>
            <p:cNvSpPr/>
            <p:nvPr/>
          </p:nvSpPr>
          <p:spPr>
            <a:xfrm>
              <a:off x="6182333" y="3525563"/>
              <a:ext cx="100013" cy="10112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9" name="Rak pil 60"/>
            <p:cNvCxnSpPr/>
            <p:nvPr/>
          </p:nvCxnSpPr>
          <p:spPr>
            <a:xfrm rot="5400000">
              <a:off x="5325559" y="3928947"/>
              <a:ext cx="403384"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 name="Ellips 61"/>
            <p:cNvSpPr/>
            <p:nvPr/>
          </p:nvSpPr>
          <p:spPr>
            <a:xfrm>
              <a:off x="5476689" y="4181201"/>
              <a:ext cx="100013" cy="1011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1" name="Rak pil 62"/>
            <p:cNvCxnSpPr/>
            <p:nvPr/>
          </p:nvCxnSpPr>
          <p:spPr>
            <a:xfrm rot="5400000">
              <a:off x="6030091" y="3928947"/>
              <a:ext cx="403384"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2" name="Ellips 63"/>
            <p:cNvSpPr/>
            <p:nvPr/>
          </p:nvSpPr>
          <p:spPr>
            <a:xfrm>
              <a:off x="6182333" y="4181201"/>
              <a:ext cx="100013" cy="1011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23" name="Ellips 64"/>
            <p:cNvSpPr/>
            <p:nvPr/>
          </p:nvSpPr>
          <p:spPr>
            <a:xfrm>
              <a:off x="5880073" y="4735715"/>
              <a:ext cx="100013" cy="10112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4" name="Rak pil 65"/>
            <p:cNvCxnSpPr/>
            <p:nvPr/>
          </p:nvCxnSpPr>
          <p:spPr>
            <a:xfrm rot="16200000" flipH="1">
              <a:off x="5500580" y="4358446"/>
              <a:ext cx="353378" cy="301148"/>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Rak pil 66"/>
            <p:cNvCxnSpPr/>
            <p:nvPr/>
          </p:nvCxnSpPr>
          <p:spPr>
            <a:xfrm rot="5400000">
              <a:off x="5904520" y="4407896"/>
              <a:ext cx="353378" cy="202248"/>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6" name="Ellips 57"/>
            <p:cNvSpPr/>
            <p:nvPr/>
          </p:nvSpPr>
          <p:spPr>
            <a:xfrm>
              <a:off x="7643626" y="2871038"/>
              <a:ext cx="101124" cy="1000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7" name="Rak pil 45"/>
            <p:cNvCxnSpPr/>
            <p:nvPr/>
          </p:nvCxnSpPr>
          <p:spPr>
            <a:xfrm rot="5400000">
              <a:off x="5694494" y="5122430"/>
              <a:ext cx="472281" cy="111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28" name="Grupp 56"/>
          <p:cNvGrpSpPr/>
          <p:nvPr/>
        </p:nvGrpSpPr>
        <p:grpSpPr>
          <a:xfrm>
            <a:off x="4155843" y="2352833"/>
            <a:ext cx="1564331" cy="827830"/>
            <a:chOff x="5683875" y="5345272"/>
            <a:chExt cx="1564331" cy="827830"/>
          </a:xfrm>
        </p:grpSpPr>
        <p:sp>
          <p:nvSpPr>
            <p:cNvPr id="29" name="Ellips 49"/>
            <p:cNvSpPr/>
            <p:nvPr/>
          </p:nvSpPr>
          <p:spPr>
            <a:xfrm>
              <a:off x="5683875" y="5578298"/>
              <a:ext cx="100013" cy="1000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0" name="Ellips 51"/>
            <p:cNvSpPr/>
            <p:nvPr/>
          </p:nvSpPr>
          <p:spPr>
            <a:xfrm>
              <a:off x="5683875" y="5815883"/>
              <a:ext cx="101123" cy="100013"/>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1" name="Ellips 53"/>
            <p:cNvSpPr/>
            <p:nvPr/>
          </p:nvSpPr>
          <p:spPr>
            <a:xfrm>
              <a:off x="5683875" y="6073089"/>
              <a:ext cx="101123" cy="10001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2" name="Ellips 63"/>
            <p:cNvSpPr/>
            <p:nvPr/>
          </p:nvSpPr>
          <p:spPr>
            <a:xfrm>
              <a:off x="5683875" y="5345272"/>
              <a:ext cx="100013" cy="1011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3" name="textruta 55"/>
            <p:cNvSpPr txBox="1"/>
            <p:nvPr/>
          </p:nvSpPr>
          <p:spPr>
            <a:xfrm>
              <a:off x="5786357" y="5425235"/>
              <a:ext cx="1461849" cy="584775"/>
            </a:xfrm>
            <a:prstGeom prst="rect">
              <a:avLst/>
            </a:prstGeom>
            <a:noFill/>
          </p:spPr>
          <p:txBody>
            <a:bodyPr wrap="square" rtlCol="0">
              <a:spAutoFit/>
            </a:bodyPr>
            <a:lstStyle/>
            <a:p>
              <a:r>
                <a:rPr lang="en-US" sz="1600">
                  <a:latin typeface="Arial" pitchFamily="34" charset="0"/>
                  <a:cs typeface="Arial" pitchFamily="34" charset="0"/>
                </a:rPr>
                <a:t>Four different metabolites</a:t>
              </a:r>
            </a:p>
          </p:txBody>
        </p:sp>
      </p:grpSp>
      <p:sp>
        <p:nvSpPr>
          <p:cNvPr id="34" name="Multiplicera 58"/>
          <p:cNvSpPr/>
          <p:nvPr/>
        </p:nvSpPr>
        <p:spPr>
          <a:xfrm>
            <a:off x="2427393" y="2377376"/>
            <a:ext cx="503396" cy="49066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Multiplicera 59"/>
          <p:cNvSpPr/>
          <p:nvPr/>
        </p:nvSpPr>
        <p:spPr>
          <a:xfrm>
            <a:off x="1346698" y="3305656"/>
            <a:ext cx="503396" cy="49066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Multiplicera 60"/>
          <p:cNvSpPr/>
          <p:nvPr/>
        </p:nvSpPr>
        <p:spPr>
          <a:xfrm>
            <a:off x="4004158" y="3546774"/>
            <a:ext cx="503396" cy="49066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textruta 61"/>
          <p:cNvSpPr txBox="1"/>
          <p:nvPr/>
        </p:nvSpPr>
        <p:spPr>
          <a:xfrm>
            <a:off x="4493699" y="3505209"/>
            <a:ext cx="1461849" cy="584775"/>
          </a:xfrm>
          <a:prstGeom prst="rect">
            <a:avLst/>
          </a:prstGeom>
          <a:noFill/>
        </p:spPr>
        <p:txBody>
          <a:bodyPr wrap="square" rtlCol="0">
            <a:spAutoFit/>
          </a:bodyPr>
          <a:lstStyle/>
          <a:p>
            <a:r>
              <a:rPr lang="en-US" sz="1600" dirty="0">
                <a:latin typeface="Arial" pitchFamily="34" charset="0"/>
                <a:cs typeface="Arial" pitchFamily="34" charset="0"/>
              </a:rPr>
              <a:t>Blocked reaction</a:t>
            </a:r>
          </a:p>
        </p:txBody>
      </p:sp>
      <p:sp>
        <p:nvSpPr>
          <p:cNvPr id="38" name="textruta 62"/>
          <p:cNvSpPr txBox="1"/>
          <p:nvPr/>
        </p:nvSpPr>
        <p:spPr>
          <a:xfrm>
            <a:off x="246814" y="1141506"/>
            <a:ext cx="3744000" cy="646331"/>
          </a:xfrm>
          <a:prstGeom prst="rect">
            <a:avLst/>
          </a:prstGeom>
          <a:noFill/>
        </p:spPr>
        <p:txBody>
          <a:bodyPr wrap="square" rtlCol="0">
            <a:spAutoFit/>
          </a:bodyPr>
          <a:lstStyle/>
          <a:p>
            <a:pPr algn="ctr"/>
            <a:r>
              <a:rPr lang="en-US" b="1">
                <a:latin typeface="Arial" pitchFamily="34" charset="0"/>
                <a:cs typeface="Arial" pitchFamily="34" charset="0"/>
              </a:rPr>
              <a:t>Effect of using an antimetabolite to the ”purple metabolite”</a:t>
            </a:r>
          </a:p>
        </p:txBody>
      </p:sp>
      <p:sp>
        <p:nvSpPr>
          <p:cNvPr id="3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US" sz="1400" smtClean="0">
                <a:solidFill>
                  <a:schemeClr val="bg1"/>
                </a:solidFill>
                <a:latin typeface="Arial" pitchFamily="34" charset="0"/>
                <a:cs typeface="Arial" pitchFamily="34" charset="0"/>
              </a:rPr>
              <a:pPr/>
              <a:t>56</a:t>
            </a:fld>
            <a:endParaRPr lang="en-US" sz="1400">
              <a:solidFill>
                <a:schemeClr val="bg1"/>
              </a:solidFill>
              <a:latin typeface="Arial" pitchFamily="34" charset="0"/>
              <a:cs typeface="Arial" pitchFamily="34" charset="0"/>
            </a:endParaRPr>
          </a:p>
        </p:txBody>
      </p:sp>
      <p:sp>
        <p:nvSpPr>
          <p:cNvPr id="40" name="Rectangle 2"/>
          <p:cNvSpPr txBox="1">
            <a:spLocks noChangeArrowheads="1"/>
          </p:cNvSpPr>
          <p:nvPr/>
        </p:nvSpPr>
        <p:spPr>
          <a:xfrm>
            <a:off x="504000" y="0"/>
            <a:ext cx="2940949" cy="540000"/>
          </a:xfrm>
          <a:prstGeom prst="rect">
            <a:avLst/>
          </a:prstGeom>
        </p:spPr>
        <p:txBody>
          <a:bodyPr/>
          <a:lstStyle/>
          <a:p>
            <a:pPr eaLnBrk="0" hangingPunct="0">
              <a:defRPr/>
            </a:pPr>
            <a:r>
              <a:rPr lang="en-US" sz="3600">
                <a:latin typeface="Arial" pitchFamily="34" charset="0"/>
                <a:ea typeface="+mj-ea"/>
                <a:cs typeface="Arial" pitchFamily="34" charset="0"/>
              </a:rPr>
              <a:t>Testing drugs</a:t>
            </a:r>
          </a:p>
        </p:txBody>
      </p:sp>
    </p:spTree>
    <p:extLst>
      <p:ext uri="{BB962C8B-B14F-4D97-AF65-F5344CB8AC3E}">
        <p14:creationId xmlns:p14="http://schemas.microsoft.com/office/powerpoint/2010/main" val="283321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41"/>
          <p:cNvSpPr txBox="1"/>
          <p:nvPr/>
        </p:nvSpPr>
        <p:spPr>
          <a:xfrm>
            <a:off x="3505199" y="650593"/>
            <a:ext cx="5514975" cy="2185214"/>
          </a:xfrm>
          <a:prstGeom prst="rect">
            <a:avLst/>
          </a:prstGeom>
          <a:noFill/>
        </p:spPr>
        <p:txBody>
          <a:bodyPr wrap="square" rtlCol="0">
            <a:spAutoFit/>
          </a:bodyPr>
          <a:lstStyle/>
          <a:p>
            <a:pPr>
              <a:spcAft>
                <a:spcPts val="600"/>
              </a:spcAft>
              <a:buFont typeface="Arial" pitchFamily="34" charset="0"/>
              <a:buChar char="•"/>
            </a:pPr>
            <a:r>
              <a:rPr lang="en-US" dirty="0">
                <a:latin typeface="Arial" pitchFamily="34" charset="0"/>
                <a:cs typeface="Arial" pitchFamily="34" charset="0"/>
              </a:rPr>
              <a:t> We tested ~2500 </a:t>
            </a:r>
            <a:r>
              <a:rPr lang="en-US" dirty="0" err="1">
                <a:latin typeface="Arial" pitchFamily="34" charset="0"/>
                <a:cs typeface="Arial" pitchFamily="34" charset="0"/>
              </a:rPr>
              <a:t>antimetabolites</a:t>
            </a:r>
            <a:r>
              <a:rPr lang="en-US" dirty="0">
                <a:latin typeface="Arial" pitchFamily="34" charset="0"/>
                <a:cs typeface="Arial" pitchFamily="34" charset="0"/>
              </a:rPr>
              <a:t> and their effect on the 60 tasks in the 10 patients and the healthy liver → 1 650 000 simulations</a:t>
            </a:r>
          </a:p>
          <a:p>
            <a:pPr>
              <a:spcAft>
                <a:spcPts val="600"/>
              </a:spcAft>
              <a:buFont typeface="Arial" pitchFamily="34" charset="0"/>
              <a:buChar char="•"/>
            </a:pPr>
            <a:r>
              <a:rPr lang="en-US" dirty="0">
                <a:latin typeface="Arial" pitchFamily="34" charset="0"/>
                <a:cs typeface="Arial" pitchFamily="34" charset="0"/>
              </a:rPr>
              <a:t> The differences between healthy and diseased are rather subtle</a:t>
            </a:r>
          </a:p>
          <a:p>
            <a:pPr>
              <a:spcAft>
                <a:spcPts val="600"/>
              </a:spcAft>
              <a:buFont typeface="Arial" pitchFamily="34" charset="0"/>
              <a:buChar char="•"/>
            </a:pPr>
            <a:r>
              <a:rPr lang="en-US" dirty="0">
                <a:latin typeface="Arial" pitchFamily="34" charset="0"/>
                <a:cs typeface="Arial" pitchFamily="34" charset="0"/>
              </a:rPr>
              <a:t> One approach is to look for tasks which were more affected in the cancer models</a:t>
            </a:r>
          </a:p>
        </p:txBody>
      </p:sp>
      <p:sp>
        <p:nvSpPr>
          <p:cNvPr id="5" name="textruta 42"/>
          <p:cNvSpPr txBox="1"/>
          <p:nvPr/>
        </p:nvSpPr>
        <p:spPr>
          <a:xfrm>
            <a:off x="15429" y="1169698"/>
            <a:ext cx="3240000" cy="369332"/>
          </a:xfrm>
          <a:prstGeom prst="rect">
            <a:avLst/>
          </a:prstGeom>
          <a:noFill/>
        </p:spPr>
        <p:txBody>
          <a:bodyPr wrap="square" rtlCol="0">
            <a:spAutoFit/>
          </a:bodyPr>
          <a:lstStyle/>
          <a:p>
            <a:pPr algn="ctr"/>
            <a:r>
              <a:rPr lang="en-US" b="1" dirty="0">
                <a:latin typeface="Arial" pitchFamily="34" charset="0"/>
                <a:cs typeface="Arial" pitchFamily="34" charset="0"/>
              </a:rPr>
              <a:t>1 650 000 simulation results</a:t>
            </a:r>
          </a:p>
        </p:txBody>
      </p:sp>
      <p:cxnSp>
        <p:nvCxnSpPr>
          <p:cNvPr id="6" name="Rak pil 44"/>
          <p:cNvCxnSpPr/>
          <p:nvPr/>
        </p:nvCxnSpPr>
        <p:spPr>
          <a:xfrm>
            <a:off x="1617398" y="154796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ktangel med rundade hörn 46"/>
          <p:cNvSpPr/>
          <p:nvPr/>
        </p:nvSpPr>
        <p:spPr>
          <a:xfrm>
            <a:off x="661447" y="2169146"/>
            <a:ext cx="1898072" cy="8502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pitchFamily="34" charset="0"/>
                <a:cs typeface="Arial" pitchFamily="34" charset="0"/>
              </a:rPr>
              <a:t>BLACK BOX</a:t>
            </a:r>
          </a:p>
        </p:txBody>
      </p:sp>
      <p:cxnSp>
        <p:nvCxnSpPr>
          <p:cNvPr id="8" name="Rak pil 47"/>
          <p:cNvCxnSpPr/>
          <p:nvPr/>
        </p:nvCxnSpPr>
        <p:spPr>
          <a:xfrm>
            <a:off x="1617398" y="3096067"/>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ruta 48"/>
          <p:cNvSpPr txBox="1"/>
          <p:nvPr/>
        </p:nvSpPr>
        <p:spPr>
          <a:xfrm>
            <a:off x="515175" y="3660042"/>
            <a:ext cx="2232000" cy="369332"/>
          </a:xfrm>
          <a:prstGeom prst="rect">
            <a:avLst/>
          </a:prstGeom>
          <a:noFill/>
        </p:spPr>
        <p:txBody>
          <a:bodyPr wrap="square" rtlCol="0">
            <a:spAutoFit/>
          </a:bodyPr>
          <a:lstStyle/>
          <a:p>
            <a:pPr algn="ctr"/>
            <a:r>
              <a:rPr lang="en-US" b="1">
                <a:latin typeface="Arial" pitchFamily="34" charset="0"/>
                <a:cs typeface="Arial" pitchFamily="34" charset="0"/>
              </a:rPr>
              <a:t>Biological insights</a:t>
            </a: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US" sz="1400" smtClean="0">
                <a:solidFill>
                  <a:schemeClr val="bg1"/>
                </a:solidFill>
                <a:latin typeface="Arial" pitchFamily="34" charset="0"/>
                <a:cs typeface="Arial" pitchFamily="34" charset="0"/>
              </a:rPr>
              <a:pPr/>
              <a:t>57</a:t>
            </a:fld>
            <a:endParaRPr lang="en-US" sz="1400">
              <a:solidFill>
                <a:schemeClr val="bg1"/>
              </a:solidFill>
              <a:latin typeface="Arial" pitchFamily="34" charset="0"/>
              <a:cs typeface="Arial" pitchFamily="34" charset="0"/>
            </a:endParaRPr>
          </a:p>
        </p:txBody>
      </p:sp>
      <p:sp>
        <p:nvSpPr>
          <p:cNvPr id="11" name="Rectangle 2"/>
          <p:cNvSpPr txBox="1">
            <a:spLocks noChangeArrowheads="1"/>
          </p:cNvSpPr>
          <p:nvPr/>
        </p:nvSpPr>
        <p:spPr>
          <a:xfrm>
            <a:off x="504000" y="0"/>
            <a:ext cx="7490090" cy="540000"/>
          </a:xfrm>
          <a:prstGeom prst="rect">
            <a:avLst/>
          </a:prstGeom>
        </p:spPr>
        <p:txBody>
          <a:bodyPr/>
          <a:lstStyle/>
          <a:p>
            <a:pPr eaLnBrk="0" hangingPunct="0">
              <a:defRPr/>
            </a:pPr>
            <a:r>
              <a:rPr lang="en-US" sz="3600" dirty="0">
                <a:latin typeface="Arial" pitchFamily="34" charset="0"/>
                <a:ea typeface="+mj-ea"/>
                <a:cs typeface="Arial" pitchFamily="34" charset="0"/>
              </a:rPr>
              <a:t>Analyzing the effect of drugs</a:t>
            </a:r>
          </a:p>
        </p:txBody>
      </p:sp>
      <p:pic>
        <p:nvPicPr>
          <p:cNvPr id="13" name="Picture 12"/>
          <p:cNvPicPr>
            <a:picLocks noChangeAspect="1" noChangeArrowheads="1"/>
          </p:cNvPicPr>
          <p:nvPr/>
        </p:nvPicPr>
        <p:blipFill>
          <a:blip r:embed="rId2" cstate="print"/>
          <a:srcRect/>
          <a:stretch>
            <a:fillRect/>
          </a:stretch>
        </p:blipFill>
        <p:spPr bwMode="auto">
          <a:xfrm>
            <a:off x="2594348" y="2618413"/>
            <a:ext cx="7119479" cy="3873753"/>
          </a:xfrm>
          <a:prstGeom prst="rect">
            <a:avLst/>
          </a:prstGeom>
          <a:noFill/>
          <a:ln w="9525">
            <a:noFill/>
            <a:miter lim="800000"/>
            <a:headEnd/>
            <a:tailEnd/>
          </a:ln>
          <a:effectLst/>
        </p:spPr>
      </p:pic>
      <p:sp>
        <p:nvSpPr>
          <p:cNvPr id="15" name="TextBox 14"/>
          <p:cNvSpPr txBox="1"/>
          <p:nvPr/>
        </p:nvSpPr>
        <p:spPr>
          <a:xfrm>
            <a:off x="4001387" y="3255560"/>
            <a:ext cx="1935126" cy="307777"/>
          </a:xfrm>
          <a:prstGeom prst="rect">
            <a:avLst/>
          </a:prstGeom>
          <a:noFill/>
        </p:spPr>
        <p:txBody>
          <a:bodyPr wrap="square" rtlCol="0">
            <a:spAutoFit/>
          </a:bodyPr>
          <a:lstStyle/>
          <a:p>
            <a:r>
              <a:rPr lang="en-US" sz="1400" dirty="0">
                <a:latin typeface="Arial" pitchFamily="34" charset="0"/>
                <a:cs typeface="Arial" pitchFamily="34" charset="0"/>
              </a:rPr>
              <a:t>Cholesterol synthesis</a:t>
            </a:r>
          </a:p>
        </p:txBody>
      </p:sp>
      <p:sp>
        <p:nvSpPr>
          <p:cNvPr id="21" name="TextBox 20"/>
          <p:cNvSpPr txBox="1"/>
          <p:nvPr/>
        </p:nvSpPr>
        <p:spPr>
          <a:xfrm>
            <a:off x="3641649" y="2952323"/>
            <a:ext cx="900000" cy="216000"/>
          </a:xfrm>
          <a:prstGeom prst="rect">
            <a:avLst/>
          </a:prstGeom>
          <a:solidFill>
            <a:srgbClr val="FFFFFF"/>
          </a:solidFill>
        </p:spPr>
        <p:txBody>
          <a:bodyPr wrap="square" rtlCol="0">
            <a:spAutoFit/>
          </a:bodyPr>
          <a:lstStyle/>
          <a:p>
            <a:endParaRPr lang="sv-SE" dirty="0"/>
          </a:p>
        </p:txBody>
      </p:sp>
      <p:cxnSp>
        <p:nvCxnSpPr>
          <p:cNvPr id="17" name="Straight Arrow Connector 16"/>
          <p:cNvCxnSpPr/>
          <p:nvPr/>
        </p:nvCxnSpPr>
        <p:spPr>
          <a:xfrm flipH="1" flipV="1">
            <a:off x="3716080" y="3026754"/>
            <a:ext cx="549347" cy="2631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060558" y="6177515"/>
            <a:ext cx="468000" cy="108000"/>
          </a:xfrm>
          <a:prstGeom prst="rect">
            <a:avLst/>
          </a:prstGeom>
          <a:solidFill>
            <a:srgbClr val="FFFFFF"/>
          </a:solidFill>
        </p:spPr>
        <p:txBody>
          <a:bodyPr wrap="square" rtlCol="0">
            <a:spAutoFit/>
          </a:bodyPr>
          <a:lstStyle/>
          <a:p>
            <a:endParaRPr lang="sv-SE" dirty="0"/>
          </a:p>
        </p:txBody>
      </p:sp>
      <p:sp>
        <p:nvSpPr>
          <p:cNvPr id="14" name="TextBox 13"/>
          <p:cNvSpPr txBox="1"/>
          <p:nvPr/>
        </p:nvSpPr>
        <p:spPr>
          <a:xfrm>
            <a:off x="5539580" y="6056793"/>
            <a:ext cx="1476000" cy="307777"/>
          </a:xfrm>
          <a:prstGeom prst="rect">
            <a:avLst/>
          </a:prstGeom>
          <a:noFill/>
        </p:spPr>
        <p:txBody>
          <a:bodyPr wrap="square" rtlCol="0">
            <a:spAutoFit/>
          </a:bodyPr>
          <a:lstStyle/>
          <a:p>
            <a:r>
              <a:rPr lang="en-US" sz="1400" dirty="0">
                <a:latin typeface="Arial" pitchFamily="34" charset="0"/>
                <a:cs typeface="Arial" pitchFamily="34" charset="0"/>
              </a:rPr>
              <a:t>Biological Tasks</a:t>
            </a:r>
          </a:p>
        </p:txBody>
      </p:sp>
    </p:spTree>
    <p:extLst>
      <p:ext uri="{BB962C8B-B14F-4D97-AF65-F5344CB8AC3E}">
        <p14:creationId xmlns:p14="http://schemas.microsoft.com/office/powerpoint/2010/main" val="3720061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838374" y="1025553"/>
            <a:ext cx="3533729" cy="2451922"/>
          </a:xfrm>
          <a:prstGeom prst="roundRect">
            <a:avLst>
              <a:gd name="adj" fmla="val 9993"/>
            </a:avLst>
          </a:prstGeom>
          <a:solidFill>
            <a:schemeClr val="bg2">
              <a:lumMod val="9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5" name="Rounded Rectangle 4"/>
          <p:cNvSpPr/>
          <p:nvPr/>
        </p:nvSpPr>
        <p:spPr>
          <a:xfrm>
            <a:off x="5411169" y="1461474"/>
            <a:ext cx="2698390" cy="1908000"/>
          </a:xfrm>
          <a:prstGeom prst="roundRect">
            <a:avLst>
              <a:gd name="adj" fmla="val 9546"/>
            </a:avLst>
          </a:prstGeom>
          <a:solidFill>
            <a:schemeClr val="accent6">
              <a:lumMod val="40000"/>
              <a:lumOff val="6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graphicFrame>
        <p:nvGraphicFramePr>
          <p:cNvPr id="6" name="Chart 5"/>
          <p:cNvGraphicFramePr/>
          <p:nvPr/>
        </p:nvGraphicFramePr>
        <p:xfrm>
          <a:off x="4657725" y="3714299"/>
          <a:ext cx="4290750" cy="225949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rot="16200000">
            <a:off x="3443173" y="4620746"/>
            <a:ext cx="2429103" cy="276999"/>
          </a:xfrm>
          <a:prstGeom prst="rect">
            <a:avLst/>
          </a:prstGeom>
          <a:noFill/>
        </p:spPr>
        <p:txBody>
          <a:bodyPr wrap="square" rtlCol="0">
            <a:spAutoFit/>
          </a:bodyPr>
          <a:lstStyle/>
          <a:p>
            <a:pPr algn="ctr"/>
            <a:r>
              <a:rPr lang="en-GB" sz="1200" dirty="0">
                <a:latin typeface="Helvetica" pitchFamily="34" charset="0"/>
              </a:rPr>
              <a:t>Number of the antimetabolites</a:t>
            </a:r>
            <a:endParaRPr lang="sv-SE" sz="1200" dirty="0">
              <a:latin typeface="Helvetica" pitchFamily="34" charset="0"/>
            </a:endParaRPr>
          </a:p>
        </p:txBody>
      </p:sp>
      <p:sp>
        <p:nvSpPr>
          <p:cNvPr id="8" name="TextBox 7"/>
          <p:cNvSpPr txBox="1"/>
          <p:nvPr/>
        </p:nvSpPr>
        <p:spPr>
          <a:xfrm>
            <a:off x="5976230" y="6008209"/>
            <a:ext cx="2246145" cy="276999"/>
          </a:xfrm>
          <a:prstGeom prst="rect">
            <a:avLst/>
          </a:prstGeom>
          <a:noFill/>
        </p:spPr>
        <p:txBody>
          <a:bodyPr wrap="square" rtlCol="0">
            <a:spAutoFit/>
          </a:bodyPr>
          <a:lstStyle/>
          <a:p>
            <a:r>
              <a:rPr lang="en-GB" sz="1200" dirty="0">
                <a:latin typeface="Helvetica" pitchFamily="34" charset="0"/>
              </a:rPr>
              <a:t>Number of the patients</a:t>
            </a:r>
            <a:endParaRPr lang="sv-SE" sz="1200" dirty="0">
              <a:latin typeface="Helvetica" pitchFamily="34" charset="0"/>
            </a:endParaRPr>
          </a:p>
        </p:txBody>
      </p:sp>
      <p:sp>
        <p:nvSpPr>
          <p:cNvPr id="9" name="TextBox 8"/>
          <p:cNvSpPr txBox="1"/>
          <p:nvPr/>
        </p:nvSpPr>
        <p:spPr>
          <a:xfrm>
            <a:off x="4838375" y="740725"/>
            <a:ext cx="3384000" cy="261610"/>
          </a:xfrm>
          <a:prstGeom prst="rect">
            <a:avLst/>
          </a:prstGeom>
          <a:noFill/>
        </p:spPr>
        <p:txBody>
          <a:bodyPr wrap="square" rtlCol="0">
            <a:spAutoFit/>
          </a:bodyPr>
          <a:lstStyle/>
          <a:p>
            <a:pPr algn="ctr"/>
            <a:r>
              <a:rPr lang="en-GB" sz="1100" b="1" dirty="0">
                <a:latin typeface="Helvetica" pitchFamily="34" charset="0"/>
              </a:rPr>
              <a:t>Antimetabolites by personalized HCC models</a:t>
            </a:r>
            <a:endParaRPr lang="sv-SE" sz="1100" b="1" dirty="0">
              <a:latin typeface="Helvetica" pitchFamily="34" charset="0"/>
            </a:endParaRPr>
          </a:p>
        </p:txBody>
      </p:sp>
      <p:sp>
        <p:nvSpPr>
          <p:cNvPr id="10" name="TextBox 9"/>
          <p:cNvSpPr txBox="1"/>
          <p:nvPr/>
        </p:nvSpPr>
        <p:spPr>
          <a:xfrm>
            <a:off x="5541035" y="1541018"/>
            <a:ext cx="1872000" cy="430887"/>
          </a:xfrm>
          <a:prstGeom prst="rect">
            <a:avLst/>
          </a:prstGeom>
          <a:noFill/>
        </p:spPr>
        <p:txBody>
          <a:bodyPr wrap="square" rtlCol="0">
            <a:spAutoFit/>
          </a:bodyPr>
          <a:lstStyle/>
          <a:p>
            <a:pPr algn="ctr"/>
            <a:r>
              <a:rPr lang="en-GB" sz="1100" b="1" dirty="0">
                <a:latin typeface="Helvetica" pitchFamily="34" charset="0"/>
              </a:rPr>
              <a:t>Effective antimetabolites </a:t>
            </a:r>
          </a:p>
          <a:p>
            <a:pPr algn="ctr"/>
            <a:r>
              <a:rPr lang="en-GB" sz="1100" b="1" dirty="0">
                <a:latin typeface="Helvetica" pitchFamily="34" charset="0"/>
              </a:rPr>
              <a:t>in all HCC patients</a:t>
            </a:r>
            <a:endParaRPr lang="sv-SE" sz="1100" b="1" dirty="0">
              <a:latin typeface="Helvetica" pitchFamily="34" charset="0"/>
            </a:endParaRPr>
          </a:p>
        </p:txBody>
      </p:sp>
      <p:sp>
        <p:nvSpPr>
          <p:cNvPr id="11" name="TextBox 10"/>
          <p:cNvSpPr txBox="1"/>
          <p:nvPr/>
        </p:nvSpPr>
        <p:spPr>
          <a:xfrm>
            <a:off x="4844630" y="2217475"/>
            <a:ext cx="576064" cy="369332"/>
          </a:xfrm>
          <a:prstGeom prst="rect">
            <a:avLst/>
          </a:prstGeom>
          <a:noFill/>
        </p:spPr>
        <p:txBody>
          <a:bodyPr wrap="square" rtlCol="0">
            <a:spAutoFit/>
          </a:bodyPr>
          <a:lstStyle/>
          <a:p>
            <a:pPr algn="ctr"/>
            <a:r>
              <a:rPr lang="en-GB" b="1" dirty="0">
                <a:latin typeface="Helvetica" pitchFamily="34" charset="0"/>
              </a:rPr>
              <a:t>20</a:t>
            </a:r>
            <a:endParaRPr lang="sv-SE" b="1" dirty="0">
              <a:latin typeface="Helvetica" pitchFamily="34" charset="0"/>
            </a:endParaRPr>
          </a:p>
        </p:txBody>
      </p:sp>
      <p:sp>
        <p:nvSpPr>
          <p:cNvPr id="12" name="TextBox 11"/>
          <p:cNvSpPr txBox="1"/>
          <p:nvPr/>
        </p:nvSpPr>
        <p:spPr>
          <a:xfrm>
            <a:off x="7508285" y="2217475"/>
            <a:ext cx="576064" cy="369332"/>
          </a:xfrm>
          <a:prstGeom prst="rect">
            <a:avLst/>
          </a:prstGeom>
          <a:noFill/>
        </p:spPr>
        <p:txBody>
          <a:bodyPr wrap="square" rtlCol="0">
            <a:spAutoFit/>
          </a:bodyPr>
          <a:lstStyle/>
          <a:p>
            <a:pPr algn="ctr"/>
            <a:r>
              <a:rPr lang="en-GB" b="1" dirty="0">
                <a:latin typeface="Helvetica" pitchFamily="34" charset="0"/>
              </a:rPr>
              <a:t>26</a:t>
            </a:r>
            <a:endParaRPr lang="sv-SE" b="1" dirty="0">
              <a:latin typeface="Helvetica" pitchFamily="34" charset="0"/>
            </a:endParaRPr>
          </a:p>
        </p:txBody>
      </p:sp>
      <p:sp>
        <p:nvSpPr>
          <p:cNvPr id="13" name="TextBox 12"/>
          <p:cNvSpPr txBox="1"/>
          <p:nvPr/>
        </p:nvSpPr>
        <p:spPr>
          <a:xfrm>
            <a:off x="5368506" y="1178294"/>
            <a:ext cx="2808000" cy="261610"/>
          </a:xfrm>
          <a:prstGeom prst="rect">
            <a:avLst/>
          </a:prstGeom>
          <a:noFill/>
        </p:spPr>
        <p:txBody>
          <a:bodyPr wrap="square" rtlCol="0">
            <a:spAutoFit/>
          </a:bodyPr>
          <a:lstStyle/>
          <a:p>
            <a:pPr algn="ctr"/>
            <a:r>
              <a:rPr lang="en-GB" sz="1100" b="1" dirty="0">
                <a:latin typeface="Helvetica" pitchFamily="34" charset="0"/>
              </a:rPr>
              <a:t>Antimetabolites by generic HCC model</a:t>
            </a:r>
            <a:endParaRPr lang="sv-SE" sz="1100" b="1" dirty="0">
              <a:latin typeface="Helvetica" pitchFamily="34" charset="0"/>
            </a:endParaRPr>
          </a:p>
        </p:txBody>
      </p:sp>
      <p:sp>
        <p:nvSpPr>
          <p:cNvPr id="16" name="Oval 15"/>
          <p:cNvSpPr/>
          <p:nvPr/>
        </p:nvSpPr>
        <p:spPr>
          <a:xfrm>
            <a:off x="5455311" y="1965848"/>
            <a:ext cx="2052000" cy="1209677"/>
          </a:xfrm>
          <a:prstGeom prst="ellipse">
            <a:avLst/>
          </a:prstGeom>
          <a:solidFill>
            <a:schemeClr val="accent5">
              <a:lumMod val="20000"/>
              <a:lumOff val="80000"/>
            </a:scheme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7" name="TextBox 16"/>
          <p:cNvSpPr txBox="1"/>
          <p:nvPr/>
        </p:nvSpPr>
        <p:spPr>
          <a:xfrm>
            <a:off x="6137312" y="2181475"/>
            <a:ext cx="720000" cy="461665"/>
          </a:xfrm>
          <a:prstGeom prst="rect">
            <a:avLst/>
          </a:prstGeom>
          <a:noFill/>
        </p:spPr>
        <p:txBody>
          <a:bodyPr wrap="square" rtlCol="0">
            <a:spAutoFit/>
          </a:bodyPr>
          <a:lstStyle/>
          <a:p>
            <a:pPr algn="ctr"/>
            <a:r>
              <a:rPr lang="en-GB" sz="2400" b="1" dirty="0">
                <a:latin typeface="Helvetica" pitchFamily="34" charset="0"/>
              </a:rPr>
              <a:t>101</a:t>
            </a:r>
            <a:endParaRPr lang="sv-SE" sz="2400" b="1" dirty="0">
              <a:latin typeface="Helvetica" pitchFamily="34" charset="0"/>
            </a:endParaRPr>
          </a:p>
        </p:txBody>
      </p:sp>
      <p:sp>
        <p:nvSpPr>
          <p:cNvPr id="18" name="Rektangel med rundade hörn 47"/>
          <p:cNvSpPr/>
          <p:nvPr/>
        </p:nvSpPr>
        <p:spPr>
          <a:xfrm>
            <a:off x="287194" y="1594634"/>
            <a:ext cx="3744000" cy="2782029"/>
          </a:xfrm>
          <a:prstGeom prst="roundRect">
            <a:avLst>
              <a:gd name="adj" fmla="val 8957"/>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0" name="Rak pil 46"/>
          <p:cNvCxnSpPr/>
          <p:nvPr/>
        </p:nvCxnSpPr>
        <p:spPr>
          <a:xfrm rot="16200000" flipV="1">
            <a:off x="2996742" y="1652867"/>
            <a:ext cx="432000" cy="1111"/>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Ellips 49"/>
          <p:cNvSpPr/>
          <p:nvPr/>
        </p:nvSpPr>
        <p:spPr>
          <a:xfrm>
            <a:off x="926742" y="1921957"/>
            <a:ext cx="10001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2" name="Rak pil 50"/>
          <p:cNvCxnSpPr/>
          <p:nvPr/>
        </p:nvCxnSpPr>
        <p:spPr>
          <a:xfrm>
            <a:off x="1069102" y="1966849"/>
            <a:ext cx="540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Ellips 51"/>
          <p:cNvSpPr/>
          <p:nvPr/>
        </p:nvSpPr>
        <p:spPr>
          <a:xfrm>
            <a:off x="1677623" y="1921957"/>
            <a:ext cx="101123" cy="100013"/>
          </a:xfrm>
          <a:prstGeom prst="ellipse">
            <a:avLst/>
          </a:prstGeom>
          <a:solidFill>
            <a:srgbClr val="C00000"/>
          </a:solidFill>
          <a:ln>
            <a:solidFill>
              <a:srgbClr val="C00000"/>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4" name="Rak pil 52"/>
          <p:cNvCxnSpPr/>
          <p:nvPr/>
        </p:nvCxnSpPr>
        <p:spPr>
          <a:xfrm>
            <a:off x="1824753" y="1966849"/>
            <a:ext cx="540000" cy="1112"/>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Ellips 53"/>
          <p:cNvSpPr/>
          <p:nvPr/>
        </p:nvSpPr>
        <p:spPr>
          <a:xfrm>
            <a:off x="2410055" y="1921957"/>
            <a:ext cx="10112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6" name="Rak pil 54"/>
          <p:cNvCxnSpPr/>
          <p:nvPr/>
        </p:nvCxnSpPr>
        <p:spPr>
          <a:xfrm>
            <a:off x="2561185" y="1966849"/>
            <a:ext cx="540000" cy="1112"/>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Ellips 55"/>
          <p:cNvSpPr/>
          <p:nvPr/>
        </p:nvSpPr>
        <p:spPr>
          <a:xfrm>
            <a:off x="926742" y="2688332"/>
            <a:ext cx="100013" cy="101124"/>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8" name="Rak pil 56"/>
          <p:cNvCxnSpPr/>
          <p:nvPr/>
        </p:nvCxnSpPr>
        <p:spPr>
          <a:xfrm>
            <a:off x="1067991" y="2739450"/>
            <a:ext cx="540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 name="Rak pil 58"/>
          <p:cNvCxnSpPr/>
          <p:nvPr/>
        </p:nvCxnSpPr>
        <p:spPr>
          <a:xfrm rot="5400000">
            <a:off x="710742" y="2358849"/>
            <a:ext cx="540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0" name="Ellips 59"/>
          <p:cNvSpPr/>
          <p:nvPr/>
        </p:nvSpPr>
        <p:spPr>
          <a:xfrm>
            <a:off x="1677623" y="2688332"/>
            <a:ext cx="100013" cy="101124"/>
          </a:xfrm>
          <a:prstGeom prst="ellipse">
            <a:avLst/>
          </a:prstGeom>
          <a:solidFill>
            <a:srgbClr val="C00000"/>
          </a:solidFill>
          <a:ln>
            <a:solidFill>
              <a:srgbClr val="C00000"/>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1" name="Rak pil 60"/>
          <p:cNvCxnSpPr/>
          <p:nvPr/>
        </p:nvCxnSpPr>
        <p:spPr>
          <a:xfrm rot="5400000">
            <a:off x="710742" y="3109957"/>
            <a:ext cx="540000"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2" name="Ellips 61"/>
          <p:cNvSpPr/>
          <p:nvPr/>
        </p:nvSpPr>
        <p:spPr>
          <a:xfrm>
            <a:off x="926742" y="3418401"/>
            <a:ext cx="100013" cy="101124"/>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3" name="Rak pil 62"/>
          <p:cNvCxnSpPr/>
          <p:nvPr/>
        </p:nvCxnSpPr>
        <p:spPr>
          <a:xfrm rot="5400000">
            <a:off x="1455121" y="3109957"/>
            <a:ext cx="540000" cy="1111"/>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Ellips 63"/>
          <p:cNvSpPr/>
          <p:nvPr/>
        </p:nvSpPr>
        <p:spPr>
          <a:xfrm>
            <a:off x="1684155" y="3418401"/>
            <a:ext cx="100013" cy="101124"/>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5" name="Ellips 64"/>
          <p:cNvSpPr/>
          <p:nvPr/>
        </p:nvSpPr>
        <p:spPr>
          <a:xfrm>
            <a:off x="1306990" y="3972915"/>
            <a:ext cx="100013" cy="10112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6" name="Rak pil 65"/>
          <p:cNvCxnSpPr/>
          <p:nvPr/>
        </p:nvCxnSpPr>
        <p:spPr>
          <a:xfrm>
            <a:off x="998742" y="3504716"/>
            <a:ext cx="324000" cy="43200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7" name="Ellips 57"/>
          <p:cNvSpPr/>
          <p:nvPr/>
        </p:nvSpPr>
        <p:spPr>
          <a:xfrm>
            <a:off x="3158742" y="1921957"/>
            <a:ext cx="101124"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8" name="Rak pil 45"/>
          <p:cNvCxnSpPr/>
          <p:nvPr/>
        </p:nvCxnSpPr>
        <p:spPr>
          <a:xfrm rot="5400000">
            <a:off x="1144174" y="4339489"/>
            <a:ext cx="432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9" name="Ellips 49"/>
          <p:cNvSpPr/>
          <p:nvPr/>
        </p:nvSpPr>
        <p:spPr>
          <a:xfrm>
            <a:off x="926742" y="1273957"/>
            <a:ext cx="10001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0" name="Ellips 49"/>
          <p:cNvSpPr/>
          <p:nvPr/>
        </p:nvSpPr>
        <p:spPr>
          <a:xfrm>
            <a:off x="3158742" y="1273957"/>
            <a:ext cx="10001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1" name="Ellips 64"/>
          <p:cNvSpPr/>
          <p:nvPr/>
        </p:nvSpPr>
        <p:spPr>
          <a:xfrm>
            <a:off x="1306990" y="4585957"/>
            <a:ext cx="100013" cy="10112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42" name="Rak pil 65"/>
          <p:cNvCxnSpPr/>
          <p:nvPr/>
        </p:nvCxnSpPr>
        <p:spPr>
          <a:xfrm flipH="1">
            <a:off x="1427161" y="3523765"/>
            <a:ext cx="281166" cy="432000"/>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2" name="Group 42"/>
          <p:cNvGrpSpPr/>
          <p:nvPr/>
        </p:nvGrpSpPr>
        <p:grpSpPr>
          <a:xfrm>
            <a:off x="1101623" y="1631526"/>
            <a:ext cx="360000" cy="224773"/>
            <a:chOff x="6783900" y="3857781"/>
            <a:chExt cx="360000" cy="224773"/>
          </a:xfrm>
        </p:grpSpPr>
        <p:sp>
          <p:nvSpPr>
            <p:cNvPr id="44" name="Oval 43"/>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45" name="TextBox 44"/>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P1</a:t>
              </a:r>
              <a:endParaRPr lang="sv-SE" sz="800" b="1" dirty="0">
                <a:latin typeface="Helvetica" pitchFamily="34" charset="0"/>
              </a:endParaRPr>
            </a:p>
          </p:txBody>
        </p:sp>
      </p:grpSp>
      <p:grpSp>
        <p:nvGrpSpPr>
          <p:cNvPr id="3" name="Group 45"/>
          <p:cNvGrpSpPr/>
          <p:nvPr/>
        </p:nvGrpSpPr>
        <p:grpSpPr>
          <a:xfrm>
            <a:off x="1857623" y="1631526"/>
            <a:ext cx="360000" cy="224773"/>
            <a:chOff x="6783900" y="3857781"/>
            <a:chExt cx="360000" cy="224773"/>
          </a:xfrm>
        </p:grpSpPr>
        <p:sp>
          <p:nvSpPr>
            <p:cNvPr id="47" name="Oval 46"/>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48" name="TextBox 47"/>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P2</a:t>
              </a:r>
              <a:endParaRPr lang="sv-SE" sz="800" b="1" dirty="0">
                <a:latin typeface="Helvetica" pitchFamily="34" charset="0"/>
              </a:endParaRPr>
            </a:p>
          </p:txBody>
        </p:sp>
      </p:grpSp>
      <p:grpSp>
        <p:nvGrpSpPr>
          <p:cNvPr id="14" name="Group 48"/>
          <p:cNvGrpSpPr/>
          <p:nvPr/>
        </p:nvGrpSpPr>
        <p:grpSpPr>
          <a:xfrm>
            <a:off x="2577623" y="1633138"/>
            <a:ext cx="360000" cy="224773"/>
            <a:chOff x="6783900" y="3857781"/>
            <a:chExt cx="360000" cy="224773"/>
          </a:xfrm>
        </p:grpSpPr>
        <p:sp>
          <p:nvSpPr>
            <p:cNvPr id="50" name="Oval 49"/>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1" name="TextBox 50"/>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P3</a:t>
              </a:r>
              <a:endParaRPr lang="sv-SE" sz="800" b="1" dirty="0">
                <a:latin typeface="Helvetica" pitchFamily="34" charset="0"/>
              </a:endParaRPr>
            </a:p>
          </p:txBody>
        </p:sp>
      </p:grpSp>
      <p:grpSp>
        <p:nvGrpSpPr>
          <p:cNvPr id="15" name="Group 51"/>
          <p:cNvGrpSpPr/>
          <p:nvPr/>
        </p:nvGrpSpPr>
        <p:grpSpPr>
          <a:xfrm>
            <a:off x="561623" y="2230359"/>
            <a:ext cx="360000" cy="224773"/>
            <a:chOff x="6783900" y="3857781"/>
            <a:chExt cx="360000" cy="224773"/>
          </a:xfrm>
        </p:grpSpPr>
        <p:sp>
          <p:nvSpPr>
            <p:cNvPr id="53" name="Oval 52"/>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4" name="TextBox 53"/>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P4</a:t>
              </a:r>
              <a:endParaRPr lang="sv-SE" sz="800" b="1" dirty="0">
                <a:latin typeface="Helvetica" pitchFamily="34" charset="0"/>
              </a:endParaRPr>
            </a:p>
          </p:txBody>
        </p:sp>
      </p:grpSp>
      <p:grpSp>
        <p:nvGrpSpPr>
          <p:cNvPr id="19" name="Group 54"/>
          <p:cNvGrpSpPr/>
          <p:nvPr/>
        </p:nvGrpSpPr>
        <p:grpSpPr>
          <a:xfrm>
            <a:off x="561623" y="2939869"/>
            <a:ext cx="360000" cy="224773"/>
            <a:chOff x="6783900" y="3857781"/>
            <a:chExt cx="360000" cy="224773"/>
          </a:xfrm>
        </p:grpSpPr>
        <p:sp>
          <p:nvSpPr>
            <p:cNvPr id="56" name="Oval 55"/>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7" name="TextBox 56"/>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P6</a:t>
              </a:r>
              <a:endParaRPr lang="sv-SE" sz="800" b="1" dirty="0">
                <a:latin typeface="Helvetica" pitchFamily="34" charset="0"/>
              </a:endParaRPr>
            </a:p>
          </p:txBody>
        </p:sp>
      </p:grpSp>
      <p:grpSp>
        <p:nvGrpSpPr>
          <p:cNvPr id="43" name="Group 57"/>
          <p:cNvGrpSpPr/>
          <p:nvPr/>
        </p:nvGrpSpPr>
        <p:grpSpPr>
          <a:xfrm>
            <a:off x="1101623" y="2444792"/>
            <a:ext cx="360000" cy="224773"/>
            <a:chOff x="6783900" y="3857781"/>
            <a:chExt cx="360000" cy="224773"/>
          </a:xfrm>
        </p:grpSpPr>
        <p:sp>
          <p:nvSpPr>
            <p:cNvPr id="59" name="Oval 58"/>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0" name="TextBox 59"/>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P5</a:t>
              </a:r>
              <a:endParaRPr lang="sv-SE" sz="800" b="1" dirty="0">
                <a:latin typeface="Helvetica" pitchFamily="34" charset="0"/>
              </a:endParaRPr>
            </a:p>
          </p:txBody>
        </p:sp>
      </p:grpSp>
      <p:grpSp>
        <p:nvGrpSpPr>
          <p:cNvPr id="46" name="Group 60"/>
          <p:cNvGrpSpPr/>
          <p:nvPr/>
        </p:nvGrpSpPr>
        <p:grpSpPr>
          <a:xfrm>
            <a:off x="725920" y="3610066"/>
            <a:ext cx="360000" cy="219335"/>
            <a:chOff x="6783900" y="3857781"/>
            <a:chExt cx="360000" cy="219335"/>
          </a:xfrm>
        </p:grpSpPr>
        <p:sp>
          <p:nvSpPr>
            <p:cNvPr id="62" name="Oval 61"/>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3" name="TextBox 62"/>
            <p:cNvSpPr txBox="1"/>
            <p:nvPr/>
          </p:nvSpPr>
          <p:spPr>
            <a:xfrm>
              <a:off x="6804309" y="3861672"/>
              <a:ext cx="324000" cy="215444"/>
            </a:xfrm>
            <a:prstGeom prst="rect">
              <a:avLst/>
            </a:prstGeom>
            <a:noFill/>
          </p:spPr>
          <p:txBody>
            <a:bodyPr wrap="square" rtlCol="0">
              <a:spAutoFit/>
            </a:bodyPr>
            <a:lstStyle/>
            <a:p>
              <a:pPr algn="ctr"/>
              <a:r>
                <a:rPr lang="en-GB" sz="800" b="1" dirty="0">
                  <a:latin typeface="Helvetica" pitchFamily="34" charset="0"/>
                </a:rPr>
                <a:t>P8</a:t>
              </a:r>
              <a:endParaRPr lang="sv-SE" sz="800" b="1" dirty="0">
                <a:latin typeface="Helvetica" pitchFamily="34" charset="0"/>
              </a:endParaRPr>
            </a:p>
          </p:txBody>
        </p:sp>
      </p:grpSp>
      <p:grpSp>
        <p:nvGrpSpPr>
          <p:cNvPr id="49" name="Group 63"/>
          <p:cNvGrpSpPr/>
          <p:nvPr/>
        </p:nvGrpSpPr>
        <p:grpSpPr>
          <a:xfrm>
            <a:off x="1813421" y="2929957"/>
            <a:ext cx="360000" cy="224773"/>
            <a:chOff x="6783900" y="3857781"/>
            <a:chExt cx="360000" cy="224773"/>
          </a:xfrm>
        </p:grpSpPr>
        <p:sp>
          <p:nvSpPr>
            <p:cNvPr id="65" name="Oval 64"/>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6" name="TextBox 65"/>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P2</a:t>
              </a:r>
              <a:endParaRPr lang="sv-SE" sz="800" b="1" dirty="0">
                <a:latin typeface="Helvetica" pitchFamily="34" charset="0"/>
              </a:endParaRPr>
            </a:p>
          </p:txBody>
        </p:sp>
      </p:grpSp>
      <p:grpSp>
        <p:nvGrpSpPr>
          <p:cNvPr id="52" name="Group 66"/>
          <p:cNvGrpSpPr/>
          <p:nvPr/>
        </p:nvGrpSpPr>
        <p:grpSpPr>
          <a:xfrm>
            <a:off x="1605623" y="3613957"/>
            <a:ext cx="360000" cy="224773"/>
            <a:chOff x="6783900" y="3857781"/>
            <a:chExt cx="360000" cy="224773"/>
          </a:xfrm>
        </p:grpSpPr>
        <p:sp>
          <p:nvSpPr>
            <p:cNvPr id="68" name="Oval 67"/>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9" name="TextBox 68"/>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P9</a:t>
              </a:r>
              <a:endParaRPr lang="sv-SE" sz="800" b="1" dirty="0">
                <a:latin typeface="Helvetica" pitchFamily="34" charset="0"/>
              </a:endParaRPr>
            </a:p>
          </p:txBody>
        </p:sp>
      </p:grpSp>
      <p:cxnSp>
        <p:nvCxnSpPr>
          <p:cNvPr id="70" name="Rak pil 46"/>
          <p:cNvCxnSpPr/>
          <p:nvPr/>
        </p:nvCxnSpPr>
        <p:spPr>
          <a:xfrm rot="-16200000" flipV="1">
            <a:off x="764742" y="1634867"/>
            <a:ext cx="432000"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55" name="Group 70"/>
          <p:cNvGrpSpPr/>
          <p:nvPr/>
        </p:nvGrpSpPr>
        <p:grpSpPr>
          <a:xfrm>
            <a:off x="2553163" y="3312133"/>
            <a:ext cx="1457036" cy="972000"/>
            <a:chOff x="7564230" y="2250000"/>
            <a:chExt cx="1457036" cy="972000"/>
          </a:xfrm>
        </p:grpSpPr>
        <p:sp>
          <p:nvSpPr>
            <p:cNvPr id="72" name="Ellips 49"/>
            <p:cNvSpPr/>
            <p:nvPr/>
          </p:nvSpPr>
          <p:spPr>
            <a:xfrm>
              <a:off x="7664754" y="2830291"/>
              <a:ext cx="100013" cy="100013"/>
            </a:xfrm>
            <a:prstGeom prst="ellipse">
              <a:avLst/>
            </a:prstGeom>
            <a:no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73" name="Ellips 53"/>
            <p:cNvSpPr/>
            <p:nvPr/>
          </p:nvSpPr>
          <p:spPr>
            <a:xfrm>
              <a:off x="7664754" y="2320711"/>
              <a:ext cx="101123" cy="100013"/>
            </a:xfrm>
            <a:prstGeom prst="ellipse">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74" name="textruta 61"/>
            <p:cNvSpPr txBox="1"/>
            <p:nvPr/>
          </p:nvSpPr>
          <p:spPr>
            <a:xfrm>
              <a:off x="7812000" y="2502000"/>
              <a:ext cx="1152000" cy="246221"/>
            </a:xfrm>
            <a:prstGeom prst="rect">
              <a:avLst/>
            </a:prstGeom>
            <a:noFill/>
          </p:spPr>
          <p:txBody>
            <a:bodyPr wrap="square" rtlCol="0">
              <a:spAutoFit/>
            </a:bodyPr>
            <a:lstStyle/>
            <a:p>
              <a:r>
                <a:rPr lang="en-US" sz="1000" dirty="0">
                  <a:latin typeface="Helvetica" pitchFamily="34" charset="0"/>
                  <a:cs typeface="Arial" pitchFamily="34" charset="0"/>
                </a:rPr>
                <a:t>Blocked reaction</a:t>
              </a:r>
            </a:p>
          </p:txBody>
        </p:sp>
        <p:sp>
          <p:nvSpPr>
            <p:cNvPr id="75" name="textruta 61"/>
            <p:cNvSpPr txBox="1"/>
            <p:nvPr/>
          </p:nvSpPr>
          <p:spPr>
            <a:xfrm>
              <a:off x="7812000" y="2250000"/>
              <a:ext cx="1152000" cy="246221"/>
            </a:xfrm>
            <a:prstGeom prst="rect">
              <a:avLst/>
            </a:prstGeom>
            <a:noFill/>
          </p:spPr>
          <p:txBody>
            <a:bodyPr wrap="square" rtlCol="0">
              <a:spAutoFit/>
            </a:bodyPr>
            <a:lstStyle/>
            <a:p>
              <a:r>
                <a:rPr lang="en-US" sz="1000" dirty="0">
                  <a:latin typeface="Helvetica" pitchFamily="34" charset="0"/>
                  <a:cs typeface="Arial" pitchFamily="34" charset="0"/>
                </a:rPr>
                <a:t>Antimetabolite</a:t>
              </a:r>
            </a:p>
          </p:txBody>
        </p:sp>
        <p:sp>
          <p:nvSpPr>
            <p:cNvPr id="76" name="textruta 61"/>
            <p:cNvSpPr txBox="1"/>
            <p:nvPr/>
          </p:nvSpPr>
          <p:spPr>
            <a:xfrm>
              <a:off x="7812000" y="2754000"/>
              <a:ext cx="1188000" cy="252000"/>
            </a:xfrm>
            <a:prstGeom prst="rect">
              <a:avLst/>
            </a:prstGeom>
            <a:noFill/>
          </p:spPr>
          <p:txBody>
            <a:bodyPr wrap="square" rtlCol="0">
              <a:spAutoFit/>
            </a:bodyPr>
            <a:lstStyle/>
            <a:p>
              <a:r>
                <a:rPr lang="en-US" sz="1000" dirty="0">
                  <a:latin typeface="Helvetica" pitchFamily="34" charset="0"/>
                  <a:cs typeface="Arial" pitchFamily="34" charset="0"/>
                </a:rPr>
                <a:t>Other metabolite</a:t>
              </a:r>
            </a:p>
          </p:txBody>
        </p:sp>
        <p:sp>
          <p:nvSpPr>
            <p:cNvPr id="77" name="Oval 76"/>
            <p:cNvSpPr/>
            <p:nvPr/>
          </p:nvSpPr>
          <p:spPr>
            <a:xfrm>
              <a:off x="7581266" y="3012937"/>
              <a:ext cx="252000" cy="144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78" name="textruta 61"/>
            <p:cNvSpPr txBox="1"/>
            <p:nvPr/>
          </p:nvSpPr>
          <p:spPr>
            <a:xfrm>
              <a:off x="7833266" y="2970000"/>
              <a:ext cx="1188000" cy="252000"/>
            </a:xfrm>
            <a:prstGeom prst="rect">
              <a:avLst/>
            </a:prstGeom>
            <a:noFill/>
          </p:spPr>
          <p:txBody>
            <a:bodyPr wrap="square" rtlCol="0">
              <a:spAutoFit/>
            </a:bodyPr>
            <a:lstStyle/>
            <a:p>
              <a:r>
                <a:rPr lang="en-US" sz="1000" dirty="0">
                  <a:latin typeface="Helvetica" pitchFamily="34" charset="0"/>
                  <a:cs typeface="Arial" pitchFamily="34" charset="0"/>
                </a:rPr>
                <a:t>Protein</a:t>
              </a:r>
            </a:p>
          </p:txBody>
        </p:sp>
        <p:sp>
          <p:nvSpPr>
            <p:cNvPr id="79" name="TextBox 78"/>
            <p:cNvSpPr txBox="1"/>
            <p:nvPr/>
          </p:nvSpPr>
          <p:spPr>
            <a:xfrm>
              <a:off x="7564230" y="2982165"/>
              <a:ext cx="324000" cy="215444"/>
            </a:xfrm>
            <a:prstGeom prst="rect">
              <a:avLst/>
            </a:prstGeom>
            <a:noFill/>
          </p:spPr>
          <p:txBody>
            <a:bodyPr wrap="square" rtlCol="0">
              <a:spAutoFit/>
            </a:bodyPr>
            <a:lstStyle/>
            <a:p>
              <a:pPr algn="ctr"/>
              <a:r>
                <a:rPr lang="en-GB" sz="800" b="1" dirty="0">
                  <a:latin typeface="Helvetica" pitchFamily="34" charset="0"/>
                </a:rPr>
                <a:t>P</a:t>
              </a:r>
              <a:endParaRPr lang="sv-SE" sz="800" b="1" dirty="0">
                <a:latin typeface="Helvetica" pitchFamily="34" charset="0"/>
              </a:endParaRPr>
            </a:p>
          </p:txBody>
        </p:sp>
      </p:grpSp>
      <p:cxnSp>
        <p:nvCxnSpPr>
          <p:cNvPr id="80" name="Rak pil 52"/>
          <p:cNvCxnSpPr/>
          <p:nvPr/>
        </p:nvCxnSpPr>
        <p:spPr>
          <a:xfrm>
            <a:off x="2566927" y="3687243"/>
            <a:ext cx="265905" cy="0"/>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1" name="Title 1"/>
          <p:cNvSpPr txBox="1">
            <a:spLocks/>
          </p:cNvSpPr>
          <p:nvPr/>
        </p:nvSpPr>
        <p:spPr>
          <a:xfrm>
            <a:off x="762001" y="213520"/>
            <a:ext cx="7287710" cy="812033"/>
          </a:xfrm>
          <a:prstGeom prst="rect">
            <a:avLst/>
          </a:prstGeom>
        </p:spPr>
        <p:txBody>
          <a:bodyPr/>
          <a:lstStyle/>
          <a:p>
            <a:pPr algn="ctr">
              <a:spcBef>
                <a:spcPct val="0"/>
              </a:spcBef>
            </a:pPr>
            <a:r>
              <a:rPr lang="en-US" sz="2800" b="1" dirty="0">
                <a:solidFill>
                  <a:srgbClr val="2A6AB2"/>
                </a:solidFill>
                <a:cs typeface="Arial"/>
              </a:rPr>
              <a:t>Prediction of Antimetabolites</a:t>
            </a:r>
            <a:endParaRPr lang="en-US" sz="2800" b="1" dirty="0">
              <a:solidFill>
                <a:srgbClr val="2A6AB2"/>
              </a:solidFill>
              <a:ea typeface="+mj-ea"/>
              <a:cs typeface="Arial"/>
            </a:endParaRPr>
          </a:p>
        </p:txBody>
      </p:sp>
      <p:sp>
        <p:nvSpPr>
          <p:cNvPr id="83" name="TextBox 82"/>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8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93143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41"/>
          <p:cNvSpPr txBox="1"/>
          <p:nvPr/>
        </p:nvSpPr>
        <p:spPr>
          <a:xfrm>
            <a:off x="77636" y="739924"/>
            <a:ext cx="8640000" cy="646331"/>
          </a:xfrm>
          <a:prstGeom prst="rect">
            <a:avLst/>
          </a:prstGeom>
          <a:noFill/>
        </p:spPr>
        <p:txBody>
          <a:bodyPr wrap="square" rtlCol="0">
            <a:spAutoFit/>
          </a:bodyPr>
          <a:lstStyle/>
          <a:p>
            <a:r>
              <a:rPr lang="en-US" dirty="0">
                <a:latin typeface="Arial"/>
                <a:cs typeface="Arial"/>
              </a:rPr>
              <a:t>Another is to test which drugs have a larger impact on both cancers compared to hepatocytes.</a:t>
            </a:r>
          </a:p>
        </p:txBody>
      </p:sp>
      <p:sp>
        <p:nvSpPr>
          <p:cNvPr id="5" name="textruta 4"/>
          <p:cNvSpPr txBox="1"/>
          <p:nvPr/>
        </p:nvSpPr>
        <p:spPr>
          <a:xfrm>
            <a:off x="1988604" y="1381627"/>
            <a:ext cx="2590801" cy="4278094"/>
          </a:xfrm>
          <a:prstGeom prst="rect">
            <a:avLst/>
          </a:prstGeom>
          <a:noFill/>
        </p:spPr>
        <p:txBody>
          <a:bodyPr wrap="square" rtlCol="0">
            <a:spAutoFit/>
          </a:bodyPr>
          <a:lstStyle/>
          <a:p>
            <a:r>
              <a:rPr lang="sv-SE" sz="1600" b="1" u="sng" dirty="0">
                <a:solidFill>
                  <a:srgbClr val="00B050"/>
                </a:solidFill>
                <a:latin typeface="Arial" pitchFamily="34" charset="0"/>
                <a:cs typeface="Arial" pitchFamily="34" charset="0"/>
              </a:rPr>
              <a:t>pyruvate</a:t>
            </a:r>
          </a:p>
          <a:p>
            <a:r>
              <a:rPr lang="sv-SE" sz="1600" b="1" u="sng" dirty="0" err="1">
                <a:solidFill>
                  <a:srgbClr val="FFC000"/>
                </a:solidFill>
                <a:latin typeface="Arial" pitchFamily="34" charset="0"/>
                <a:cs typeface="Arial" pitchFamily="34" charset="0"/>
              </a:rPr>
              <a:t>L-carnitine</a:t>
            </a:r>
            <a:endParaRPr lang="sv-SE" sz="1600" b="1" u="sng" dirty="0">
              <a:solidFill>
                <a:srgbClr val="FFC000"/>
              </a:solidFill>
              <a:latin typeface="Arial" pitchFamily="34" charset="0"/>
              <a:cs typeface="Arial" pitchFamily="34" charset="0"/>
            </a:endParaRPr>
          </a:p>
          <a:p>
            <a:r>
              <a:rPr lang="sv-SE" sz="1600" b="1" u="sng" dirty="0" err="1">
                <a:latin typeface="Arial" pitchFamily="34" charset="0"/>
                <a:cs typeface="Arial" pitchFamily="34" charset="0"/>
              </a:rPr>
              <a:t>propanoyl-CoA</a:t>
            </a:r>
            <a:endParaRPr lang="sv-SE" sz="1600" b="1" u="sng" dirty="0">
              <a:latin typeface="Arial" pitchFamily="34" charset="0"/>
              <a:cs typeface="Arial" pitchFamily="34" charset="0"/>
            </a:endParaRPr>
          </a:p>
          <a:p>
            <a:r>
              <a:rPr lang="sv-SE" sz="1600" b="1" u="sng" dirty="0">
                <a:latin typeface="Arial" pitchFamily="34" charset="0"/>
                <a:cs typeface="Arial" pitchFamily="34" charset="0"/>
              </a:rPr>
              <a:t>DHAP</a:t>
            </a:r>
          </a:p>
          <a:p>
            <a:r>
              <a:rPr lang="sv-SE" sz="1600" b="1" u="sng" dirty="0">
                <a:latin typeface="Arial" pitchFamily="34" charset="0"/>
                <a:cs typeface="Arial" pitchFamily="34" charset="0"/>
              </a:rPr>
              <a:t>FAD</a:t>
            </a:r>
          </a:p>
          <a:p>
            <a:r>
              <a:rPr lang="sv-SE" sz="1600" b="1" u="sng" dirty="0">
                <a:latin typeface="Arial" pitchFamily="34" charset="0"/>
                <a:cs typeface="Arial" pitchFamily="34" charset="0"/>
              </a:rPr>
              <a:t>FADH2</a:t>
            </a:r>
          </a:p>
          <a:p>
            <a:r>
              <a:rPr lang="sv-SE" sz="1600" b="1" u="sng" dirty="0" err="1">
                <a:solidFill>
                  <a:srgbClr val="FF0000"/>
                </a:solidFill>
                <a:latin typeface="Arial" pitchFamily="34" charset="0"/>
                <a:cs typeface="Arial" pitchFamily="34" charset="0"/>
              </a:rPr>
              <a:t>alanine</a:t>
            </a:r>
            <a:endParaRPr lang="sv-SE" sz="1600" b="1" u="sng" dirty="0">
              <a:solidFill>
                <a:srgbClr val="FF0000"/>
              </a:solidFill>
              <a:latin typeface="Arial" pitchFamily="34" charset="0"/>
              <a:cs typeface="Arial" pitchFamily="34" charset="0"/>
            </a:endParaRPr>
          </a:p>
          <a:p>
            <a:r>
              <a:rPr lang="sv-SE" sz="1600" b="1" u="sng" dirty="0">
                <a:solidFill>
                  <a:srgbClr val="FFC000"/>
                </a:solidFill>
                <a:latin typeface="Arial" pitchFamily="34" charset="0"/>
                <a:cs typeface="Arial" pitchFamily="34" charset="0"/>
              </a:rPr>
              <a:t>D-xylulose-5-phosphate</a:t>
            </a:r>
          </a:p>
          <a:p>
            <a:r>
              <a:rPr lang="sv-SE" sz="1600" b="1" u="sng" dirty="0" err="1">
                <a:solidFill>
                  <a:srgbClr val="00B050"/>
                </a:solidFill>
                <a:latin typeface="Arial" pitchFamily="34" charset="0"/>
                <a:cs typeface="Arial" pitchFamily="34" charset="0"/>
              </a:rPr>
              <a:t>leucine</a:t>
            </a:r>
            <a:endParaRPr lang="sv-SE" sz="1600" b="1" u="sng" dirty="0">
              <a:solidFill>
                <a:srgbClr val="00B050"/>
              </a:solidFill>
              <a:latin typeface="Arial" pitchFamily="34" charset="0"/>
              <a:cs typeface="Arial" pitchFamily="34" charset="0"/>
            </a:endParaRPr>
          </a:p>
          <a:p>
            <a:r>
              <a:rPr lang="sv-SE" sz="1600" b="1" u="sng" dirty="0" err="1">
                <a:solidFill>
                  <a:srgbClr val="00B050"/>
                </a:solidFill>
                <a:latin typeface="Arial" pitchFamily="34" charset="0"/>
                <a:cs typeface="Arial" pitchFamily="34" charset="0"/>
              </a:rPr>
              <a:t>dihydrofolate</a:t>
            </a:r>
            <a:endParaRPr lang="sv-SE" sz="1600" b="1" u="sng" dirty="0">
              <a:solidFill>
                <a:srgbClr val="00B050"/>
              </a:solidFill>
              <a:latin typeface="Arial" pitchFamily="34" charset="0"/>
              <a:cs typeface="Arial" pitchFamily="34" charset="0"/>
            </a:endParaRPr>
          </a:p>
          <a:p>
            <a:r>
              <a:rPr lang="sv-SE" sz="1600" b="1" u="sng" dirty="0">
                <a:solidFill>
                  <a:srgbClr val="00B050"/>
                </a:solidFill>
                <a:latin typeface="Arial" pitchFamily="34" charset="0"/>
                <a:cs typeface="Arial" pitchFamily="34" charset="0"/>
              </a:rPr>
              <a:t>CDP</a:t>
            </a:r>
          </a:p>
          <a:p>
            <a:r>
              <a:rPr lang="sv-SE" sz="1600" b="1" u="sng" dirty="0" err="1">
                <a:solidFill>
                  <a:srgbClr val="FFC000"/>
                </a:solidFill>
                <a:latin typeface="Arial" pitchFamily="34" charset="0"/>
                <a:cs typeface="Arial" pitchFamily="34" charset="0"/>
              </a:rPr>
              <a:t>acetoacetyl-CoA</a:t>
            </a:r>
            <a:endParaRPr lang="sv-SE" sz="1600" b="1" u="sng" dirty="0">
              <a:solidFill>
                <a:srgbClr val="FFC000"/>
              </a:solidFill>
              <a:latin typeface="Arial" pitchFamily="34" charset="0"/>
              <a:cs typeface="Arial" pitchFamily="34" charset="0"/>
            </a:endParaRPr>
          </a:p>
          <a:p>
            <a:r>
              <a:rPr lang="sv-SE" sz="1600" b="1" u="sng" dirty="0">
                <a:latin typeface="Arial" pitchFamily="34" charset="0"/>
                <a:cs typeface="Arial" pitchFamily="34" charset="0"/>
              </a:rPr>
              <a:t>sn-glycerol-3-phosphate</a:t>
            </a:r>
          </a:p>
          <a:p>
            <a:r>
              <a:rPr lang="sv-SE" sz="1600" b="1" u="sng" dirty="0" err="1">
                <a:solidFill>
                  <a:srgbClr val="FF0000"/>
                </a:solidFill>
                <a:latin typeface="Arial" pitchFamily="34" charset="0"/>
                <a:cs typeface="Arial" pitchFamily="34" charset="0"/>
              </a:rPr>
              <a:t>proline</a:t>
            </a:r>
            <a:endParaRPr lang="sv-SE" sz="1600" b="1" u="sng" dirty="0">
              <a:solidFill>
                <a:srgbClr val="FF0000"/>
              </a:solidFill>
              <a:latin typeface="Arial" pitchFamily="34" charset="0"/>
              <a:cs typeface="Arial" pitchFamily="34" charset="0"/>
            </a:endParaRPr>
          </a:p>
          <a:p>
            <a:r>
              <a:rPr lang="sv-SE" sz="1600" b="1" u="sng" dirty="0" err="1">
                <a:solidFill>
                  <a:srgbClr val="00B050"/>
                </a:solidFill>
                <a:latin typeface="Arial" pitchFamily="34" charset="0"/>
                <a:cs typeface="Arial" pitchFamily="34" charset="0"/>
              </a:rPr>
              <a:t>dUMP</a:t>
            </a:r>
            <a:endParaRPr lang="sv-SE" sz="1600" b="1" u="sng" dirty="0">
              <a:solidFill>
                <a:srgbClr val="00B050"/>
              </a:solidFill>
              <a:latin typeface="Arial" pitchFamily="34" charset="0"/>
              <a:cs typeface="Arial" pitchFamily="34" charset="0"/>
            </a:endParaRPr>
          </a:p>
          <a:p>
            <a:r>
              <a:rPr lang="sv-SE" sz="1600" b="1" u="sng" dirty="0">
                <a:solidFill>
                  <a:srgbClr val="00B050"/>
                </a:solidFill>
                <a:latin typeface="Arial" pitchFamily="34" charset="0"/>
                <a:cs typeface="Arial" pitchFamily="34" charset="0"/>
              </a:rPr>
              <a:t>UTP</a:t>
            </a:r>
          </a:p>
          <a:p>
            <a:r>
              <a:rPr lang="sv-SE" sz="1600" b="1" u="sng" dirty="0">
                <a:solidFill>
                  <a:srgbClr val="00B050"/>
                </a:solidFill>
                <a:latin typeface="Arial" pitchFamily="34" charset="0"/>
                <a:cs typeface="Arial" pitchFamily="34" charset="0"/>
              </a:rPr>
              <a:t>UMP</a:t>
            </a:r>
          </a:p>
        </p:txBody>
      </p:sp>
      <p:sp>
        <p:nvSpPr>
          <p:cNvPr id="6" name="textruta 5"/>
          <p:cNvSpPr txBox="1"/>
          <p:nvPr/>
        </p:nvSpPr>
        <p:spPr>
          <a:xfrm>
            <a:off x="13838" y="1531290"/>
            <a:ext cx="1884220" cy="4031873"/>
          </a:xfrm>
          <a:prstGeom prst="rect">
            <a:avLst/>
          </a:prstGeom>
          <a:noFill/>
        </p:spPr>
        <p:txBody>
          <a:bodyPr wrap="square" rtlCol="0">
            <a:spAutoFit/>
          </a:bodyPr>
          <a:lstStyle/>
          <a:p>
            <a:r>
              <a:rPr lang="sv-SE" sz="1600" b="1" u="sng" dirty="0" err="1">
                <a:solidFill>
                  <a:srgbClr val="00B050"/>
                </a:solidFill>
                <a:latin typeface="Arial" pitchFamily="34" charset="0"/>
                <a:cs typeface="Arial" pitchFamily="34" charset="0"/>
              </a:rPr>
              <a:t>Already</a:t>
            </a:r>
            <a:r>
              <a:rPr lang="sv-SE" sz="1600" b="1" u="sng" dirty="0">
                <a:solidFill>
                  <a:srgbClr val="00B050"/>
                </a:solidFill>
                <a:latin typeface="Arial" pitchFamily="34" charset="0"/>
                <a:cs typeface="Arial" pitchFamily="34" charset="0"/>
              </a:rPr>
              <a:t> </a:t>
            </a:r>
            <a:r>
              <a:rPr lang="sv-SE" sz="1600" b="1" u="sng" dirty="0" err="1">
                <a:solidFill>
                  <a:srgbClr val="00B050"/>
                </a:solidFill>
                <a:latin typeface="Arial" pitchFamily="34" charset="0"/>
                <a:cs typeface="Arial" pitchFamily="34" charset="0"/>
              </a:rPr>
              <a:t>used</a:t>
            </a:r>
            <a:r>
              <a:rPr lang="sv-SE" sz="1600" b="1" u="sng" dirty="0">
                <a:solidFill>
                  <a:srgbClr val="00B050"/>
                </a:solidFill>
                <a:latin typeface="Arial" pitchFamily="34" charset="0"/>
                <a:cs typeface="Arial" pitchFamily="34" charset="0"/>
              </a:rPr>
              <a:t> as an </a:t>
            </a:r>
            <a:r>
              <a:rPr lang="sv-SE" sz="1600" b="1" u="sng" dirty="0" err="1">
                <a:solidFill>
                  <a:srgbClr val="00B050"/>
                </a:solidFill>
                <a:latin typeface="Arial" pitchFamily="34" charset="0"/>
                <a:cs typeface="Arial" pitchFamily="34" charset="0"/>
              </a:rPr>
              <a:t>antimetabolite</a:t>
            </a:r>
            <a:r>
              <a:rPr lang="sv-SE" sz="1600" b="1" u="sng" dirty="0">
                <a:solidFill>
                  <a:srgbClr val="00B050"/>
                </a:solidFill>
                <a:latin typeface="Arial" pitchFamily="34" charset="0"/>
                <a:cs typeface="Arial" pitchFamily="34" charset="0"/>
              </a:rPr>
              <a:t> in cancer </a:t>
            </a:r>
            <a:r>
              <a:rPr lang="sv-SE" sz="1600" b="1" u="sng" dirty="0" err="1">
                <a:solidFill>
                  <a:srgbClr val="00B050"/>
                </a:solidFill>
                <a:latin typeface="Arial" pitchFamily="34" charset="0"/>
                <a:cs typeface="Arial" pitchFamily="34" charset="0"/>
              </a:rPr>
              <a:t>treatment</a:t>
            </a:r>
            <a:endParaRPr lang="sv-SE" sz="1600" b="1" u="sng" dirty="0">
              <a:solidFill>
                <a:srgbClr val="00B050"/>
              </a:solidFill>
              <a:latin typeface="Arial" pitchFamily="34" charset="0"/>
              <a:cs typeface="Arial" pitchFamily="34" charset="0"/>
            </a:endParaRPr>
          </a:p>
          <a:p>
            <a:endParaRPr lang="sv-SE" sz="1600" b="1" u="sng" dirty="0">
              <a:solidFill>
                <a:srgbClr val="FFC000"/>
              </a:solidFill>
              <a:latin typeface="Arial" pitchFamily="34" charset="0"/>
              <a:cs typeface="Arial" pitchFamily="34" charset="0"/>
            </a:endParaRPr>
          </a:p>
          <a:p>
            <a:r>
              <a:rPr lang="sv-SE" sz="1600" b="1" u="sng" dirty="0" err="1">
                <a:solidFill>
                  <a:srgbClr val="FFC000"/>
                </a:solidFill>
                <a:latin typeface="Arial" pitchFamily="34" charset="0"/>
                <a:cs typeface="Arial" pitchFamily="34" charset="0"/>
              </a:rPr>
              <a:t>Proposed</a:t>
            </a:r>
            <a:r>
              <a:rPr lang="sv-SE" sz="1600" b="1" u="sng" dirty="0">
                <a:solidFill>
                  <a:srgbClr val="FFC000"/>
                </a:solidFill>
                <a:latin typeface="Arial" pitchFamily="34" charset="0"/>
                <a:cs typeface="Arial" pitchFamily="34" charset="0"/>
              </a:rPr>
              <a:t> as an </a:t>
            </a:r>
            <a:r>
              <a:rPr lang="sv-SE" sz="1600" b="1" u="sng" dirty="0" err="1">
                <a:solidFill>
                  <a:srgbClr val="FFC000"/>
                </a:solidFill>
                <a:latin typeface="Arial" pitchFamily="34" charset="0"/>
                <a:cs typeface="Arial" pitchFamily="34" charset="0"/>
              </a:rPr>
              <a:t>antimetabolite</a:t>
            </a:r>
            <a:r>
              <a:rPr lang="sv-SE" sz="1600" b="1" u="sng" dirty="0">
                <a:solidFill>
                  <a:srgbClr val="FFC000"/>
                </a:solidFill>
                <a:latin typeface="Arial" pitchFamily="34" charset="0"/>
                <a:cs typeface="Arial" pitchFamily="34" charset="0"/>
              </a:rPr>
              <a:t>, or the </a:t>
            </a:r>
            <a:r>
              <a:rPr lang="sv-SE" sz="1600" b="1" u="sng" dirty="0" err="1">
                <a:solidFill>
                  <a:srgbClr val="FFC000"/>
                </a:solidFill>
                <a:latin typeface="Arial" pitchFamily="34" charset="0"/>
                <a:cs typeface="Arial" pitchFamily="34" charset="0"/>
              </a:rPr>
              <a:t>primary</a:t>
            </a:r>
            <a:r>
              <a:rPr lang="sv-SE" sz="1600" b="1" u="sng" dirty="0">
                <a:solidFill>
                  <a:srgbClr val="FFC000"/>
                </a:solidFill>
                <a:latin typeface="Arial" pitchFamily="34" charset="0"/>
                <a:cs typeface="Arial" pitchFamily="34" charset="0"/>
              </a:rPr>
              <a:t> </a:t>
            </a:r>
            <a:r>
              <a:rPr lang="sv-SE" sz="1600" b="1" u="sng" dirty="0" err="1">
                <a:solidFill>
                  <a:srgbClr val="FFC000"/>
                </a:solidFill>
                <a:latin typeface="Arial" pitchFamily="34" charset="0"/>
                <a:cs typeface="Arial" pitchFamily="34" charset="0"/>
              </a:rPr>
              <a:t>consuming</a:t>
            </a:r>
            <a:r>
              <a:rPr lang="sv-SE" sz="1600" b="1" u="sng" dirty="0">
                <a:solidFill>
                  <a:srgbClr val="FFC000"/>
                </a:solidFill>
                <a:latin typeface="Arial" pitchFamily="34" charset="0"/>
                <a:cs typeface="Arial" pitchFamily="34" charset="0"/>
              </a:rPr>
              <a:t> </a:t>
            </a:r>
            <a:r>
              <a:rPr lang="sv-SE" sz="1600" b="1" u="sng" dirty="0" err="1">
                <a:solidFill>
                  <a:srgbClr val="FFC000"/>
                </a:solidFill>
                <a:latin typeface="Arial" pitchFamily="34" charset="0"/>
                <a:cs typeface="Arial" pitchFamily="34" charset="0"/>
              </a:rPr>
              <a:t>reaction</a:t>
            </a:r>
            <a:r>
              <a:rPr lang="sv-SE" sz="1600" b="1" u="sng" dirty="0">
                <a:solidFill>
                  <a:srgbClr val="FFC000"/>
                </a:solidFill>
                <a:latin typeface="Arial" pitchFamily="34" charset="0"/>
                <a:cs typeface="Arial" pitchFamily="34" charset="0"/>
              </a:rPr>
              <a:t> is a </a:t>
            </a:r>
            <a:r>
              <a:rPr lang="sv-SE" sz="1600" b="1" u="sng" dirty="0" err="1">
                <a:solidFill>
                  <a:srgbClr val="FFC000"/>
                </a:solidFill>
                <a:latin typeface="Arial" pitchFamily="34" charset="0"/>
                <a:cs typeface="Arial" pitchFamily="34" charset="0"/>
              </a:rPr>
              <a:t>proposed</a:t>
            </a:r>
            <a:r>
              <a:rPr lang="sv-SE" sz="1600" b="1" u="sng" dirty="0">
                <a:solidFill>
                  <a:srgbClr val="FFC000"/>
                </a:solidFill>
                <a:latin typeface="Arial" pitchFamily="34" charset="0"/>
                <a:cs typeface="Arial" pitchFamily="34" charset="0"/>
              </a:rPr>
              <a:t> </a:t>
            </a:r>
            <a:r>
              <a:rPr lang="sv-SE" sz="1600" b="1" u="sng" dirty="0" err="1">
                <a:solidFill>
                  <a:srgbClr val="FFC000"/>
                </a:solidFill>
                <a:latin typeface="Arial" pitchFamily="34" charset="0"/>
                <a:cs typeface="Arial" pitchFamily="34" charset="0"/>
              </a:rPr>
              <a:t>target</a:t>
            </a:r>
            <a:endParaRPr lang="sv-SE" sz="1600" b="1" u="sng" dirty="0">
              <a:solidFill>
                <a:srgbClr val="FFC000"/>
              </a:solidFill>
              <a:latin typeface="Arial" pitchFamily="34" charset="0"/>
              <a:cs typeface="Arial" pitchFamily="34" charset="0"/>
            </a:endParaRPr>
          </a:p>
          <a:p>
            <a:endParaRPr lang="sv-SE" sz="1600" b="1" u="sng" dirty="0">
              <a:latin typeface="Arial" pitchFamily="34" charset="0"/>
              <a:cs typeface="Arial" pitchFamily="34" charset="0"/>
            </a:endParaRPr>
          </a:p>
          <a:p>
            <a:r>
              <a:rPr lang="sv-SE" sz="1600" b="1" u="sng" dirty="0">
                <a:latin typeface="Arial" pitchFamily="34" charset="0"/>
                <a:cs typeface="Arial" pitchFamily="34" charset="0"/>
              </a:rPr>
              <a:t>No data yet</a:t>
            </a:r>
          </a:p>
          <a:p>
            <a:endParaRPr lang="en-GB" sz="1600" b="1" u="sng" dirty="0">
              <a:latin typeface="Arial" pitchFamily="34" charset="0"/>
              <a:cs typeface="Arial" pitchFamily="34" charset="0"/>
            </a:endParaRPr>
          </a:p>
          <a:p>
            <a:r>
              <a:rPr lang="sv-SE" sz="1600" b="1" u="sng" dirty="0">
                <a:solidFill>
                  <a:srgbClr val="FF0000"/>
                </a:solidFill>
                <a:latin typeface="Arial" pitchFamily="34" charset="0"/>
                <a:cs typeface="Arial" pitchFamily="34" charset="0"/>
              </a:rPr>
              <a:t>For our novel story</a:t>
            </a:r>
          </a:p>
        </p:txBody>
      </p:sp>
      <p:pic>
        <p:nvPicPr>
          <p:cNvPr id="7" name="Picture 3"/>
          <p:cNvPicPr>
            <a:picLocks noChangeAspect="1" noChangeArrowheads="1"/>
          </p:cNvPicPr>
          <p:nvPr/>
        </p:nvPicPr>
        <p:blipFill>
          <a:blip r:embed="rId2" cstate="print"/>
          <a:srcRect/>
          <a:stretch>
            <a:fillRect/>
          </a:stretch>
        </p:blipFill>
        <p:spPr bwMode="auto">
          <a:xfrm>
            <a:off x="4195685" y="1435113"/>
            <a:ext cx="5334000" cy="4000500"/>
          </a:xfrm>
          <a:prstGeom prst="rect">
            <a:avLst/>
          </a:prstGeom>
          <a:noFill/>
          <a:ln w="9525">
            <a:noFill/>
            <a:miter lim="800000"/>
            <a:headEnd/>
            <a:tailEnd/>
          </a:ln>
          <a:effectLst/>
        </p:spPr>
      </p:pic>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59</a:t>
            </a:fld>
            <a:endParaRPr lang="en-GB" sz="1400" dirty="0">
              <a:solidFill>
                <a:schemeClr val="bg1"/>
              </a:solidFill>
              <a:latin typeface="Arial"/>
              <a:cs typeface="Arial"/>
            </a:endParaRPr>
          </a:p>
        </p:txBody>
      </p:sp>
      <p:sp>
        <p:nvSpPr>
          <p:cNvPr id="9" name="Rectangle 2"/>
          <p:cNvSpPr txBox="1">
            <a:spLocks noChangeArrowheads="1"/>
          </p:cNvSpPr>
          <p:nvPr/>
        </p:nvSpPr>
        <p:spPr>
          <a:xfrm>
            <a:off x="504000" y="0"/>
            <a:ext cx="7490090" cy="540000"/>
          </a:xfrm>
          <a:prstGeom prst="rect">
            <a:avLst/>
          </a:prstGeom>
        </p:spPr>
        <p:txBody>
          <a:bodyPr/>
          <a:lstStyle/>
          <a:p>
            <a:pPr eaLnBrk="0" hangingPunct="0">
              <a:defRPr/>
            </a:pPr>
            <a:r>
              <a:rPr lang="en-US" sz="3600" dirty="0">
                <a:latin typeface="Arial" pitchFamily="34" charset="0"/>
                <a:ea typeface="+mj-ea"/>
                <a:cs typeface="Arial" pitchFamily="34" charset="0"/>
              </a:rPr>
              <a:t>Analyzing the effect of drugs</a:t>
            </a:r>
          </a:p>
        </p:txBody>
      </p:sp>
      <p:sp>
        <p:nvSpPr>
          <p:cNvPr id="10" name="textruta 41"/>
          <p:cNvSpPr txBox="1"/>
          <p:nvPr/>
        </p:nvSpPr>
        <p:spPr>
          <a:xfrm>
            <a:off x="114300" y="5754971"/>
            <a:ext cx="8905875" cy="369332"/>
          </a:xfrm>
          <a:prstGeom prst="rect">
            <a:avLst/>
          </a:prstGeom>
          <a:noFill/>
        </p:spPr>
        <p:txBody>
          <a:bodyPr wrap="square" rtlCol="0">
            <a:spAutoFit/>
          </a:bodyPr>
          <a:lstStyle/>
          <a:p>
            <a:r>
              <a:rPr lang="en-US" dirty="0">
                <a:latin typeface="Arial"/>
                <a:cs typeface="Arial"/>
              </a:rPr>
              <a:t>We will study the effect of drugs for each cancer and currently running the simulations.</a:t>
            </a:r>
          </a:p>
        </p:txBody>
      </p:sp>
    </p:spTree>
    <p:extLst>
      <p:ext uri="{BB962C8B-B14F-4D97-AF65-F5344CB8AC3E}">
        <p14:creationId xmlns:p14="http://schemas.microsoft.com/office/powerpoint/2010/main" val="6000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51440" y="213520"/>
            <a:ext cx="6841120" cy="812033"/>
          </a:xfrm>
        </p:spPr>
        <p:txBody>
          <a:bodyPr/>
          <a:lstStyle/>
          <a:p>
            <a:r>
              <a:rPr lang="en-GB" sz="3600" b="1" dirty="0"/>
              <a:t>Systems Medicine</a:t>
            </a:r>
            <a:endParaRPr lang="sv-SE" sz="3600" b="1" dirty="0"/>
          </a:p>
        </p:txBody>
      </p:sp>
      <p:sp>
        <p:nvSpPr>
          <p:cNvPr id="7" name="Rectangle 6"/>
          <p:cNvSpPr/>
          <p:nvPr/>
        </p:nvSpPr>
        <p:spPr>
          <a:xfrm>
            <a:off x="3438523" y="3093860"/>
            <a:ext cx="2295526" cy="720000"/>
          </a:xfrm>
          <a:prstGeom prst="rect">
            <a:avLst/>
          </a:prstGeom>
          <a:solidFill>
            <a:srgbClr val="0020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Systems Medicine</a:t>
            </a:r>
            <a:endParaRPr lang="sv-SE" sz="2000" b="1" dirty="0"/>
          </a:p>
        </p:txBody>
      </p:sp>
      <p:sp>
        <p:nvSpPr>
          <p:cNvPr id="8" name="Oval 7"/>
          <p:cNvSpPr/>
          <p:nvPr/>
        </p:nvSpPr>
        <p:spPr>
          <a:xfrm>
            <a:off x="252000" y="1254525"/>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Holistic Approach</a:t>
            </a:r>
            <a:r>
              <a:rPr lang="sv-SE" b="1" dirty="0"/>
              <a:t> for Disease</a:t>
            </a:r>
            <a:endParaRPr lang="en-GB" b="1" dirty="0"/>
          </a:p>
        </p:txBody>
      </p:sp>
      <p:sp>
        <p:nvSpPr>
          <p:cNvPr id="9" name="Oval 8"/>
          <p:cNvSpPr/>
          <p:nvPr/>
        </p:nvSpPr>
        <p:spPr>
          <a:xfrm>
            <a:off x="6048000" y="4846800"/>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Pioneering </a:t>
            </a:r>
            <a:endParaRPr lang="sv-SE" b="1" dirty="0"/>
          </a:p>
          <a:p>
            <a:pPr algn="ctr"/>
            <a:r>
              <a:rPr lang="en-GB" b="1" dirty="0"/>
              <a:t>Analytical Tools</a:t>
            </a:r>
          </a:p>
        </p:txBody>
      </p:sp>
      <p:sp>
        <p:nvSpPr>
          <p:cNvPr id="10" name="Oval 9"/>
          <p:cNvSpPr/>
          <p:nvPr/>
        </p:nvSpPr>
        <p:spPr>
          <a:xfrm>
            <a:off x="252000" y="4846800"/>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Emerging Technologies</a:t>
            </a:r>
            <a:endParaRPr lang="sv-SE" b="1" dirty="0"/>
          </a:p>
        </p:txBody>
      </p:sp>
      <p:sp>
        <p:nvSpPr>
          <p:cNvPr id="11" name="Oval 10"/>
          <p:cNvSpPr/>
          <p:nvPr/>
        </p:nvSpPr>
        <p:spPr>
          <a:xfrm>
            <a:off x="6048000" y="1254525"/>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Infrastructure</a:t>
            </a:r>
          </a:p>
          <a:p>
            <a:pPr algn="ctr"/>
            <a:r>
              <a:rPr lang="en-GB" b="1" dirty="0"/>
              <a:t>Cross-Disciplinary</a:t>
            </a:r>
            <a:endParaRPr lang="sv-SE" b="1" dirty="0"/>
          </a:p>
        </p:txBody>
      </p:sp>
      <p:sp>
        <p:nvSpPr>
          <p:cNvPr id="36" name="Down Arrow 35"/>
          <p:cNvSpPr/>
          <p:nvPr/>
        </p:nvSpPr>
        <p:spPr>
          <a:xfrm rot="2700000">
            <a:off x="2520000" y="3306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7" name="Down Arrow 36"/>
          <p:cNvSpPr/>
          <p:nvPr/>
        </p:nvSpPr>
        <p:spPr>
          <a:xfrm rot="8100000">
            <a:off x="2520000" y="1974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8" name="Down Arrow 37"/>
          <p:cNvSpPr/>
          <p:nvPr/>
        </p:nvSpPr>
        <p:spPr>
          <a:xfrm rot="18900000">
            <a:off x="6264000" y="3306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9" name="Down Arrow 38"/>
          <p:cNvSpPr/>
          <p:nvPr/>
        </p:nvSpPr>
        <p:spPr>
          <a:xfrm rot="13486101">
            <a:off x="6264000" y="1974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180623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FA158F-3269-4D89-896D-6AA363BC9878}" type="slidenum">
              <a:rPr lang="en-GB" smtClean="0"/>
              <a:pPr/>
              <a:t>60</a:t>
            </a:fld>
            <a:endParaRPr lang="en-GB"/>
          </a:p>
        </p:txBody>
      </p:sp>
      <p:sp>
        <p:nvSpPr>
          <p:cNvPr id="3" name="Rounded Rectangle 2"/>
          <p:cNvSpPr/>
          <p:nvPr/>
        </p:nvSpPr>
        <p:spPr>
          <a:xfrm>
            <a:off x="981074" y="1283730"/>
            <a:ext cx="4356000" cy="3096000"/>
          </a:xfrm>
          <a:prstGeom prst="roundRect">
            <a:avLst>
              <a:gd name="adj" fmla="val 899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 name="Rounded Rectangle 3"/>
          <p:cNvSpPr/>
          <p:nvPr/>
        </p:nvSpPr>
        <p:spPr>
          <a:xfrm>
            <a:off x="2686049" y="1457325"/>
            <a:ext cx="4752000" cy="3096000"/>
          </a:xfrm>
          <a:prstGeom prst="roundRect">
            <a:avLst>
              <a:gd name="adj" fmla="val 899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5" name="TextBox 4"/>
          <p:cNvSpPr txBox="1"/>
          <p:nvPr/>
        </p:nvSpPr>
        <p:spPr>
          <a:xfrm>
            <a:off x="2808000" y="1728000"/>
            <a:ext cx="2412000" cy="2585323"/>
          </a:xfrm>
          <a:prstGeom prst="rect">
            <a:avLst/>
          </a:prstGeom>
          <a:noFill/>
        </p:spPr>
        <p:txBody>
          <a:bodyPr wrap="square" rtlCol="0">
            <a:spAutoFit/>
          </a:bodyPr>
          <a:lstStyle/>
          <a:p>
            <a:r>
              <a:rPr lang="en-GB" dirty="0"/>
              <a:t>pyruvate</a:t>
            </a:r>
          </a:p>
          <a:p>
            <a:r>
              <a:rPr lang="en-GB" dirty="0"/>
              <a:t>HCO3-</a:t>
            </a:r>
          </a:p>
          <a:p>
            <a:r>
              <a:rPr lang="en-GB" dirty="0"/>
              <a:t>L-</a:t>
            </a:r>
            <a:r>
              <a:rPr lang="en-GB" dirty="0" err="1"/>
              <a:t>carnitine</a:t>
            </a:r>
            <a:endParaRPr lang="en-GB" dirty="0"/>
          </a:p>
          <a:p>
            <a:r>
              <a:rPr lang="en-GB" dirty="0" err="1"/>
              <a:t>propanoyl</a:t>
            </a:r>
            <a:r>
              <a:rPr lang="en-GB" dirty="0"/>
              <a:t>-CoA</a:t>
            </a:r>
          </a:p>
          <a:p>
            <a:r>
              <a:rPr lang="en-GB" dirty="0"/>
              <a:t>FAD</a:t>
            </a:r>
          </a:p>
          <a:p>
            <a:r>
              <a:rPr lang="en-GB" dirty="0"/>
              <a:t>FADH2</a:t>
            </a:r>
          </a:p>
          <a:p>
            <a:r>
              <a:rPr lang="en-GB" dirty="0"/>
              <a:t>D-xylulose-5-phosphate</a:t>
            </a:r>
          </a:p>
          <a:p>
            <a:r>
              <a:rPr lang="en-GB" dirty="0"/>
              <a:t>Alanine</a:t>
            </a:r>
          </a:p>
          <a:p>
            <a:r>
              <a:rPr lang="en-GB" dirty="0" err="1"/>
              <a:t>dihydrofolate</a:t>
            </a:r>
            <a:endParaRPr lang="en-GB" dirty="0"/>
          </a:p>
        </p:txBody>
      </p:sp>
      <p:sp>
        <p:nvSpPr>
          <p:cNvPr id="6" name="TextBox 5"/>
          <p:cNvSpPr txBox="1"/>
          <p:nvPr/>
        </p:nvSpPr>
        <p:spPr>
          <a:xfrm>
            <a:off x="1296000" y="1728000"/>
            <a:ext cx="1209675" cy="923330"/>
          </a:xfrm>
          <a:prstGeom prst="rect">
            <a:avLst/>
          </a:prstGeom>
          <a:noFill/>
        </p:spPr>
        <p:txBody>
          <a:bodyPr wrap="square" rtlCol="0">
            <a:spAutoFit/>
          </a:bodyPr>
          <a:lstStyle/>
          <a:p>
            <a:r>
              <a:rPr lang="en-GB" dirty="0"/>
              <a:t>DHAP</a:t>
            </a:r>
          </a:p>
          <a:p>
            <a:r>
              <a:rPr lang="en-GB" dirty="0"/>
              <a:t>Adenine</a:t>
            </a:r>
          </a:p>
          <a:p>
            <a:r>
              <a:rPr lang="en-GB" dirty="0" err="1"/>
              <a:t>proline</a:t>
            </a:r>
            <a:endParaRPr lang="en-GB" dirty="0"/>
          </a:p>
        </p:txBody>
      </p:sp>
      <p:sp>
        <p:nvSpPr>
          <p:cNvPr id="7" name="Rectangle 6"/>
          <p:cNvSpPr/>
          <p:nvPr/>
        </p:nvSpPr>
        <p:spPr>
          <a:xfrm>
            <a:off x="5508000" y="1728000"/>
            <a:ext cx="1728000" cy="2308324"/>
          </a:xfrm>
          <a:prstGeom prst="rect">
            <a:avLst/>
          </a:prstGeom>
        </p:spPr>
        <p:txBody>
          <a:bodyPr wrap="square">
            <a:spAutoFit/>
          </a:bodyPr>
          <a:lstStyle/>
          <a:p>
            <a:r>
              <a:rPr lang="sv-SE" dirty="0"/>
              <a:t>L-lactate</a:t>
            </a:r>
          </a:p>
          <a:p>
            <a:r>
              <a:rPr lang="sv-SE" dirty="0"/>
              <a:t>Leucine</a:t>
            </a:r>
          </a:p>
          <a:p>
            <a:r>
              <a:rPr lang="sv-SE" dirty="0"/>
              <a:t>CDP</a:t>
            </a:r>
          </a:p>
          <a:p>
            <a:r>
              <a:rPr lang="sv-SE" dirty="0"/>
              <a:t>acetoacetyl-CoA</a:t>
            </a:r>
          </a:p>
          <a:p>
            <a:r>
              <a:rPr lang="sv-SE" dirty="0"/>
              <a:t>succinyl-CoA</a:t>
            </a:r>
          </a:p>
          <a:p>
            <a:r>
              <a:rPr lang="sv-SE" dirty="0"/>
              <a:t>dUMP</a:t>
            </a:r>
          </a:p>
          <a:p>
            <a:r>
              <a:rPr lang="sv-SE" dirty="0"/>
              <a:t>UTP</a:t>
            </a:r>
          </a:p>
          <a:p>
            <a:r>
              <a:rPr lang="sv-SE" dirty="0"/>
              <a:t>UMP</a:t>
            </a:r>
          </a:p>
        </p:txBody>
      </p:sp>
      <p:sp>
        <p:nvSpPr>
          <p:cNvPr id="8" name="TextBox 7"/>
          <p:cNvSpPr txBox="1"/>
          <p:nvPr/>
        </p:nvSpPr>
        <p:spPr>
          <a:xfrm>
            <a:off x="2190750" y="936000"/>
            <a:ext cx="720000" cy="369332"/>
          </a:xfrm>
          <a:prstGeom prst="rect">
            <a:avLst/>
          </a:prstGeom>
          <a:noFill/>
        </p:spPr>
        <p:txBody>
          <a:bodyPr wrap="square" rtlCol="0">
            <a:spAutoFit/>
          </a:bodyPr>
          <a:lstStyle/>
          <a:p>
            <a:pPr algn="ctr"/>
            <a:r>
              <a:rPr lang="en-GB" b="1" dirty="0"/>
              <a:t>HCC</a:t>
            </a:r>
            <a:endParaRPr lang="sv-SE" b="1" dirty="0"/>
          </a:p>
        </p:txBody>
      </p:sp>
      <p:sp>
        <p:nvSpPr>
          <p:cNvPr id="9" name="TextBox 8"/>
          <p:cNvSpPr txBox="1"/>
          <p:nvPr/>
        </p:nvSpPr>
        <p:spPr>
          <a:xfrm>
            <a:off x="5832000" y="936000"/>
            <a:ext cx="684000" cy="369332"/>
          </a:xfrm>
          <a:prstGeom prst="rect">
            <a:avLst/>
          </a:prstGeom>
          <a:noFill/>
        </p:spPr>
        <p:txBody>
          <a:bodyPr wrap="square" rtlCol="0">
            <a:spAutoFit/>
          </a:bodyPr>
          <a:lstStyle/>
          <a:p>
            <a:r>
              <a:rPr lang="en-GB" b="1" dirty="0"/>
              <a:t>CCC</a:t>
            </a:r>
            <a:endParaRPr lang="sv-SE" b="1" dirty="0"/>
          </a:p>
        </p:txBody>
      </p:sp>
    </p:spTree>
    <p:extLst>
      <p:ext uri="{BB962C8B-B14F-4D97-AF65-F5344CB8AC3E}">
        <p14:creationId xmlns:p14="http://schemas.microsoft.com/office/powerpoint/2010/main" val="3360838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1218" y="1046493"/>
            <a:ext cx="7587024" cy="4784220"/>
          </a:xfrm>
          <a:prstGeom prst="roundRect">
            <a:avLst>
              <a:gd name="adj" fmla="val 2864"/>
            </a:avLst>
          </a:prstGeom>
          <a:gradFill>
            <a:gsLst>
              <a:gs pos="100000">
                <a:schemeClr val="tx2">
                  <a:lumMod val="20000"/>
                  <a:lumOff val="80000"/>
                </a:schemeClr>
              </a:gs>
              <a:gs pos="58000">
                <a:schemeClr val="bg1"/>
              </a:gs>
            </a:gsLst>
            <a:path path="shape">
              <a:fillToRect l="50000" t="50000" r="50000" b="50000"/>
            </a:path>
          </a:gradFill>
          <a:ln w="19050">
            <a:solidFill>
              <a:schemeClr val="accent1">
                <a:lumMod val="75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Freeform 433"/>
          <p:cNvSpPr>
            <a:spLocks noChangeAspect="1"/>
          </p:cNvSpPr>
          <p:nvPr/>
        </p:nvSpPr>
        <p:spPr bwMode="auto">
          <a:xfrm rot="16200000">
            <a:off x="2878562" y="500650"/>
            <a:ext cx="2443214" cy="3630939"/>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chemeClr val="bg2">
              <a:lumMod val="75000"/>
              <a:alpha val="70000"/>
            </a:schemeClr>
          </a:solidFill>
          <a:ln w="28575" cap="flat" cmpd="sng">
            <a:noFill/>
            <a:prstDash val="solid"/>
            <a:round/>
            <a:headEnd/>
            <a:tailEnd/>
          </a:ln>
          <a:effectLst/>
        </p:spPr>
        <p:txBody>
          <a:bodyPr wrap="none" anchor="ctr"/>
          <a:lstStyle/>
          <a:p>
            <a:endParaRPr lang="sv-SE"/>
          </a:p>
        </p:txBody>
      </p:sp>
      <p:sp>
        <p:nvSpPr>
          <p:cNvPr id="6" name="Oval 3869"/>
          <p:cNvSpPr>
            <a:spLocks noChangeArrowheads="1"/>
          </p:cNvSpPr>
          <p:nvPr/>
        </p:nvSpPr>
        <p:spPr bwMode="auto">
          <a:xfrm>
            <a:off x="2542422" y="1171781"/>
            <a:ext cx="1334246" cy="1333804"/>
          </a:xfrm>
          <a:prstGeom prst="ellipse">
            <a:avLst/>
          </a:prstGeom>
          <a:solidFill>
            <a:schemeClr val="accent6">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1000" b="1" i="1" dirty="0">
                <a:solidFill>
                  <a:srgbClr val="FF0000"/>
                </a:solidFill>
                <a:latin typeface="Helvetica" pitchFamily="34" charset="0"/>
              </a:rPr>
              <a:t>TCA cycle</a:t>
            </a:r>
          </a:p>
        </p:txBody>
      </p:sp>
      <p:sp>
        <p:nvSpPr>
          <p:cNvPr id="7" name="Rounded Rectangle 6"/>
          <p:cNvSpPr/>
          <p:nvPr/>
        </p:nvSpPr>
        <p:spPr>
          <a:xfrm>
            <a:off x="2256313" y="1094512"/>
            <a:ext cx="3659322" cy="2443217"/>
          </a:xfrm>
          <a:prstGeom prst="roundRect">
            <a:avLst>
              <a:gd name="adj" fmla="val 506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Freeform 31205"/>
          <p:cNvSpPr>
            <a:spLocks/>
          </p:cNvSpPr>
          <p:nvPr/>
        </p:nvSpPr>
        <p:spPr bwMode="auto">
          <a:xfrm rot="16500000">
            <a:off x="3679733" y="1997034"/>
            <a:ext cx="277295" cy="1400356"/>
          </a:xfrm>
          <a:custGeom>
            <a:avLst/>
            <a:gdLst/>
            <a:ahLst/>
            <a:cxnLst>
              <a:cxn ang="0">
                <a:pos x="246" y="816"/>
              </a:cxn>
              <a:cxn ang="0">
                <a:pos x="6" y="366"/>
              </a:cxn>
              <a:cxn ang="0">
                <a:pos x="282" y="96"/>
              </a:cxn>
              <a:cxn ang="0">
                <a:pos x="318" y="0"/>
              </a:cxn>
            </a:cxnLst>
            <a:rect l="0" t="0" r="r" b="b"/>
            <a:pathLst>
              <a:path w="334" h="816">
                <a:moveTo>
                  <a:pt x="246" y="816"/>
                </a:moveTo>
                <a:cubicBezTo>
                  <a:pt x="123" y="651"/>
                  <a:pt x="0" y="486"/>
                  <a:pt x="6" y="366"/>
                </a:cubicBezTo>
                <a:cubicBezTo>
                  <a:pt x="12" y="246"/>
                  <a:pt x="230" y="157"/>
                  <a:pt x="282" y="96"/>
                </a:cubicBezTo>
                <a:cubicBezTo>
                  <a:pt x="334" y="35"/>
                  <a:pt x="326" y="17"/>
                  <a:pt x="318" y="0"/>
                </a:cubicBezTo>
              </a:path>
            </a:pathLst>
          </a:custGeom>
          <a:noFill/>
          <a:ln w="12700" cap="flat" cmpd="sng">
            <a:solidFill>
              <a:schemeClr val="tx1"/>
            </a:solidFill>
            <a:prstDash val="solid"/>
            <a:round/>
            <a:headEnd/>
            <a:tailEnd/>
          </a:ln>
          <a:effectLst/>
        </p:spPr>
        <p:txBody>
          <a:bodyPr wrap="none" anchor="ctr"/>
          <a:lstStyle/>
          <a:p>
            <a:endParaRPr lang="sv-SE"/>
          </a:p>
        </p:txBody>
      </p:sp>
      <p:sp>
        <p:nvSpPr>
          <p:cNvPr id="9" name="Text Box 30140"/>
          <p:cNvSpPr txBox="1">
            <a:spLocks noChangeArrowheads="1"/>
          </p:cNvSpPr>
          <p:nvPr/>
        </p:nvSpPr>
        <p:spPr bwMode="auto">
          <a:xfrm>
            <a:off x="4216217" y="2487196"/>
            <a:ext cx="830677"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acetyl-CoA[m]</a:t>
            </a:r>
          </a:p>
        </p:txBody>
      </p:sp>
      <p:cxnSp>
        <p:nvCxnSpPr>
          <p:cNvPr id="10" name="Straight Arrow Connector 9"/>
          <p:cNvCxnSpPr/>
          <p:nvPr/>
        </p:nvCxnSpPr>
        <p:spPr>
          <a:xfrm rot="10800000" flipV="1">
            <a:off x="1946550" y="2214073"/>
            <a:ext cx="576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72076" y="3283687"/>
            <a:ext cx="1008000" cy="246221"/>
          </a:xfrm>
          <a:prstGeom prst="rect">
            <a:avLst/>
          </a:prstGeom>
          <a:noFill/>
        </p:spPr>
        <p:txBody>
          <a:bodyPr wrap="square" rtlCol="0">
            <a:spAutoFit/>
          </a:bodyPr>
          <a:lstStyle/>
          <a:p>
            <a:r>
              <a:rPr lang="en-GB" sz="1000" b="1" i="1" dirty="0">
                <a:latin typeface="Helvetica" pitchFamily="34" charset="0"/>
              </a:rPr>
              <a:t>Mitochondria</a:t>
            </a:r>
            <a:endParaRPr lang="sv-SE" sz="1000" b="1" i="1" dirty="0">
              <a:latin typeface="Helvetica" pitchFamily="34" charset="0"/>
            </a:endParaRPr>
          </a:p>
        </p:txBody>
      </p:sp>
      <p:sp>
        <p:nvSpPr>
          <p:cNvPr id="12" name="Rectangle 11"/>
          <p:cNvSpPr/>
          <p:nvPr/>
        </p:nvSpPr>
        <p:spPr>
          <a:xfrm>
            <a:off x="4473024" y="1845598"/>
            <a:ext cx="723276" cy="215444"/>
          </a:xfrm>
          <a:prstGeom prst="rect">
            <a:avLst/>
          </a:prstGeom>
        </p:spPr>
        <p:txBody>
          <a:bodyPr wrap="none">
            <a:spAutoFit/>
          </a:bodyPr>
          <a:lstStyle/>
          <a:p>
            <a:pPr algn="ctr"/>
            <a:r>
              <a:rPr lang="sv-SE" sz="800" dirty="0">
                <a:latin typeface="Helvetica" pitchFamily="34" charset="0"/>
              </a:rPr>
              <a:t>pyruvate[m]</a:t>
            </a:r>
          </a:p>
        </p:txBody>
      </p:sp>
      <p:sp>
        <p:nvSpPr>
          <p:cNvPr id="13" name="Rectangle 12"/>
          <p:cNvSpPr/>
          <p:nvPr/>
        </p:nvSpPr>
        <p:spPr>
          <a:xfrm>
            <a:off x="6102748" y="1845598"/>
            <a:ext cx="689612" cy="215444"/>
          </a:xfrm>
          <a:prstGeom prst="rect">
            <a:avLst/>
          </a:prstGeom>
        </p:spPr>
        <p:txBody>
          <a:bodyPr wrap="none">
            <a:spAutoFit/>
          </a:bodyPr>
          <a:lstStyle/>
          <a:p>
            <a:pPr algn="ctr"/>
            <a:r>
              <a:rPr lang="sv-SE" sz="800" dirty="0">
                <a:latin typeface="Helvetica" pitchFamily="34" charset="0"/>
              </a:rPr>
              <a:t>pyruvate[c]</a:t>
            </a:r>
          </a:p>
        </p:txBody>
      </p:sp>
      <p:sp>
        <p:nvSpPr>
          <p:cNvPr id="14" name="TextBox 13"/>
          <p:cNvSpPr txBox="1"/>
          <p:nvPr/>
        </p:nvSpPr>
        <p:spPr>
          <a:xfrm>
            <a:off x="437415" y="1057962"/>
            <a:ext cx="648072" cy="246221"/>
          </a:xfrm>
          <a:prstGeom prst="rect">
            <a:avLst/>
          </a:prstGeom>
          <a:noFill/>
        </p:spPr>
        <p:txBody>
          <a:bodyPr wrap="square" rtlCol="0">
            <a:spAutoFit/>
          </a:bodyPr>
          <a:lstStyle/>
          <a:p>
            <a:r>
              <a:rPr lang="en-GB" sz="1000" b="1" i="1" dirty="0">
                <a:latin typeface="Helvetica" pitchFamily="34" charset="0"/>
              </a:rPr>
              <a:t>Cytosol</a:t>
            </a:r>
            <a:endParaRPr lang="sv-SE" sz="1000" b="1" i="1" dirty="0">
              <a:latin typeface="Helvetica" pitchFamily="34" charset="0"/>
            </a:endParaRPr>
          </a:p>
        </p:txBody>
      </p:sp>
      <p:sp>
        <p:nvSpPr>
          <p:cNvPr id="15" name="Rectangle 14"/>
          <p:cNvSpPr/>
          <p:nvPr/>
        </p:nvSpPr>
        <p:spPr>
          <a:xfrm>
            <a:off x="8248107" y="1824332"/>
            <a:ext cx="623889" cy="246221"/>
          </a:xfrm>
          <a:prstGeom prst="rect">
            <a:avLst/>
          </a:prstGeom>
        </p:spPr>
        <p:txBody>
          <a:bodyPr wrap="none">
            <a:spAutoFit/>
          </a:bodyPr>
          <a:lstStyle/>
          <a:p>
            <a:pPr algn="ctr"/>
            <a:r>
              <a:rPr lang="sv-SE" sz="1000" dirty="0">
                <a:latin typeface="Helvetica" pitchFamily="34" charset="0"/>
              </a:rPr>
              <a:t>glucose</a:t>
            </a:r>
          </a:p>
        </p:txBody>
      </p:sp>
      <p:sp>
        <p:nvSpPr>
          <p:cNvPr id="16" name="Arc 15"/>
          <p:cNvSpPr/>
          <p:nvPr/>
        </p:nvSpPr>
        <p:spPr>
          <a:xfrm rot="12690012" flipH="1">
            <a:off x="2436946" y="1513828"/>
            <a:ext cx="1278132" cy="943248"/>
          </a:xfrm>
          <a:prstGeom prst="arc">
            <a:avLst>
              <a:gd name="adj1" fmla="val 15143243"/>
              <a:gd name="adj2" fmla="val 205900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7" name="Arc 16"/>
          <p:cNvSpPr/>
          <p:nvPr/>
        </p:nvSpPr>
        <p:spPr>
          <a:xfrm rot="18825327" flipH="1">
            <a:off x="2531958" y="1163175"/>
            <a:ext cx="1332000" cy="1332000"/>
          </a:xfrm>
          <a:prstGeom prst="arc">
            <a:avLst>
              <a:gd name="adj1" fmla="val 12918054"/>
              <a:gd name="adj2" fmla="val 15804822"/>
            </a:avLst>
          </a:prstGeom>
          <a:ln w="127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8" name="Arc 17"/>
          <p:cNvSpPr/>
          <p:nvPr/>
        </p:nvSpPr>
        <p:spPr>
          <a:xfrm rot="5229505" flipH="1">
            <a:off x="2538298" y="1172451"/>
            <a:ext cx="1332000" cy="1332000"/>
          </a:xfrm>
          <a:prstGeom prst="arc">
            <a:avLst>
              <a:gd name="adj1" fmla="val 15788854"/>
              <a:gd name="adj2" fmla="val 19548662"/>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Text Box 30141"/>
          <p:cNvSpPr txBox="1">
            <a:spLocks noChangeArrowheads="1"/>
          </p:cNvSpPr>
          <p:nvPr/>
        </p:nvSpPr>
        <p:spPr bwMode="auto">
          <a:xfrm>
            <a:off x="1083293" y="3392054"/>
            <a:ext cx="710452" cy="33855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rPr>
              <a:t>Fatty Acid </a:t>
            </a:r>
          </a:p>
          <a:p>
            <a:pPr algn="ctr"/>
            <a:r>
              <a:rPr lang="en-US" sz="800" b="1" i="1" dirty="0">
                <a:solidFill>
                  <a:srgbClr val="FF0000"/>
                </a:solidFill>
                <a:latin typeface="Helvetica" pitchFamily="34" charset="0"/>
                <a:cs typeface="Arial" charset="0"/>
              </a:rPr>
              <a:t>Synthesis</a:t>
            </a:r>
          </a:p>
        </p:txBody>
      </p:sp>
      <p:cxnSp>
        <p:nvCxnSpPr>
          <p:cNvPr id="20" name="Straight Arrow Connector 19"/>
          <p:cNvCxnSpPr/>
          <p:nvPr/>
        </p:nvCxnSpPr>
        <p:spPr>
          <a:xfrm flipH="1">
            <a:off x="5150340" y="1953598"/>
            <a:ext cx="1008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Arc 20"/>
          <p:cNvSpPr/>
          <p:nvPr/>
        </p:nvSpPr>
        <p:spPr>
          <a:xfrm rot="8629601" flipH="1">
            <a:off x="3522127" y="1457517"/>
            <a:ext cx="1641775" cy="762473"/>
          </a:xfrm>
          <a:prstGeom prst="arc">
            <a:avLst>
              <a:gd name="adj1" fmla="val 11239358"/>
              <a:gd name="adj2" fmla="val 1786435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Text Box 30141"/>
          <p:cNvSpPr txBox="1">
            <a:spLocks noChangeArrowheads="1"/>
          </p:cNvSpPr>
          <p:nvPr/>
        </p:nvSpPr>
        <p:spPr bwMode="auto">
          <a:xfrm>
            <a:off x="2457024" y="2115598"/>
            <a:ext cx="607859"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citrate[m]</a:t>
            </a:r>
          </a:p>
        </p:txBody>
      </p:sp>
      <p:sp>
        <p:nvSpPr>
          <p:cNvPr id="23" name="Text Box 30141"/>
          <p:cNvSpPr txBox="1">
            <a:spLocks noChangeArrowheads="1"/>
          </p:cNvSpPr>
          <p:nvPr/>
        </p:nvSpPr>
        <p:spPr bwMode="auto">
          <a:xfrm>
            <a:off x="3186585" y="1094514"/>
            <a:ext cx="545342"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AKG[m]</a:t>
            </a:r>
          </a:p>
        </p:txBody>
      </p:sp>
      <p:sp>
        <p:nvSpPr>
          <p:cNvPr id="24" name="Text Box 30356"/>
          <p:cNvSpPr txBox="1">
            <a:spLocks noChangeArrowheads="1"/>
          </p:cNvSpPr>
          <p:nvPr/>
        </p:nvSpPr>
        <p:spPr bwMode="auto">
          <a:xfrm>
            <a:off x="3281963" y="2283119"/>
            <a:ext cx="545342" cy="215444"/>
          </a:xfrm>
          <a:prstGeom prst="rect">
            <a:avLst/>
          </a:prstGeom>
          <a:noFill/>
          <a:ln w="9525" algn="ctr">
            <a:noFill/>
            <a:miter lim="800000"/>
            <a:headEnd/>
            <a:tailEnd/>
          </a:ln>
          <a:effectLst/>
        </p:spPr>
        <p:txBody>
          <a:bodyPr wrap="none">
            <a:spAutoFit/>
          </a:bodyPr>
          <a:lstStyle/>
          <a:p>
            <a:pPr algn="ctr"/>
            <a:r>
              <a:rPr lang="en-US" sz="800" dirty="0">
                <a:latin typeface="Helvetica" pitchFamily="34" charset="0"/>
              </a:rPr>
              <a:t>OAA[m]</a:t>
            </a:r>
          </a:p>
        </p:txBody>
      </p:sp>
      <p:sp>
        <p:nvSpPr>
          <p:cNvPr id="25" name="Text Box 30141"/>
          <p:cNvSpPr txBox="1">
            <a:spLocks noChangeArrowheads="1"/>
          </p:cNvSpPr>
          <p:nvPr/>
        </p:nvSpPr>
        <p:spPr bwMode="auto">
          <a:xfrm>
            <a:off x="5217273" y="2427731"/>
            <a:ext cx="731289" cy="21544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sym typeface="Symbol"/>
              </a:rPr>
              <a:t></a:t>
            </a:r>
            <a:r>
              <a:rPr lang="en-US" sz="800" b="1" i="1" dirty="0">
                <a:solidFill>
                  <a:srgbClr val="FF0000"/>
                </a:solidFill>
                <a:latin typeface="Helvetica" pitchFamily="34" charset="0"/>
                <a:cs typeface="Arial" charset="0"/>
              </a:rPr>
              <a:t>-oxidation</a:t>
            </a:r>
          </a:p>
        </p:txBody>
      </p:sp>
      <p:sp>
        <p:nvSpPr>
          <p:cNvPr id="26" name="Rectangle 25"/>
          <p:cNvSpPr/>
          <p:nvPr/>
        </p:nvSpPr>
        <p:spPr>
          <a:xfrm>
            <a:off x="3880567" y="4126448"/>
            <a:ext cx="771366" cy="215444"/>
          </a:xfrm>
          <a:prstGeom prst="rect">
            <a:avLst/>
          </a:prstGeom>
        </p:spPr>
        <p:txBody>
          <a:bodyPr wrap="none">
            <a:spAutoFit/>
          </a:bodyPr>
          <a:lstStyle/>
          <a:p>
            <a:pPr algn="ctr"/>
            <a:r>
              <a:rPr lang="sv-SE" sz="800" b="1" dirty="0">
                <a:latin typeface="Helvetica" pitchFamily="34" charset="0"/>
              </a:rPr>
              <a:t>Acyl-CoA[c]</a:t>
            </a:r>
          </a:p>
        </p:txBody>
      </p:sp>
      <p:sp>
        <p:nvSpPr>
          <p:cNvPr id="27" name="Text Box 30141"/>
          <p:cNvSpPr txBox="1">
            <a:spLocks noChangeArrowheads="1"/>
          </p:cNvSpPr>
          <p:nvPr/>
        </p:nvSpPr>
        <p:spPr bwMode="auto">
          <a:xfrm>
            <a:off x="2409241" y="1282074"/>
            <a:ext cx="739305"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isocitrate</a:t>
            </a:r>
            <a:r>
              <a:rPr lang="en-US" sz="800" dirty="0">
                <a:latin typeface="Helvetica" pitchFamily="34" charset="0"/>
                <a:cs typeface="Arial" charset="0"/>
              </a:rPr>
              <a:t>[m]</a:t>
            </a:r>
          </a:p>
        </p:txBody>
      </p:sp>
      <p:sp>
        <p:nvSpPr>
          <p:cNvPr id="28" name="Arc 27"/>
          <p:cNvSpPr/>
          <p:nvPr/>
        </p:nvSpPr>
        <p:spPr>
          <a:xfrm rot="18951541" flipH="1">
            <a:off x="2528732" y="1171949"/>
            <a:ext cx="1332000" cy="1332000"/>
          </a:xfrm>
          <a:prstGeom prst="arc">
            <a:avLst>
              <a:gd name="adj1" fmla="val 16799610"/>
              <a:gd name="adj2" fmla="val 20725003"/>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9" name="Text Box 30141"/>
          <p:cNvSpPr txBox="1">
            <a:spLocks noChangeArrowheads="1"/>
          </p:cNvSpPr>
          <p:nvPr/>
        </p:nvSpPr>
        <p:spPr bwMode="auto">
          <a:xfrm>
            <a:off x="3512397" y="1850514"/>
            <a:ext cx="636714"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malate</a:t>
            </a:r>
            <a:r>
              <a:rPr lang="en-US" sz="800" dirty="0">
                <a:latin typeface="Helvetica" pitchFamily="34" charset="0"/>
                <a:cs typeface="Arial" charset="0"/>
              </a:rPr>
              <a:t>[m]</a:t>
            </a:r>
          </a:p>
        </p:txBody>
      </p:sp>
      <p:sp>
        <p:nvSpPr>
          <p:cNvPr id="30" name="Arc 29"/>
          <p:cNvSpPr/>
          <p:nvPr/>
        </p:nvSpPr>
        <p:spPr>
          <a:xfrm rot="7794056" flipH="1">
            <a:off x="2539077" y="1170852"/>
            <a:ext cx="1332000" cy="1332000"/>
          </a:xfrm>
          <a:prstGeom prst="arc">
            <a:avLst>
              <a:gd name="adj1" fmla="val 15839820"/>
              <a:gd name="adj2" fmla="val 17658655"/>
            </a:avLst>
          </a:prstGeom>
          <a:ln w="127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Rectangle 30"/>
          <p:cNvSpPr/>
          <p:nvPr/>
        </p:nvSpPr>
        <p:spPr>
          <a:xfrm>
            <a:off x="7068033" y="1845598"/>
            <a:ext cx="649538" cy="215444"/>
          </a:xfrm>
          <a:prstGeom prst="rect">
            <a:avLst/>
          </a:prstGeom>
        </p:spPr>
        <p:txBody>
          <a:bodyPr wrap="none">
            <a:spAutoFit/>
          </a:bodyPr>
          <a:lstStyle/>
          <a:p>
            <a:pPr algn="ctr"/>
            <a:r>
              <a:rPr lang="sv-SE" sz="800" dirty="0">
                <a:latin typeface="Helvetica" pitchFamily="34" charset="0"/>
              </a:rPr>
              <a:t>glucose[c]</a:t>
            </a:r>
          </a:p>
        </p:txBody>
      </p:sp>
      <p:cxnSp>
        <p:nvCxnSpPr>
          <p:cNvPr id="32" name="Straight Arrow Connector 31"/>
          <p:cNvCxnSpPr/>
          <p:nvPr/>
        </p:nvCxnSpPr>
        <p:spPr>
          <a:xfrm flipH="1">
            <a:off x="7680033" y="1953598"/>
            <a:ext cx="612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6710997" y="1953598"/>
            <a:ext cx="396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061284" y="2751807"/>
            <a:ext cx="805029" cy="215444"/>
          </a:xfrm>
          <a:prstGeom prst="rect">
            <a:avLst/>
          </a:prstGeom>
        </p:spPr>
        <p:txBody>
          <a:bodyPr wrap="none">
            <a:spAutoFit/>
          </a:bodyPr>
          <a:lstStyle/>
          <a:p>
            <a:pPr algn="ctr"/>
            <a:r>
              <a:rPr lang="sv-SE" sz="800" b="1" dirty="0">
                <a:latin typeface="Helvetica" pitchFamily="34" charset="0"/>
              </a:rPr>
              <a:t>Acyl-CoA[m]</a:t>
            </a:r>
          </a:p>
        </p:txBody>
      </p:sp>
      <p:sp>
        <p:nvSpPr>
          <p:cNvPr id="35" name="AutoShape 2349"/>
          <p:cNvSpPr>
            <a:spLocks noChangeArrowheads="1"/>
          </p:cNvSpPr>
          <p:nvPr/>
        </p:nvSpPr>
        <p:spPr bwMode="auto">
          <a:xfrm rot="5400000">
            <a:off x="5863223" y="1803865"/>
            <a:ext cx="108000" cy="288000"/>
          </a:xfrm>
          <a:prstGeom prst="can">
            <a:avLst>
              <a:gd name="adj" fmla="val 24889"/>
            </a:avLst>
          </a:prstGeom>
          <a:gradFill rotWithShape="1">
            <a:gsLst>
              <a:gs pos="0">
                <a:srgbClr val="FFFF99"/>
              </a:gs>
              <a:gs pos="100000">
                <a:srgbClr val="4D4D4D"/>
              </a:gs>
            </a:gsLst>
            <a:lin ang="0" scaled="1"/>
          </a:gradFill>
          <a:ln w="9525">
            <a:solidFill>
              <a:srgbClr val="FFFF99"/>
            </a:solidFill>
            <a:round/>
            <a:headEnd/>
            <a:tailEnd/>
          </a:ln>
          <a:effectLst/>
        </p:spPr>
        <p:txBody>
          <a:bodyPr wrap="none" anchor="ctr"/>
          <a:lstStyle/>
          <a:p>
            <a:endParaRPr lang="sv-SE"/>
          </a:p>
        </p:txBody>
      </p:sp>
      <p:sp>
        <p:nvSpPr>
          <p:cNvPr id="36" name="AutoShape 2349"/>
          <p:cNvSpPr>
            <a:spLocks noChangeArrowheads="1"/>
          </p:cNvSpPr>
          <p:nvPr/>
        </p:nvSpPr>
        <p:spPr bwMode="auto">
          <a:xfrm rot="5400000">
            <a:off x="7962431" y="1805872"/>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37" name="AutoShape 2349"/>
          <p:cNvSpPr>
            <a:spLocks noChangeArrowheads="1"/>
          </p:cNvSpPr>
          <p:nvPr/>
        </p:nvSpPr>
        <p:spPr bwMode="auto">
          <a:xfrm rot="5400000">
            <a:off x="2196365" y="2070015"/>
            <a:ext cx="108000" cy="288000"/>
          </a:xfrm>
          <a:prstGeom prst="can">
            <a:avLst>
              <a:gd name="adj" fmla="val 24889"/>
            </a:avLst>
          </a:prstGeom>
          <a:gradFill rotWithShape="1">
            <a:gsLst>
              <a:gs pos="0">
                <a:srgbClr val="FFFF99"/>
              </a:gs>
              <a:gs pos="100000">
                <a:srgbClr val="4D4D4D"/>
              </a:gs>
            </a:gsLst>
            <a:lin ang="0" scaled="1"/>
          </a:gradFill>
          <a:ln w="9525">
            <a:solidFill>
              <a:srgbClr val="FFFF99"/>
            </a:solidFill>
            <a:round/>
            <a:headEnd/>
            <a:tailEnd/>
          </a:ln>
          <a:effectLst/>
        </p:spPr>
        <p:txBody>
          <a:bodyPr wrap="none" anchor="ctr"/>
          <a:lstStyle/>
          <a:p>
            <a:endParaRPr lang="sv-SE"/>
          </a:p>
        </p:txBody>
      </p:sp>
      <p:sp>
        <p:nvSpPr>
          <p:cNvPr id="38" name="Text Box 30141"/>
          <p:cNvSpPr txBox="1">
            <a:spLocks noChangeArrowheads="1"/>
          </p:cNvSpPr>
          <p:nvPr/>
        </p:nvSpPr>
        <p:spPr bwMode="auto">
          <a:xfrm>
            <a:off x="1440532" y="2099696"/>
            <a:ext cx="574196"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citrate[c]</a:t>
            </a:r>
          </a:p>
        </p:txBody>
      </p:sp>
      <p:sp>
        <p:nvSpPr>
          <p:cNvPr id="39" name="Line 1695"/>
          <p:cNvSpPr>
            <a:spLocks noChangeShapeType="1"/>
          </p:cNvSpPr>
          <p:nvPr/>
        </p:nvSpPr>
        <p:spPr bwMode="auto">
          <a:xfrm rot="-5400000">
            <a:off x="5985024" y="4444357"/>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40" name="Rectangle 39"/>
          <p:cNvSpPr/>
          <p:nvPr/>
        </p:nvSpPr>
        <p:spPr>
          <a:xfrm>
            <a:off x="3986779" y="6055413"/>
            <a:ext cx="561372" cy="246221"/>
          </a:xfrm>
          <a:prstGeom prst="rect">
            <a:avLst/>
          </a:prstGeom>
        </p:spPr>
        <p:txBody>
          <a:bodyPr wrap="none">
            <a:spAutoFit/>
          </a:bodyPr>
          <a:lstStyle/>
          <a:p>
            <a:pPr algn="ctr"/>
            <a:r>
              <a:rPr lang="en-GB" sz="1000" b="1" dirty="0">
                <a:latin typeface="Helvetica" pitchFamily="34" charset="0"/>
              </a:rPr>
              <a:t>Lipids</a:t>
            </a:r>
            <a:endParaRPr lang="sv-SE" sz="1000" b="1" dirty="0">
              <a:latin typeface="Helvetica" pitchFamily="34" charset="0"/>
            </a:endParaRPr>
          </a:p>
        </p:txBody>
      </p:sp>
      <p:sp>
        <p:nvSpPr>
          <p:cNvPr id="41" name="Rectangle 40"/>
          <p:cNvSpPr/>
          <p:nvPr/>
        </p:nvSpPr>
        <p:spPr>
          <a:xfrm>
            <a:off x="3800022" y="4991866"/>
            <a:ext cx="889987" cy="338554"/>
          </a:xfrm>
          <a:prstGeom prst="rect">
            <a:avLst/>
          </a:prstGeom>
        </p:spPr>
        <p:txBody>
          <a:bodyPr wrap="none">
            <a:spAutoFit/>
          </a:bodyPr>
          <a:lstStyle/>
          <a:p>
            <a:pPr algn="ctr"/>
            <a:r>
              <a:rPr lang="en-GB" sz="800" b="1" dirty="0">
                <a:latin typeface="Helvetica" pitchFamily="34" charset="0"/>
              </a:rPr>
              <a:t>Dietary lipids </a:t>
            </a:r>
          </a:p>
          <a:p>
            <a:pPr algn="ctr"/>
            <a:r>
              <a:rPr lang="en-GB" sz="800" b="1" dirty="0">
                <a:latin typeface="Helvetica" pitchFamily="34" charset="0"/>
              </a:rPr>
              <a:t>Essential  FAs</a:t>
            </a:r>
            <a:endParaRPr lang="sv-SE" sz="800" b="1" dirty="0">
              <a:latin typeface="Helvetica" pitchFamily="34" charset="0"/>
            </a:endParaRPr>
          </a:p>
        </p:txBody>
      </p:sp>
      <p:grpSp>
        <p:nvGrpSpPr>
          <p:cNvPr id="2" name="Group 41"/>
          <p:cNvGrpSpPr/>
          <p:nvPr/>
        </p:nvGrpSpPr>
        <p:grpSpPr>
          <a:xfrm>
            <a:off x="1378160" y="4456079"/>
            <a:ext cx="792000" cy="788588"/>
            <a:chOff x="3311503" y="5012385"/>
            <a:chExt cx="936000" cy="935999"/>
          </a:xfrm>
        </p:grpSpPr>
        <p:sp>
          <p:nvSpPr>
            <p:cNvPr id="43" name="Freeform 31073"/>
            <p:cNvSpPr>
              <a:spLocks noChangeAspect="1"/>
            </p:cNvSpPr>
            <p:nvPr/>
          </p:nvSpPr>
          <p:spPr bwMode="auto">
            <a:xfrm>
              <a:off x="3347046" y="5059920"/>
              <a:ext cx="840809" cy="849376"/>
            </a:xfrm>
            <a:custGeom>
              <a:avLst/>
              <a:gdLst/>
              <a:ahLst/>
              <a:cxnLst>
                <a:cxn ang="0">
                  <a:pos x="495" y="54"/>
                </a:cxn>
                <a:cxn ang="0">
                  <a:pos x="593" y="6"/>
                </a:cxn>
                <a:cxn ang="0">
                  <a:pos x="663" y="90"/>
                </a:cxn>
                <a:cxn ang="0">
                  <a:pos x="791" y="95"/>
                </a:cxn>
                <a:cxn ang="0">
                  <a:pos x="807" y="189"/>
                </a:cxn>
                <a:cxn ang="0">
                  <a:pos x="923" y="237"/>
                </a:cxn>
                <a:cxn ang="0">
                  <a:pos x="902" y="339"/>
                </a:cxn>
                <a:cxn ang="0">
                  <a:pos x="986" y="408"/>
                </a:cxn>
                <a:cxn ang="0">
                  <a:pos x="935" y="501"/>
                </a:cxn>
                <a:cxn ang="0">
                  <a:pos x="983" y="596"/>
                </a:cxn>
                <a:cxn ang="0">
                  <a:pos x="900" y="663"/>
                </a:cxn>
                <a:cxn ang="0">
                  <a:pos x="909" y="771"/>
                </a:cxn>
                <a:cxn ang="0">
                  <a:pos x="804" y="807"/>
                </a:cxn>
                <a:cxn ang="0">
                  <a:pos x="776" y="908"/>
                </a:cxn>
                <a:cxn ang="0">
                  <a:pos x="659" y="902"/>
                </a:cxn>
                <a:cxn ang="0">
                  <a:pos x="603" y="983"/>
                </a:cxn>
                <a:cxn ang="0">
                  <a:pos x="497" y="936"/>
                </a:cxn>
                <a:cxn ang="0">
                  <a:pos x="399" y="986"/>
                </a:cxn>
                <a:cxn ang="0">
                  <a:pos x="336" y="906"/>
                </a:cxn>
                <a:cxn ang="0">
                  <a:pos x="224" y="915"/>
                </a:cxn>
                <a:cxn ang="0">
                  <a:pos x="188" y="812"/>
                </a:cxn>
                <a:cxn ang="0">
                  <a:pos x="75" y="770"/>
                </a:cxn>
                <a:cxn ang="0">
                  <a:pos x="87" y="666"/>
                </a:cxn>
                <a:cxn ang="0">
                  <a:pos x="5" y="591"/>
                </a:cxn>
                <a:cxn ang="0">
                  <a:pos x="54" y="501"/>
                </a:cxn>
                <a:cxn ang="0">
                  <a:pos x="5" y="398"/>
                </a:cxn>
                <a:cxn ang="0">
                  <a:pos x="83" y="336"/>
                </a:cxn>
                <a:cxn ang="0">
                  <a:pos x="68" y="237"/>
                </a:cxn>
                <a:cxn ang="0">
                  <a:pos x="182" y="185"/>
                </a:cxn>
                <a:cxn ang="0">
                  <a:pos x="221" y="78"/>
                </a:cxn>
                <a:cxn ang="0">
                  <a:pos x="330" y="87"/>
                </a:cxn>
                <a:cxn ang="0">
                  <a:pos x="402" y="5"/>
                </a:cxn>
                <a:cxn ang="0">
                  <a:pos x="495" y="54"/>
                </a:cxn>
              </a:cxnLst>
              <a:rect l="0" t="0" r="r" b="b"/>
              <a:pathLst>
                <a:path w="991" h="991">
                  <a:moveTo>
                    <a:pt x="495" y="54"/>
                  </a:moveTo>
                  <a:cubicBezTo>
                    <a:pt x="527" y="54"/>
                    <a:pt x="565" y="0"/>
                    <a:pt x="593" y="6"/>
                  </a:cubicBezTo>
                  <a:cubicBezTo>
                    <a:pt x="621" y="12"/>
                    <a:pt x="630" y="75"/>
                    <a:pt x="663" y="90"/>
                  </a:cubicBezTo>
                  <a:cubicBezTo>
                    <a:pt x="696" y="105"/>
                    <a:pt x="767" y="79"/>
                    <a:pt x="791" y="95"/>
                  </a:cubicBezTo>
                  <a:cubicBezTo>
                    <a:pt x="815" y="111"/>
                    <a:pt x="785" y="165"/>
                    <a:pt x="807" y="189"/>
                  </a:cubicBezTo>
                  <a:cubicBezTo>
                    <a:pt x="829" y="213"/>
                    <a:pt x="907" y="212"/>
                    <a:pt x="923" y="237"/>
                  </a:cubicBezTo>
                  <a:cubicBezTo>
                    <a:pt x="939" y="262"/>
                    <a:pt x="891" y="310"/>
                    <a:pt x="902" y="339"/>
                  </a:cubicBezTo>
                  <a:cubicBezTo>
                    <a:pt x="913" y="368"/>
                    <a:pt x="981" y="381"/>
                    <a:pt x="986" y="408"/>
                  </a:cubicBezTo>
                  <a:cubicBezTo>
                    <a:pt x="991" y="435"/>
                    <a:pt x="936" y="470"/>
                    <a:pt x="935" y="501"/>
                  </a:cubicBezTo>
                  <a:cubicBezTo>
                    <a:pt x="934" y="532"/>
                    <a:pt x="989" y="569"/>
                    <a:pt x="983" y="596"/>
                  </a:cubicBezTo>
                  <a:cubicBezTo>
                    <a:pt x="977" y="623"/>
                    <a:pt x="912" y="634"/>
                    <a:pt x="900" y="663"/>
                  </a:cubicBezTo>
                  <a:cubicBezTo>
                    <a:pt x="888" y="692"/>
                    <a:pt x="925" y="747"/>
                    <a:pt x="909" y="771"/>
                  </a:cubicBezTo>
                  <a:cubicBezTo>
                    <a:pt x="893" y="795"/>
                    <a:pt x="826" y="784"/>
                    <a:pt x="804" y="807"/>
                  </a:cubicBezTo>
                  <a:cubicBezTo>
                    <a:pt x="782" y="830"/>
                    <a:pt x="800" y="892"/>
                    <a:pt x="776" y="908"/>
                  </a:cubicBezTo>
                  <a:cubicBezTo>
                    <a:pt x="752" y="924"/>
                    <a:pt x="688" y="890"/>
                    <a:pt x="659" y="902"/>
                  </a:cubicBezTo>
                  <a:cubicBezTo>
                    <a:pt x="630" y="914"/>
                    <a:pt x="630" y="977"/>
                    <a:pt x="603" y="983"/>
                  </a:cubicBezTo>
                  <a:cubicBezTo>
                    <a:pt x="576" y="989"/>
                    <a:pt x="531" y="935"/>
                    <a:pt x="497" y="936"/>
                  </a:cubicBezTo>
                  <a:cubicBezTo>
                    <a:pt x="463" y="937"/>
                    <a:pt x="426" y="991"/>
                    <a:pt x="399" y="986"/>
                  </a:cubicBezTo>
                  <a:cubicBezTo>
                    <a:pt x="372" y="981"/>
                    <a:pt x="365" y="918"/>
                    <a:pt x="336" y="906"/>
                  </a:cubicBezTo>
                  <a:cubicBezTo>
                    <a:pt x="307" y="894"/>
                    <a:pt x="249" y="931"/>
                    <a:pt x="224" y="915"/>
                  </a:cubicBezTo>
                  <a:cubicBezTo>
                    <a:pt x="199" y="899"/>
                    <a:pt x="213" y="836"/>
                    <a:pt x="188" y="812"/>
                  </a:cubicBezTo>
                  <a:cubicBezTo>
                    <a:pt x="163" y="788"/>
                    <a:pt x="92" y="794"/>
                    <a:pt x="75" y="770"/>
                  </a:cubicBezTo>
                  <a:cubicBezTo>
                    <a:pt x="58" y="746"/>
                    <a:pt x="99" y="696"/>
                    <a:pt x="87" y="666"/>
                  </a:cubicBezTo>
                  <a:cubicBezTo>
                    <a:pt x="75" y="636"/>
                    <a:pt x="10" y="618"/>
                    <a:pt x="5" y="591"/>
                  </a:cubicBezTo>
                  <a:cubicBezTo>
                    <a:pt x="0" y="564"/>
                    <a:pt x="54" y="533"/>
                    <a:pt x="54" y="501"/>
                  </a:cubicBezTo>
                  <a:cubicBezTo>
                    <a:pt x="54" y="469"/>
                    <a:pt x="0" y="425"/>
                    <a:pt x="5" y="398"/>
                  </a:cubicBezTo>
                  <a:cubicBezTo>
                    <a:pt x="10" y="371"/>
                    <a:pt x="73" y="363"/>
                    <a:pt x="83" y="336"/>
                  </a:cubicBezTo>
                  <a:cubicBezTo>
                    <a:pt x="93" y="309"/>
                    <a:pt x="52" y="262"/>
                    <a:pt x="68" y="237"/>
                  </a:cubicBezTo>
                  <a:cubicBezTo>
                    <a:pt x="84" y="212"/>
                    <a:pt x="157" y="211"/>
                    <a:pt x="182" y="185"/>
                  </a:cubicBezTo>
                  <a:cubicBezTo>
                    <a:pt x="207" y="159"/>
                    <a:pt x="196" y="94"/>
                    <a:pt x="221" y="78"/>
                  </a:cubicBezTo>
                  <a:cubicBezTo>
                    <a:pt x="246" y="62"/>
                    <a:pt x="300" y="99"/>
                    <a:pt x="330" y="87"/>
                  </a:cubicBezTo>
                  <a:cubicBezTo>
                    <a:pt x="360" y="75"/>
                    <a:pt x="374" y="10"/>
                    <a:pt x="402" y="5"/>
                  </a:cubicBezTo>
                  <a:cubicBezTo>
                    <a:pt x="430" y="0"/>
                    <a:pt x="463" y="54"/>
                    <a:pt x="495" y="54"/>
                  </a:cubicBezTo>
                  <a:close/>
                </a:path>
              </a:pathLst>
            </a:custGeom>
            <a:solidFill>
              <a:schemeClr val="accent4">
                <a:lumMod val="20000"/>
                <a:lumOff val="80000"/>
              </a:schemeClr>
            </a:solidFill>
            <a:ln w="19050" cap="flat" cmpd="sng">
              <a:noFill/>
              <a:prstDash val="solid"/>
              <a:round/>
              <a:headEnd type="none" w="med" len="med"/>
              <a:tailEnd type="none" w="med" len="med"/>
            </a:ln>
            <a:effectLst/>
          </p:spPr>
          <p:txBody>
            <a:bodyPr wrap="none" anchor="ctr"/>
            <a:lstStyle/>
            <a:p>
              <a:endParaRPr lang="sv-SE"/>
            </a:p>
          </p:txBody>
        </p:sp>
        <p:sp>
          <p:nvSpPr>
            <p:cNvPr id="44" name="Oval 31074"/>
            <p:cNvSpPr>
              <a:spLocks noChangeAspect="1" noChangeArrowheads="1"/>
            </p:cNvSpPr>
            <p:nvPr/>
          </p:nvSpPr>
          <p:spPr bwMode="auto">
            <a:xfrm>
              <a:off x="3386438" y="548666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5" name="Oval 31075"/>
            <p:cNvSpPr>
              <a:spLocks noChangeAspect="1" noChangeArrowheads="1"/>
            </p:cNvSpPr>
            <p:nvPr/>
          </p:nvSpPr>
          <p:spPr bwMode="auto">
            <a:xfrm>
              <a:off x="3420396" y="5614279"/>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6" name="Oval 31076"/>
            <p:cNvSpPr>
              <a:spLocks noChangeAspect="1" noChangeArrowheads="1"/>
            </p:cNvSpPr>
            <p:nvPr/>
          </p:nvSpPr>
          <p:spPr bwMode="auto">
            <a:xfrm>
              <a:off x="3370138" y="5352193"/>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7" name="Oval 31077"/>
            <p:cNvSpPr>
              <a:spLocks noChangeAspect="1" noChangeArrowheads="1"/>
            </p:cNvSpPr>
            <p:nvPr/>
          </p:nvSpPr>
          <p:spPr bwMode="auto">
            <a:xfrm>
              <a:off x="3516838" y="5721308"/>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8" name="Oval 31078"/>
            <p:cNvSpPr>
              <a:spLocks noChangeAspect="1" noChangeArrowheads="1"/>
            </p:cNvSpPr>
            <p:nvPr/>
          </p:nvSpPr>
          <p:spPr bwMode="auto">
            <a:xfrm>
              <a:off x="3637729" y="5756985"/>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9" name="Oval 31079"/>
            <p:cNvSpPr>
              <a:spLocks noChangeAspect="1" noChangeArrowheads="1"/>
            </p:cNvSpPr>
            <p:nvPr/>
          </p:nvSpPr>
          <p:spPr bwMode="auto">
            <a:xfrm>
              <a:off x="4054738" y="5354937"/>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0" name="Oval 31080"/>
            <p:cNvSpPr>
              <a:spLocks noChangeAspect="1" noChangeArrowheads="1"/>
            </p:cNvSpPr>
            <p:nvPr/>
          </p:nvSpPr>
          <p:spPr bwMode="auto">
            <a:xfrm>
              <a:off x="4068322" y="548666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1" name="Oval 31081"/>
            <p:cNvSpPr>
              <a:spLocks noChangeAspect="1" noChangeArrowheads="1"/>
            </p:cNvSpPr>
            <p:nvPr/>
          </p:nvSpPr>
          <p:spPr bwMode="auto">
            <a:xfrm>
              <a:off x="3986821" y="5614279"/>
              <a:ext cx="130400"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2" name="Oval 31082"/>
            <p:cNvSpPr>
              <a:spLocks noChangeAspect="1" noChangeArrowheads="1"/>
            </p:cNvSpPr>
            <p:nvPr/>
          </p:nvSpPr>
          <p:spPr bwMode="auto">
            <a:xfrm>
              <a:off x="3898530" y="5726797"/>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3" name="Oval 31083"/>
            <p:cNvSpPr>
              <a:spLocks noChangeAspect="1" noChangeArrowheads="1"/>
            </p:cNvSpPr>
            <p:nvPr/>
          </p:nvSpPr>
          <p:spPr bwMode="auto">
            <a:xfrm>
              <a:off x="3765413" y="5762474"/>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4" name="Oval 31084"/>
            <p:cNvSpPr>
              <a:spLocks noChangeAspect="1" noChangeArrowheads="1"/>
            </p:cNvSpPr>
            <p:nvPr/>
          </p:nvSpPr>
          <p:spPr bwMode="auto">
            <a:xfrm>
              <a:off x="3465221" y="5449618"/>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5" name="Oval 31085"/>
            <p:cNvSpPr>
              <a:spLocks noChangeAspect="1" noChangeArrowheads="1"/>
            </p:cNvSpPr>
            <p:nvPr/>
          </p:nvSpPr>
          <p:spPr bwMode="auto">
            <a:xfrm>
              <a:off x="3561663" y="5545670"/>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6" name="Oval 31086"/>
            <p:cNvSpPr>
              <a:spLocks noChangeAspect="1" noChangeArrowheads="1"/>
            </p:cNvSpPr>
            <p:nvPr/>
          </p:nvSpPr>
          <p:spPr bwMode="auto">
            <a:xfrm>
              <a:off x="3658105" y="5643094"/>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7" name="Oval 31087"/>
            <p:cNvSpPr>
              <a:spLocks noChangeAspect="1" noChangeArrowheads="1"/>
            </p:cNvSpPr>
            <p:nvPr/>
          </p:nvSpPr>
          <p:spPr bwMode="auto">
            <a:xfrm>
              <a:off x="3432621" y="524653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8" name="Oval 31088"/>
            <p:cNvSpPr>
              <a:spLocks noChangeAspect="1" noChangeArrowheads="1"/>
            </p:cNvSpPr>
            <p:nvPr/>
          </p:nvSpPr>
          <p:spPr bwMode="auto">
            <a:xfrm>
              <a:off x="3529063" y="5342588"/>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9" name="Oval 31089"/>
            <p:cNvSpPr>
              <a:spLocks noChangeAspect="1" noChangeArrowheads="1"/>
            </p:cNvSpPr>
            <p:nvPr/>
          </p:nvSpPr>
          <p:spPr bwMode="auto">
            <a:xfrm>
              <a:off x="3624146" y="5440012"/>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0" name="Oval 31090"/>
            <p:cNvSpPr>
              <a:spLocks noChangeAspect="1" noChangeArrowheads="1"/>
            </p:cNvSpPr>
            <p:nvPr/>
          </p:nvSpPr>
          <p:spPr bwMode="auto">
            <a:xfrm>
              <a:off x="3720588" y="5536064"/>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1" name="Oval 31091"/>
            <p:cNvSpPr>
              <a:spLocks noChangeAspect="1" noChangeArrowheads="1"/>
            </p:cNvSpPr>
            <p:nvPr/>
          </p:nvSpPr>
          <p:spPr bwMode="auto">
            <a:xfrm>
              <a:off x="3515479" y="513950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2" name="Oval 31092"/>
            <p:cNvSpPr>
              <a:spLocks noChangeAspect="1" noChangeArrowheads="1"/>
            </p:cNvSpPr>
            <p:nvPr/>
          </p:nvSpPr>
          <p:spPr bwMode="auto">
            <a:xfrm>
              <a:off x="3611921" y="5236930"/>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3" name="Oval 31093"/>
            <p:cNvSpPr>
              <a:spLocks noChangeAspect="1" noChangeArrowheads="1"/>
            </p:cNvSpPr>
            <p:nvPr/>
          </p:nvSpPr>
          <p:spPr bwMode="auto">
            <a:xfrm>
              <a:off x="3708363" y="5332983"/>
              <a:ext cx="130400"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4" name="Oval 31094"/>
            <p:cNvSpPr>
              <a:spLocks noChangeAspect="1" noChangeArrowheads="1"/>
            </p:cNvSpPr>
            <p:nvPr/>
          </p:nvSpPr>
          <p:spPr bwMode="auto">
            <a:xfrm>
              <a:off x="3803447" y="5430407"/>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5" name="Oval 31095"/>
            <p:cNvSpPr>
              <a:spLocks noChangeAspect="1" noChangeArrowheads="1"/>
            </p:cNvSpPr>
            <p:nvPr/>
          </p:nvSpPr>
          <p:spPr bwMode="auto">
            <a:xfrm>
              <a:off x="3899888" y="5526460"/>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6" name="Oval 31096"/>
            <p:cNvSpPr>
              <a:spLocks noChangeAspect="1" noChangeArrowheads="1"/>
            </p:cNvSpPr>
            <p:nvPr/>
          </p:nvSpPr>
          <p:spPr bwMode="auto">
            <a:xfrm>
              <a:off x="3644521" y="5103830"/>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7" name="Oval 31097"/>
            <p:cNvSpPr>
              <a:spLocks noChangeAspect="1" noChangeArrowheads="1"/>
            </p:cNvSpPr>
            <p:nvPr/>
          </p:nvSpPr>
          <p:spPr bwMode="auto">
            <a:xfrm>
              <a:off x="3739605" y="5201254"/>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8" name="Oval 31098"/>
            <p:cNvSpPr>
              <a:spLocks noChangeAspect="1" noChangeArrowheads="1"/>
            </p:cNvSpPr>
            <p:nvPr/>
          </p:nvSpPr>
          <p:spPr bwMode="auto">
            <a:xfrm>
              <a:off x="3836047" y="5298678"/>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9" name="Oval 31099"/>
            <p:cNvSpPr>
              <a:spLocks noChangeAspect="1" noChangeArrowheads="1"/>
            </p:cNvSpPr>
            <p:nvPr/>
          </p:nvSpPr>
          <p:spPr bwMode="auto">
            <a:xfrm>
              <a:off x="3932488" y="5394731"/>
              <a:ext cx="130400"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0" name="Oval 31100"/>
            <p:cNvSpPr>
              <a:spLocks noChangeAspect="1" noChangeArrowheads="1"/>
            </p:cNvSpPr>
            <p:nvPr/>
          </p:nvSpPr>
          <p:spPr bwMode="auto">
            <a:xfrm>
              <a:off x="3768130" y="5095597"/>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1" name="Oval 31101"/>
            <p:cNvSpPr>
              <a:spLocks noChangeAspect="1" noChangeArrowheads="1"/>
            </p:cNvSpPr>
            <p:nvPr/>
          </p:nvSpPr>
          <p:spPr bwMode="auto">
            <a:xfrm>
              <a:off x="3874080" y="5161461"/>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2" name="Oval 31102"/>
            <p:cNvSpPr>
              <a:spLocks noChangeAspect="1" noChangeArrowheads="1"/>
            </p:cNvSpPr>
            <p:nvPr/>
          </p:nvSpPr>
          <p:spPr bwMode="auto">
            <a:xfrm>
              <a:off x="3974596" y="5247908"/>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3" name="Oval 31103"/>
            <p:cNvSpPr>
              <a:spLocks noChangeAspect="1" noChangeArrowheads="1"/>
            </p:cNvSpPr>
            <p:nvPr/>
          </p:nvSpPr>
          <p:spPr bwMode="auto">
            <a:xfrm>
              <a:off x="3817029" y="5633489"/>
              <a:ext cx="130400"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4" name="Oval 31104"/>
            <p:cNvSpPr>
              <a:spLocks noChangeAspect="1" noChangeArrowheads="1"/>
            </p:cNvSpPr>
            <p:nvPr/>
          </p:nvSpPr>
          <p:spPr bwMode="auto">
            <a:xfrm>
              <a:off x="3723305" y="5435896"/>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5" name="Freeform 31189"/>
            <p:cNvSpPr>
              <a:spLocks/>
            </p:cNvSpPr>
            <p:nvPr/>
          </p:nvSpPr>
          <p:spPr bwMode="auto">
            <a:xfrm>
              <a:off x="4121095" y="5359948"/>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76" name="Freeform 31190"/>
            <p:cNvSpPr>
              <a:spLocks/>
            </p:cNvSpPr>
            <p:nvPr/>
          </p:nvSpPr>
          <p:spPr bwMode="auto">
            <a:xfrm rot="18974722">
              <a:off x="4018415" y="5073653"/>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dirty="0"/>
            </a:p>
          </p:txBody>
        </p:sp>
        <p:sp>
          <p:nvSpPr>
            <p:cNvPr id="77" name="Freeform 31191"/>
            <p:cNvSpPr>
              <a:spLocks/>
            </p:cNvSpPr>
            <p:nvPr/>
          </p:nvSpPr>
          <p:spPr bwMode="auto">
            <a:xfrm rot="16200000">
              <a:off x="3703039" y="4952699"/>
              <a:ext cx="103531" cy="256700"/>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78" name="Freeform 31192"/>
            <p:cNvSpPr>
              <a:spLocks/>
            </p:cNvSpPr>
            <p:nvPr/>
          </p:nvSpPr>
          <p:spPr bwMode="auto">
            <a:xfrm rot="5400000" flipV="1">
              <a:off x="3723772" y="5768269"/>
              <a:ext cx="103531" cy="256700"/>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79" name="Freeform 31193"/>
            <p:cNvSpPr>
              <a:spLocks/>
            </p:cNvSpPr>
            <p:nvPr/>
          </p:nvSpPr>
          <p:spPr bwMode="auto">
            <a:xfrm rot="2849373">
              <a:off x="4015028" y="5641496"/>
              <a:ext cx="103531" cy="256700"/>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0" name="Freeform 31194"/>
            <p:cNvSpPr>
              <a:spLocks/>
            </p:cNvSpPr>
            <p:nvPr/>
          </p:nvSpPr>
          <p:spPr bwMode="auto">
            <a:xfrm rot="10800000" flipV="1">
              <a:off x="3311503" y="5352553"/>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1" name="Freeform 31195"/>
            <p:cNvSpPr>
              <a:spLocks/>
            </p:cNvSpPr>
            <p:nvPr/>
          </p:nvSpPr>
          <p:spPr bwMode="auto">
            <a:xfrm rot="13388712">
              <a:off x="3427018" y="5082105"/>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2" name="Freeform 31196"/>
            <p:cNvSpPr>
              <a:spLocks/>
            </p:cNvSpPr>
            <p:nvPr/>
          </p:nvSpPr>
          <p:spPr bwMode="auto">
            <a:xfrm rot="18974722" flipH="1" flipV="1">
              <a:off x="3436891" y="5643074"/>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3" name="TextBox 138"/>
            <p:cNvSpPr txBox="1"/>
            <p:nvPr/>
          </p:nvSpPr>
          <p:spPr>
            <a:xfrm rot="16677365">
              <a:off x="3355281" y="4982146"/>
              <a:ext cx="861984" cy="922461"/>
            </a:xfrm>
            <a:prstGeom prst="rect">
              <a:avLst/>
            </a:prstGeom>
            <a:noFill/>
          </p:spPr>
          <p:txBody>
            <a:bodyPr wrap="square" rtlCol="0">
              <a:prstTxWarp prst="textCircle">
                <a:avLst/>
              </a:prstTxWarp>
              <a:spAutoFit/>
            </a:bodyPr>
            <a:lstStyle/>
            <a:p>
              <a:pPr algn="ctr"/>
              <a:endParaRPr lang="sv-SE" sz="1000" b="1" dirty="0">
                <a:latin typeface="Helvetica" pitchFamily="34" charset="0"/>
              </a:endParaRPr>
            </a:p>
          </p:txBody>
        </p:sp>
        <p:sp>
          <p:nvSpPr>
            <p:cNvPr id="84" name="Rounded Rectangle 83"/>
            <p:cNvSpPr/>
            <p:nvPr/>
          </p:nvSpPr>
          <p:spPr>
            <a:xfrm>
              <a:off x="3311599" y="5359298"/>
              <a:ext cx="864000" cy="285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Helvetica" pitchFamily="34" charset="0"/>
                </a:rPr>
                <a:t>Lipid droplets</a:t>
              </a:r>
              <a:endParaRPr lang="sv-SE" sz="1000" b="1" dirty="0">
                <a:solidFill>
                  <a:schemeClr val="tx1"/>
                </a:solidFill>
                <a:latin typeface="Helvetica" pitchFamily="34" charset="0"/>
              </a:endParaRPr>
            </a:p>
          </p:txBody>
        </p:sp>
      </p:grpSp>
      <p:sp>
        <p:nvSpPr>
          <p:cNvPr id="85" name="Text Box 30140"/>
          <p:cNvSpPr txBox="1">
            <a:spLocks noChangeArrowheads="1"/>
          </p:cNvSpPr>
          <p:nvPr/>
        </p:nvSpPr>
        <p:spPr bwMode="auto">
          <a:xfrm>
            <a:off x="1381023" y="2621582"/>
            <a:ext cx="797013"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acetyl-CoA[c]</a:t>
            </a:r>
          </a:p>
        </p:txBody>
      </p:sp>
      <p:sp>
        <p:nvSpPr>
          <p:cNvPr id="86" name="Text Box 30140"/>
          <p:cNvSpPr txBox="1">
            <a:spLocks noChangeArrowheads="1"/>
          </p:cNvSpPr>
          <p:nvPr/>
        </p:nvSpPr>
        <p:spPr bwMode="auto">
          <a:xfrm>
            <a:off x="1326125" y="3164373"/>
            <a:ext cx="904414"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malonyl</a:t>
            </a:r>
            <a:r>
              <a:rPr lang="en-US" sz="800" dirty="0">
                <a:latin typeface="Helvetica" pitchFamily="34" charset="0"/>
                <a:cs typeface="Arial" charset="0"/>
              </a:rPr>
              <a:t>-CoA[c]</a:t>
            </a:r>
          </a:p>
        </p:txBody>
      </p:sp>
      <p:sp>
        <p:nvSpPr>
          <p:cNvPr id="87" name="Rectangle 86"/>
          <p:cNvSpPr/>
          <p:nvPr/>
        </p:nvSpPr>
        <p:spPr>
          <a:xfrm>
            <a:off x="1557024" y="3780159"/>
            <a:ext cx="445955" cy="215444"/>
          </a:xfrm>
          <a:prstGeom prst="rect">
            <a:avLst/>
          </a:prstGeom>
        </p:spPr>
        <p:txBody>
          <a:bodyPr wrap="none">
            <a:spAutoFit/>
          </a:bodyPr>
          <a:lstStyle/>
          <a:p>
            <a:pPr algn="ctr"/>
            <a:r>
              <a:rPr lang="sv-SE" sz="800" b="1" dirty="0">
                <a:latin typeface="Helvetica" pitchFamily="34" charset="0"/>
              </a:rPr>
              <a:t>FA[c]</a:t>
            </a:r>
          </a:p>
        </p:txBody>
      </p:sp>
      <p:sp>
        <p:nvSpPr>
          <p:cNvPr id="88" name="Rectangle 87"/>
          <p:cNvSpPr/>
          <p:nvPr/>
        </p:nvSpPr>
        <p:spPr>
          <a:xfrm>
            <a:off x="934031" y="4051645"/>
            <a:ext cx="583814" cy="215444"/>
          </a:xfrm>
          <a:prstGeom prst="rect">
            <a:avLst/>
          </a:prstGeom>
        </p:spPr>
        <p:txBody>
          <a:bodyPr wrap="none">
            <a:spAutoFit/>
          </a:bodyPr>
          <a:lstStyle/>
          <a:p>
            <a:pPr algn="ctr"/>
            <a:r>
              <a:rPr lang="sv-SE" sz="800" b="1" dirty="0">
                <a:latin typeface="Helvetica" pitchFamily="34" charset="0"/>
              </a:rPr>
              <a:t>TAGs[c]</a:t>
            </a:r>
          </a:p>
        </p:txBody>
      </p:sp>
      <p:sp>
        <p:nvSpPr>
          <p:cNvPr id="89" name="Rectangle 88"/>
          <p:cNvSpPr/>
          <p:nvPr/>
        </p:nvSpPr>
        <p:spPr>
          <a:xfrm>
            <a:off x="1841154" y="4051645"/>
            <a:ext cx="1080745" cy="215444"/>
          </a:xfrm>
          <a:prstGeom prst="rect">
            <a:avLst/>
          </a:prstGeom>
        </p:spPr>
        <p:txBody>
          <a:bodyPr wrap="none">
            <a:spAutoFit/>
          </a:bodyPr>
          <a:lstStyle/>
          <a:p>
            <a:pPr algn="ctr"/>
            <a:r>
              <a:rPr lang="sv-SE" sz="800" b="1" dirty="0">
                <a:latin typeface="Helvetica" pitchFamily="34" charset="0"/>
              </a:rPr>
              <a:t>Phospho Lipids[c]</a:t>
            </a:r>
          </a:p>
        </p:txBody>
      </p:sp>
      <p:sp>
        <p:nvSpPr>
          <p:cNvPr id="90" name="Rectangle 89"/>
          <p:cNvSpPr/>
          <p:nvPr/>
        </p:nvSpPr>
        <p:spPr>
          <a:xfrm>
            <a:off x="6149422" y="1377598"/>
            <a:ext cx="598241" cy="215444"/>
          </a:xfrm>
          <a:prstGeom prst="rect">
            <a:avLst/>
          </a:prstGeom>
        </p:spPr>
        <p:txBody>
          <a:bodyPr wrap="none">
            <a:spAutoFit/>
          </a:bodyPr>
          <a:lstStyle/>
          <a:p>
            <a:pPr algn="ctr"/>
            <a:r>
              <a:rPr lang="sv-SE" sz="800" dirty="0">
                <a:latin typeface="Helvetica" pitchFamily="34" charset="0"/>
              </a:rPr>
              <a:t>lactate[c]</a:t>
            </a:r>
          </a:p>
        </p:txBody>
      </p:sp>
      <p:cxnSp>
        <p:nvCxnSpPr>
          <p:cNvPr id="91" name="Straight Arrow Connector 90"/>
          <p:cNvCxnSpPr/>
          <p:nvPr/>
        </p:nvCxnSpPr>
        <p:spPr>
          <a:xfrm rot="10800000" flipH="1">
            <a:off x="6696100" y="1483413"/>
            <a:ext cx="1620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AutoShape 2349"/>
          <p:cNvSpPr>
            <a:spLocks noChangeArrowheads="1"/>
          </p:cNvSpPr>
          <p:nvPr/>
        </p:nvSpPr>
        <p:spPr bwMode="auto">
          <a:xfrm rot="5400000">
            <a:off x="7962205" y="1344892"/>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93" name="Rectangle 92"/>
          <p:cNvSpPr/>
          <p:nvPr/>
        </p:nvSpPr>
        <p:spPr>
          <a:xfrm>
            <a:off x="8243900" y="1355902"/>
            <a:ext cx="559770" cy="246221"/>
          </a:xfrm>
          <a:prstGeom prst="rect">
            <a:avLst/>
          </a:prstGeom>
        </p:spPr>
        <p:txBody>
          <a:bodyPr wrap="none">
            <a:spAutoFit/>
          </a:bodyPr>
          <a:lstStyle/>
          <a:p>
            <a:pPr algn="ctr"/>
            <a:r>
              <a:rPr lang="sv-SE" sz="1000" dirty="0">
                <a:latin typeface="Helvetica" pitchFamily="34" charset="0"/>
              </a:rPr>
              <a:t>lactate</a:t>
            </a:r>
          </a:p>
        </p:txBody>
      </p:sp>
      <p:sp>
        <p:nvSpPr>
          <p:cNvPr id="94" name="Line 1695"/>
          <p:cNvSpPr>
            <a:spLocks noChangeShapeType="1"/>
          </p:cNvSpPr>
          <p:nvPr/>
        </p:nvSpPr>
        <p:spPr bwMode="auto">
          <a:xfrm rot="-5400000">
            <a:off x="6273707" y="1717122"/>
            <a:ext cx="324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95" name="Rectangle 94"/>
          <p:cNvSpPr/>
          <p:nvPr/>
        </p:nvSpPr>
        <p:spPr>
          <a:xfrm>
            <a:off x="2871500" y="4545598"/>
            <a:ext cx="583814" cy="215444"/>
          </a:xfrm>
          <a:prstGeom prst="rect">
            <a:avLst/>
          </a:prstGeom>
        </p:spPr>
        <p:txBody>
          <a:bodyPr wrap="none">
            <a:spAutoFit/>
          </a:bodyPr>
          <a:lstStyle/>
          <a:p>
            <a:pPr algn="ctr"/>
            <a:r>
              <a:rPr lang="sv-SE" sz="800" b="1" dirty="0">
                <a:latin typeface="Helvetica" pitchFamily="34" charset="0"/>
              </a:rPr>
              <a:t>TAGs[c]</a:t>
            </a:r>
          </a:p>
        </p:txBody>
      </p:sp>
      <p:sp>
        <p:nvSpPr>
          <p:cNvPr id="96" name="Rectangle 95"/>
          <p:cNvSpPr/>
          <p:nvPr/>
        </p:nvSpPr>
        <p:spPr>
          <a:xfrm>
            <a:off x="4036939" y="4545598"/>
            <a:ext cx="445956" cy="215444"/>
          </a:xfrm>
          <a:prstGeom prst="rect">
            <a:avLst/>
          </a:prstGeom>
        </p:spPr>
        <p:txBody>
          <a:bodyPr wrap="none">
            <a:spAutoFit/>
          </a:bodyPr>
          <a:lstStyle/>
          <a:p>
            <a:pPr algn="ctr"/>
            <a:r>
              <a:rPr lang="sv-SE" sz="800" b="1" dirty="0">
                <a:latin typeface="Helvetica" pitchFamily="34" charset="0"/>
              </a:rPr>
              <a:t>FA[c]</a:t>
            </a:r>
          </a:p>
        </p:txBody>
      </p:sp>
      <p:sp>
        <p:nvSpPr>
          <p:cNvPr id="97" name="Line 1695"/>
          <p:cNvSpPr>
            <a:spLocks noChangeShapeType="1"/>
          </p:cNvSpPr>
          <p:nvPr/>
        </p:nvSpPr>
        <p:spPr bwMode="auto">
          <a:xfrm rot="-5400000">
            <a:off x="4113024" y="4432739"/>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98" name="Line 1695"/>
          <p:cNvSpPr>
            <a:spLocks noChangeShapeType="1"/>
          </p:cNvSpPr>
          <p:nvPr/>
        </p:nvSpPr>
        <p:spPr bwMode="auto">
          <a:xfrm rot="5400000">
            <a:off x="1593024" y="2453658"/>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99" name="Line 1695"/>
          <p:cNvSpPr>
            <a:spLocks noChangeShapeType="1"/>
          </p:cNvSpPr>
          <p:nvPr/>
        </p:nvSpPr>
        <p:spPr bwMode="auto">
          <a:xfrm rot="5400000">
            <a:off x="1593024" y="3013862"/>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00" name="Line 1695"/>
          <p:cNvSpPr>
            <a:spLocks noChangeShapeType="1"/>
          </p:cNvSpPr>
          <p:nvPr/>
        </p:nvSpPr>
        <p:spPr bwMode="auto">
          <a:xfrm rot="5400000">
            <a:off x="1557024" y="3576925"/>
            <a:ext cx="432000" cy="0"/>
          </a:xfrm>
          <a:prstGeom prst="line">
            <a:avLst/>
          </a:prstGeom>
          <a:noFill/>
          <a:ln w="12700">
            <a:solidFill>
              <a:schemeClr val="tx1"/>
            </a:solidFill>
            <a:prstDash val="dash"/>
            <a:round/>
            <a:headEnd/>
            <a:tailEnd type="triangle" w="med" len="med"/>
          </a:ln>
          <a:effectLst/>
        </p:spPr>
        <p:txBody>
          <a:bodyPr/>
          <a:lstStyle/>
          <a:p>
            <a:endParaRPr lang="sv-SE" sz="700"/>
          </a:p>
        </p:txBody>
      </p:sp>
      <p:cxnSp>
        <p:nvCxnSpPr>
          <p:cNvPr id="101" name="Shape 100"/>
          <p:cNvCxnSpPr/>
          <p:nvPr/>
        </p:nvCxnSpPr>
        <p:spPr>
          <a:xfrm>
            <a:off x="2007326" y="3883592"/>
            <a:ext cx="360000" cy="180000"/>
          </a:xfrm>
          <a:prstGeom prst="bentConnector2">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hape 101"/>
          <p:cNvCxnSpPr/>
          <p:nvPr/>
        </p:nvCxnSpPr>
        <p:spPr>
          <a:xfrm rot="10800000" flipV="1">
            <a:off x="1215326" y="3883592"/>
            <a:ext cx="360000" cy="180000"/>
          </a:xfrm>
          <a:prstGeom prst="bentConnector2">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 name="Arc 102"/>
          <p:cNvSpPr/>
          <p:nvPr/>
        </p:nvSpPr>
        <p:spPr>
          <a:xfrm rot="16200000">
            <a:off x="1255710" y="3748035"/>
            <a:ext cx="900000" cy="972000"/>
          </a:xfrm>
          <a:prstGeom prst="arc">
            <a:avLst>
              <a:gd name="adj1" fmla="val 13179497"/>
              <a:gd name="adj2" fmla="val 16174601"/>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4" name="Arc 103"/>
          <p:cNvSpPr/>
          <p:nvPr/>
        </p:nvSpPr>
        <p:spPr>
          <a:xfrm rot="16200000" flipV="1">
            <a:off x="1451605" y="3730071"/>
            <a:ext cx="900000" cy="972000"/>
          </a:xfrm>
          <a:prstGeom prst="arc">
            <a:avLst>
              <a:gd name="adj1" fmla="val 12597211"/>
              <a:gd name="adj2" fmla="val 16174601"/>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5" name="Straight Arrow Connector 104"/>
          <p:cNvCxnSpPr/>
          <p:nvPr/>
        </p:nvCxnSpPr>
        <p:spPr>
          <a:xfrm rot="10800000" flipH="1">
            <a:off x="2197615" y="4653598"/>
            <a:ext cx="720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rot="10800000" flipH="1">
            <a:off x="3421294" y="4654842"/>
            <a:ext cx="684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Text Box 30141"/>
          <p:cNvSpPr txBox="1">
            <a:spLocks noChangeArrowheads="1"/>
          </p:cNvSpPr>
          <p:nvPr/>
        </p:nvSpPr>
        <p:spPr bwMode="auto">
          <a:xfrm>
            <a:off x="6609746" y="1706306"/>
            <a:ext cx="702436" cy="21544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rPr>
              <a:t>Glycolysis</a:t>
            </a:r>
          </a:p>
        </p:txBody>
      </p:sp>
      <p:sp>
        <p:nvSpPr>
          <p:cNvPr id="108" name="Text Box 30141"/>
          <p:cNvSpPr txBox="1">
            <a:spLocks noChangeArrowheads="1"/>
          </p:cNvSpPr>
          <p:nvPr/>
        </p:nvSpPr>
        <p:spPr bwMode="auto">
          <a:xfrm>
            <a:off x="2278824" y="4433443"/>
            <a:ext cx="631904" cy="21544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rPr>
              <a:t>Lipolysis</a:t>
            </a:r>
          </a:p>
        </p:txBody>
      </p:sp>
      <p:sp>
        <p:nvSpPr>
          <p:cNvPr id="109" name="Rectangle 108"/>
          <p:cNvSpPr/>
          <p:nvPr/>
        </p:nvSpPr>
        <p:spPr>
          <a:xfrm>
            <a:off x="4164430" y="3758567"/>
            <a:ext cx="986168" cy="215444"/>
          </a:xfrm>
          <a:prstGeom prst="rect">
            <a:avLst/>
          </a:prstGeom>
        </p:spPr>
        <p:txBody>
          <a:bodyPr wrap="none">
            <a:spAutoFit/>
          </a:bodyPr>
          <a:lstStyle/>
          <a:p>
            <a:pPr algn="ctr"/>
            <a:r>
              <a:rPr lang="sv-SE" sz="800" b="1" dirty="0">
                <a:latin typeface="Helvetica" pitchFamily="34" charset="0"/>
              </a:rPr>
              <a:t>Acylcarnitine [c]</a:t>
            </a:r>
          </a:p>
        </p:txBody>
      </p:sp>
      <p:sp>
        <p:nvSpPr>
          <p:cNvPr id="110" name="Rectangle 109"/>
          <p:cNvSpPr/>
          <p:nvPr/>
        </p:nvSpPr>
        <p:spPr>
          <a:xfrm>
            <a:off x="4561061" y="4132086"/>
            <a:ext cx="774571" cy="215444"/>
          </a:xfrm>
          <a:prstGeom prst="rect">
            <a:avLst/>
          </a:prstGeom>
        </p:spPr>
        <p:txBody>
          <a:bodyPr wrap="none">
            <a:spAutoFit/>
          </a:bodyPr>
          <a:lstStyle/>
          <a:p>
            <a:pPr algn="ctr"/>
            <a:r>
              <a:rPr lang="sv-SE" sz="800" dirty="0">
                <a:latin typeface="Helvetica" pitchFamily="34" charset="0"/>
              </a:rPr>
              <a:t>L-carnitine[c]</a:t>
            </a:r>
          </a:p>
        </p:txBody>
      </p:sp>
      <p:sp>
        <p:nvSpPr>
          <p:cNvPr id="111" name="Line 1695"/>
          <p:cNvSpPr>
            <a:spLocks noChangeShapeType="1"/>
          </p:cNvSpPr>
          <p:nvPr/>
        </p:nvSpPr>
        <p:spPr bwMode="auto">
          <a:xfrm rot="-5400000">
            <a:off x="4113024" y="4866820"/>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cxnSp>
        <p:nvCxnSpPr>
          <p:cNvPr id="112" name="Straight Arrow Connector 111"/>
          <p:cNvCxnSpPr/>
          <p:nvPr/>
        </p:nvCxnSpPr>
        <p:spPr>
          <a:xfrm flipH="1">
            <a:off x="2148759" y="5105644"/>
            <a:ext cx="1692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Arc 112"/>
          <p:cNvSpPr/>
          <p:nvPr/>
        </p:nvSpPr>
        <p:spPr>
          <a:xfrm rot="16200000" flipH="1" flipV="1">
            <a:off x="4128757" y="3711706"/>
            <a:ext cx="648000" cy="1080000"/>
          </a:xfrm>
          <a:prstGeom prst="arc">
            <a:avLst>
              <a:gd name="adj1" fmla="val 12597211"/>
              <a:gd name="adj2" fmla="val 15571467"/>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4" name="Arc 113"/>
          <p:cNvSpPr/>
          <p:nvPr/>
        </p:nvSpPr>
        <p:spPr>
          <a:xfrm rot="16200000" flipH="1">
            <a:off x="4460198" y="3709051"/>
            <a:ext cx="648000" cy="1080000"/>
          </a:xfrm>
          <a:prstGeom prst="arc">
            <a:avLst>
              <a:gd name="adj1" fmla="val 12597211"/>
              <a:gd name="adj2" fmla="val 15571467"/>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5" name="Arc 114"/>
          <p:cNvSpPr/>
          <p:nvPr/>
        </p:nvSpPr>
        <p:spPr>
          <a:xfrm rot="10800000" flipH="1">
            <a:off x="4718114" y="3397273"/>
            <a:ext cx="828001" cy="288000"/>
          </a:xfrm>
          <a:prstGeom prst="arc">
            <a:avLst>
              <a:gd name="adj1" fmla="val 5391247"/>
              <a:gd name="adj2" fmla="val 17345936"/>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6" name="Arc 115"/>
          <p:cNvSpPr/>
          <p:nvPr/>
        </p:nvSpPr>
        <p:spPr>
          <a:xfrm rot="12686112" flipV="1">
            <a:off x="4005256" y="3177179"/>
            <a:ext cx="720000" cy="720000"/>
          </a:xfrm>
          <a:prstGeom prst="arc">
            <a:avLst>
              <a:gd name="adj1" fmla="val 10048580"/>
              <a:gd name="adj2" fmla="val 15571467"/>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7" name="Rectangle 116"/>
          <p:cNvSpPr/>
          <p:nvPr/>
        </p:nvSpPr>
        <p:spPr>
          <a:xfrm>
            <a:off x="5112100" y="3594275"/>
            <a:ext cx="774571" cy="215444"/>
          </a:xfrm>
          <a:prstGeom prst="rect">
            <a:avLst/>
          </a:prstGeom>
        </p:spPr>
        <p:txBody>
          <a:bodyPr wrap="none">
            <a:spAutoFit/>
          </a:bodyPr>
          <a:lstStyle/>
          <a:p>
            <a:pPr algn="ctr"/>
            <a:r>
              <a:rPr lang="sv-SE" sz="800" dirty="0">
                <a:latin typeface="Helvetica" pitchFamily="34" charset="0"/>
              </a:rPr>
              <a:t>L-carnitine[c]</a:t>
            </a:r>
          </a:p>
        </p:txBody>
      </p:sp>
      <p:sp>
        <p:nvSpPr>
          <p:cNvPr id="118" name="Rectangle 117"/>
          <p:cNvSpPr/>
          <p:nvPr/>
        </p:nvSpPr>
        <p:spPr>
          <a:xfrm>
            <a:off x="5112100" y="3301584"/>
            <a:ext cx="808235" cy="215444"/>
          </a:xfrm>
          <a:prstGeom prst="rect">
            <a:avLst/>
          </a:prstGeom>
        </p:spPr>
        <p:txBody>
          <a:bodyPr wrap="none">
            <a:spAutoFit/>
          </a:bodyPr>
          <a:lstStyle/>
          <a:p>
            <a:pPr algn="ctr"/>
            <a:r>
              <a:rPr lang="sv-SE" sz="800" dirty="0">
                <a:latin typeface="Helvetica" pitchFamily="34" charset="0"/>
              </a:rPr>
              <a:t>L-carnitine[m]</a:t>
            </a:r>
          </a:p>
        </p:txBody>
      </p:sp>
      <p:sp>
        <p:nvSpPr>
          <p:cNvPr id="119" name="Rectangle 118"/>
          <p:cNvSpPr/>
          <p:nvPr/>
        </p:nvSpPr>
        <p:spPr>
          <a:xfrm>
            <a:off x="4104756" y="3085854"/>
            <a:ext cx="1019831" cy="215444"/>
          </a:xfrm>
          <a:prstGeom prst="rect">
            <a:avLst/>
          </a:prstGeom>
        </p:spPr>
        <p:txBody>
          <a:bodyPr wrap="none">
            <a:spAutoFit/>
          </a:bodyPr>
          <a:lstStyle/>
          <a:p>
            <a:pPr algn="ctr"/>
            <a:r>
              <a:rPr lang="sv-SE" sz="800" b="1" dirty="0">
                <a:latin typeface="Helvetica" pitchFamily="34" charset="0"/>
              </a:rPr>
              <a:t>Acylcarnitine [m]</a:t>
            </a:r>
          </a:p>
        </p:txBody>
      </p:sp>
      <p:sp>
        <p:nvSpPr>
          <p:cNvPr id="120" name="AutoShape 2349"/>
          <p:cNvSpPr>
            <a:spLocks noChangeArrowheads="1"/>
          </p:cNvSpPr>
          <p:nvPr/>
        </p:nvSpPr>
        <p:spPr bwMode="auto">
          <a:xfrm rot="10800000">
            <a:off x="4673199" y="3400680"/>
            <a:ext cx="108000" cy="288000"/>
          </a:xfrm>
          <a:prstGeom prst="can">
            <a:avLst>
              <a:gd name="adj" fmla="val 24889"/>
            </a:avLst>
          </a:prstGeom>
          <a:gradFill rotWithShape="1">
            <a:gsLst>
              <a:gs pos="0">
                <a:srgbClr val="FFFF99"/>
              </a:gs>
              <a:gs pos="100000">
                <a:srgbClr val="4D4D4D"/>
              </a:gs>
            </a:gsLst>
            <a:lin ang="0" scaled="1"/>
          </a:gradFill>
          <a:ln w="9525">
            <a:solidFill>
              <a:srgbClr val="FFFF99"/>
            </a:solidFill>
            <a:round/>
            <a:headEnd/>
            <a:tailEnd/>
          </a:ln>
          <a:effectLst/>
        </p:spPr>
        <p:txBody>
          <a:bodyPr wrap="none" anchor="ctr"/>
          <a:lstStyle/>
          <a:p>
            <a:endParaRPr lang="sv-SE"/>
          </a:p>
        </p:txBody>
      </p:sp>
      <p:sp>
        <p:nvSpPr>
          <p:cNvPr id="121" name="Rectangle 120"/>
          <p:cNvSpPr/>
          <p:nvPr/>
        </p:nvSpPr>
        <p:spPr>
          <a:xfrm>
            <a:off x="5345733" y="5544074"/>
            <a:ext cx="1555234" cy="215444"/>
          </a:xfrm>
          <a:prstGeom prst="rect">
            <a:avLst/>
          </a:prstGeom>
        </p:spPr>
        <p:txBody>
          <a:bodyPr wrap="none">
            <a:spAutoFit/>
          </a:bodyPr>
          <a:lstStyle/>
          <a:p>
            <a:pPr algn="ctr"/>
            <a:r>
              <a:rPr lang="pt-BR" sz="800" dirty="0">
                <a:solidFill>
                  <a:srgbClr val="000000"/>
                </a:solidFill>
                <a:latin typeface="Helvetica" pitchFamily="34" charset="0"/>
              </a:rPr>
              <a:t>N6,N6,N6-trimethyl-L-lysine[c]</a:t>
            </a:r>
            <a:endParaRPr lang="sv-SE" sz="800" dirty="0">
              <a:latin typeface="Helvetica" pitchFamily="34" charset="0"/>
            </a:endParaRPr>
          </a:p>
        </p:txBody>
      </p:sp>
      <p:sp>
        <p:nvSpPr>
          <p:cNvPr id="122" name="Rectangle 121"/>
          <p:cNvSpPr/>
          <p:nvPr/>
        </p:nvSpPr>
        <p:spPr>
          <a:xfrm>
            <a:off x="5364969" y="4595580"/>
            <a:ext cx="1535998" cy="215444"/>
          </a:xfrm>
          <a:prstGeom prst="rect">
            <a:avLst/>
          </a:prstGeom>
        </p:spPr>
        <p:txBody>
          <a:bodyPr wrap="none">
            <a:spAutoFit/>
          </a:bodyPr>
          <a:lstStyle/>
          <a:p>
            <a:pPr algn="ctr"/>
            <a:r>
              <a:rPr lang="sv-SE" sz="800" dirty="0">
                <a:solidFill>
                  <a:srgbClr val="000000"/>
                </a:solidFill>
                <a:latin typeface="Helvetica" pitchFamily="34" charset="0"/>
              </a:rPr>
              <a:t>4-trimethylammoniobutanal[c]</a:t>
            </a:r>
            <a:endParaRPr lang="sv-SE" sz="800" dirty="0">
              <a:latin typeface="Helvetica" pitchFamily="34" charset="0"/>
            </a:endParaRPr>
          </a:p>
        </p:txBody>
      </p:sp>
      <p:sp>
        <p:nvSpPr>
          <p:cNvPr id="123" name="Rectangle 122"/>
          <p:cNvSpPr/>
          <p:nvPr/>
        </p:nvSpPr>
        <p:spPr>
          <a:xfrm>
            <a:off x="5582426" y="4120447"/>
            <a:ext cx="1297150" cy="215444"/>
          </a:xfrm>
          <a:prstGeom prst="rect">
            <a:avLst/>
          </a:prstGeom>
        </p:spPr>
        <p:txBody>
          <a:bodyPr wrap="none">
            <a:spAutoFit/>
          </a:bodyPr>
          <a:lstStyle/>
          <a:p>
            <a:pPr fontAlgn="b"/>
            <a:r>
              <a:rPr lang="sv-SE" sz="800" dirty="0">
                <a:solidFill>
                  <a:srgbClr val="000000"/>
                </a:solidFill>
                <a:latin typeface="Helvetica" pitchFamily="34" charset="0"/>
              </a:rPr>
              <a:t>gamma-butyrobetaine[c]</a:t>
            </a:r>
          </a:p>
        </p:txBody>
      </p:sp>
      <p:sp>
        <p:nvSpPr>
          <p:cNvPr id="124" name="Rectangle 123"/>
          <p:cNvSpPr/>
          <p:nvPr/>
        </p:nvSpPr>
        <p:spPr>
          <a:xfrm>
            <a:off x="5114745" y="5030855"/>
            <a:ext cx="2040944" cy="215444"/>
          </a:xfrm>
          <a:prstGeom prst="rect">
            <a:avLst/>
          </a:prstGeom>
        </p:spPr>
        <p:txBody>
          <a:bodyPr wrap="none">
            <a:spAutoFit/>
          </a:bodyPr>
          <a:lstStyle/>
          <a:p>
            <a:pPr algn="ctr"/>
            <a:r>
              <a:rPr lang="pt-BR" sz="800" dirty="0">
                <a:solidFill>
                  <a:srgbClr val="000000"/>
                </a:solidFill>
                <a:latin typeface="Helvetica" pitchFamily="34" charset="0"/>
              </a:rPr>
              <a:t>3-hydroxy-N6,N6,N6-trimethyl-L-lysine[c]</a:t>
            </a:r>
            <a:endParaRPr lang="sv-SE" sz="800" dirty="0">
              <a:latin typeface="Helvetica" pitchFamily="34" charset="0"/>
            </a:endParaRPr>
          </a:p>
        </p:txBody>
      </p:sp>
      <p:cxnSp>
        <p:nvCxnSpPr>
          <p:cNvPr id="125" name="Straight Arrow Connector 124"/>
          <p:cNvCxnSpPr/>
          <p:nvPr/>
        </p:nvCxnSpPr>
        <p:spPr>
          <a:xfrm flipH="1">
            <a:off x="5279855" y="4232585"/>
            <a:ext cx="360000" cy="0"/>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Line 1695"/>
          <p:cNvSpPr>
            <a:spLocks noChangeShapeType="1"/>
          </p:cNvSpPr>
          <p:nvPr/>
        </p:nvSpPr>
        <p:spPr bwMode="auto">
          <a:xfrm rot="-5400000">
            <a:off x="5985024" y="4913978"/>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27" name="Line 1695"/>
          <p:cNvSpPr>
            <a:spLocks noChangeShapeType="1"/>
          </p:cNvSpPr>
          <p:nvPr/>
        </p:nvSpPr>
        <p:spPr bwMode="auto">
          <a:xfrm rot="-5400000">
            <a:off x="5949024" y="5389189"/>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28" name="Rectangle 127"/>
          <p:cNvSpPr/>
          <p:nvPr/>
        </p:nvSpPr>
        <p:spPr>
          <a:xfrm>
            <a:off x="8088519" y="5525348"/>
            <a:ext cx="803018" cy="246221"/>
          </a:xfrm>
          <a:prstGeom prst="rect">
            <a:avLst/>
          </a:prstGeom>
        </p:spPr>
        <p:txBody>
          <a:bodyPr wrap="square">
            <a:spAutoFit/>
          </a:bodyPr>
          <a:lstStyle/>
          <a:p>
            <a:pPr algn="ctr"/>
            <a:r>
              <a:rPr lang="en-GB" sz="1000" dirty="0">
                <a:latin typeface="Helvetica" pitchFamily="34" charset="0"/>
              </a:rPr>
              <a:t>lysine</a:t>
            </a:r>
            <a:endParaRPr lang="sv-SE" sz="1000" dirty="0">
              <a:latin typeface="Helvetica" pitchFamily="34" charset="0"/>
            </a:endParaRPr>
          </a:p>
        </p:txBody>
      </p:sp>
      <p:sp>
        <p:nvSpPr>
          <p:cNvPr id="129" name="Arc 128"/>
          <p:cNvSpPr/>
          <p:nvPr/>
        </p:nvSpPr>
        <p:spPr>
          <a:xfrm rot="16200000">
            <a:off x="6761296" y="5083306"/>
            <a:ext cx="645791" cy="455984"/>
          </a:xfrm>
          <a:prstGeom prst="arc">
            <a:avLst>
              <a:gd name="adj1" fmla="val 7396902"/>
              <a:gd name="adj2" fmla="val 13995535"/>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0" name="Rectangle 129"/>
          <p:cNvSpPr/>
          <p:nvPr/>
        </p:nvSpPr>
        <p:spPr>
          <a:xfrm>
            <a:off x="7058242" y="5544074"/>
            <a:ext cx="803018" cy="215444"/>
          </a:xfrm>
          <a:prstGeom prst="rect">
            <a:avLst/>
          </a:prstGeom>
        </p:spPr>
        <p:txBody>
          <a:bodyPr wrap="square">
            <a:spAutoFit/>
          </a:bodyPr>
          <a:lstStyle/>
          <a:p>
            <a:pPr algn="ctr"/>
            <a:r>
              <a:rPr lang="en-GB" sz="800" dirty="0">
                <a:latin typeface="Helvetica" pitchFamily="34" charset="0"/>
              </a:rPr>
              <a:t>lysine[c]</a:t>
            </a:r>
            <a:endParaRPr lang="sv-SE" sz="800" dirty="0">
              <a:latin typeface="Helvetica" pitchFamily="34" charset="0"/>
            </a:endParaRPr>
          </a:p>
        </p:txBody>
      </p:sp>
      <p:cxnSp>
        <p:nvCxnSpPr>
          <p:cNvPr id="131" name="Straight Arrow Connector 130"/>
          <p:cNvCxnSpPr/>
          <p:nvPr/>
        </p:nvCxnSpPr>
        <p:spPr>
          <a:xfrm flipH="1">
            <a:off x="7680033" y="5649067"/>
            <a:ext cx="612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AutoShape 2349"/>
          <p:cNvSpPr>
            <a:spLocks noChangeArrowheads="1"/>
          </p:cNvSpPr>
          <p:nvPr/>
        </p:nvSpPr>
        <p:spPr bwMode="auto">
          <a:xfrm rot="5400000">
            <a:off x="7964557" y="5505067"/>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cxnSp>
        <p:nvCxnSpPr>
          <p:cNvPr id="133" name="Straight Arrow Connector 132"/>
          <p:cNvCxnSpPr/>
          <p:nvPr/>
        </p:nvCxnSpPr>
        <p:spPr>
          <a:xfrm flipH="1">
            <a:off x="6816033" y="5649232"/>
            <a:ext cx="396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a:off x="7048744" y="5265598"/>
            <a:ext cx="539920" cy="215444"/>
          </a:xfrm>
          <a:prstGeom prst="rect">
            <a:avLst/>
          </a:prstGeom>
        </p:spPr>
        <p:txBody>
          <a:bodyPr wrap="square">
            <a:spAutoFit/>
          </a:bodyPr>
          <a:lstStyle/>
          <a:p>
            <a:pPr algn="ctr"/>
            <a:r>
              <a:rPr lang="en-GB" sz="800" dirty="0">
                <a:latin typeface="Helvetica" pitchFamily="34" charset="0"/>
              </a:rPr>
              <a:t>SAM[c]</a:t>
            </a:r>
            <a:endParaRPr lang="sv-SE" sz="800" dirty="0">
              <a:latin typeface="Helvetica" pitchFamily="34" charset="0"/>
            </a:endParaRPr>
          </a:p>
        </p:txBody>
      </p:sp>
      <p:sp>
        <p:nvSpPr>
          <p:cNvPr id="135" name="Rectangle 134"/>
          <p:cNvSpPr/>
          <p:nvPr/>
        </p:nvSpPr>
        <p:spPr>
          <a:xfrm>
            <a:off x="6589425" y="5263937"/>
            <a:ext cx="539920" cy="215444"/>
          </a:xfrm>
          <a:prstGeom prst="rect">
            <a:avLst/>
          </a:prstGeom>
        </p:spPr>
        <p:txBody>
          <a:bodyPr wrap="square">
            <a:spAutoFit/>
          </a:bodyPr>
          <a:lstStyle/>
          <a:p>
            <a:pPr algn="ctr"/>
            <a:r>
              <a:rPr lang="en-GB" sz="800" dirty="0">
                <a:latin typeface="Helvetica" pitchFamily="34" charset="0"/>
              </a:rPr>
              <a:t>SAH[c]</a:t>
            </a:r>
            <a:endParaRPr lang="sv-SE" sz="800" dirty="0">
              <a:latin typeface="Helvetica" pitchFamily="34" charset="0"/>
            </a:endParaRPr>
          </a:p>
        </p:txBody>
      </p:sp>
      <p:sp>
        <p:nvSpPr>
          <p:cNvPr id="136" name="Line 1695"/>
          <p:cNvSpPr>
            <a:spLocks noChangeShapeType="1"/>
          </p:cNvSpPr>
          <p:nvPr/>
        </p:nvSpPr>
        <p:spPr bwMode="auto">
          <a:xfrm rot="-5400000">
            <a:off x="3861024" y="5695413"/>
            <a:ext cx="792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37" name="AutoShape 2349"/>
          <p:cNvSpPr>
            <a:spLocks noChangeArrowheads="1"/>
          </p:cNvSpPr>
          <p:nvPr/>
        </p:nvSpPr>
        <p:spPr bwMode="auto">
          <a:xfrm rot="10800000">
            <a:off x="4202276" y="5684394"/>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138" name="Line 1695"/>
          <p:cNvSpPr>
            <a:spLocks noChangeShapeType="1"/>
          </p:cNvSpPr>
          <p:nvPr/>
        </p:nvSpPr>
        <p:spPr bwMode="auto">
          <a:xfrm rot="5400000">
            <a:off x="4525933" y="2259029"/>
            <a:ext cx="46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39" name="Rectangle 138"/>
          <p:cNvSpPr/>
          <p:nvPr/>
        </p:nvSpPr>
        <p:spPr>
          <a:xfrm>
            <a:off x="8224003" y="4582305"/>
            <a:ext cx="803018" cy="246221"/>
          </a:xfrm>
          <a:prstGeom prst="rect">
            <a:avLst/>
          </a:prstGeom>
        </p:spPr>
        <p:txBody>
          <a:bodyPr wrap="square">
            <a:spAutoFit/>
          </a:bodyPr>
          <a:lstStyle/>
          <a:p>
            <a:pPr algn="ctr"/>
            <a:r>
              <a:rPr lang="en-GB" sz="1000" dirty="0" err="1">
                <a:latin typeface="Helvetica" pitchFamily="34" charset="0"/>
              </a:rPr>
              <a:t>methionine</a:t>
            </a:r>
            <a:endParaRPr lang="sv-SE" sz="1000" dirty="0">
              <a:latin typeface="Helvetica" pitchFamily="34" charset="0"/>
            </a:endParaRPr>
          </a:p>
        </p:txBody>
      </p:sp>
      <p:cxnSp>
        <p:nvCxnSpPr>
          <p:cNvPr id="140" name="Straight Arrow Connector 139"/>
          <p:cNvCxnSpPr/>
          <p:nvPr/>
        </p:nvCxnSpPr>
        <p:spPr>
          <a:xfrm flipH="1">
            <a:off x="7680033" y="4706268"/>
            <a:ext cx="612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1" name="AutoShape 2349"/>
          <p:cNvSpPr>
            <a:spLocks noChangeArrowheads="1"/>
          </p:cNvSpPr>
          <p:nvPr/>
        </p:nvSpPr>
        <p:spPr bwMode="auto">
          <a:xfrm rot="5400000">
            <a:off x="7968095" y="4562268"/>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142" name="Rectangle 141"/>
          <p:cNvSpPr/>
          <p:nvPr/>
        </p:nvSpPr>
        <p:spPr>
          <a:xfrm>
            <a:off x="6942597" y="4595075"/>
            <a:ext cx="803018" cy="215444"/>
          </a:xfrm>
          <a:prstGeom prst="rect">
            <a:avLst/>
          </a:prstGeom>
        </p:spPr>
        <p:txBody>
          <a:bodyPr wrap="square">
            <a:spAutoFit/>
          </a:bodyPr>
          <a:lstStyle/>
          <a:p>
            <a:pPr algn="ctr"/>
            <a:r>
              <a:rPr lang="en-GB" sz="800" dirty="0" err="1">
                <a:latin typeface="Helvetica" pitchFamily="34" charset="0"/>
              </a:rPr>
              <a:t>methionine</a:t>
            </a:r>
            <a:r>
              <a:rPr lang="en-GB" sz="800" dirty="0">
                <a:latin typeface="Helvetica" pitchFamily="34" charset="0"/>
              </a:rPr>
              <a:t>[c]</a:t>
            </a:r>
            <a:endParaRPr lang="sv-SE" sz="800" dirty="0">
              <a:latin typeface="Helvetica" pitchFamily="34" charset="0"/>
            </a:endParaRPr>
          </a:p>
        </p:txBody>
      </p:sp>
      <p:sp>
        <p:nvSpPr>
          <p:cNvPr id="143" name="Line 1695"/>
          <p:cNvSpPr>
            <a:spLocks noChangeShapeType="1"/>
          </p:cNvSpPr>
          <p:nvPr/>
        </p:nvSpPr>
        <p:spPr bwMode="auto">
          <a:xfrm rot="5400000">
            <a:off x="7078182" y="5045261"/>
            <a:ext cx="468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144" name="Arc 143"/>
          <p:cNvSpPr/>
          <p:nvPr/>
        </p:nvSpPr>
        <p:spPr>
          <a:xfrm rot="5400000" flipH="1">
            <a:off x="1160360" y="1886892"/>
            <a:ext cx="350865" cy="874578"/>
          </a:xfrm>
          <a:prstGeom prst="arc">
            <a:avLst>
              <a:gd name="adj1" fmla="val 12130818"/>
              <a:gd name="adj2" fmla="val 1615335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5" name="Text Box 30140"/>
          <p:cNvSpPr txBox="1">
            <a:spLocks noChangeArrowheads="1"/>
          </p:cNvSpPr>
          <p:nvPr/>
        </p:nvSpPr>
        <p:spPr bwMode="auto">
          <a:xfrm>
            <a:off x="962112" y="2383766"/>
            <a:ext cx="511679"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OAA[c]</a:t>
            </a:r>
          </a:p>
        </p:txBody>
      </p:sp>
      <p:sp>
        <p:nvSpPr>
          <p:cNvPr id="146" name="Text Box 30141"/>
          <p:cNvSpPr txBox="1">
            <a:spLocks noChangeArrowheads="1"/>
          </p:cNvSpPr>
          <p:nvPr/>
        </p:nvSpPr>
        <p:spPr bwMode="auto">
          <a:xfrm>
            <a:off x="917111" y="3005353"/>
            <a:ext cx="603050"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malate</a:t>
            </a:r>
            <a:r>
              <a:rPr lang="en-US" sz="800" dirty="0">
                <a:latin typeface="Helvetica" pitchFamily="34" charset="0"/>
                <a:cs typeface="Arial" charset="0"/>
              </a:rPr>
              <a:t>[c]</a:t>
            </a:r>
          </a:p>
        </p:txBody>
      </p:sp>
      <p:sp>
        <p:nvSpPr>
          <p:cNvPr id="147" name="Line 1695"/>
          <p:cNvSpPr>
            <a:spLocks noChangeShapeType="1"/>
          </p:cNvSpPr>
          <p:nvPr/>
        </p:nvSpPr>
        <p:spPr bwMode="auto">
          <a:xfrm rot="5400000">
            <a:off x="980712" y="2805272"/>
            <a:ext cx="46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48" name="Arc 147"/>
          <p:cNvSpPr/>
          <p:nvPr/>
        </p:nvSpPr>
        <p:spPr>
          <a:xfrm rot="10800000">
            <a:off x="711841" y="2654867"/>
            <a:ext cx="500542" cy="243710"/>
          </a:xfrm>
          <a:prstGeom prst="arc">
            <a:avLst>
              <a:gd name="adj1" fmla="val 6139560"/>
              <a:gd name="adj2" fmla="val 16057853"/>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9" name="Text Box 30141"/>
          <p:cNvSpPr txBox="1">
            <a:spLocks noChangeArrowheads="1"/>
          </p:cNvSpPr>
          <p:nvPr/>
        </p:nvSpPr>
        <p:spPr bwMode="auto">
          <a:xfrm>
            <a:off x="398609" y="2552265"/>
            <a:ext cx="638316"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NADP+[c]</a:t>
            </a:r>
          </a:p>
        </p:txBody>
      </p:sp>
      <p:sp>
        <p:nvSpPr>
          <p:cNvPr id="150" name="Text Box 30141"/>
          <p:cNvSpPr txBox="1">
            <a:spLocks noChangeArrowheads="1"/>
          </p:cNvSpPr>
          <p:nvPr/>
        </p:nvSpPr>
        <p:spPr bwMode="auto">
          <a:xfrm>
            <a:off x="384859" y="2790101"/>
            <a:ext cx="652744"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NADPH[c]</a:t>
            </a:r>
          </a:p>
        </p:txBody>
      </p:sp>
      <p:sp>
        <p:nvSpPr>
          <p:cNvPr id="151" name="Arc 150"/>
          <p:cNvSpPr/>
          <p:nvPr/>
        </p:nvSpPr>
        <p:spPr>
          <a:xfrm rot="16200000" flipH="1" flipV="1">
            <a:off x="4625274" y="2284863"/>
            <a:ext cx="594000" cy="1224000"/>
          </a:xfrm>
          <a:prstGeom prst="arc">
            <a:avLst>
              <a:gd name="adj1" fmla="val 11503983"/>
              <a:gd name="adj2" fmla="val 15497568"/>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2" name="Arc 151"/>
          <p:cNvSpPr/>
          <p:nvPr/>
        </p:nvSpPr>
        <p:spPr>
          <a:xfrm rot="16200000" flipH="1" flipV="1">
            <a:off x="4599749" y="2316666"/>
            <a:ext cx="594000" cy="1224000"/>
          </a:xfrm>
          <a:prstGeom prst="arc">
            <a:avLst>
              <a:gd name="adj1" fmla="val 16092394"/>
              <a:gd name="adj2" fmla="val 19549269"/>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3" name="Arc 152"/>
          <p:cNvSpPr/>
          <p:nvPr/>
        </p:nvSpPr>
        <p:spPr>
          <a:xfrm rot="19512172" flipH="1">
            <a:off x="5269327" y="3121335"/>
            <a:ext cx="350865" cy="874578"/>
          </a:xfrm>
          <a:prstGeom prst="arc">
            <a:avLst>
              <a:gd name="adj1" fmla="val 13390845"/>
              <a:gd name="adj2" fmla="val 1615335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4" name="Multiplicera 60"/>
          <p:cNvSpPr/>
          <p:nvPr/>
        </p:nvSpPr>
        <p:spPr>
          <a:xfrm>
            <a:off x="4630130" y="3451482"/>
            <a:ext cx="180000" cy="1800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5" name="Title 1"/>
          <p:cNvSpPr txBox="1">
            <a:spLocks/>
          </p:cNvSpPr>
          <p:nvPr/>
        </p:nvSpPr>
        <p:spPr>
          <a:xfrm>
            <a:off x="218364" y="213520"/>
            <a:ext cx="7831347" cy="812033"/>
          </a:xfrm>
          <a:prstGeom prst="rect">
            <a:avLst/>
          </a:prstGeom>
        </p:spPr>
        <p:txBody>
          <a:bodyPr/>
          <a:lstStyle/>
          <a:p>
            <a:pPr algn="ctr">
              <a:spcBef>
                <a:spcPct val="0"/>
              </a:spcBef>
            </a:pPr>
            <a:r>
              <a:rPr lang="en-US" sz="2800" b="1" dirty="0">
                <a:solidFill>
                  <a:srgbClr val="0070C0"/>
                </a:solidFill>
                <a:cs typeface="Arial"/>
              </a:rPr>
              <a:t>Usage of L-carnitine analog as an antimetabolite </a:t>
            </a:r>
            <a:endParaRPr lang="en-US" sz="2800" b="1" dirty="0">
              <a:solidFill>
                <a:srgbClr val="0070C0"/>
              </a:solidFill>
              <a:ea typeface="+mj-ea"/>
              <a:cs typeface="Arial"/>
            </a:endParaRPr>
          </a:p>
        </p:txBody>
      </p:sp>
      <p:sp>
        <p:nvSpPr>
          <p:cNvPr id="157" name="TextBox 156"/>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15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61</a:t>
            </a:fld>
            <a:endParaRPr lang="en-GB" sz="1400" dirty="0">
              <a:solidFill>
                <a:schemeClr val="bg1"/>
              </a:solidFill>
              <a:latin typeface="Arial"/>
              <a:cs typeface="Arial"/>
            </a:endParaRPr>
          </a:p>
        </p:txBody>
      </p:sp>
    </p:spTree>
    <p:extLst>
      <p:ext uri="{BB962C8B-B14F-4D97-AF65-F5344CB8AC3E}">
        <p14:creationId xmlns:p14="http://schemas.microsoft.com/office/powerpoint/2010/main" val="766703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13520"/>
            <a:ext cx="8049711" cy="812033"/>
          </a:xfrm>
          <a:prstGeom prst="rect">
            <a:avLst/>
          </a:prstGeom>
        </p:spPr>
        <p:txBody>
          <a:bodyPr/>
          <a:lstStyle/>
          <a:p>
            <a:pPr algn="ctr">
              <a:spcBef>
                <a:spcPct val="0"/>
              </a:spcBef>
            </a:pPr>
            <a:r>
              <a:rPr lang="en-US" sz="2800" b="1" dirty="0">
                <a:solidFill>
                  <a:srgbClr val="2A6AB2"/>
                </a:solidFill>
                <a:cs typeface="Arial"/>
              </a:rPr>
              <a:t>Testing the effect of </a:t>
            </a:r>
            <a:r>
              <a:rPr lang="en-US" sz="2800" b="1" dirty="0" err="1">
                <a:solidFill>
                  <a:srgbClr val="2A6AB2"/>
                </a:solidFill>
                <a:cs typeface="Arial"/>
              </a:rPr>
              <a:t>Perhexiline</a:t>
            </a:r>
            <a:r>
              <a:rPr lang="en-US" sz="2800" b="1" dirty="0">
                <a:solidFill>
                  <a:srgbClr val="2A6AB2"/>
                </a:solidFill>
                <a:cs typeface="Arial"/>
              </a:rPr>
              <a:t> on HepG2 cell lines</a:t>
            </a:r>
            <a:endParaRPr lang="en-US" sz="2800" b="1" dirty="0">
              <a:solidFill>
                <a:srgbClr val="2A6AB2"/>
              </a:solidFill>
              <a:ea typeface="+mj-ea"/>
              <a:cs typeface="Arial"/>
            </a:endParaRPr>
          </a:p>
        </p:txBody>
      </p:sp>
      <p:sp>
        <p:nvSpPr>
          <p:cNvPr id="6" name="TextBox 5"/>
          <p:cNvSpPr txBox="1"/>
          <p:nvPr/>
        </p:nvSpPr>
        <p:spPr>
          <a:xfrm>
            <a:off x="2000250" y="3674656"/>
            <a:ext cx="1209675" cy="276999"/>
          </a:xfrm>
          <a:prstGeom prst="rect">
            <a:avLst/>
          </a:prstGeom>
          <a:noFill/>
        </p:spPr>
        <p:txBody>
          <a:bodyPr wrap="square" rtlCol="0">
            <a:spAutoFit/>
          </a:bodyPr>
          <a:lstStyle/>
          <a:p>
            <a:r>
              <a:rPr lang="en-GB" sz="1200" dirty="0">
                <a:latin typeface="Helvetica" pitchFamily="34" charset="0"/>
              </a:rPr>
              <a:t>Concentrations</a:t>
            </a:r>
            <a:endParaRPr lang="sv-SE" sz="1200" dirty="0">
              <a:latin typeface="Helvetica" pitchFamily="34" charset="0"/>
            </a:endParaRPr>
          </a:p>
        </p:txBody>
      </p:sp>
      <p:graphicFrame>
        <p:nvGraphicFramePr>
          <p:cNvPr id="7" name="Chart 6"/>
          <p:cNvGraphicFramePr/>
          <p:nvPr/>
        </p:nvGraphicFramePr>
        <p:xfrm>
          <a:off x="4810125" y="1044405"/>
          <a:ext cx="4210049" cy="27717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nvGraphicFramePr>
        <p:xfrm>
          <a:off x="304800" y="1044405"/>
          <a:ext cx="4400550" cy="274320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rot="16200000">
            <a:off x="-223254" y="2178331"/>
            <a:ext cx="1027538" cy="276999"/>
          </a:xfrm>
          <a:prstGeom prst="rect">
            <a:avLst/>
          </a:prstGeom>
          <a:noFill/>
        </p:spPr>
        <p:txBody>
          <a:bodyPr wrap="square" rtlCol="0">
            <a:spAutoFit/>
          </a:bodyPr>
          <a:lstStyle/>
          <a:p>
            <a:r>
              <a:rPr lang="en-GB" sz="1200" dirty="0">
                <a:latin typeface="Helvetica" pitchFamily="34" charset="0"/>
              </a:rPr>
              <a:t>Cell viability</a:t>
            </a:r>
            <a:endParaRPr lang="sv-SE" sz="1200" dirty="0">
              <a:latin typeface="Helvetica" pitchFamily="34" charset="0"/>
            </a:endParaRPr>
          </a:p>
        </p:txBody>
      </p:sp>
      <p:sp>
        <p:nvSpPr>
          <p:cNvPr id="11" name="TextBox 10"/>
          <p:cNvSpPr txBox="1"/>
          <p:nvPr/>
        </p:nvSpPr>
        <p:spPr>
          <a:xfrm rot="16200000">
            <a:off x="4548772" y="2178331"/>
            <a:ext cx="1027538" cy="276999"/>
          </a:xfrm>
          <a:prstGeom prst="rect">
            <a:avLst/>
          </a:prstGeom>
          <a:noFill/>
        </p:spPr>
        <p:txBody>
          <a:bodyPr wrap="square" rtlCol="0">
            <a:spAutoFit/>
          </a:bodyPr>
          <a:lstStyle/>
          <a:p>
            <a:r>
              <a:rPr lang="en-GB" sz="1200" dirty="0">
                <a:latin typeface="Helvetica" pitchFamily="34" charset="0"/>
              </a:rPr>
              <a:t>Cell viability</a:t>
            </a:r>
            <a:endParaRPr lang="sv-SE" sz="1200" dirty="0">
              <a:latin typeface="Helvetica" pitchFamily="34" charset="0"/>
            </a:endParaRPr>
          </a:p>
        </p:txBody>
      </p:sp>
      <p:sp>
        <p:nvSpPr>
          <p:cNvPr id="12" name="TextBox 11"/>
          <p:cNvSpPr txBox="1"/>
          <p:nvPr/>
        </p:nvSpPr>
        <p:spPr>
          <a:xfrm>
            <a:off x="6552000" y="3674656"/>
            <a:ext cx="1209675" cy="276999"/>
          </a:xfrm>
          <a:prstGeom prst="rect">
            <a:avLst/>
          </a:prstGeom>
          <a:noFill/>
        </p:spPr>
        <p:txBody>
          <a:bodyPr wrap="square" rtlCol="0">
            <a:spAutoFit/>
          </a:bodyPr>
          <a:lstStyle/>
          <a:p>
            <a:r>
              <a:rPr lang="en-GB" sz="1200" dirty="0">
                <a:latin typeface="Helvetica" pitchFamily="34" charset="0"/>
              </a:rPr>
              <a:t>Concentrations</a:t>
            </a:r>
            <a:endParaRPr lang="sv-SE" sz="1200" dirty="0">
              <a:latin typeface="Helvetica" pitchFamily="34" charset="0"/>
            </a:endParaRPr>
          </a:p>
        </p:txBody>
      </p:sp>
      <p:cxnSp>
        <p:nvCxnSpPr>
          <p:cNvPr id="13" name="Straight Connector 12"/>
          <p:cNvCxnSpPr/>
          <p:nvPr/>
        </p:nvCxnSpPr>
        <p:spPr>
          <a:xfrm>
            <a:off x="2600325" y="1437181"/>
            <a:ext cx="1" cy="20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276350" y="1045531"/>
            <a:ext cx="900000" cy="276999"/>
          </a:xfrm>
          <a:prstGeom prst="rect">
            <a:avLst/>
          </a:prstGeom>
          <a:noFill/>
        </p:spPr>
        <p:txBody>
          <a:bodyPr wrap="square" rtlCol="0">
            <a:spAutoFit/>
          </a:bodyPr>
          <a:lstStyle/>
          <a:p>
            <a:pPr algn="ctr"/>
            <a:r>
              <a:rPr lang="en-GB" sz="1200" b="1" dirty="0">
                <a:latin typeface="Helvetica" pitchFamily="34" charset="0"/>
              </a:rPr>
              <a:t>24 Hours</a:t>
            </a:r>
            <a:endParaRPr lang="sv-SE" sz="1200" b="1" dirty="0">
              <a:latin typeface="Helvetica" pitchFamily="34" charset="0"/>
            </a:endParaRPr>
          </a:p>
        </p:txBody>
      </p:sp>
      <p:sp>
        <p:nvSpPr>
          <p:cNvPr id="15" name="TextBox 14"/>
          <p:cNvSpPr txBox="1"/>
          <p:nvPr/>
        </p:nvSpPr>
        <p:spPr>
          <a:xfrm>
            <a:off x="3096000" y="1045531"/>
            <a:ext cx="900000" cy="276999"/>
          </a:xfrm>
          <a:prstGeom prst="rect">
            <a:avLst/>
          </a:prstGeom>
          <a:noFill/>
        </p:spPr>
        <p:txBody>
          <a:bodyPr wrap="square" rtlCol="0">
            <a:spAutoFit/>
          </a:bodyPr>
          <a:lstStyle/>
          <a:p>
            <a:pPr algn="ctr"/>
            <a:r>
              <a:rPr lang="en-GB" sz="1200" b="1" dirty="0">
                <a:latin typeface="Helvetica" pitchFamily="34" charset="0"/>
              </a:rPr>
              <a:t>48 Hours</a:t>
            </a:r>
            <a:endParaRPr lang="sv-SE" sz="1200" b="1" dirty="0">
              <a:latin typeface="Helvetica" pitchFamily="34" charset="0"/>
            </a:endParaRPr>
          </a:p>
        </p:txBody>
      </p:sp>
      <p:sp>
        <p:nvSpPr>
          <p:cNvPr id="16" name="TextBox 15"/>
          <p:cNvSpPr txBox="1"/>
          <p:nvPr/>
        </p:nvSpPr>
        <p:spPr>
          <a:xfrm>
            <a:off x="5915025" y="1074106"/>
            <a:ext cx="900000" cy="276999"/>
          </a:xfrm>
          <a:prstGeom prst="rect">
            <a:avLst/>
          </a:prstGeom>
          <a:noFill/>
        </p:spPr>
        <p:txBody>
          <a:bodyPr wrap="square" rtlCol="0">
            <a:spAutoFit/>
          </a:bodyPr>
          <a:lstStyle/>
          <a:p>
            <a:pPr algn="ctr"/>
            <a:r>
              <a:rPr lang="en-GB" sz="1200" b="1" dirty="0">
                <a:latin typeface="Helvetica" pitchFamily="34" charset="0"/>
              </a:rPr>
              <a:t>24 Hours</a:t>
            </a:r>
            <a:endParaRPr lang="sv-SE" sz="1200" b="1" dirty="0">
              <a:latin typeface="Helvetica" pitchFamily="34" charset="0"/>
            </a:endParaRPr>
          </a:p>
        </p:txBody>
      </p:sp>
      <p:sp>
        <p:nvSpPr>
          <p:cNvPr id="17" name="TextBox 16"/>
          <p:cNvSpPr txBox="1"/>
          <p:nvPr/>
        </p:nvSpPr>
        <p:spPr>
          <a:xfrm>
            <a:off x="7734675" y="1074106"/>
            <a:ext cx="900000" cy="276999"/>
          </a:xfrm>
          <a:prstGeom prst="rect">
            <a:avLst/>
          </a:prstGeom>
          <a:noFill/>
        </p:spPr>
        <p:txBody>
          <a:bodyPr wrap="square" rtlCol="0">
            <a:spAutoFit/>
          </a:bodyPr>
          <a:lstStyle/>
          <a:p>
            <a:pPr algn="ctr"/>
            <a:r>
              <a:rPr lang="en-GB" sz="1200" b="1" dirty="0">
                <a:latin typeface="Helvetica" pitchFamily="34" charset="0"/>
              </a:rPr>
              <a:t>48 Hours</a:t>
            </a:r>
            <a:endParaRPr lang="sv-SE" sz="1200" b="1" dirty="0">
              <a:latin typeface="Helvetica" pitchFamily="34" charset="0"/>
            </a:endParaRPr>
          </a:p>
        </p:txBody>
      </p:sp>
      <p:cxnSp>
        <p:nvCxnSpPr>
          <p:cNvPr id="18" name="Straight Connector 17"/>
          <p:cNvCxnSpPr/>
          <p:nvPr/>
        </p:nvCxnSpPr>
        <p:spPr>
          <a:xfrm>
            <a:off x="7153275" y="1446706"/>
            <a:ext cx="1" cy="20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314000" y="263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0" name="TextBox 19"/>
          <p:cNvSpPr txBox="1"/>
          <p:nvPr/>
        </p:nvSpPr>
        <p:spPr>
          <a:xfrm>
            <a:off x="1759939" y="263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1" name="TextBox 20"/>
          <p:cNvSpPr txBox="1"/>
          <p:nvPr/>
        </p:nvSpPr>
        <p:spPr>
          <a:xfrm>
            <a:off x="2268000" y="263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2" name="TextBox 21"/>
          <p:cNvSpPr txBox="1"/>
          <p:nvPr/>
        </p:nvSpPr>
        <p:spPr>
          <a:xfrm>
            <a:off x="3676650" y="16544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3" name="TextBox 22"/>
          <p:cNvSpPr txBox="1"/>
          <p:nvPr/>
        </p:nvSpPr>
        <p:spPr>
          <a:xfrm>
            <a:off x="4153949" y="1759231"/>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4" name="TextBox 23"/>
          <p:cNvSpPr txBox="1"/>
          <p:nvPr/>
        </p:nvSpPr>
        <p:spPr>
          <a:xfrm>
            <a:off x="5724000" y="2522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5" name="TextBox 24"/>
          <p:cNvSpPr txBox="1"/>
          <p:nvPr/>
        </p:nvSpPr>
        <p:spPr>
          <a:xfrm>
            <a:off x="6588000" y="2522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6" name="TextBox 25"/>
          <p:cNvSpPr txBox="1"/>
          <p:nvPr/>
        </p:nvSpPr>
        <p:spPr>
          <a:xfrm>
            <a:off x="7475314" y="191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7" name="TextBox 26"/>
          <p:cNvSpPr txBox="1"/>
          <p:nvPr/>
        </p:nvSpPr>
        <p:spPr>
          <a:xfrm>
            <a:off x="8318164" y="191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pic>
        <p:nvPicPr>
          <p:cNvPr id="29" name="Picture 4"/>
          <p:cNvPicPr>
            <a:picLocks noChangeAspect="1" noChangeArrowheads="1"/>
          </p:cNvPicPr>
          <p:nvPr/>
        </p:nvPicPr>
        <p:blipFill>
          <a:blip r:embed="rId4"/>
          <a:srcRect/>
          <a:stretch>
            <a:fillRect/>
          </a:stretch>
        </p:blipFill>
        <p:spPr bwMode="auto">
          <a:xfrm>
            <a:off x="1872000" y="4104000"/>
            <a:ext cx="2570730" cy="1944000"/>
          </a:xfrm>
          <a:prstGeom prst="rect">
            <a:avLst/>
          </a:prstGeom>
          <a:noFill/>
          <a:ln w="9525">
            <a:noFill/>
            <a:miter lim="800000"/>
            <a:headEnd/>
            <a:tailEnd/>
          </a:ln>
        </p:spPr>
      </p:pic>
      <p:pic>
        <p:nvPicPr>
          <p:cNvPr id="30" name="Picture 5"/>
          <p:cNvPicPr>
            <a:picLocks noChangeAspect="1" noChangeArrowheads="1"/>
          </p:cNvPicPr>
          <p:nvPr/>
        </p:nvPicPr>
        <p:blipFill>
          <a:blip r:embed="rId5"/>
          <a:srcRect/>
          <a:stretch>
            <a:fillRect/>
          </a:stretch>
        </p:blipFill>
        <p:spPr bwMode="auto">
          <a:xfrm>
            <a:off x="4571999" y="4104000"/>
            <a:ext cx="2593257" cy="1944000"/>
          </a:xfrm>
          <a:prstGeom prst="rect">
            <a:avLst/>
          </a:prstGeom>
          <a:noFill/>
          <a:ln w="9525">
            <a:noFill/>
            <a:miter lim="800000"/>
            <a:headEnd/>
            <a:tailEnd/>
          </a:ln>
        </p:spPr>
      </p:pic>
      <p:sp>
        <p:nvSpPr>
          <p:cNvPr id="31" name="TextBox 30"/>
          <p:cNvSpPr txBox="1"/>
          <p:nvPr/>
        </p:nvSpPr>
        <p:spPr>
          <a:xfrm>
            <a:off x="2174729" y="6027828"/>
            <a:ext cx="2031877" cy="246221"/>
          </a:xfrm>
          <a:prstGeom prst="rect">
            <a:avLst/>
          </a:prstGeom>
          <a:noFill/>
        </p:spPr>
        <p:txBody>
          <a:bodyPr wrap="square" rtlCol="0">
            <a:spAutoFit/>
          </a:bodyPr>
          <a:lstStyle/>
          <a:p>
            <a:pPr algn="ctr"/>
            <a:r>
              <a:rPr lang="en-US" sz="1000" dirty="0">
                <a:latin typeface="Helvetica" pitchFamily="34" charset="0"/>
              </a:rPr>
              <a:t>20 µM </a:t>
            </a:r>
            <a:r>
              <a:rPr lang="en-US" sz="1000" dirty="0" err="1">
                <a:latin typeface="Helvetica" pitchFamily="34" charset="0"/>
              </a:rPr>
              <a:t>Perhexiline</a:t>
            </a:r>
            <a:r>
              <a:rPr lang="en-US" sz="1000" dirty="0">
                <a:latin typeface="Helvetica" pitchFamily="34" charset="0"/>
              </a:rPr>
              <a:t> </a:t>
            </a:r>
            <a:r>
              <a:rPr lang="en-US" sz="1000" dirty="0" err="1">
                <a:latin typeface="Helvetica" pitchFamily="34" charset="0"/>
              </a:rPr>
              <a:t>maleate</a:t>
            </a:r>
            <a:r>
              <a:rPr lang="en-US" sz="1000" dirty="0">
                <a:latin typeface="Helvetica" pitchFamily="34" charset="0"/>
              </a:rPr>
              <a:t> salt </a:t>
            </a:r>
            <a:endParaRPr lang="sv-SE" sz="1000" dirty="0">
              <a:latin typeface="Helvetica" pitchFamily="34" charset="0"/>
            </a:endParaRPr>
          </a:p>
        </p:txBody>
      </p:sp>
      <p:sp>
        <p:nvSpPr>
          <p:cNvPr id="32" name="TextBox 31"/>
          <p:cNvSpPr txBox="1"/>
          <p:nvPr/>
        </p:nvSpPr>
        <p:spPr>
          <a:xfrm>
            <a:off x="4907945" y="6028026"/>
            <a:ext cx="2031877" cy="246221"/>
          </a:xfrm>
          <a:prstGeom prst="rect">
            <a:avLst/>
          </a:prstGeom>
          <a:noFill/>
        </p:spPr>
        <p:txBody>
          <a:bodyPr wrap="square" rtlCol="0">
            <a:spAutoFit/>
          </a:bodyPr>
          <a:lstStyle/>
          <a:p>
            <a:pPr algn="ctr"/>
            <a:r>
              <a:rPr lang="en-US" sz="1000" dirty="0">
                <a:latin typeface="Helvetica" pitchFamily="34" charset="0"/>
              </a:rPr>
              <a:t>DMSO</a:t>
            </a:r>
            <a:endParaRPr lang="sv-SE" sz="1000" dirty="0">
              <a:latin typeface="Helvetica" pitchFamily="34" charset="0"/>
            </a:endParaRPr>
          </a:p>
        </p:txBody>
      </p:sp>
      <p:sp>
        <p:nvSpPr>
          <p:cNvPr id="3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62</a:t>
            </a:fld>
            <a:endParaRPr lang="en-GB" sz="1400" dirty="0">
              <a:solidFill>
                <a:schemeClr val="bg1"/>
              </a:solidFill>
              <a:latin typeface="Arial"/>
              <a:cs typeface="Arial"/>
            </a:endParaRPr>
          </a:p>
        </p:txBody>
      </p:sp>
      <p:sp>
        <p:nvSpPr>
          <p:cNvPr id="35" name="TextBox 34"/>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61845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37985" y="491322"/>
            <a:ext cx="8100195" cy="5778856"/>
          </a:xfrm>
          <a:prstGeom prst="rect">
            <a:avLst/>
          </a:prstGeom>
          <a:noFill/>
          <a:ln w="9525">
            <a:noFill/>
            <a:miter lim="800000"/>
            <a:headEnd/>
            <a:tailEnd/>
          </a:ln>
          <a:effectLst/>
        </p:spPr>
      </p:pic>
      <p:sp>
        <p:nvSpPr>
          <p:cNvPr id="5" name="Title 1"/>
          <p:cNvSpPr txBox="1">
            <a:spLocks/>
          </p:cNvSpPr>
          <p:nvPr/>
        </p:nvSpPr>
        <p:spPr>
          <a:xfrm>
            <a:off x="-191072" y="0"/>
            <a:ext cx="8438180" cy="812033"/>
          </a:xfrm>
          <a:prstGeom prst="rect">
            <a:avLst/>
          </a:prstGeom>
        </p:spPr>
        <p:txBody>
          <a:bodyPr/>
          <a:lstStyle/>
          <a:p>
            <a:pPr algn="ctr">
              <a:spcBef>
                <a:spcPct val="0"/>
              </a:spcBef>
            </a:pPr>
            <a:r>
              <a:rPr lang="en-US" sz="2800" b="1" dirty="0">
                <a:solidFill>
                  <a:srgbClr val="2A6AB2"/>
                </a:solidFill>
                <a:cs typeface="Arial"/>
              </a:rPr>
              <a:t>GEMs for human cancer cell lines</a:t>
            </a:r>
            <a:endParaRPr lang="en-US" sz="2800" b="1" dirty="0">
              <a:solidFill>
                <a:srgbClr val="2A6AB2"/>
              </a:solidFill>
              <a:ea typeface="+mj-ea"/>
              <a:cs typeface="Arial"/>
            </a:endParaRPr>
          </a:p>
        </p:txBody>
      </p:sp>
      <p:sp>
        <p:nvSpPr>
          <p:cNvPr id="6" name="TextBox 5"/>
          <p:cNvSpPr txBox="1"/>
          <p:nvPr/>
        </p:nvSpPr>
        <p:spPr>
          <a:xfrm>
            <a:off x="0" y="6488668"/>
            <a:ext cx="4992757" cy="307777"/>
          </a:xfrm>
          <a:prstGeom prst="rect">
            <a:avLst/>
          </a:prstGeom>
          <a:noFill/>
        </p:spPr>
        <p:txBody>
          <a:bodyPr wrap="square" rtlCol="0">
            <a:spAutoFit/>
          </a:bodyPr>
          <a:lstStyle/>
          <a:p>
            <a:r>
              <a:rPr lang="en-GB" sz="1400" dirty="0">
                <a:solidFill>
                  <a:schemeClr val="bg1"/>
                </a:solidFill>
                <a:latin typeface="Helvetica" pitchFamily="34" charset="0"/>
              </a:rPr>
              <a:t>Ghaffari et. al (2015), Sci. Rep., </a:t>
            </a:r>
            <a:r>
              <a:rPr lang="en-GB" sz="1400" b="1" dirty="0">
                <a:solidFill>
                  <a:schemeClr val="bg1"/>
                </a:solidFill>
                <a:latin typeface="Helvetica" pitchFamily="34" charset="0"/>
              </a:rPr>
              <a:t>5</a:t>
            </a:r>
            <a:r>
              <a:rPr lang="en-GB" sz="1400" dirty="0">
                <a:solidFill>
                  <a:schemeClr val="bg1"/>
                </a:solidFill>
                <a:latin typeface="Helvetica" pitchFamily="34" charset="0"/>
              </a:rPr>
              <a:t>:8183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964223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60743" y="486526"/>
            <a:ext cx="8015713" cy="5814797"/>
          </a:xfrm>
          <a:prstGeom prst="rect">
            <a:avLst/>
          </a:prstGeom>
          <a:noFill/>
          <a:ln w="9525">
            <a:noFill/>
            <a:miter lim="800000"/>
            <a:headEnd/>
            <a:tailEnd/>
          </a:ln>
          <a:effectLst/>
        </p:spPr>
      </p:pic>
      <p:sp>
        <p:nvSpPr>
          <p:cNvPr id="83" name="Title 1"/>
          <p:cNvSpPr txBox="1">
            <a:spLocks/>
          </p:cNvSpPr>
          <p:nvPr/>
        </p:nvSpPr>
        <p:spPr>
          <a:xfrm>
            <a:off x="0" y="0"/>
            <a:ext cx="8049711" cy="812033"/>
          </a:xfrm>
          <a:prstGeom prst="rect">
            <a:avLst/>
          </a:prstGeom>
        </p:spPr>
        <p:txBody>
          <a:bodyPr/>
          <a:lstStyle/>
          <a:p>
            <a:pPr algn="ctr">
              <a:spcBef>
                <a:spcPct val="0"/>
              </a:spcBef>
            </a:pPr>
            <a:r>
              <a:rPr lang="en-US" sz="2800" b="1" dirty="0">
                <a:solidFill>
                  <a:srgbClr val="0070C0"/>
                </a:solidFill>
                <a:cs typeface="Arial"/>
              </a:rPr>
              <a:t>The effect of L-carnitine in human cancer cell lines</a:t>
            </a:r>
            <a:endParaRPr lang="en-US" sz="2800" b="1" dirty="0">
              <a:solidFill>
                <a:srgbClr val="0070C0"/>
              </a:solidFill>
              <a:ea typeface="+mj-ea"/>
              <a:cs typeface="Arial"/>
            </a:endParaRPr>
          </a:p>
        </p:txBody>
      </p:sp>
      <p:sp>
        <p:nvSpPr>
          <p:cNvPr id="5" name="TextBox 4"/>
          <p:cNvSpPr txBox="1"/>
          <p:nvPr/>
        </p:nvSpPr>
        <p:spPr>
          <a:xfrm>
            <a:off x="0" y="6488668"/>
            <a:ext cx="4992757" cy="307777"/>
          </a:xfrm>
          <a:prstGeom prst="rect">
            <a:avLst/>
          </a:prstGeom>
          <a:noFill/>
        </p:spPr>
        <p:txBody>
          <a:bodyPr wrap="square" rtlCol="0">
            <a:spAutoFit/>
          </a:bodyPr>
          <a:lstStyle/>
          <a:p>
            <a:r>
              <a:rPr lang="en-GB" sz="1400" dirty="0">
                <a:solidFill>
                  <a:schemeClr val="bg1"/>
                </a:solidFill>
                <a:latin typeface="Helvetica" pitchFamily="34" charset="0"/>
              </a:rPr>
              <a:t>Ghaffari et. al (2015), Sci. Rep., </a:t>
            </a:r>
            <a:r>
              <a:rPr lang="en-GB" sz="1400" b="1" dirty="0">
                <a:solidFill>
                  <a:schemeClr val="bg1"/>
                </a:solidFill>
                <a:latin typeface="Helvetica" pitchFamily="34" charset="0"/>
              </a:rPr>
              <a:t>5</a:t>
            </a:r>
            <a:r>
              <a:rPr lang="en-GB" sz="1400" dirty="0">
                <a:solidFill>
                  <a:schemeClr val="bg1"/>
                </a:solidFill>
                <a:latin typeface="Helvetica" pitchFamily="34" charset="0"/>
              </a:rPr>
              <a:t>:8183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929331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5098" y="2624992"/>
            <a:ext cx="6568440" cy="1200329"/>
          </a:xfrm>
          <a:prstGeom prst="rect">
            <a:avLst/>
          </a:prstGeom>
          <a:noFill/>
        </p:spPr>
        <p:txBody>
          <a:bodyPr wrap="square" rtlCol="0">
            <a:spAutoFit/>
          </a:bodyPr>
          <a:lstStyle/>
          <a:p>
            <a:pPr algn="ctr"/>
            <a:r>
              <a:rPr lang="en-GB" sz="3600" b="1" dirty="0">
                <a:latin typeface="Arial" pitchFamily="34" charset="0"/>
                <a:cs typeface="Arial" pitchFamily="34" charset="0"/>
              </a:rPr>
              <a:t>Workflow-4: </a:t>
            </a:r>
            <a:r>
              <a:rPr lang="en-US" sz="3600" b="1" dirty="0">
                <a:latin typeface="Arial"/>
                <a:cs typeface="Arial"/>
              </a:rPr>
              <a:t>Use of GEMs for Studying Cancer Metabolism</a:t>
            </a:r>
          </a:p>
        </p:txBody>
      </p:sp>
      <p:sp>
        <p:nvSpPr>
          <p:cNvPr id="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165258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2-11-27 at 20.04.03.png"/>
          <p:cNvPicPr>
            <a:picLocks noGrp="1" noChangeAspect="1"/>
          </p:cNvPicPr>
          <p:nvPr>
            <p:ph idx="1"/>
          </p:nvPr>
        </p:nvPicPr>
        <p:blipFill>
          <a:blip r:embed="rId3">
            <a:extLst>
              <a:ext uri="{28A0092B-C50C-407E-A947-70E740481C1C}">
                <a14:useLocalDpi xmlns:a14="http://schemas.microsoft.com/office/drawing/2010/main" val="0"/>
              </a:ext>
            </a:extLst>
          </a:blip>
          <a:srcRect l="-3555" r="-3555"/>
          <a:stretch>
            <a:fillRect/>
          </a:stretch>
        </p:blipFill>
        <p:spPr>
          <a:xfrm>
            <a:off x="-146598" y="2064513"/>
            <a:ext cx="4575186" cy="2516176"/>
          </a:xfrm>
        </p:spPr>
      </p:pic>
      <p:pic>
        <p:nvPicPr>
          <p:cNvPr id="5" name="Picture 4" descr="Screen Shot 2012-11-27 at 19.35.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560" y="1531599"/>
            <a:ext cx="3600000" cy="1195142"/>
          </a:xfrm>
          <a:prstGeom prst="rect">
            <a:avLst/>
          </a:prstGeom>
        </p:spPr>
      </p:pic>
      <p:pic>
        <p:nvPicPr>
          <p:cNvPr id="6" name="Picture 5" descr="Screen Shot 2012-11-27 at 19.35.4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000" y="2523679"/>
            <a:ext cx="3600000" cy="1222514"/>
          </a:xfrm>
          <a:prstGeom prst="rect">
            <a:avLst/>
          </a:prstGeom>
        </p:spPr>
      </p:pic>
      <p:pic>
        <p:nvPicPr>
          <p:cNvPr id="7" name="Picture 6" descr="Screen Shot 2012-11-27 at 19.36.2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6714" y="4609489"/>
            <a:ext cx="3600000" cy="1207985"/>
          </a:xfrm>
          <a:prstGeom prst="rect">
            <a:avLst/>
          </a:prstGeom>
        </p:spPr>
      </p:pic>
      <p:pic>
        <p:nvPicPr>
          <p:cNvPr id="8" name="Picture 7" descr="Screen Shot 2012-11-27 at 19.36.3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4318" y="3674920"/>
            <a:ext cx="3600000" cy="1293298"/>
          </a:xfrm>
          <a:prstGeom prst="rect">
            <a:avLst/>
          </a:prstGeom>
        </p:spPr>
      </p:pic>
      <p:pic>
        <p:nvPicPr>
          <p:cNvPr id="9" name="Picture 8" descr="Screen Shot 2012-11-27 at 19.37.5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9702" y="4717579"/>
            <a:ext cx="3600000" cy="1206205"/>
          </a:xfrm>
          <a:prstGeom prst="rect">
            <a:avLst/>
          </a:prstGeom>
        </p:spPr>
      </p:pic>
      <p:sp>
        <p:nvSpPr>
          <p:cNvPr id="10" name="Rectangle 2"/>
          <p:cNvSpPr txBox="1">
            <a:spLocks noChangeArrowheads="1"/>
          </p:cNvSpPr>
          <p:nvPr/>
        </p:nvSpPr>
        <p:spPr>
          <a:xfrm>
            <a:off x="410513" y="-25505"/>
            <a:ext cx="6543328" cy="1143000"/>
          </a:xfrm>
          <a:prstGeom prst="rect">
            <a:avLst/>
          </a:prstGeom>
        </p:spPr>
        <p:txBody>
          <a:bodyPr/>
          <a:lstStyle/>
          <a:p>
            <a:pPr eaLnBrk="0" hangingPunct="0">
              <a:defRPr/>
            </a:pPr>
            <a:r>
              <a:rPr lang="en-GB" sz="4000" dirty="0">
                <a:latin typeface="Arial" pitchFamily="34" charset="0"/>
                <a:ea typeface="+mj-ea"/>
                <a:cs typeface="Arial" pitchFamily="34" charset="0"/>
              </a:rPr>
              <a:t>Cancer Metabolism is Gaining Traction</a:t>
            </a:r>
          </a:p>
        </p:txBody>
      </p:sp>
      <p:sp>
        <p:nvSpPr>
          <p:cNvPr id="1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66</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913900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n_shadow_with_org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71" y="1673967"/>
            <a:ext cx="2633297" cy="3651261"/>
          </a:xfrm>
          <a:prstGeom prst="rect">
            <a:avLst/>
          </a:prstGeom>
        </p:spPr>
      </p:pic>
      <p:sp>
        <p:nvSpPr>
          <p:cNvPr id="7" name="TextBox 6"/>
          <p:cNvSpPr txBox="1"/>
          <p:nvPr/>
        </p:nvSpPr>
        <p:spPr>
          <a:xfrm>
            <a:off x="2734456" y="2276530"/>
            <a:ext cx="5290565" cy="276999"/>
          </a:xfrm>
          <a:prstGeom prst="rect">
            <a:avLst/>
          </a:prstGeom>
          <a:noFill/>
        </p:spPr>
        <p:txBody>
          <a:bodyPr wrap="square" rtlCol="0">
            <a:spAutoFit/>
          </a:bodyPr>
          <a:lstStyle/>
          <a:p>
            <a:r>
              <a:rPr lang="en-US" sz="1200" dirty="0">
                <a:latin typeface="Helvetica"/>
                <a:cs typeface="Helvetica"/>
              </a:rPr>
              <a:t>Head and Neck Squamous Cell Carcinoma</a:t>
            </a:r>
          </a:p>
        </p:txBody>
      </p:sp>
      <p:sp>
        <p:nvSpPr>
          <p:cNvPr id="8" name="TextBox 7"/>
          <p:cNvSpPr txBox="1"/>
          <p:nvPr/>
        </p:nvSpPr>
        <p:spPr>
          <a:xfrm>
            <a:off x="2886856" y="2455951"/>
            <a:ext cx="5290565" cy="276999"/>
          </a:xfrm>
          <a:prstGeom prst="rect">
            <a:avLst/>
          </a:prstGeom>
          <a:noFill/>
        </p:spPr>
        <p:txBody>
          <a:bodyPr wrap="square" rtlCol="0">
            <a:spAutoFit/>
          </a:bodyPr>
          <a:lstStyle/>
          <a:p>
            <a:r>
              <a:rPr lang="en-US" sz="1200" dirty="0">
                <a:latin typeface="Helvetica"/>
                <a:cs typeface="Helvetica"/>
              </a:rPr>
              <a:t>Lung Squamous Cell Carcinoma</a:t>
            </a:r>
          </a:p>
        </p:txBody>
      </p:sp>
      <p:sp>
        <p:nvSpPr>
          <p:cNvPr id="11" name="TextBox 10"/>
          <p:cNvSpPr txBox="1"/>
          <p:nvPr/>
        </p:nvSpPr>
        <p:spPr>
          <a:xfrm>
            <a:off x="3039256" y="2635372"/>
            <a:ext cx="5290565" cy="276999"/>
          </a:xfrm>
          <a:prstGeom prst="rect">
            <a:avLst/>
          </a:prstGeom>
          <a:noFill/>
        </p:spPr>
        <p:txBody>
          <a:bodyPr wrap="square" rtlCol="0">
            <a:spAutoFit/>
          </a:bodyPr>
          <a:lstStyle/>
          <a:p>
            <a:r>
              <a:rPr lang="en-US" sz="1200" dirty="0">
                <a:latin typeface="Helvetica"/>
                <a:cs typeface="Helvetica"/>
              </a:rPr>
              <a:t>Lung Adenocarcinoma</a:t>
            </a:r>
          </a:p>
        </p:txBody>
      </p:sp>
      <p:sp>
        <p:nvSpPr>
          <p:cNvPr id="12" name="TextBox 11"/>
          <p:cNvSpPr txBox="1"/>
          <p:nvPr/>
        </p:nvSpPr>
        <p:spPr>
          <a:xfrm>
            <a:off x="3191656" y="2814793"/>
            <a:ext cx="5290565" cy="276999"/>
          </a:xfrm>
          <a:prstGeom prst="rect">
            <a:avLst/>
          </a:prstGeom>
          <a:noFill/>
        </p:spPr>
        <p:txBody>
          <a:bodyPr wrap="square" rtlCol="0">
            <a:spAutoFit/>
          </a:bodyPr>
          <a:lstStyle/>
          <a:p>
            <a:r>
              <a:rPr lang="en-US" sz="1200" dirty="0">
                <a:latin typeface="Helvetica"/>
                <a:cs typeface="Helvetica"/>
              </a:rPr>
              <a:t>Breast Invasive Carcinoma</a:t>
            </a:r>
          </a:p>
        </p:txBody>
      </p:sp>
      <p:sp>
        <p:nvSpPr>
          <p:cNvPr id="13" name="TextBox 12"/>
          <p:cNvSpPr txBox="1"/>
          <p:nvPr/>
        </p:nvSpPr>
        <p:spPr>
          <a:xfrm>
            <a:off x="2734456" y="3499598"/>
            <a:ext cx="5290565" cy="276999"/>
          </a:xfrm>
          <a:prstGeom prst="rect">
            <a:avLst/>
          </a:prstGeom>
          <a:noFill/>
        </p:spPr>
        <p:txBody>
          <a:bodyPr wrap="square" rtlCol="0">
            <a:spAutoFit/>
          </a:bodyPr>
          <a:lstStyle/>
          <a:p>
            <a:r>
              <a:rPr lang="en-US" sz="1200" dirty="0">
                <a:latin typeface="Helvetica"/>
                <a:cs typeface="Helvetica"/>
              </a:rPr>
              <a:t>Liver Hepatocellular Carcinoma</a:t>
            </a:r>
          </a:p>
        </p:txBody>
      </p:sp>
      <p:sp>
        <p:nvSpPr>
          <p:cNvPr id="14" name="TextBox 13"/>
          <p:cNvSpPr txBox="1"/>
          <p:nvPr/>
        </p:nvSpPr>
        <p:spPr>
          <a:xfrm>
            <a:off x="2886856" y="3661005"/>
            <a:ext cx="5290565" cy="276999"/>
          </a:xfrm>
          <a:prstGeom prst="rect">
            <a:avLst/>
          </a:prstGeom>
          <a:noFill/>
        </p:spPr>
        <p:txBody>
          <a:bodyPr wrap="square" rtlCol="0">
            <a:spAutoFit/>
          </a:bodyPr>
          <a:lstStyle/>
          <a:p>
            <a:r>
              <a:rPr lang="en-US" sz="1200" dirty="0">
                <a:latin typeface="Helvetica"/>
                <a:cs typeface="Helvetica"/>
              </a:rPr>
              <a:t>Kidney Renal Clear Cell Carcinoma</a:t>
            </a:r>
          </a:p>
        </p:txBody>
      </p:sp>
      <p:sp>
        <p:nvSpPr>
          <p:cNvPr id="15" name="TextBox 14"/>
          <p:cNvSpPr txBox="1"/>
          <p:nvPr/>
        </p:nvSpPr>
        <p:spPr>
          <a:xfrm>
            <a:off x="3039256" y="3840426"/>
            <a:ext cx="5290565" cy="276999"/>
          </a:xfrm>
          <a:prstGeom prst="rect">
            <a:avLst/>
          </a:prstGeom>
          <a:noFill/>
        </p:spPr>
        <p:txBody>
          <a:bodyPr wrap="square" rtlCol="0">
            <a:spAutoFit/>
          </a:bodyPr>
          <a:lstStyle/>
          <a:p>
            <a:r>
              <a:rPr lang="en-US" sz="1200" dirty="0">
                <a:latin typeface="Helvetica"/>
                <a:cs typeface="Helvetica"/>
              </a:rPr>
              <a:t>Kidney Renal Papillary Cell Carcinoma</a:t>
            </a:r>
          </a:p>
        </p:txBody>
      </p:sp>
      <p:sp>
        <p:nvSpPr>
          <p:cNvPr id="18" name="TextBox 17"/>
          <p:cNvSpPr txBox="1"/>
          <p:nvPr/>
        </p:nvSpPr>
        <p:spPr>
          <a:xfrm>
            <a:off x="2734456" y="4528085"/>
            <a:ext cx="5290565" cy="276999"/>
          </a:xfrm>
          <a:prstGeom prst="rect">
            <a:avLst/>
          </a:prstGeom>
          <a:noFill/>
        </p:spPr>
        <p:txBody>
          <a:bodyPr wrap="square" rtlCol="0">
            <a:spAutoFit/>
          </a:bodyPr>
          <a:lstStyle/>
          <a:p>
            <a:r>
              <a:rPr lang="en-US" sz="1200" dirty="0">
                <a:latin typeface="Helvetica"/>
                <a:cs typeface="Helvetica"/>
              </a:rPr>
              <a:t>Uterine Corpus </a:t>
            </a:r>
            <a:r>
              <a:rPr lang="en-US" sz="1200" dirty="0" err="1">
                <a:latin typeface="Helvetica"/>
                <a:cs typeface="Helvetica"/>
              </a:rPr>
              <a:t>Endometriod</a:t>
            </a:r>
            <a:r>
              <a:rPr lang="en-US" sz="1200" dirty="0">
                <a:latin typeface="Helvetica"/>
                <a:cs typeface="Helvetica"/>
              </a:rPr>
              <a:t> Carcinoma</a:t>
            </a:r>
          </a:p>
        </p:txBody>
      </p:sp>
      <p:sp>
        <p:nvSpPr>
          <p:cNvPr id="19" name="TextBox 18"/>
          <p:cNvSpPr txBox="1"/>
          <p:nvPr/>
        </p:nvSpPr>
        <p:spPr>
          <a:xfrm>
            <a:off x="2886856" y="4707506"/>
            <a:ext cx="5290565" cy="276999"/>
          </a:xfrm>
          <a:prstGeom prst="rect">
            <a:avLst/>
          </a:prstGeom>
          <a:noFill/>
        </p:spPr>
        <p:txBody>
          <a:bodyPr wrap="square" rtlCol="0">
            <a:spAutoFit/>
          </a:bodyPr>
          <a:lstStyle/>
          <a:p>
            <a:r>
              <a:rPr lang="en-US" sz="1200" dirty="0">
                <a:latin typeface="Helvetica"/>
                <a:cs typeface="Helvetica"/>
              </a:rPr>
              <a:t>Rectum Adenocarcinoma</a:t>
            </a:r>
          </a:p>
        </p:txBody>
      </p:sp>
      <p:sp>
        <p:nvSpPr>
          <p:cNvPr id="20" name="TextBox 19"/>
          <p:cNvSpPr txBox="1"/>
          <p:nvPr/>
        </p:nvSpPr>
        <p:spPr>
          <a:xfrm>
            <a:off x="3039256" y="4886927"/>
            <a:ext cx="5290565" cy="276999"/>
          </a:xfrm>
          <a:prstGeom prst="rect">
            <a:avLst/>
          </a:prstGeom>
          <a:noFill/>
        </p:spPr>
        <p:txBody>
          <a:bodyPr wrap="square" rtlCol="0">
            <a:spAutoFit/>
          </a:bodyPr>
          <a:lstStyle/>
          <a:p>
            <a:r>
              <a:rPr lang="en-US" sz="1200" dirty="0">
                <a:latin typeface="Helvetica"/>
                <a:cs typeface="Helvetica"/>
              </a:rPr>
              <a:t>Colon Adenocarcinoma</a:t>
            </a:r>
          </a:p>
        </p:txBody>
      </p:sp>
      <p:sp>
        <p:nvSpPr>
          <p:cNvPr id="21" name="Freeform 20"/>
          <p:cNvSpPr/>
          <p:nvPr/>
        </p:nvSpPr>
        <p:spPr>
          <a:xfrm>
            <a:off x="1594177" y="2445253"/>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746577" y="2597653"/>
            <a:ext cx="1215897" cy="625351"/>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Lst>
            <a:ahLst/>
            <a:cxnLst>
              <a:cxn ang="0">
                <a:pos x="connsiteX0" y="connsiteY0"/>
              </a:cxn>
              <a:cxn ang="0">
                <a:pos x="connsiteX1" y="connsiteY1"/>
              </a:cxn>
              <a:cxn ang="0">
                <a:pos x="connsiteX2" y="connsiteY2"/>
              </a:cxn>
            </a:cxnLst>
            <a:rect l="l" t="t" r="r" b="b"/>
            <a:pathLst>
              <a:path w="1215897" h="625351">
                <a:moveTo>
                  <a:pt x="1215897" y="0"/>
                </a:moveTo>
                <a:cubicBezTo>
                  <a:pt x="1083049" y="87822"/>
                  <a:pt x="454835" y="130608"/>
                  <a:pt x="252186" y="234193"/>
                </a:cubicBezTo>
                <a:cubicBezTo>
                  <a:pt x="49537" y="337778"/>
                  <a:pt x="272451" y="664295"/>
                  <a:pt x="0" y="62151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1880963" y="2786082"/>
            <a:ext cx="1215897" cy="627896"/>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7194"/>
              <a:gd name="connsiteX1" fmla="*/ 936692 w 1215897"/>
              <a:gd name="connsiteY1" fmla="*/ 351289 h 627194"/>
              <a:gd name="connsiteX2" fmla="*/ 0 w 1215897"/>
              <a:gd name="connsiteY2" fmla="*/ 621510 h 627194"/>
              <a:gd name="connsiteX0" fmla="*/ 1215897 w 1215897"/>
              <a:gd name="connsiteY0" fmla="*/ 0 h 627896"/>
              <a:gd name="connsiteX1" fmla="*/ 603446 w 1215897"/>
              <a:gd name="connsiteY1" fmla="*/ 378311 h 627896"/>
              <a:gd name="connsiteX2" fmla="*/ 0 w 1215897"/>
              <a:gd name="connsiteY2" fmla="*/ 621510 h 627896"/>
            </a:gdLst>
            <a:ahLst/>
            <a:cxnLst>
              <a:cxn ang="0">
                <a:pos x="connsiteX0" y="connsiteY0"/>
              </a:cxn>
              <a:cxn ang="0">
                <a:pos x="connsiteX1" y="connsiteY1"/>
              </a:cxn>
              <a:cxn ang="0">
                <a:pos x="connsiteX2" y="connsiteY2"/>
              </a:cxn>
            </a:cxnLst>
            <a:rect l="l" t="t" r="r" b="b"/>
            <a:pathLst>
              <a:path w="1215897" h="627896">
                <a:moveTo>
                  <a:pt x="1215897" y="0"/>
                </a:moveTo>
                <a:cubicBezTo>
                  <a:pt x="1083049" y="87822"/>
                  <a:pt x="806095" y="274726"/>
                  <a:pt x="603446" y="378311"/>
                </a:cubicBezTo>
                <a:cubicBezTo>
                  <a:pt x="400797" y="481896"/>
                  <a:pt x="272451" y="664295"/>
                  <a:pt x="0" y="62151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042370" y="2947489"/>
            <a:ext cx="1215897" cy="627896"/>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7194"/>
              <a:gd name="connsiteX1" fmla="*/ 936692 w 1215897"/>
              <a:gd name="connsiteY1" fmla="*/ 351289 h 627194"/>
              <a:gd name="connsiteX2" fmla="*/ 0 w 1215897"/>
              <a:gd name="connsiteY2" fmla="*/ 621510 h 627194"/>
              <a:gd name="connsiteX0" fmla="*/ 1215897 w 1215897"/>
              <a:gd name="connsiteY0" fmla="*/ 0 h 627896"/>
              <a:gd name="connsiteX1" fmla="*/ 603446 w 1215897"/>
              <a:gd name="connsiteY1" fmla="*/ 378311 h 627896"/>
              <a:gd name="connsiteX2" fmla="*/ 0 w 1215897"/>
              <a:gd name="connsiteY2" fmla="*/ 621510 h 627896"/>
            </a:gdLst>
            <a:ahLst/>
            <a:cxnLst>
              <a:cxn ang="0">
                <a:pos x="connsiteX0" y="connsiteY0"/>
              </a:cxn>
              <a:cxn ang="0">
                <a:pos x="connsiteX1" y="connsiteY1"/>
              </a:cxn>
              <a:cxn ang="0">
                <a:pos x="connsiteX2" y="connsiteY2"/>
              </a:cxn>
            </a:cxnLst>
            <a:rect l="l" t="t" r="r" b="b"/>
            <a:pathLst>
              <a:path w="1215897" h="627896">
                <a:moveTo>
                  <a:pt x="1215897" y="0"/>
                </a:moveTo>
                <a:cubicBezTo>
                  <a:pt x="1083049" y="87822"/>
                  <a:pt x="806095" y="274726"/>
                  <a:pt x="603446" y="378311"/>
                </a:cubicBezTo>
                <a:cubicBezTo>
                  <a:pt x="400797" y="481896"/>
                  <a:pt x="272451" y="664295"/>
                  <a:pt x="0" y="62151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1594177" y="3724084"/>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1260218" y="3840426"/>
            <a:ext cx="1702256" cy="528877"/>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6166"/>
              <a:gd name="connsiteX1" fmla="*/ 891658 w 1215897"/>
              <a:gd name="connsiteY1" fmla="*/ 297244 h 626166"/>
              <a:gd name="connsiteX2" fmla="*/ 0 w 1215897"/>
              <a:gd name="connsiteY2" fmla="*/ 621510 h 626166"/>
              <a:gd name="connsiteX0" fmla="*/ 1702256 w 1702256"/>
              <a:gd name="connsiteY0" fmla="*/ 0 h 528877"/>
              <a:gd name="connsiteX1" fmla="*/ 1378017 w 1702256"/>
              <a:gd name="connsiteY1" fmla="*/ 297244 h 528877"/>
              <a:gd name="connsiteX2" fmla="*/ 0 w 1702256"/>
              <a:gd name="connsiteY2" fmla="*/ 522429 h 528877"/>
            </a:gdLst>
            <a:ahLst/>
            <a:cxnLst>
              <a:cxn ang="0">
                <a:pos x="connsiteX0" y="connsiteY0"/>
              </a:cxn>
              <a:cxn ang="0">
                <a:pos x="connsiteX1" y="connsiteY1"/>
              </a:cxn>
              <a:cxn ang="0">
                <a:pos x="connsiteX2" y="connsiteY2"/>
              </a:cxn>
            </a:cxnLst>
            <a:rect l="l" t="t" r="r" b="b"/>
            <a:pathLst>
              <a:path w="1702256" h="528877">
                <a:moveTo>
                  <a:pt x="1702256" y="0"/>
                </a:moveTo>
                <a:cubicBezTo>
                  <a:pt x="1569408" y="87822"/>
                  <a:pt x="1661726" y="210173"/>
                  <a:pt x="1378017" y="297244"/>
                </a:cubicBezTo>
                <a:cubicBezTo>
                  <a:pt x="1094308" y="384315"/>
                  <a:pt x="272451" y="565214"/>
                  <a:pt x="0" y="522429"/>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1250498" y="3951219"/>
            <a:ext cx="1846362" cy="549673"/>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7194"/>
              <a:gd name="connsiteX1" fmla="*/ 936692 w 1215897"/>
              <a:gd name="connsiteY1" fmla="*/ 351289 h 627194"/>
              <a:gd name="connsiteX2" fmla="*/ 0 w 1215897"/>
              <a:gd name="connsiteY2" fmla="*/ 621510 h 627194"/>
              <a:gd name="connsiteX0" fmla="*/ 1215897 w 1215897"/>
              <a:gd name="connsiteY0" fmla="*/ 0 h 627896"/>
              <a:gd name="connsiteX1" fmla="*/ 603446 w 1215897"/>
              <a:gd name="connsiteY1" fmla="*/ 378311 h 627896"/>
              <a:gd name="connsiteX2" fmla="*/ 0 w 1215897"/>
              <a:gd name="connsiteY2" fmla="*/ 621510 h 627896"/>
              <a:gd name="connsiteX0" fmla="*/ 1846362 w 1846362"/>
              <a:gd name="connsiteY0" fmla="*/ 0 h 549673"/>
              <a:gd name="connsiteX1" fmla="*/ 1233911 w 1846362"/>
              <a:gd name="connsiteY1" fmla="*/ 378311 h 549673"/>
              <a:gd name="connsiteX2" fmla="*/ 0 w 1846362"/>
              <a:gd name="connsiteY2" fmla="*/ 540444 h 549673"/>
            </a:gdLst>
            <a:ahLst/>
            <a:cxnLst>
              <a:cxn ang="0">
                <a:pos x="connsiteX0" y="connsiteY0"/>
              </a:cxn>
              <a:cxn ang="0">
                <a:pos x="connsiteX1" y="connsiteY1"/>
              </a:cxn>
              <a:cxn ang="0">
                <a:pos x="connsiteX2" y="connsiteY2"/>
              </a:cxn>
            </a:cxnLst>
            <a:rect l="l" t="t" r="r" b="b"/>
            <a:pathLst>
              <a:path w="1846362" h="549673">
                <a:moveTo>
                  <a:pt x="1846362" y="0"/>
                </a:moveTo>
                <a:cubicBezTo>
                  <a:pt x="1713514" y="87822"/>
                  <a:pt x="1541638" y="288237"/>
                  <a:pt x="1233911" y="378311"/>
                </a:cubicBezTo>
                <a:cubicBezTo>
                  <a:pt x="926184" y="468385"/>
                  <a:pt x="272451" y="583229"/>
                  <a:pt x="0" y="540444"/>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1551020" y="4707506"/>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1703420" y="4859906"/>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1675687" y="4706055"/>
            <a:ext cx="1396030" cy="514180"/>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396030 w 1396030"/>
              <a:gd name="connsiteY0" fmla="*/ 306251 h 514180"/>
              <a:gd name="connsiteX1" fmla="*/ 927685 w 1396030"/>
              <a:gd name="connsiteY1" fmla="*/ 504414 h 514180"/>
              <a:gd name="connsiteX2" fmla="*/ 0 w 1396030"/>
              <a:gd name="connsiteY2" fmla="*/ 0 h 514180"/>
            </a:gdLst>
            <a:ahLst/>
            <a:cxnLst>
              <a:cxn ang="0">
                <a:pos x="connsiteX0" y="connsiteY0"/>
              </a:cxn>
              <a:cxn ang="0">
                <a:pos x="connsiteX1" y="connsiteY1"/>
              </a:cxn>
              <a:cxn ang="0">
                <a:pos x="connsiteX2" y="connsiteY2"/>
              </a:cxn>
            </a:cxnLst>
            <a:rect l="l" t="t" r="r" b="b"/>
            <a:pathLst>
              <a:path w="1396030" h="514180">
                <a:moveTo>
                  <a:pt x="1396030" y="306251"/>
                </a:moveTo>
                <a:cubicBezTo>
                  <a:pt x="1263182" y="394073"/>
                  <a:pt x="1160357" y="555456"/>
                  <a:pt x="927685" y="504414"/>
                </a:cubicBezTo>
                <a:cubicBezTo>
                  <a:pt x="695013" y="453372"/>
                  <a:pt x="272451" y="42785"/>
                  <a:pt x="0" y="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1260218" y="1346433"/>
            <a:ext cx="6439754" cy="369332"/>
          </a:xfrm>
          <a:prstGeom prst="rect">
            <a:avLst/>
          </a:prstGeom>
          <a:noFill/>
        </p:spPr>
        <p:txBody>
          <a:bodyPr wrap="square" rtlCol="0">
            <a:spAutoFit/>
          </a:bodyPr>
          <a:lstStyle/>
          <a:p>
            <a:r>
              <a:rPr lang="en-US" dirty="0" err="1">
                <a:latin typeface="Arial"/>
                <a:cs typeface="Arial"/>
              </a:rPr>
              <a:t>RNAseq</a:t>
            </a:r>
            <a:r>
              <a:rPr lang="en-US" dirty="0">
                <a:latin typeface="Arial"/>
                <a:cs typeface="Arial"/>
              </a:rPr>
              <a:t> “</a:t>
            </a:r>
            <a:r>
              <a:rPr lang="en-US" i="1" dirty="0">
                <a:latin typeface="Arial"/>
                <a:cs typeface="Arial"/>
              </a:rPr>
              <a:t>metabolic</a:t>
            </a:r>
            <a:r>
              <a:rPr lang="en-US" dirty="0">
                <a:latin typeface="Arial"/>
                <a:cs typeface="Arial"/>
              </a:rPr>
              <a:t>” </a:t>
            </a:r>
            <a:r>
              <a:rPr lang="en-US" dirty="0" err="1">
                <a:latin typeface="Arial"/>
                <a:cs typeface="Arial"/>
              </a:rPr>
              <a:t>transcriptome</a:t>
            </a:r>
            <a:r>
              <a:rPr lang="en-US" dirty="0">
                <a:latin typeface="Arial"/>
                <a:cs typeface="Arial"/>
              </a:rPr>
              <a:t> of 10 cancers and control</a:t>
            </a:r>
          </a:p>
        </p:txBody>
      </p:sp>
      <p:pic>
        <p:nvPicPr>
          <p:cNvPr id="34" name="Picture 33" descr="PCA_allMetGenesv2.tif"/>
          <p:cNvPicPr>
            <a:picLocks noChangeAspect="1"/>
          </p:cNvPicPr>
          <p:nvPr/>
        </p:nvPicPr>
        <p:blipFill rotWithShape="1">
          <a:blip r:embed="rId4">
            <a:extLst>
              <a:ext uri="{28A0092B-C50C-407E-A947-70E740481C1C}">
                <a14:useLocalDpi xmlns:a14="http://schemas.microsoft.com/office/drawing/2010/main" val="0"/>
              </a:ext>
            </a:extLst>
          </a:blip>
          <a:srcRect r="19717"/>
          <a:stretch/>
        </p:blipFill>
        <p:spPr>
          <a:xfrm>
            <a:off x="5798395" y="2276530"/>
            <a:ext cx="3235274" cy="3464208"/>
          </a:xfrm>
          <a:prstGeom prst="rect">
            <a:avLst/>
          </a:prstGeom>
        </p:spPr>
      </p:pic>
      <p:sp>
        <p:nvSpPr>
          <p:cNvPr id="35" name="Freeform 34"/>
          <p:cNvSpPr/>
          <p:nvPr/>
        </p:nvSpPr>
        <p:spPr>
          <a:xfrm>
            <a:off x="6322611" y="2882210"/>
            <a:ext cx="837917" cy="2597508"/>
          </a:xfrm>
          <a:custGeom>
            <a:avLst/>
            <a:gdLst>
              <a:gd name="connsiteX0" fmla="*/ 204744 w 1015496"/>
              <a:gd name="connsiteY0" fmla="*/ 2638041 h 2895128"/>
              <a:gd name="connsiteX1" fmla="*/ 6597 w 1015496"/>
              <a:gd name="connsiteY1" fmla="*/ 1124799 h 2895128"/>
              <a:gd name="connsiteX2" fmla="*/ 447923 w 1015496"/>
              <a:gd name="connsiteY2" fmla="*/ 197038 h 2895128"/>
              <a:gd name="connsiteX3" fmla="*/ 1015342 w 1015496"/>
              <a:gd name="connsiteY3" fmla="*/ 233068 h 2895128"/>
              <a:gd name="connsiteX4" fmla="*/ 501963 w 1015496"/>
              <a:gd name="connsiteY4" fmla="*/ 2656055 h 2895128"/>
              <a:gd name="connsiteX5" fmla="*/ 204744 w 1015496"/>
              <a:gd name="connsiteY5" fmla="*/ 2638041 h 2895128"/>
              <a:gd name="connsiteX0" fmla="*/ 204744 w 934468"/>
              <a:gd name="connsiteY0" fmla="*/ 2632076 h 2891040"/>
              <a:gd name="connsiteX1" fmla="*/ 6597 w 934468"/>
              <a:gd name="connsiteY1" fmla="*/ 1118834 h 2891040"/>
              <a:gd name="connsiteX2" fmla="*/ 447923 w 934468"/>
              <a:gd name="connsiteY2" fmla="*/ 191073 h 2891040"/>
              <a:gd name="connsiteX3" fmla="*/ 934282 w 934468"/>
              <a:gd name="connsiteY3" fmla="*/ 236110 h 2891040"/>
              <a:gd name="connsiteX4" fmla="*/ 501963 w 934468"/>
              <a:gd name="connsiteY4" fmla="*/ 2650090 h 2891040"/>
              <a:gd name="connsiteX5" fmla="*/ 204744 w 934468"/>
              <a:gd name="connsiteY5" fmla="*/ 2632076 h 2891040"/>
              <a:gd name="connsiteX0" fmla="*/ 198203 w 927927"/>
              <a:gd name="connsiteY0" fmla="*/ 2549517 h 2808481"/>
              <a:gd name="connsiteX1" fmla="*/ 56 w 927927"/>
              <a:gd name="connsiteY1" fmla="*/ 1036275 h 2808481"/>
              <a:gd name="connsiteX2" fmla="*/ 216216 w 927927"/>
              <a:gd name="connsiteY2" fmla="*/ 414765 h 2808481"/>
              <a:gd name="connsiteX3" fmla="*/ 927741 w 927927"/>
              <a:gd name="connsiteY3" fmla="*/ 153551 h 2808481"/>
              <a:gd name="connsiteX4" fmla="*/ 495422 w 927927"/>
              <a:gd name="connsiteY4" fmla="*/ 2567531 h 2808481"/>
              <a:gd name="connsiteX5" fmla="*/ 198203 w 927927"/>
              <a:gd name="connsiteY5" fmla="*/ 2549517 h 2808481"/>
              <a:gd name="connsiteX0" fmla="*/ 198203 w 837917"/>
              <a:gd name="connsiteY0" fmla="*/ 2355335 h 2597508"/>
              <a:gd name="connsiteX1" fmla="*/ 56 w 837917"/>
              <a:gd name="connsiteY1" fmla="*/ 842093 h 2597508"/>
              <a:gd name="connsiteX2" fmla="*/ 216216 w 837917"/>
              <a:gd name="connsiteY2" fmla="*/ 220583 h 2597508"/>
              <a:gd name="connsiteX3" fmla="*/ 837675 w 837917"/>
              <a:gd name="connsiteY3" fmla="*/ 202568 h 2597508"/>
              <a:gd name="connsiteX4" fmla="*/ 495422 w 837917"/>
              <a:gd name="connsiteY4" fmla="*/ 2373349 h 2597508"/>
              <a:gd name="connsiteX5" fmla="*/ 198203 w 837917"/>
              <a:gd name="connsiteY5" fmla="*/ 2355335 h 259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17" h="2597508">
                <a:moveTo>
                  <a:pt x="198203" y="2355335"/>
                </a:moveTo>
                <a:cubicBezTo>
                  <a:pt x="115642" y="2100126"/>
                  <a:pt x="-2946" y="1197885"/>
                  <a:pt x="56" y="842093"/>
                </a:cubicBezTo>
                <a:cubicBezTo>
                  <a:pt x="3058" y="486301"/>
                  <a:pt x="76613" y="327170"/>
                  <a:pt x="216216" y="220583"/>
                </a:cubicBezTo>
                <a:cubicBezTo>
                  <a:pt x="355819" y="113996"/>
                  <a:pt x="828668" y="-207268"/>
                  <a:pt x="837675" y="202568"/>
                </a:cubicBezTo>
                <a:cubicBezTo>
                  <a:pt x="846682" y="612404"/>
                  <a:pt x="602001" y="2014555"/>
                  <a:pt x="495422" y="2373349"/>
                </a:cubicBezTo>
                <a:cubicBezTo>
                  <a:pt x="388843" y="2732144"/>
                  <a:pt x="280764" y="2610544"/>
                  <a:pt x="198203" y="2355335"/>
                </a:cubicBezTo>
                <a:close/>
              </a:path>
            </a:pathLst>
          </a:cu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35"/>
          <p:cNvSpPr/>
          <p:nvPr/>
        </p:nvSpPr>
        <p:spPr>
          <a:xfrm>
            <a:off x="7129561" y="2841141"/>
            <a:ext cx="1751262" cy="1505224"/>
          </a:xfrm>
          <a:custGeom>
            <a:avLst/>
            <a:gdLst>
              <a:gd name="connsiteX0" fmla="*/ 912757 w 1905310"/>
              <a:gd name="connsiteY0" fmla="*/ 1405822 h 1515699"/>
              <a:gd name="connsiteX1" fmla="*/ 102159 w 1905310"/>
              <a:gd name="connsiteY1" fmla="*/ 1360785 h 1515699"/>
              <a:gd name="connsiteX2" fmla="*/ 210239 w 1905310"/>
              <a:gd name="connsiteY2" fmla="*/ 18685 h 1515699"/>
              <a:gd name="connsiteX3" fmla="*/ 1894482 w 1905310"/>
              <a:gd name="connsiteY3" fmla="*/ 631187 h 1515699"/>
              <a:gd name="connsiteX4" fmla="*/ 912757 w 1905310"/>
              <a:gd name="connsiteY4" fmla="*/ 1405822 h 1515699"/>
              <a:gd name="connsiteX0" fmla="*/ 882437 w 1873982"/>
              <a:gd name="connsiteY0" fmla="*/ 1414598 h 1525054"/>
              <a:gd name="connsiteX1" fmla="*/ 71839 w 1873982"/>
              <a:gd name="connsiteY1" fmla="*/ 1369561 h 1525054"/>
              <a:gd name="connsiteX2" fmla="*/ 242966 w 1873982"/>
              <a:gd name="connsiteY2" fmla="*/ 18454 h 1525054"/>
              <a:gd name="connsiteX3" fmla="*/ 1864162 w 1873982"/>
              <a:gd name="connsiteY3" fmla="*/ 639963 h 1525054"/>
              <a:gd name="connsiteX4" fmla="*/ 882437 w 1873982"/>
              <a:gd name="connsiteY4" fmla="*/ 1414598 h 1525054"/>
              <a:gd name="connsiteX0" fmla="*/ 760263 w 1751262"/>
              <a:gd name="connsiteY0" fmla="*/ 1414598 h 1505224"/>
              <a:gd name="connsiteX1" fmla="*/ 264898 w 1751262"/>
              <a:gd name="connsiteY1" fmla="*/ 1333532 h 1505224"/>
              <a:gd name="connsiteX2" fmla="*/ 120792 w 1751262"/>
              <a:gd name="connsiteY2" fmla="*/ 18454 h 1505224"/>
              <a:gd name="connsiteX3" fmla="*/ 1741988 w 1751262"/>
              <a:gd name="connsiteY3" fmla="*/ 639963 h 1505224"/>
              <a:gd name="connsiteX4" fmla="*/ 760263 w 1751262"/>
              <a:gd name="connsiteY4" fmla="*/ 1414598 h 150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262" h="1505224">
                <a:moveTo>
                  <a:pt x="760263" y="1414598"/>
                </a:moveTo>
                <a:cubicBezTo>
                  <a:pt x="514081" y="1530193"/>
                  <a:pt x="371476" y="1566223"/>
                  <a:pt x="264898" y="1333532"/>
                </a:cubicBezTo>
                <a:cubicBezTo>
                  <a:pt x="158320" y="1100841"/>
                  <a:pt x="-177929" y="140054"/>
                  <a:pt x="120792" y="18454"/>
                </a:cubicBezTo>
                <a:cubicBezTo>
                  <a:pt x="419512" y="-103146"/>
                  <a:pt x="1635410" y="407272"/>
                  <a:pt x="1741988" y="639963"/>
                </a:cubicBezTo>
                <a:cubicBezTo>
                  <a:pt x="1848566" y="872654"/>
                  <a:pt x="1006445" y="1299003"/>
                  <a:pt x="760263" y="1414598"/>
                </a:cubicBezTo>
                <a:close/>
              </a:path>
            </a:pathLst>
          </a:cu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6022362" y="2543039"/>
            <a:ext cx="954705" cy="338554"/>
          </a:xfrm>
          <a:prstGeom prst="rect">
            <a:avLst/>
          </a:prstGeom>
          <a:noFill/>
        </p:spPr>
        <p:txBody>
          <a:bodyPr wrap="square" rtlCol="0">
            <a:spAutoFit/>
          </a:bodyPr>
          <a:lstStyle/>
          <a:p>
            <a:r>
              <a:rPr lang="en-US" sz="1600" dirty="0">
                <a:latin typeface="Helvetica"/>
                <a:cs typeface="Helvetica"/>
              </a:rPr>
              <a:t>Normal</a:t>
            </a:r>
            <a:endParaRPr lang="en-US" dirty="0">
              <a:latin typeface="Helvetica"/>
              <a:cs typeface="Helvetica"/>
            </a:endParaRPr>
          </a:p>
        </p:txBody>
      </p:sp>
      <p:sp>
        <p:nvSpPr>
          <p:cNvPr id="40" name="TextBox 39"/>
          <p:cNvSpPr txBox="1"/>
          <p:nvPr/>
        </p:nvSpPr>
        <p:spPr>
          <a:xfrm>
            <a:off x="8078964" y="2800038"/>
            <a:ext cx="954705" cy="338554"/>
          </a:xfrm>
          <a:prstGeom prst="rect">
            <a:avLst/>
          </a:prstGeom>
          <a:noFill/>
        </p:spPr>
        <p:txBody>
          <a:bodyPr wrap="square" rtlCol="0">
            <a:spAutoFit/>
          </a:bodyPr>
          <a:lstStyle/>
          <a:p>
            <a:r>
              <a:rPr lang="en-US" sz="1600" b="1" dirty="0">
                <a:latin typeface="Helvetica"/>
                <a:cs typeface="Helvetica"/>
              </a:rPr>
              <a:t>Tumor</a:t>
            </a:r>
            <a:endParaRPr lang="en-US" b="1" dirty="0">
              <a:latin typeface="Helvetica"/>
              <a:cs typeface="Helvetica"/>
            </a:endParaRPr>
          </a:p>
        </p:txBody>
      </p:sp>
      <p:sp>
        <p:nvSpPr>
          <p:cNvPr id="41" name="TextBox 40"/>
          <p:cNvSpPr txBox="1"/>
          <p:nvPr/>
        </p:nvSpPr>
        <p:spPr>
          <a:xfrm>
            <a:off x="7601611" y="4805084"/>
            <a:ext cx="954705" cy="338554"/>
          </a:xfrm>
          <a:prstGeom prst="rect">
            <a:avLst/>
          </a:prstGeom>
          <a:noFill/>
        </p:spPr>
        <p:txBody>
          <a:bodyPr wrap="square" rtlCol="0">
            <a:spAutoFit/>
          </a:bodyPr>
          <a:lstStyle/>
          <a:p>
            <a:r>
              <a:rPr lang="en-US" sz="1600" dirty="0" err="1">
                <a:solidFill>
                  <a:srgbClr val="FF0000"/>
                </a:solidFill>
                <a:latin typeface="Helvetica"/>
                <a:cs typeface="Helvetica"/>
              </a:rPr>
              <a:t>ccRCC</a:t>
            </a:r>
            <a:endParaRPr lang="en-US" dirty="0">
              <a:solidFill>
                <a:srgbClr val="FF0000"/>
              </a:solidFill>
              <a:latin typeface="Helvetica"/>
              <a:cs typeface="Helvetica"/>
            </a:endParaRPr>
          </a:p>
        </p:txBody>
      </p:sp>
      <p:sp>
        <p:nvSpPr>
          <p:cNvPr id="42" name="Rectangle 2"/>
          <p:cNvSpPr txBox="1">
            <a:spLocks noChangeArrowheads="1"/>
          </p:cNvSpPr>
          <p:nvPr/>
        </p:nvSpPr>
        <p:spPr>
          <a:xfrm>
            <a:off x="250559" y="12978"/>
            <a:ext cx="7549584" cy="1143000"/>
          </a:xfrm>
          <a:prstGeom prst="rect">
            <a:avLst/>
          </a:prstGeom>
        </p:spPr>
        <p:txBody>
          <a:bodyPr/>
          <a:lstStyle/>
          <a:p>
            <a:pPr eaLnBrk="0" hangingPunct="0">
              <a:defRPr/>
            </a:pPr>
            <a:r>
              <a:rPr lang="en-GB" sz="4000" dirty="0">
                <a:latin typeface="Arial" pitchFamily="34" charset="0"/>
                <a:ea typeface="+mj-ea"/>
                <a:cs typeface="Arial" pitchFamily="34" charset="0"/>
              </a:rPr>
              <a:t>Is Metabolism of Cancer Cells Different from Normal Cells</a:t>
            </a:r>
          </a:p>
        </p:txBody>
      </p:sp>
      <p:sp>
        <p:nvSpPr>
          <p:cNvPr id="43" name="Freeform 42"/>
          <p:cNvSpPr/>
          <p:nvPr/>
        </p:nvSpPr>
        <p:spPr>
          <a:xfrm rot="1419692">
            <a:off x="6801818" y="2955478"/>
            <a:ext cx="835459" cy="2376106"/>
          </a:xfrm>
          <a:custGeom>
            <a:avLst/>
            <a:gdLst>
              <a:gd name="connsiteX0" fmla="*/ 912757 w 1905310"/>
              <a:gd name="connsiteY0" fmla="*/ 1405822 h 1515699"/>
              <a:gd name="connsiteX1" fmla="*/ 102159 w 1905310"/>
              <a:gd name="connsiteY1" fmla="*/ 1360785 h 1515699"/>
              <a:gd name="connsiteX2" fmla="*/ 210239 w 1905310"/>
              <a:gd name="connsiteY2" fmla="*/ 18685 h 1515699"/>
              <a:gd name="connsiteX3" fmla="*/ 1894482 w 1905310"/>
              <a:gd name="connsiteY3" fmla="*/ 631187 h 1515699"/>
              <a:gd name="connsiteX4" fmla="*/ 912757 w 1905310"/>
              <a:gd name="connsiteY4" fmla="*/ 1405822 h 1515699"/>
              <a:gd name="connsiteX0" fmla="*/ 882437 w 1873982"/>
              <a:gd name="connsiteY0" fmla="*/ 1414598 h 1525054"/>
              <a:gd name="connsiteX1" fmla="*/ 71839 w 1873982"/>
              <a:gd name="connsiteY1" fmla="*/ 1369561 h 1525054"/>
              <a:gd name="connsiteX2" fmla="*/ 242966 w 1873982"/>
              <a:gd name="connsiteY2" fmla="*/ 18454 h 1525054"/>
              <a:gd name="connsiteX3" fmla="*/ 1864162 w 1873982"/>
              <a:gd name="connsiteY3" fmla="*/ 639963 h 1525054"/>
              <a:gd name="connsiteX4" fmla="*/ 882437 w 1873982"/>
              <a:gd name="connsiteY4" fmla="*/ 1414598 h 1525054"/>
              <a:gd name="connsiteX0" fmla="*/ 760263 w 1751262"/>
              <a:gd name="connsiteY0" fmla="*/ 1414598 h 1505224"/>
              <a:gd name="connsiteX1" fmla="*/ 264898 w 1751262"/>
              <a:gd name="connsiteY1" fmla="*/ 1333532 h 1505224"/>
              <a:gd name="connsiteX2" fmla="*/ 120792 w 1751262"/>
              <a:gd name="connsiteY2" fmla="*/ 18454 h 1505224"/>
              <a:gd name="connsiteX3" fmla="*/ 1741988 w 1751262"/>
              <a:gd name="connsiteY3" fmla="*/ 639963 h 1505224"/>
              <a:gd name="connsiteX4" fmla="*/ 760263 w 1751262"/>
              <a:gd name="connsiteY4" fmla="*/ 1414598 h 150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262" h="1505224">
                <a:moveTo>
                  <a:pt x="760263" y="1414598"/>
                </a:moveTo>
                <a:cubicBezTo>
                  <a:pt x="514081" y="1530193"/>
                  <a:pt x="371476" y="1566223"/>
                  <a:pt x="264898" y="1333532"/>
                </a:cubicBezTo>
                <a:cubicBezTo>
                  <a:pt x="158320" y="1100841"/>
                  <a:pt x="-177929" y="140054"/>
                  <a:pt x="120792" y="18454"/>
                </a:cubicBezTo>
                <a:cubicBezTo>
                  <a:pt x="419512" y="-103146"/>
                  <a:pt x="1635410" y="407272"/>
                  <a:pt x="1741988" y="639963"/>
                </a:cubicBezTo>
                <a:cubicBezTo>
                  <a:pt x="1848566" y="872654"/>
                  <a:pt x="1006445" y="1299003"/>
                  <a:pt x="760263" y="1414598"/>
                </a:cubicBezTo>
                <a:close/>
              </a:path>
            </a:pathLst>
          </a:cu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22025" y="5533597"/>
            <a:ext cx="7379586" cy="646331"/>
          </a:xfrm>
          <a:prstGeom prst="rect">
            <a:avLst/>
          </a:prstGeom>
          <a:noFill/>
        </p:spPr>
        <p:txBody>
          <a:bodyPr wrap="square" rtlCol="0">
            <a:spAutoFit/>
          </a:bodyPr>
          <a:lstStyle/>
          <a:p>
            <a:r>
              <a:rPr lang="en-US" dirty="0">
                <a:latin typeface="Arial"/>
                <a:cs typeface="Arial"/>
              </a:rPr>
              <a:t>Clear cell Renal Cell Carcinoma (kidney cancer) deviates and do not show a clear distinction in terms of transcription of metabolic genes </a:t>
            </a:r>
          </a:p>
        </p:txBody>
      </p:sp>
      <p:sp>
        <p:nvSpPr>
          <p:cNvPr id="4" name="TextBox 3"/>
          <p:cNvSpPr txBox="1"/>
          <p:nvPr/>
        </p:nvSpPr>
        <p:spPr>
          <a:xfrm>
            <a:off x="6406392" y="2173707"/>
            <a:ext cx="2590225" cy="369332"/>
          </a:xfrm>
          <a:prstGeom prst="rect">
            <a:avLst/>
          </a:prstGeom>
          <a:solidFill>
            <a:srgbClr val="FFFFFF"/>
          </a:solidFill>
        </p:spPr>
        <p:txBody>
          <a:bodyPr wrap="none" rtlCol="0">
            <a:spAutoFit/>
          </a:bodyPr>
          <a:lstStyle/>
          <a:p>
            <a:r>
              <a:rPr lang="en-US" b="1" i="1" dirty="0">
                <a:latin typeface="Arial"/>
                <a:cs typeface="Arial"/>
              </a:rPr>
              <a:t>PCA of genes in HMR</a:t>
            </a:r>
          </a:p>
        </p:txBody>
      </p:sp>
      <p:sp>
        <p:nvSpPr>
          <p:cNvPr id="3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67</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74920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9" grpId="0"/>
      <p:bldP spid="39" grpId="1"/>
      <p:bldP spid="40" grpId="0"/>
      <p:bldP spid="40" grpId="1"/>
      <p:bldP spid="41" grpId="0"/>
      <p:bldP spid="43" grpId="0" animBg="1"/>
      <p:bldP spid="43" grpId="1" animBg="1"/>
      <p:bldP spid="43" grpId="2" animBg="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de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199" y="1356033"/>
            <a:ext cx="2385017" cy="3998216"/>
          </a:xfrm>
          <a:prstGeom prst="rect">
            <a:avLst/>
          </a:prstGeom>
        </p:spPr>
      </p:pic>
      <p:pic>
        <p:nvPicPr>
          <p:cNvPr id="9" name="Picture 8" descr="corrVS_GSE1476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6171" y="1911215"/>
            <a:ext cx="2801070" cy="2305218"/>
          </a:xfrm>
          <a:prstGeom prst="rect">
            <a:avLst/>
          </a:prstGeom>
        </p:spPr>
      </p:pic>
      <p:pic>
        <p:nvPicPr>
          <p:cNvPr id="10" name="Picture 9" descr="corrVS_GSE36895.png"/>
          <p:cNvPicPr>
            <a:picLocks noChangeAspect="1"/>
          </p:cNvPicPr>
          <p:nvPr/>
        </p:nvPicPr>
        <p:blipFill rotWithShape="1">
          <a:blip r:embed="rId5">
            <a:extLst>
              <a:ext uri="{28A0092B-C50C-407E-A947-70E740481C1C}">
                <a14:useLocalDpi xmlns:a14="http://schemas.microsoft.com/office/drawing/2010/main" val="0"/>
              </a:ext>
            </a:extLst>
          </a:blip>
          <a:srcRect t="4872" b="8255"/>
          <a:stretch/>
        </p:blipFill>
        <p:spPr>
          <a:xfrm>
            <a:off x="6157028" y="4022488"/>
            <a:ext cx="3177702" cy="1990633"/>
          </a:xfrm>
          <a:prstGeom prst="rect">
            <a:avLst/>
          </a:prstGeom>
        </p:spPr>
      </p:pic>
      <p:sp>
        <p:nvSpPr>
          <p:cNvPr id="11" name="TextBox 10"/>
          <p:cNvSpPr txBox="1"/>
          <p:nvPr/>
        </p:nvSpPr>
        <p:spPr>
          <a:xfrm>
            <a:off x="7399951" y="5977093"/>
            <a:ext cx="1129494" cy="276999"/>
          </a:xfrm>
          <a:prstGeom prst="rect">
            <a:avLst/>
          </a:prstGeom>
          <a:solidFill>
            <a:srgbClr val="FFFFFF"/>
          </a:solidFill>
        </p:spPr>
        <p:txBody>
          <a:bodyPr wrap="square" rtlCol="0">
            <a:spAutoFit/>
          </a:bodyPr>
          <a:lstStyle/>
          <a:p>
            <a:r>
              <a:rPr lang="en-US" sz="1200" dirty="0">
                <a:latin typeface="Helvetica"/>
                <a:cs typeface="Helvetica"/>
              </a:rPr>
              <a:t>log</a:t>
            </a:r>
            <a:r>
              <a:rPr lang="en-US" sz="1200" baseline="-25000" dirty="0">
                <a:latin typeface="Helvetica"/>
                <a:cs typeface="Helvetica"/>
              </a:rPr>
              <a:t>2</a:t>
            </a:r>
            <a:r>
              <a:rPr lang="en-US" sz="1200" dirty="0">
                <a:latin typeface="Helvetica"/>
                <a:cs typeface="Helvetica"/>
              </a:rPr>
              <a:t>FC</a:t>
            </a:r>
          </a:p>
        </p:txBody>
      </p:sp>
      <p:sp>
        <p:nvSpPr>
          <p:cNvPr id="5" name="TextBox 4"/>
          <p:cNvSpPr txBox="1"/>
          <p:nvPr/>
        </p:nvSpPr>
        <p:spPr>
          <a:xfrm>
            <a:off x="310093" y="955923"/>
            <a:ext cx="8324272" cy="400110"/>
          </a:xfrm>
          <a:prstGeom prst="rect">
            <a:avLst/>
          </a:prstGeom>
          <a:noFill/>
        </p:spPr>
        <p:txBody>
          <a:bodyPr wrap="square" rtlCol="0">
            <a:spAutoFit/>
          </a:bodyPr>
          <a:lstStyle/>
          <a:p>
            <a:r>
              <a:rPr lang="en-US" sz="2000" dirty="0">
                <a:latin typeface="Arial"/>
                <a:cs typeface="Arial"/>
              </a:rPr>
              <a:t>Detect transcriptionally regulated hot-spots in the metabolic network</a:t>
            </a:r>
          </a:p>
        </p:txBody>
      </p:sp>
      <p:sp>
        <p:nvSpPr>
          <p:cNvPr id="12" name="TextBox 11"/>
          <p:cNvSpPr txBox="1"/>
          <p:nvPr/>
        </p:nvSpPr>
        <p:spPr>
          <a:xfrm rot="16200000">
            <a:off x="5873692" y="4852545"/>
            <a:ext cx="1549224" cy="276999"/>
          </a:xfrm>
          <a:prstGeom prst="rect">
            <a:avLst/>
          </a:prstGeom>
          <a:solidFill>
            <a:srgbClr val="FFFFFF"/>
          </a:solidFill>
        </p:spPr>
        <p:txBody>
          <a:bodyPr wrap="square" rtlCol="0">
            <a:spAutoFit/>
          </a:bodyPr>
          <a:lstStyle/>
          <a:p>
            <a:r>
              <a:rPr lang="en-US" sz="1200" dirty="0">
                <a:latin typeface="Helvetica"/>
                <a:cs typeface="Helvetica"/>
              </a:rPr>
              <a:t>log</a:t>
            </a:r>
            <a:r>
              <a:rPr lang="en-US" sz="1200" baseline="-25000" dirty="0">
                <a:latin typeface="Helvetica"/>
                <a:cs typeface="Helvetica"/>
              </a:rPr>
              <a:t>2</a:t>
            </a:r>
            <a:r>
              <a:rPr lang="en-US" sz="1200" dirty="0">
                <a:latin typeface="Helvetica"/>
                <a:cs typeface="Helvetica"/>
              </a:rPr>
              <a:t>FC GSE36895</a:t>
            </a:r>
          </a:p>
        </p:txBody>
      </p:sp>
      <p:sp>
        <p:nvSpPr>
          <p:cNvPr id="13" name="TextBox 12"/>
          <p:cNvSpPr txBox="1"/>
          <p:nvPr/>
        </p:nvSpPr>
        <p:spPr>
          <a:xfrm rot="16200000">
            <a:off x="5873692" y="2919442"/>
            <a:ext cx="1549224" cy="276999"/>
          </a:xfrm>
          <a:prstGeom prst="rect">
            <a:avLst/>
          </a:prstGeom>
          <a:solidFill>
            <a:srgbClr val="FFFFFF"/>
          </a:solidFill>
        </p:spPr>
        <p:txBody>
          <a:bodyPr wrap="square" rtlCol="0">
            <a:spAutoFit/>
          </a:bodyPr>
          <a:lstStyle/>
          <a:p>
            <a:r>
              <a:rPr lang="en-US" sz="1200" dirty="0">
                <a:latin typeface="Helvetica"/>
                <a:cs typeface="Helvetica"/>
              </a:rPr>
              <a:t>log</a:t>
            </a:r>
            <a:r>
              <a:rPr lang="en-US" sz="1200" baseline="-25000" dirty="0">
                <a:latin typeface="Helvetica"/>
                <a:cs typeface="Helvetica"/>
              </a:rPr>
              <a:t>2</a:t>
            </a:r>
            <a:r>
              <a:rPr lang="en-US" sz="1200" dirty="0">
                <a:latin typeface="Helvetica"/>
                <a:cs typeface="Helvetica"/>
              </a:rPr>
              <a:t>FC GSE14762</a:t>
            </a:r>
          </a:p>
        </p:txBody>
      </p:sp>
      <p:sp>
        <p:nvSpPr>
          <p:cNvPr id="14" name="TextBox 13"/>
          <p:cNvSpPr txBox="1"/>
          <p:nvPr/>
        </p:nvSpPr>
        <p:spPr>
          <a:xfrm>
            <a:off x="8048423" y="3653175"/>
            <a:ext cx="747552" cy="276999"/>
          </a:xfrm>
          <a:prstGeom prst="rect">
            <a:avLst/>
          </a:prstGeom>
          <a:solidFill>
            <a:srgbClr val="FFFFFF"/>
          </a:solidFill>
        </p:spPr>
        <p:txBody>
          <a:bodyPr wrap="square" rtlCol="0">
            <a:spAutoFit/>
          </a:bodyPr>
          <a:lstStyle/>
          <a:p>
            <a:r>
              <a:rPr lang="en-US" sz="1200" dirty="0">
                <a:latin typeface="Symbol" charset="2"/>
                <a:cs typeface="Symbol" charset="2"/>
              </a:rPr>
              <a:t>r</a:t>
            </a:r>
            <a:r>
              <a:rPr lang="en-US" sz="1200" dirty="0"/>
              <a:t> </a:t>
            </a:r>
            <a:r>
              <a:rPr lang="en-US" sz="1200" dirty="0">
                <a:latin typeface="Helvetica"/>
                <a:cs typeface="Helvetica"/>
              </a:rPr>
              <a:t>= 0.94</a:t>
            </a:r>
          </a:p>
        </p:txBody>
      </p:sp>
      <p:sp>
        <p:nvSpPr>
          <p:cNvPr id="15" name="TextBox 14"/>
          <p:cNvSpPr txBox="1"/>
          <p:nvPr/>
        </p:nvSpPr>
        <p:spPr>
          <a:xfrm>
            <a:off x="8048423" y="5627157"/>
            <a:ext cx="747552" cy="276999"/>
          </a:xfrm>
          <a:prstGeom prst="rect">
            <a:avLst/>
          </a:prstGeom>
          <a:solidFill>
            <a:srgbClr val="FFFFFF"/>
          </a:solidFill>
        </p:spPr>
        <p:txBody>
          <a:bodyPr wrap="square" rtlCol="0">
            <a:spAutoFit/>
          </a:bodyPr>
          <a:lstStyle/>
          <a:p>
            <a:r>
              <a:rPr lang="en-US" sz="1200" dirty="0">
                <a:latin typeface="Symbol" charset="2"/>
                <a:cs typeface="Symbol" charset="2"/>
              </a:rPr>
              <a:t>r</a:t>
            </a:r>
            <a:r>
              <a:rPr lang="en-US" sz="1200" dirty="0"/>
              <a:t> </a:t>
            </a:r>
            <a:r>
              <a:rPr lang="en-US" sz="1200" dirty="0">
                <a:latin typeface="Helvetica"/>
                <a:cs typeface="Helvetica"/>
              </a:rPr>
              <a:t>= 0.96</a:t>
            </a:r>
          </a:p>
        </p:txBody>
      </p:sp>
      <p:pic>
        <p:nvPicPr>
          <p:cNvPr id="16" name="Picture 15" descr="Screen Shot 2012-11-27 at 20.51.28.png"/>
          <p:cNvPicPr>
            <a:picLocks noChangeAspect="1"/>
          </p:cNvPicPr>
          <p:nvPr/>
        </p:nvPicPr>
        <p:blipFill rotWithShape="1">
          <a:blip r:embed="rId6">
            <a:extLst>
              <a:ext uri="{28A0092B-C50C-407E-A947-70E740481C1C}">
                <a14:useLocalDpi xmlns:a14="http://schemas.microsoft.com/office/drawing/2010/main" val="0"/>
              </a:ext>
            </a:extLst>
          </a:blip>
          <a:srcRect t="7284"/>
          <a:stretch/>
        </p:blipFill>
        <p:spPr>
          <a:xfrm>
            <a:off x="117655" y="2059148"/>
            <a:ext cx="2990544" cy="2634095"/>
          </a:xfrm>
          <a:prstGeom prst="rect">
            <a:avLst/>
          </a:prstGeom>
        </p:spPr>
      </p:pic>
      <p:sp>
        <p:nvSpPr>
          <p:cNvPr id="17" name="TextBox 16"/>
          <p:cNvSpPr txBox="1"/>
          <p:nvPr/>
        </p:nvSpPr>
        <p:spPr>
          <a:xfrm>
            <a:off x="482335" y="1650274"/>
            <a:ext cx="2391403" cy="369332"/>
          </a:xfrm>
          <a:prstGeom prst="rect">
            <a:avLst/>
          </a:prstGeom>
          <a:noFill/>
        </p:spPr>
        <p:txBody>
          <a:bodyPr wrap="square" rtlCol="0">
            <a:spAutoFit/>
          </a:bodyPr>
          <a:lstStyle/>
          <a:p>
            <a:r>
              <a:rPr lang="en-US" u="sng" dirty="0">
                <a:latin typeface="Arial"/>
                <a:cs typeface="Arial"/>
              </a:rPr>
              <a:t>Reporter </a:t>
            </a:r>
            <a:r>
              <a:rPr lang="en-US" u="sng" dirty="0" err="1">
                <a:latin typeface="Arial"/>
                <a:cs typeface="Arial"/>
              </a:rPr>
              <a:t>subnetwork</a:t>
            </a:r>
            <a:endParaRPr lang="en-US" u="sng" dirty="0">
              <a:latin typeface="Arial"/>
              <a:cs typeface="Arial"/>
            </a:endParaRPr>
          </a:p>
        </p:txBody>
      </p:sp>
      <p:sp>
        <p:nvSpPr>
          <p:cNvPr id="20" name="Rectangle 2"/>
          <p:cNvSpPr txBox="1">
            <a:spLocks noChangeArrowheads="1"/>
          </p:cNvSpPr>
          <p:nvPr/>
        </p:nvSpPr>
        <p:spPr>
          <a:xfrm>
            <a:off x="250559" y="12978"/>
            <a:ext cx="7549584" cy="1143000"/>
          </a:xfrm>
          <a:prstGeom prst="rect">
            <a:avLst/>
          </a:prstGeom>
        </p:spPr>
        <p:txBody>
          <a:bodyPr/>
          <a:lstStyle/>
          <a:p>
            <a:pPr eaLnBrk="0" hangingPunct="0">
              <a:defRPr/>
            </a:pPr>
            <a:r>
              <a:rPr lang="en-GB" sz="4000" dirty="0">
                <a:latin typeface="Arial" pitchFamily="34" charset="0"/>
                <a:ea typeface="+mj-ea"/>
                <a:cs typeface="Arial" pitchFamily="34" charset="0"/>
              </a:rPr>
              <a:t>Detailed Analysis of </a:t>
            </a:r>
            <a:r>
              <a:rPr lang="en-GB" sz="4000" dirty="0" err="1">
                <a:latin typeface="Arial" pitchFamily="34" charset="0"/>
                <a:ea typeface="+mj-ea"/>
                <a:cs typeface="Arial" pitchFamily="34" charset="0"/>
              </a:rPr>
              <a:t>ccRCC</a:t>
            </a:r>
            <a:endParaRPr lang="en-GB" sz="4000" dirty="0">
              <a:latin typeface="Arial" pitchFamily="34" charset="0"/>
              <a:ea typeface="+mj-ea"/>
              <a:cs typeface="Arial" pitchFamily="34" charset="0"/>
            </a:endParaRPr>
          </a:p>
        </p:txBody>
      </p:sp>
      <p:sp>
        <p:nvSpPr>
          <p:cNvPr id="4" name="TextBox 3"/>
          <p:cNvSpPr txBox="1"/>
          <p:nvPr/>
        </p:nvSpPr>
        <p:spPr>
          <a:xfrm>
            <a:off x="3408983" y="5024384"/>
            <a:ext cx="1469688" cy="923330"/>
          </a:xfrm>
          <a:prstGeom prst="rect">
            <a:avLst/>
          </a:prstGeom>
          <a:noFill/>
        </p:spPr>
        <p:txBody>
          <a:bodyPr wrap="square" rtlCol="0">
            <a:spAutoFit/>
          </a:bodyPr>
          <a:lstStyle/>
          <a:p>
            <a:pPr algn="ctr"/>
            <a:r>
              <a:rPr lang="en-US" dirty="0">
                <a:latin typeface="Arial"/>
                <a:cs typeface="Arial"/>
              </a:rPr>
              <a:t>Chondroitin sulfate biosynthesis</a:t>
            </a:r>
          </a:p>
        </p:txBody>
      </p:sp>
      <p:sp>
        <p:nvSpPr>
          <p:cNvPr id="21" name="TextBox 20"/>
          <p:cNvSpPr txBox="1"/>
          <p:nvPr/>
        </p:nvSpPr>
        <p:spPr>
          <a:xfrm rot="16200000">
            <a:off x="4227699" y="3962476"/>
            <a:ext cx="2606062" cy="646331"/>
          </a:xfrm>
          <a:prstGeom prst="rect">
            <a:avLst/>
          </a:prstGeom>
          <a:noFill/>
        </p:spPr>
        <p:txBody>
          <a:bodyPr wrap="square" rtlCol="0">
            <a:spAutoFit/>
          </a:bodyPr>
          <a:lstStyle/>
          <a:p>
            <a:pPr algn="ctr"/>
            <a:r>
              <a:rPr lang="en-US" dirty="0">
                <a:latin typeface="Arial"/>
                <a:cs typeface="Arial"/>
              </a:rPr>
              <a:t>Heparin sulfate biosynthesis</a:t>
            </a:r>
          </a:p>
        </p:txBody>
      </p:sp>
      <p:sp>
        <p:nvSpPr>
          <p:cNvPr id="6" name="Rectangle 5"/>
          <p:cNvSpPr/>
          <p:nvPr/>
        </p:nvSpPr>
        <p:spPr>
          <a:xfrm>
            <a:off x="3297100" y="3129955"/>
            <a:ext cx="1684203" cy="2787029"/>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024623" y="3129956"/>
            <a:ext cx="829273" cy="2224294"/>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670685" y="1438473"/>
            <a:ext cx="2258916" cy="646331"/>
          </a:xfrm>
          <a:prstGeom prst="rect">
            <a:avLst/>
          </a:prstGeom>
          <a:noFill/>
        </p:spPr>
        <p:txBody>
          <a:bodyPr wrap="square" rtlCol="0">
            <a:spAutoFit/>
          </a:bodyPr>
          <a:lstStyle/>
          <a:p>
            <a:pPr algn="ctr"/>
            <a:r>
              <a:rPr lang="en-US" dirty="0">
                <a:latin typeface="Arial"/>
                <a:cs typeface="Arial"/>
              </a:rPr>
              <a:t>Confirmed by two other data-sets </a:t>
            </a:r>
          </a:p>
        </p:txBody>
      </p:sp>
      <p:sp>
        <p:nvSpPr>
          <p:cNvPr id="24" name="TextBox 23"/>
          <p:cNvSpPr txBox="1"/>
          <p:nvPr/>
        </p:nvSpPr>
        <p:spPr>
          <a:xfrm>
            <a:off x="104826" y="4926953"/>
            <a:ext cx="2897203" cy="1015663"/>
          </a:xfrm>
          <a:prstGeom prst="rect">
            <a:avLst/>
          </a:prstGeom>
          <a:noFill/>
        </p:spPr>
        <p:txBody>
          <a:bodyPr wrap="square" rtlCol="0">
            <a:spAutoFit/>
          </a:bodyPr>
          <a:lstStyle/>
          <a:p>
            <a:pPr algn="ctr"/>
            <a:r>
              <a:rPr lang="en-US" sz="2000" dirty="0">
                <a:latin typeface="Arial"/>
                <a:cs typeface="Arial"/>
              </a:rPr>
              <a:t>Role of chondroitin sulfate in </a:t>
            </a:r>
            <a:r>
              <a:rPr lang="en-US" sz="2000" dirty="0" err="1">
                <a:latin typeface="Arial"/>
                <a:cs typeface="Arial"/>
              </a:rPr>
              <a:t>ccRCC</a:t>
            </a:r>
            <a:r>
              <a:rPr lang="en-US" sz="2000" dirty="0">
                <a:latin typeface="Arial"/>
                <a:cs typeface="Arial"/>
              </a:rPr>
              <a:t> is not clear</a:t>
            </a:r>
          </a:p>
        </p:txBody>
      </p:sp>
      <p:sp>
        <p:nvSpPr>
          <p:cNvPr id="2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62009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559" y="1292509"/>
            <a:ext cx="8324272" cy="707886"/>
          </a:xfrm>
          <a:prstGeom prst="rect">
            <a:avLst/>
          </a:prstGeom>
          <a:noFill/>
        </p:spPr>
        <p:txBody>
          <a:bodyPr wrap="square" rtlCol="0">
            <a:spAutoFit/>
          </a:bodyPr>
          <a:lstStyle/>
          <a:p>
            <a:r>
              <a:rPr lang="en-US" sz="2000" dirty="0">
                <a:latin typeface="Helvetica"/>
                <a:cs typeface="Helvetica"/>
              </a:rPr>
              <a:t>We identified &gt;2,000 genes in the HMR to be changed in 66 tumors of </a:t>
            </a:r>
            <a:r>
              <a:rPr lang="en-US" sz="2000" dirty="0" err="1">
                <a:latin typeface="Helvetica"/>
                <a:cs typeface="Helvetica"/>
              </a:rPr>
              <a:t>ccRCC</a:t>
            </a:r>
            <a:endParaRPr lang="en-US" sz="2000" dirty="0">
              <a:latin typeface="Helvetica"/>
              <a:cs typeface="Helvetica"/>
            </a:endParaRPr>
          </a:p>
        </p:txBody>
      </p:sp>
      <p:sp>
        <p:nvSpPr>
          <p:cNvPr id="20" name="TextBox 19"/>
          <p:cNvSpPr txBox="1"/>
          <p:nvPr/>
        </p:nvSpPr>
        <p:spPr>
          <a:xfrm>
            <a:off x="343933" y="2623771"/>
            <a:ext cx="2159915" cy="1477328"/>
          </a:xfrm>
          <a:prstGeom prst="rect">
            <a:avLst/>
          </a:prstGeom>
          <a:noFill/>
          <a:ln>
            <a:solidFill>
              <a:schemeClr val="tx1"/>
            </a:solidFill>
          </a:ln>
        </p:spPr>
        <p:txBody>
          <a:bodyPr wrap="square" rtlCol="0">
            <a:spAutoFit/>
          </a:bodyPr>
          <a:lstStyle/>
          <a:p>
            <a:pPr algn="ctr"/>
            <a:r>
              <a:rPr lang="en-US" dirty="0">
                <a:latin typeface="Arial"/>
                <a:cs typeface="Arial"/>
              </a:rPr>
              <a:t>Interestingly, </a:t>
            </a:r>
            <a:r>
              <a:rPr lang="en-US" dirty="0" err="1">
                <a:latin typeface="Arial"/>
                <a:cs typeface="Arial"/>
              </a:rPr>
              <a:t>ccRCC</a:t>
            </a:r>
            <a:r>
              <a:rPr lang="en-US" dirty="0">
                <a:latin typeface="Arial"/>
                <a:cs typeface="Arial"/>
              </a:rPr>
              <a:t> regulated some metabolic genes in different directions</a:t>
            </a:r>
          </a:p>
        </p:txBody>
      </p:sp>
      <p:pic>
        <p:nvPicPr>
          <p:cNvPr id="4" name="Picture 3" descr="KIRC_cluster.png"/>
          <p:cNvPicPr>
            <a:picLocks noChangeAspect="1"/>
          </p:cNvPicPr>
          <p:nvPr/>
        </p:nvPicPr>
        <p:blipFill rotWithShape="1">
          <a:blip r:embed="rId3">
            <a:extLst>
              <a:ext uri="{28A0092B-C50C-407E-A947-70E740481C1C}">
                <a14:useLocalDpi xmlns:a14="http://schemas.microsoft.com/office/drawing/2010/main" val="0"/>
              </a:ext>
            </a:extLst>
          </a:blip>
          <a:srcRect l="6516" t="10356" r="17154" b="9428"/>
          <a:stretch/>
        </p:blipFill>
        <p:spPr>
          <a:xfrm>
            <a:off x="2994718" y="1891184"/>
            <a:ext cx="5937633" cy="3206999"/>
          </a:xfrm>
          <a:prstGeom prst="rect">
            <a:avLst/>
          </a:prstGeom>
        </p:spPr>
      </p:pic>
      <p:pic>
        <p:nvPicPr>
          <p:cNvPr id="6" name="Picture 5" descr="KIRC_TS_HeatMap.png"/>
          <p:cNvPicPr>
            <a:picLocks noChangeAspect="1"/>
          </p:cNvPicPr>
          <p:nvPr/>
        </p:nvPicPr>
        <p:blipFill rotWithShape="1">
          <a:blip r:embed="rId4">
            <a:extLst>
              <a:ext uri="{28A0092B-C50C-407E-A947-70E740481C1C}">
                <a14:useLocalDpi xmlns:a14="http://schemas.microsoft.com/office/drawing/2010/main" val="0"/>
              </a:ext>
            </a:extLst>
          </a:blip>
          <a:srcRect l="16949"/>
          <a:stretch/>
        </p:blipFill>
        <p:spPr>
          <a:xfrm>
            <a:off x="4192603" y="4602761"/>
            <a:ext cx="5281782" cy="1530776"/>
          </a:xfrm>
          <a:prstGeom prst="rect">
            <a:avLst/>
          </a:prstGeom>
        </p:spPr>
      </p:pic>
      <p:pic>
        <p:nvPicPr>
          <p:cNvPr id="22" name="Picture 21" descr="KIRC_TS_HeatMap.png"/>
          <p:cNvPicPr>
            <a:picLocks noChangeAspect="1"/>
          </p:cNvPicPr>
          <p:nvPr/>
        </p:nvPicPr>
        <p:blipFill rotWithShape="1">
          <a:blip r:embed="rId4">
            <a:extLst>
              <a:ext uri="{28A0092B-C50C-407E-A947-70E740481C1C}">
                <a14:useLocalDpi xmlns:a14="http://schemas.microsoft.com/office/drawing/2010/main" val="0"/>
              </a:ext>
            </a:extLst>
          </a:blip>
          <a:srcRect r="83037"/>
          <a:stretch/>
        </p:blipFill>
        <p:spPr>
          <a:xfrm>
            <a:off x="2310214" y="4602761"/>
            <a:ext cx="901376" cy="1279059"/>
          </a:xfrm>
          <a:prstGeom prst="rect">
            <a:avLst/>
          </a:prstGeom>
        </p:spPr>
      </p:pic>
      <p:sp>
        <p:nvSpPr>
          <p:cNvPr id="7" name="TextBox 6"/>
          <p:cNvSpPr txBox="1"/>
          <p:nvPr/>
        </p:nvSpPr>
        <p:spPr>
          <a:xfrm>
            <a:off x="2841608" y="4665827"/>
            <a:ext cx="433031" cy="954107"/>
          </a:xfrm>
          <a:prstGeom prst="rect">
            <a:avLst/>
          </a:prstGeom>
          <a:noFill/>
        </p:spPr>
        <p:txBody>
          <a:bodyPr wrap="square" rtlCol="0">
            <a:spAutoFit/>
          </a:bodyPr>
          <a:lstStyle/>
          <a:p>
            <a:r>
              <a:rPr lang="en-US" sz="1400" dirty="0">
                <a:latin typeface="Helvetica"/>
                <a:cs typeface="Helvetica"/>
              </a:rPr>
              <a:t>4</a:t>
            </a:r>
          </a:p>
          <a:p>
            <a:r>
              <a:rPr lang="en-US" sz="1400" dirty="0">
                <a:latin typeface="Helvetica"/>
                <a:cs typeface="Helvetica"/>
              </a:rPr>
              <a:t>3</a:t>
            </a:r>
          </a:p>
          <a:p>
            <a:r>
              <a:rPr lang="en-US" sz="1400" dirty="0">
                <a:latin typeface="Helvetica"/>
                <a:cs typeface="Helvetica"/>
              </a:rPr>
              <a:t>2</a:t>
            </a:r>
          </a:p>
          <a:p>
            <a:r>
              <a:rPr lang="en-US" sz="1400" dirty="0">
                <a:latin typeface="Helvetica"/>
                <a:cs typeface="Helvetica"/>
              </a:rPr>
              <a:t>1</a:t>
            </a:r>
            <a:endParaRPr lang="en-US" dirty="0">
              <a:latin typeface="Helvetica"/>
              <a:cs typeface="Helvetica"/>
            </a:endParaRPr>
          </a:p>
        </p:txBody>
      </p:sp>
      <p:sp>
        <p:nvSpPr>
          <p:cNvPr id="11" name="Rectangle 2"/>
          <p:cNvSpPr txBox="1">
            <a:spLocks noChangeArrowheads="1"/>
          </p:cNvSpPr>
          <p:nvPr/>
        </p:nvSpPr>
        <p:spPr>
          <a:xfrm>
            <a:off x="250559" y="12978"/>
            <a:ext cx="7549584" cy="1143000"/>
          </a:xfrm>
          <a:prstGeom prst="rect">
            <a:avLst/>
          </a:prstGeom>
        </p:spPr>
        <p:txBody>
          <a:bodyPr/>
          <a:lstStyle/>
          <a:p>
            <a:pPr eaLnBrk="0" hangingPunct="0">
              <a:defRPr/>
            </a:pPr>
            <a:r>
              <a:rPr lang="en-GB" sz="3600" dirty="0">
                <a:latin typeface="Arial" pitchFamily="34" charset="0"/>
                <a:ea typeface="+mj-ea"/>
                <a:cs typeface="Arial" pitchFamily="34" charset="0"/>
              </a:rPr>
              <a:t>Cancer is Associated with Many Different Metabolic Changes</a:t>
            </a:r>
          </a:p>
        </p:txBody>
      </p:sp>
      <p:sp>
        <p:nvSpPr>
          <p:cNvPr id="21" name="TextBox 20"/>
          <p:cNvSpPr txBox="1"/>
          <p:nvPr/>
        </p:nvSpPr>
        <p:spPr>
          <a:xfrm>
            <a:off x="343933" y="4621342"/>
            <a:ext cx="2177929" cy="1200329"/>
          </a:xfrm>
          <a:prstGeom prst="rect">
            <a:avLst/>
          </a:prstGeom>
          <a:noFill/>
          <a:ln>
            <a:solidFill>
              <a:schemeClr val="tx1"/>
            </a:solidFill>
          </a:ln>
        </p:spPr>
        <p:txBody>
          <a:bodyPr wrap="square" rtlCol="0">
            <a:spAutoFit/>
          </a:bodyPr>
          <a:lstStyle/>
          <a:p>
            <a:pPr algn="ctr"/>
            <a:r>
              <a:rPr lang="en-US" dirty="0">
                <a:latin typeface="Arial"/>
                <a:cs typeface="Arial"/>
              </a:rPr>
              <a:t>The two cluster correlate with tumor stage </a:t>
            </a:r>
          </a:p>
          <a:p>
            <a:pPr algn="ctr"/>
            <a:r>
              <a:rPr lang="en-US" dirty="0">
                <a:latin typeface="Arial"/>
                <a:cs typeface="Arial"/>
              </a:rPr>
              <a:t>(</a:t>
            </a:r>
            <a:r>
              <a:rPr lang="en-US" i="1" dirty="0">
                <a:latin typeface="Arial"/>
                <a:cs typeface="Arial"/>
              </a:rPr>
              <a:t>p </a:t>
            </a:r>
            <a:r>
              <a:rPr lang="en-US" dirty="0">
                <a:latin typeface="Arial"/>
                <a:cs typeface="Arial"/>
              </a:rPr>
              <a:t>= 0.00023)</a:t>
            </a: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69</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82675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Group 177"/>
          <p:cNvGrpSpPr>
            <a:grpSpLocks/>
          </p:cNvGrpSpPr>
          <p:nvPr/>
        </p:nvGrpSpPr>
        <p:grpSpPr bwMode="auto">
          <a:xfrm>
            <a:off x="2906713" y="3541712"/>
            <a:ext cx="3328987" cy="828675"/>
            <a:chOff x="960" y="423"/>
            <a:chExt cx="3840" cy="3474"/>
          </a:xfrm>
        </p:grpSpPr>
        <p:pic>
          <p:nvPicPr>
            <p:cNvPr id="18470" name="Picture 178" descr="PersonalNetwork"/>
            <p:cNvPicPr>
              <a:picLocks noChangeAspect="1" noChangeArrowheads="1"/>
            </p:cNvPicPr>
            <p:nvPr/>
          </p:nvPicPr>
          <p:blipFill>
            <a:blip r:embed="rId2"/>
            <a:srcRect/>
            <a:stretch>
              <a:fillRect/>
            </a:stretch>
          </p:blipFill>
          <p:spPr bwMode="auto">
            <a:xfrm>
              <a:off x="960" y="423"/>
              <a:ext cx="3840" cy="3474"/>
            </a:xfrm>
            <a:prstGeom prst="rect">
              <a:avLst/>
            </a:prstGeom>
            <a:noFill/>
            <a:ln w="9525">
              <a:noFill/>
              <a:miter lim="800000"/>
              <a:headEnd/>
              <a:tailEnd/>
            </a:ln>
          </p:spPr>
        </p:pic>
        <p:sp>
          <p:nvSpPr>
            <p:cNvPr id="18471" name="Rectangle 179"/>
            <p:cNvSpPr>
              <a:spLocks noChangeArrowheads="1"/>
            </p:cNvSpPr>
            <p:nvPr/>
          </p:nvSpPr>
          <p:spPr bwMode="auto">
            <a:xfrm>
              <a:off x="3504" y="3024"/>
              <a:ext cx="1200" cy="192"/>
            </a:xfrm>
            <a:prstGeom prst="rect">
              <a:avLst/>
            </a:prstGeom>
            <a:solidFill>
              <a:schemeClr val="bg1"/>
            </a:solidFill>
            <a:ln w="9525">
              <a:noFill/>
              <a:miter lim="800000"/>
              <a:headEnd/>
              <a:tailEnd/>
            </a:ln>
          </p:spPr>
          <p:txBody>
            <a:bodyPr wrap="none" anchor="ctr"/>
            <a:lstStyle/>
            <a:p>
              <a:endParaRPr lang="en-US"/>
            </a:p>
          </p:txBody>
        </p:sp>
      </p:grpSp>
      <p:sp>
        <p:nvSpPr>
          <p:cNvPr id="2" name="Up Arrow 1"/>
          <p:cNvSpPr/>
          <p:nvPr/>
        </p:nvSpPr>
        <p:spPr bwMode="auto">
          <a:xfrm rot="13767153">
            <a:off x="6093923" y="2688754"/>
            <a:ext cx="579438" cy="1143000"/>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3" name="Rectangle 2"/>
          <p:cNvSpPr/>
          <p:nvPr/>
        </p:nvSpPr>
        <p:spPr bwMode="auto">
          <a:xfrm rot="10800000">
            <a:off x="1295400" y="752474"/>
            <a:ext cx="7543800" cy="25114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5" name="Rectangle 4"/>
          <p:cNvSpPr/>
          <p:nvPr/>
        </p:nvSpPr>
        <p:spPr bwMode="auto">
          <a:xfrm>
            <a:off x="266700" y="4697735"/>
            <a:ext cx="7543800" cy="152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6" name="Up Arrow 5"/>
          <p:cNvSpPr/>
          <p:nvPr/>
        </p:nvSpPr>
        <p:spPr bwMode="auto">
          <a:xfrm rot="2967153">
            <a:off x="2553191" y="4126511"/>
            <a:ext cx="579437" cy="1143000"/>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pic>
        <p:nvPicPr>
          <p:cNvPr id="18438" name="Picture 167" descr="germlinegenomicsfig1"/>
          <p:cNvPicPr>
            <a:picLocks noChangeAspect="1" noChangeArrowheads="1"/>
          </p:cNvPicPr>
          <p:nvPr/>
        </p:nvPicPr>
        <p:blipFill>
          <a:blip r:embed="rId3"/>
          <a:srcRect/>
          <a:stretch>
            <a:fillRect/>
          </a:stretch>
        </p:blipFill>
        <p:spPr bwMode="auto">
          <a:xfrm>
            <a:off x="3200400" y="1757362"/>
            <a:ext cx="914400" cy="911225"/>
          </a:xfrm>
          <a:prstGeom prst="rect">
            <a:avLst/>
          </a:prstGeom>
          <a:noFill/>
          <a:ln w="9525">
            <a:noFill/>
            <a:miter lim="800000"/>
            <a:headEnd/>
            <a:tailEnd/>
          </a:ln>
        </p:spPr>
      </p:pic>
      <p:pic>
        <p:nvPicPr>
          <p:cNvPr id="18439" name="Picture 169" descr="2D Gel of Eagan proteins"/>
          <p:cNvPicPr>
            <a:picLocks noChangeAspect="1" noChangeArrowheads="1"/>
          </p:cNvPicPr>
          <p:nvPr/>
        </p:nvPicPr>
        <p:blipFill>
          <a:blip r:embed="rId4"/>
          <a:srcRect/>
          <a:stretch>
            <a:fillRect/>
          </a:stretch>
        </p:blipFill>
        <p:spPr bwMode="auto">
          <a:xfrm>
            <a:off x="4648200" y="1757362"/>
            <a:ext cx="836613" cy="838200"/>
          </a:xfrm>
          <a:prstGeom prst="rect">
            <a:avLst/>
          </a:prstGeom>
          <a:noFill/>
          <a:ln w="9525">
            <a:noFill/>
            <a:miter lim="800000"/>
            <a:headEnd/>
            <a:tailEnd/>
          </a:ln>
        </p:spPr>
      </p:pic>
      <p:pic>
        <p:nvPicPr>
          <p:cNvPr id="18440" name="Picture 171" descr="exampleUrine"/>
          <p:cNvPicPr>
            <a:picLocks noChangeAspect="1" noChangeArrowheads="1"/>
          </p:cNvPicPr>
          <p:nvPr/>
        </p:nvPicPr>
        <p:blipFill>
          <a:blip r:embed="rId5"/>
          <a:srcRect/>
          <a:stretch>
            <a:fillRect/>
          </a:stretch>
        </p:blipFill>
        <p:spPr bwMode="auto">
          <a:xfrm>
            <a:off x="5791200" y="1777999"/>
            <a:ext cx="1143000" cy="785813"/>
          </a:xfrm>
          <a:prstGeom prst="rect">
            <a:avLst/>
          </a:prstGeom>
          <a:noFill/>
          <a:ln w="9525">
            <a:noFill/>
            <a:miter lim="800000"/>
            <a:headEnd/>
            <a:tailEnd/>
          </a:ln>
        </p:spPr>
      </p:pic>
      <p:pic>
        <p:nvPicPr>
          <p:cNvPr id="18441" name="Picture 440"/>
          <p:cNvPicPr>
            <a:picLocks noChangeAspect="1" noChangeArrowheads="1"/>
          </p:cNvPicPr>
          <p:nvPr/>
        </p:nvPicPr>
        <p:blipFill>
          <a:blip r:embed="rId6"/>
          <a:srcRect/>
          <a:stretch>
            <a:fillRect/>
          </a:stretch>
        </p:blipFill>
        <p:spPr bwMode="auto">
          <a:xfrm>
            <a:off x="4637088" y="842962"/>
            <a:ext cx="831850" cy="838200"/>
          </a:xfrm>
          <a:prstGeom prst="rect">
            <a:avLst/>
          </a:prstGeom>
          <a:noFill/>
          <a:ln w="9525">
            <a:noFill/>
            <a:miter lim="800000"/>
            <a:headEnd/>
            <a:tailEnd/>
          </a:ln>
        </p:spPr>
      </p:pic>
      <p:pic>
        <p:nvPicPr>
          <p:cNvPr id="18442" name="Picture 441"/>
          <p:cNvPicPr>
            <a:picLocks noChangeAspect="1" noChangeArrowheads="1"/>
          </p:cNvPicPr>
          <p:nvPr/>
        </p:nvPicPr>
        <p:blipFill>
          <a:blip r:embed="rId7"/>
          <a:srcRect/>
          <a:stretch>
            <a:fillRect/>
          </a:stretch>
        </p:blipFill>
        <p:spPr bwMode="auto">
          <a:xfrm>
            <a:off x="6096000" y="919162"/>
            <a:ext cx="990600" cy="593725"/>
          </a:xfrm>
          <a:prstGeom prst="rect">
            <a:avLst/>
          </a:prstGeom>
          <a:noFill/>
          <a:ln w="9525">
            <a:noFill/>
            <a:miter lim="800000"/>
            <a:headEnd/>
            <a:tailEnd/>
          </a:ln>
        </p:spPr>
      </p:pic>
      <p:pic>
        <p:nvPicPr>
          <p:cNvPr id="18443" name="Picture 442"/>
          <p:cNvPicPr>
            <a:picLocks noChangeAspect="1" noChangeArrowheads="1"/>
          </p:cNvPicPr>
          <p:nvPr/>
        </p:nvPicPr>
        <p:blipFill>
          <a:blip r:embed="rId8"/>
          <a:srcRect/>
          <a:stretch>
            <a:fillRect/>
          </a:stretch>
        </p:blipFill>
        <p:spPr bwMode="auto">
          <a:xfrm>
            <a:off x="7620000" y="808037"/>
            <a:ext cx="877888" cy="793750"/>
          </a:xfrm>
          <a:prstGeom prst="rect">
            <a:avLst/>
          </a:prstGeom>
          <a:noFill/>
          <a:ln w="9525">
            <a:noFill/>
            <a:miter lim="800000"/>
            <a:headEnd/>
            <a:tailEnd/>
          </a:ln>
        </p:spPr>
      </p:pic>
      <p:pic>
        <p:nvPicPr>
          <p:cNvPr id="18444" name="Picture 456"/>
          <p:cNvPicPr>
            <a:picLocks noChangeAspect="1" noChangeArrowheads="1"/>
          </p:cNvPicPr>
          <p:nvPr/>
        </p:nvPicPr>
        <p:blipFill>
          <a:blip r:embed="rId9"/>
          <a:srcRect/>
          <a:stretch>
            <a:fillRect/>
          </a:stretch>
        </p:blipFill>
        <p:spPr bwMode="auto">
          <a:xfrm>
            <a:off x="1447800" y="1112837"/>
            <a:ext cx="990600" cy="228600"/>
          </a:xfrm>
          <a:prstGeom prst="rect">
            <a:avLst/>
          </a:prstGeom>
          <a:noFill/>
          <a:ln w="9525">
            <a:noFill/>
            <a:miter lim="800000"/>
            <a:headEnd/>
            <a:tailEnd/>
          </a:ln>
        </p:spPr>
      </p:pic>
      <p:pic>
        <p:nvPicPr>
          <p:cNvPr id="18445" name="Picture 467" descr="fig-pputida-genome"/>
          <p:cNvPicPr>
            <a:picLocks noChangeAspect="1" noChangeArrowheads="1"/>
          </p:cNvPicPr>
          <p:nvPr/>
        </p:nvPicPr>
        <p:blipFill>
          <a:blip r:embed="rId10"/>
          <a:srcRect/>
          <a:stretch>
            <a:fillRect/>
          </a:stretch>
        </p:blipFill>
        <p:spPr bwMode="auto">
          <a:xfrm>
            <a:off x="1371600" y="1681162"/>
            <a:ext cx="1219200" cy="1052512"/>
          </a:xfrm>
          <a:prstGeom prst="rect">
            <a:avLst/>
          </a:prstGeom>
          <a:noFill/>
          <a:ln w="9525">
            <a:noFill/>
            <a:miter lim="800000"/>
            <a:headEnd/>
            <a:tailEnd/>
          </a:ln>
        </p:spPr>
      </p:pic>
      <p:pic>
        <p:nvPicPr>
          <p:cNvPr id="18446" name="Picture 468" descr="keggMetabolism"/>
          <p:cNvPicPr>
            <a:picLocks noChangeAspect="1" noChangeArrowheads="1"/>
          </p:cNvPicPr>
          <p:nvPr/>
        </p:nvPicPr>
        <p:blipFill>
          <a:blip r:embed="rId11"/>
          <a:srcRect l="3703" t="12630" r="3703" b="2942"/>
          <a:stretch>
            <a:fillRect/>
          </a:stretch>
        </p:blipFill>
        <p:spPr bwMode="auto">
          <a:xfrm>
            <a:off x="7467600" y="1681162"/>
            <a:ext cx="812800" cy="990600"/>
          </a:xfrm>
          <a:prstGeom prst="rect">
            <a:avLst/>
          </a:prstGeom>
          <a:noFill/>
          <a:ln w="9525">
            <a:noFill/>
            <a:miter lim="800000"/>
            <a:headEnd/>
            <a:tailEnd/>
          </a:ln>
        </p:spPr>
      </p:pic>
      <p:sp>
        <p:nvSpPr>
          <p:cNvPr id="18447" name="Line 477"/>
          <p:cNvSpPr>
            <a:spLocks noChangeShapeType="1"/>
          </p:cNvSpPr>
          <p:nvPr/>
        </p:nvSpPr>
        <p:spPr bwMode="auto">
          <a:xfrm>
            <a:off x="25908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48" name="Line 478"/>
          <p:cNvSpPr>
            <a:spLocks noChangeShapeType="1"/>
          </p:cNvSpPr>
          <p:nvPr/>
        </p:nvSpPr>
        <p:spPr bwMode="auto">
          <a:xfrm>
            <a:off x="40386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49" name="Line 479"/>
          <p:cNvSpPr>
            <a:spLocks noChangeShapeType="1"/>
          </p:cNvSpPr>
          <p:nvPr/>
        </p:nvSpPr>
        <p:spPr bwMode="auto">
          <a:xfrm>
            <a:off x="54864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50" name="Line 480"/>
          <p:cNvSpPr>
            <a:spLocks noChangeShapeType="1"/>
          </p:cNvSpPr>
          <p:nvPr/>
        </p:nvSpPr>
        <p:spPr bwMode="auto">
          <a:xfrm>
            <a:off x="70866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51" name="AutoShape 481"/>
          <p:cNvSpPr>
            <a:spLocks noChangeArrowheads="1"/>
          </p:cNvSpPr>
          <p:nvPr/>
        </p:nvSpPr>
        <p:spPr bwMode="auto">
          <a:xfrm>
            <a:off x="1066800" y="766762"/>
            <a:ext cx="7772400" cy="914400"/>
          </a:xfrm>
          <a:prstGeom prst="roundRect">
            <a:avLst>
              <a:gd name="adj" fmla="val 16667"/>
            </a:avLst>
          </a:prstGeom>
          <a:noFill/>
          <a:ln w="9525">
            <a:noFill/>
            <a:round/>
            <a:headEnd/>
            <a:tailEnd/>
          </a:ln>
        </p:spPr>
        <p:txBody>
          <a:bodyPr wrap="none" anchor="ctr"/>
          <a:lstStyle/>
          <a:p>
            <a:endParaRPr lang="en-US"/>
          </a:p>
        </p:txBody>
      </p:sp>
      <p:pic>
        <p:nvPicPr>
          <p:cNvPr id="18452" name="Picture 489" descr="circuit"/>
          <p:cNvPicPr>
            <a:picLocks noChangeAspect="1" noChangeArrowheads="1"/>
          </p:cNvPicPr>
          <p:nvPr/>
        </p:nvPicPr>
        <p:blipFill>
          <a:blip r:embed="rId12"/>
          <a:srcRect t="35600" b="22267"/>
          <a:stretch>
            <a:fillRect/>
          </a:stretch>
        </p:blipFill>
        <p:spPr bwMode="auto">
          <a:xfrm>
            <a:off x="344488" y="4989835"/>
            <a:ext cx="3656012" cy="1155700"/>
          </a:xfrm>
          <a:prstGeom prst="rect">
            <a:avLst/>
          </a:prstGeom>
          <a:noFill/>
          <a:ln w="9525">
            <a:solidFill>
              <a:schemeClr val="tx1"/>
            </a:solidFill>
            <a:miter lim="800000"/>
            <a:headEnd/>
            <a:tailEnd/>
          </a:ln>
        </p:spPr>
      </p:pic>
      <p:pic>
        <p:nvPicPr>
          <p:cNvPr id="18453" name="Picture 490" descr="circuit2"/>
          <p:cNvPicPr>
            <a:picLocks noChangeAspect="1" noChangeArrowheads="1"/>
          </p:cNvPicPr>
          <p:nvPr/>
        </p:nvPicPr>
        <p:blipFill>
          <a:blip r:embed="rId13"/>
          <a:srcRect l="1700" t="32266" b="21066"/>
          <a:stretch>
            <a:fillRect/>
          </a:stretch>
        </p:blipFill>
        <p:spPr bwMode="auto">
          <a:xfrm>
            <a:off x="4051300" y="5002535"/>
            <a:ext cx="3656013" cy="1143000"/>
          </a:xfrm>
          <a:prstGeom prst="rect">
            <a:avLst/>
          </a:prstGeom>
          <a:noFill/>
          <a:ln w="9525">
            <a:solidFill>
              <a:schemeClr val="tx1"/>
            </a:solidFill>
            <a:miter lim="800000"/>
            <a:headEnd/>
            <a:tailEnd/>
          </a:ln>
        </p:spPr>
      </p:pic>
      <p:sp>
        <p:nvSpPr>
          <p:cNvPr id="18454" name="Text Box 497"/>
          <p:cNvSpPr txBox="1">
            <a:spLocks noChangeArrowheads="1"/>
          </p:cNvSpPr>
          <p:nvPr/>
        </p:nvSpPr>
        <p:spPr bwMode="auto">
          <a:xfrm>
            <a:off x="2090738" y="2941637"/>
            <a:ext cx="5929312" cy="338137"/>
          </a:xfrm>
          <a:prstGeom prst="rect">
            <a:avLst/>
          </a:prstGeom>
          <a:noFill/>
          <a:ln w="9525">
            <a:noFill/>
            <a:miter lim="800000"/>
            <a:headEnd/>
            <a:tailEnd/>
          </a:ln>
        </p:spPr>
        <p:txBody>
          <a:bodyPr>
            <a:spAutoFit/>
          </a:bodyPr>
          <a:lstStyle/>
          <a:p>
            <a:pPr algn="ctr"/>
            <a:r>
              <a:rPr lang="en-US" sz="1600" b="1">
                <a:latin typeface="Arial" charset="0"/>
                <a:cs typeface="Arial" charset="0"/>
              </a:rPr>
              <a:t>High throughput –</a:t>
            </a:r>
            <a:r>
              <a:rPr lang="en-US" sz="1600" b="1" i="1">
                <a:latin typeface="Arial" charset="0"/>
                <a:cs typeface="Arial" charset="0"/>
              </a:rPr>
              <a:t>omics </a:t>
            </a:r>
            <a:r>
              <a:rPr lang="en-US" sz="1600" b="1">
                <a:latin typeface="Arial" charset="0"/>
                <a:cs typeface="Arial" charset="0"/>
              </a:rPr>
              <a:t>data analyzed by bioinformatics</a:t>
            </a:r>
          </a:p>
        </p:txBody>
      </p:sp>
      <p:sp>
        <p:nvSpPr>
          <p:cNvPr id="18455" name="Text Box 499"/>
          <p:cNvSpPr txBox="1">
            <a:spLocks noChangeArrowheads="1"/>
          </p:cNvSpPr>
          <p:nvPr/>
        </p:nvSpPr>
        <p:spPr bwMode="auto">
          <a:xfrm>
            <a:off x="3168650" y="4659635"/>
            <a:ext cx="1839913" cy="339725"/>
          </a:xfrm>
          <a:prstGeom prst="rect">
            <a:avLst/>
          </a:prstGeom>
          <a:noFill/>
          <a:ln w="9525">
            <a:noFill/>
            <a:miter lim="800000"/>
            <a:headEnd/>
            <a:tailEnd/>
          </a:ln>
        </p:spPr>
        <p:txBody>
          <a:bodyPr wrap="none">
            <a:spAutoFit/>
          </a:bodyPr>
          <a:lstStyle/>
          <a:p>
            <a:r>
              <a:rPr lang="en-US" sz="1600" b="1">
                <a:latin typeface="Arial" charset="0"/>
                <a:cs typeface="Arial" charset="0"/>
              </a:rPr>
              <a:t>Cellular modules</a:t>
            </a:r>
          </a:p>
        </p:txBody>
      </p:sp>
      <p:sp>
        <p:nvSpPr>
          <p:cNvPr id="18456" name="Rectangle 502"/>
          <p:cNvSpPr>
            <a:spLocks noChangeArrowheads="1"/>
          </p:cNvSpPr>
          <p:nvPr/>
        </p:nvSpPr>
        <p:spPr bwMode="auto">
          <a:xfrm>
            <a:off x="-85725" y="4013523"/>
            <a:ext cx="2643188" cy="646112"/>
          </a:xfrm>
          <a:prstGeom prst="rect">
            <a:avLst/>
          </a:prstGeom>
          <a:noFill/>
          <a:ln w="9525">
            <a:noFill/>
            <a:miter lim="800000"/>
            <a:headEnd/>
            <a:tailEnd/>
          </a:ln>
        </p:spPr>
        <p:txBody>
          <a:bodyPr>
            <a:spAutoFit/>
          </a:bodyPr>
          <a:lstStyle/>
          <a:p>
            <a:pPr algn="ctr"/>
            <a:r>
              <a:rPr lang="en-US" b="1">
                <a:latin typeface="Arial" charset="0"/>
                <a:cs typeface="Arial" charset="0"/>
              </a:rPr>
              <a:t>Hypothesis Based</a:t>
            </a:r>
          </a:p>
          <a:p>
            <a:pPr algn="ctr"/>
            <a:r>
              <a:rPr lang="en-US" b="1">
                <a:latin typeface="Arial" charset="0"/>
                <a:cs typeface="Arial" charset="0"/>
              </a:rPr>
              <a:t> Bottom-up Approach</a:t>
            </a:r>
          </a:p>
        </p:txBody>
      </p:sp>
      <p:sp>
        <p:nvSpPr>
          <p:cNvPr id="18457" name="Rectangle 504"/>
          <p:cNvSpPr>
            <a:spLocks noChangeArrowheads="1"/>
          </p:cNvSpPr>
          <p:nvPr/>
        </p:nvSpPr>
        <p:spPr bwMode="auto">
          <a:xfrm rot="10800000" flipH="1" flipV="1">
            <a:off x="6689725" y="3279774"/>
            <a:ext cx="2473325" cy="647700"/>
          </a:xfrm>
          <a:prstGeom prst="rect">
            <a:avLst/>
          </a:prstGeom>
          <a:noFill/>
          <a:ln w="9525">
            <a:noFill/>
            <a:miter lim="800000"/>
            <a:headEnd/>
            <a:tailEnd/>
          </a:ln>
        </p:spPr>
        <p:txBody>
          <a:bodyPr>
            <a:spAutoFit/>
          </a:bodyPr>
          <a:lstStyle/>
          <a:p>
            <a:pPr algn="ctr"/>
            <a:r>
              <a:rPr lang="en-US" b="1">
                <a:latin typeface="Arial" charset="0"/>
                <a:cs typeface="Arial" charset="0"/>
              </a:rPr>
              <a:t>Discovery Based</a:t>
            </a:r>
          </a:p>
          <a:p>
            <a:pPr algn="ctr"/>
            <a:r>
              <a:rPr lang="en-US" b="1">
                <a:latin typeface="Arial" charset="0"/>
                <a:cs typeface="Arial" charset="0"/>
              </a:rPr>
              <a:t>Top-down Approach</a:t>
            </a:r>
          </a:p>
        </p:txBody>
      </p:sp>
      <p:sp>
        <p:nvSpPr>
          <p:cNvPr id="27" name="Freeform 26"/>
          <p:cNvSpPr/>
          <p:nvPr/>
        </p:nvSpPr>
        <p:spPr>
          <a:xfrm>
            <a:off x="3208338" y="1104899"/>
            <a:ext cx="787400" cy="100013"/>
          </a:xfrm>
          <a:custGeom>
            <a:avLst/>
            <a:gdLst>
              <a:gd name="connsiteX0" fmla="*/ 0 w 939567"/>
              <a:gd name="connsiteY0" fmla="*/ 268448 h 268448"/>
              <a:gd name="connsiteX1" fmla="*/ 8389 w 939567"/>
              <a:gd name="connsiteY1" fmla="*/ 243281 h 268448"/>
              <a:gd name="connsiteX2" fmla="*/ 33556 w 939567"/>
              <a:gd name="connsiteY2" fmla="*/ 176169 h 268448"/>
              <a:gd name="connsiteX3" fmla="*/ 58723 w 939567"/>
              <a:gd name="connsiteY3" fmla="*/ 184558 h 268448"/>
              <a:gd name="connsiteX4" fmla="*/ 92279 w 939567"/>
              <a:gd name="connsiteY4" fmla="*/ 218114 h 268448"/>
              <a:gd name="connsiteX5" fmla="*/ 109057 w 939567"/>
              <a:gd name="connsiteY5" fmla="*/ 243281 h 268448"/>
              <a:gd name="connsiteX6" fmla="*/ 134224 w 939567"/>
              <a:gd name="connsiteY6" fmla="*/ 234892 h 268448"/>
              <a:gd name="connsiteX7" fmla="*/ 151002 w 939567"/>
              <a:gd name="connsiteY7" fmla="*/ 176169 h 268448"/>
              <a:gd name="connsiteX8" fmla="*/ 167780 w 939567"/>
              <a:gd name="connsiteY8" fmla="*/ 151002 h 268448"/>
              <a:gd name="connsiteX9" fmla="*/ 201336 w 939567"/>
              <a:gd name="connsiteY9" fmla="*/ 201336 h 268448"/>
              <a:gd name="connsiteX10" fmla="*/ 251670 w 939567"/>
              <a:gd name="connsiteY10" fmla="*/ 234892 h 268448"/>
              <a:gd name="connsiteX11" fmla="*/ 268448 w 939567"/>
              <a:gd name="connsiteY11" fmla="*/ 209725 h 268448"/>
              <a:gd name="connsiteX12" fmla="*/ 268448 w 939567"/>
              <a:gd name="connsiteY12" fmla="*/ 117446 h 268448"/>
              <a:gd name="connsiteX13" fmla="*/ 260059 w 939567"/>
              <a:gd name="connsiteY13" fmla="*/ 92279 h 268448"/>
              <a:gd name="connsiteX14" fmla="*/ 201336 w 939567"/>
              <a:gd name="connsiteY14" fmla="*/ 75501 h 268448"/>
              <a:gd name="connsiteX15" fmla="*/ 201336 w 939567"/>
              <a:gd name="connsiteY15" fmla="*/ 8389 h 268448"/>
              <a:gd name="connsiteX16" fmla="*/ 226503 w 939567"/>
              <a:gd name="connsiteY16" fmla="*/ 0 h 268448"/>
              <a:gd name="connsiteX17" fmla="*/ 276837 w 939567"/>
              <a:gd name="connsiteY17" fmla="*/ 33556 h 268448"/>
              <a:gd name="connsiteX18" fmla="*/ 285226 w 939567"/>
              <a:gd name="connsiteY18" fmla="*/ 58723 h 268448"/>
              <a:gd name="connsiteX19" fmla="*/ 268448 w 939567"/>
              <a:gd name="connsiteY19" fmla="*/ 83890 h 268448"/>
              <a:gd name="connsiteX20" fmla="*/ 293615 w 939567"/>
              <a:gd name="connsiteY20" fmla="*/ 109057 h 268448"/>
              <a:gd name="connsiteX21" fmla="*/ 310393 w 939567"/>
              <a:gd name="connsiteY21" fmla="*/ 159391 h 268448"/>
              <a:gd name="connsiteX22" fmla="*/ 318782 w 939567"/>
              <a:gd name="connsiteY22" fmla="*/ 184558 h 268448"/>
              <a:gd name="connsiteX23" fmla="*/ 335559 w 939567"/>
              <a:gd name="connsiteY23" fmla="*/ 209725 h 268448"/>
              <a:gd name="connsiteX24" fmla="*/ 360726 w 939567"/>
              <a:gd name="connsiteY24" fmla="*/ 192947 h 268448"/>
              <a:gd name="connsiteX25" fmla="*/ 394282 w 939567"/>
              <a:gd name="connsiteY25" fmla="*/ 142613 h 268448"/>
              <a:gd name="connsiteX26" fmla="*/ 419449 w 939567"/>
              <a:gd name="connsiteY26" fmla="*/ 134224 h 268448"/>
              <a:gd name="connsiteX27" fmla="*/ 444616 w 939567"/>
              <a:gd name="connsiteY27" fmla="*/ 151002 h 268448"/>
              <a:gd name="connsiteX28" fmla="*/ 453005 w 939567"/>
              <a:gd name="connsiteY28" fmla="*/ 176169 h 268448"/>
              <a:gd name="connsiteX29" fmla="*/ 494950 w 939567"/>
              <a:gd name="connsiteY29" fmla="*/ 167780 h 268448"/>
              <a:gd name="connsiteX30" fmla="*/ 536895 w 939567"/>
              <a:gd name="connsiteY30" fmla="*/ 125835 h 268448"/>
              <a:gd name="connsiteX31" fmla="*/ 562062 w 939567"/>
              <a:gd name="connsiteY31" fmla="*/ 109057 h 268448"/>
              <a:gd name="connsiteX32" fmla="*/ 637563 w 939567"/>
              <a:gd name="connsiteY32" fmla="*/ 134224 h 268448"/>
              <a:gd name="connsiteX33" fmla="*/ 654341 w 939567"/>
              <a:gd name="connsiteY33" fmla="*/ 109057 h 268448"/>
              <a:gd name="connsiteX34" fmla="*/ 662730 w 939567"/>
              <a:gd name="connsiteY34" fmla="*/ 83890 h 268448"/>
              <a:gd name="connsiteX35" fmla="*/ 696286 w 939567"/>
              <a:gd name="connsiteY35" fmla="*/ 75501 h 268448"/>
              <a:gd name="connsiteX36" fmla="*/ 729842 w 939567"/>
              <a:gd name="connsiteY36" fmla="*/ 83890 h 268448"/>
              <a:gd name="connsiteX37" fmla="*/ 780176 w 939567"/>
              <a:gd name="connsiteY37" fmla="*/ 117446 h 268448"/>
              <a:gd name="connsiteX38" fmla="*/ 813732 w 939567"/>
              <a:gd name="connsiteY38" fmla="*/ 109057 h 268448"/>
              <a:gd name="connsiteX39" fmla="*/ 847288 w 939567"/>
              <a:gd name="connsiteY39" fmla="*/ 58723 h 268448"/>
              <a:gd name="connsiteX40" fmla="*/ 889233 w 939567"/>
              <a:gd name="connsiteY40" fmla="*/ 92279 h 268448"/>
              <a:gd name="connsiteX41" fmla="*/ 939567 w 939567"/>
              <a:gd name="connsiteY41" fmla="*/ 100668 h 26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39567" h="268448">
                <a:moveTo>
                  <a:pt x="0" y="268448"/>
                </a:moveTo>
                <a:cubicBezTo>
                  <a:pt x="2796" y="260059"/>
                  <a:pt x="5284" y="251561"/>
                  <a:pt x="8389" y="243281"/>
                </a:cubicBezTo>
                <a:cubicBezTo>
                  <a:pt x="38482" y="163032"/>
                  <a:pt x="14515" y="233293"/>
                  <a:pt x="33556" y="176169"/>
                </a:cubicBezTo>
                <a:cubicBezTo>
                  <a:pt x="41945" y="178965"/>
                  <a:pt x="52470" y="178305"/>
                  <a:pt x="58723" y="184558"/>
                </a:cubicBezTo>
                <a:cubicBezTo>
                  <a:pt x="103464" y="229299"/>
                  <a:pt x="25167" y="195743"/>
                  <a:pt x="92279" y="218114"/>
                </a:cubicBezTo>
                <a:cubicBezTo>
                  <a:pt x="97872" y="226503"/>
                  <a:pt x="99696" y="239537"/>
                  <a:pt x="109057" y="243281"/>
                </a:cubicBezTo>
                <a:cubicBezTo>
                  <a:pt x="117267" y="246565"/>
                  <a:pt x="127971" y="241145"/>
                  <a:pt x="134224" y="234892"/>
                </a:cubicBezTo>
                <a:cubicBezTo>
                  <a:pt x="138305" y="230811"/>
                  <a:pt x="150839" y="176550"/>
                  <a:pt x="151002" y="176169"/>
                </a:cubicBezTo>
                <a:cubicBezTo>
                  <a:pt x="154974" y="166902"/>
                  <a:pt x="162187" y="159391"/>
                  <a:pt x="167780" y="151002"/>
                </a:cubicBezTo>
                <a:cubicBezTo>
                  <a:pt x="178965" y="167780"/>
                  <a:pt x="184558" y="190151"/>
                  <a:pt x="201336" y="201336"/>
                </a:cubicBezTo>
                <a:lnTo>
                  <a:pt x="251670" y="234892"/>
                </a:lnTo>
                <a:cubicBezTo>
                  <a:pt x="257263" y="226503"/>
                  <a:pt x="263939" y="218743"/>
                  <a:pt x="268448" y="209725"/>
                </a:cubicBezTo>
                <a:cubicBezTo>
                  <a:pt x="284795" y="177031"/>
                  <a:pt x="275821" y="157995"/>
                  <a:pt x="268448" y="117446"/>
                </a:cubicBezTo>
                <a:cubicBezTo>
                  <a:pt x="266866" y="108746"/>
                  <a:pt x="266312" y="98532"/>
                  <a:pt x="260059" y="92279"/>
                </a:cubicBezTo>
                <a:cubicBezTo>
                  <a:pt x="256047" y="88267"/>
                  <a:pt x="201626" y="75574"/>
                  <a:pt x="201336" y="75501"/>
                </a:cubicBezTo>
                <a:cubicBezTo>
                  <a:pt x="193321" y="51456"/>
                  <a:pt x="183339" y="35384"/>
                  <a:pt x="201336" y="8389"/>
                </a:cubicBezTo>
                <a:cubicBezTo>
                  <a:pt x="206241" y="1031"/>
                  <a:pt x="218114" y="2796"/>
                  <a:pt x="226503" y="0"/>
                </a:cubicBezTo>
                <a:cubicBezTo>
                  <a:pt x="252888" y="8795"/>
                  <a:pt x="258883" y="6625"/>
                  <a:pt x="276837" y="33556"/>
                </a:cubicBezTo>
                <a:cubicBezTo>
                  <a:pt x="281742" y="40914"/>
                  <a:pt x="282430" y="50334"/>
                  <a:pt x="285226" y="58723"/>
                </a:cubicBezTo>
                <a:cubicBezTo>
                  <a:pt x="279633" y="67112"/>
                  <a:pt x="266790" y="73945"/>
                  <a:pt x="268448" y="83890"/>
                </a:cubicBezTo>
                <a:cubicBezTo>
                  <a:pt x="270398" y="95592"/>
                  <a:pt x="287853" y="98686"/>
                  <a:pt x="293615" y="109057"/>
                </a:cubicBezTo>
                <a:cubicBezTo>
                  <a:pt x="302204" y="124517"/>
                  <a:pt x="304800" y="142613"/>
                  <a:pt x="310393" y="159391"/>
                </a:cubicBezTo>
                <a:cubicBezTo>
                  <a:pt x="313189" y="167780"/>
                  <a:pt x="313877" y="177200"/>
                  <a:pt x="318782" y="184558"/>
                </a:cubicBezTo>
                <a:lnTo>
                  <a:pt x="335559" y="209725"/>
                </a:lnTo>
                <a:cubicBezTo>
                  <a:pt x="343948" y="204132"/>
                  <a:pt x="354087" y="200535"/>
                  <a:pt x="360726" y="192947"/>
                </a:cubicBezTo>
                <a:cubicBezTo>
                  <a:pt x="374005" y="177772"/>
                  <a:pt x="375152" y="148990"/>
                  <a:pt x="394282" y="142613"/>
                </a:cubicBezTo>
                <a:lnTo>
                  <a:pt x="419449" y="134224"/>
                </a:lnTo>
                <a:cubicBezTo>
                  <a:pt x="427838" y="139817"/>
                  <a:pt x="438318" y="143129"/>
                  <a:pt x="444616" y="151002"/>
                </a:cubicBezTo>
                <a:cubicBezTo>
                  <a:pt x="450140" y="157907"/>
                  <a:pt x="444616" y="173373"/>
                  <a:pt x="453005" y="176169"/>
                </a:cubicBezTo>
                <a:cubicBezTo>
                  <a:pt x="466532" y="180678"/>
                  <a:pt x="480968" y="170576"/>
                  <a:pt x="494950" y="167780"/>
                </a:cubicBezTo>
                <a:cubicBezTo>
                  <a:pt x="562062" y="123039"/>
                  <a:pt x="480968" y="181762"/>
                  <a:pt x="536895" y="125835"/>
                </a:cubicBezTo>
                <a:cubicBezTo>
                  <a:pt x="544024" y="118706"/>
                  <a:pt x="553673" y="114650"/>
                  <a:pt x="562062" y="109057"/>
                </a:cubicBezTo>
                <a:cubicBezTo>
                  <a:pt x="619754" y="147518"/>
                  <a:pt x="593266" y="148990"/>
                  <a:pt x="637563" y="134224"/>
                </a:cubicBezTo>
                <a:cubicBezTo>
                  <a:pt x="643156" y="125835"/>
                  <a:pt x="649832" y="118075"/>
                  <a:pt x="654341" y="109057"/>
                </a:cubicBezTo>
                <a:cubicBezTo>
                  <a:pt x="658296" y="101148"/>
                  <a:pt x="655825" y="89414"/>
                  <a:pt x="662730" y="83890"/>
                </a:cubicBezTo>
                <a:cubicBezTo>
                  <a:pt x="671733" y="76688"/>
                  <a:pt x="685101" y="78297"/>
                  <a:pt x="696286" y="75501"/>
                </a:cubicBezTo>
                <a:cubicBezTo>
                  <a:pt x="707471" y="78297"/>
                  <a:pt x="719530" y="78734"/>
                  <a:pt x="729842" y="83890"/>
                </a:cubicBezTo>
                <a:cubicBezTo>
                  <a:pt x="747878" y="92908"/>
                  <a:pt x="780176" y="117446"/>
                  <a:pt x="780176" y="117446"/>
                </a:cubicBezTo>
                <a:cubicBezTo>
                  <a:pt x="791361" y="114650"/>
                  <a:pt x="805055" y="116649"/>
                  <a:pt x="813732" y="109057"/>
                </a:cubicBezTo>
                <a:cubicBezTo>
                  <a:pt x="828907" y="95778"/>
                  <a:pt x="847288" y="58723"/>
                  <a:pt x="847288" y="58723"/>
                </a:cubicBezTo>
                <a:cubicBezTo>
                  <a:pt x="910546" y="79809"/>
                  <a:pt x="835025" y="48913"/>
                  <a:pt x="889233" y="92279"/>
                </a:cubicBezTo>
                <a:cubicBezTo>
                  <a:pt x="903035" y="103321"/>
                  <a:pt x="923889" y="100668"/>
                  <a:pt x="939567" y="100668"/>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sv-SE"/>
          </a:p>
        </p:txBody>
      </p:sp>
      <p:grpSp>
        <p:nvGrpSpPr>
          <p:cNvPr id="18459" name="Group 297"/>
          <p:cNvGrpSpPr>
            <a:grpSpLocks/>
          </p:cNvGrpSpPr>
          <p:nvPr/>
        </p:nvGrpSpPr>
        <p:grpSpPr bwMode="auto">
          <a:xfrm>
            <a:off x="3497263" y="995362"/>
            <a:ext cx="381000" cy="449262"/>
            <a:chOff x="3192011" y="381000"/>
            <a:chExt cx="381000" cy="448811"/>
          </a:xfrm>
        </p:grpSpPr>
        <p:sp>
          <p:nvSpPr>
            <p:cNvPr id="29" name="Oval 28"/>
            <p:cNvSpPr/>
            <p:nvPr/>
          </p:nvSpPr>
          <p:spPr>
            <a:xfrm>
              <a:off x="3199948" y="381000"/>
              <a:ext cx="228600" cy="15224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30" name="Oval 29"/>
            <p:cNvSpPr/>
            <p:nvPr/>
          </p:nvSpPr>
          <p:spPr>
            <a:xfrm>
              <a:off x="3192011" y="525317"/>
              <a:ext cx="381000" cy="30449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grpSp>
      <p:sp>
        <p:nvSpPr>
          <p:cNvPr id="18460" name="Text Box 499"/>
          <p:cNvSpPr txBox="1">
            <a:spLocks noChangeArrowheads="1"/>
          </p:cNvSpPr>
          <p:nvPr/>
        </p:nvSpPr>
        <p:spPr bwMode="auto">
          <a:xfrm>
            <a:off x="3302000" y="3641724"/>
            <a:ext cx="2674938" cy="708025"/>
          </a:xfrm>
          <a:prstGeom prst="rect">
            <a:avLst/>
          </a:prstGeom>
          <a:noFill/>
          <a:ln w="9525">
            <a:noFill/>
            <a:miter lim="800000"/>
            <a:headEnd/>
            <a:tailEnd/>
          </a:ln>
        </p:spPr>
        <p:txBody>
          <a:bodyPr wrap="none">
            <a:spAutoFit/>
          </a:bodyPr>
          <a:lstStyle/>
          <a:p>
            <a:pPr algn="ctr"/>
            <a:r>
              <a:rPr lang="en-US" sz="2000" b="1">
                <a:latin typeface="Arial" charset="0"/>
                <a:cs typeface="Arial" charset="0"/>
              </a:rPr>
              <a:t>Mathematical </a:t>
            </a:r>
          </a:p>
          <a:p>
            <a:pPr algn="ctr"/>
            <a:r>
              <a:rPr lang="en-US" sz="2000" b="1">
                <a:latin typeface="Arial" charset="0"/>
                <a:cs typeface="Arial" charset="0"/>
              </a:rPr>
              <a:t>Model of the System</a:t>
            </a:r>
          </a:p>
        </p:txBody>
      </p:sp>
      <p:sp>
        <p:nvSpPr>
          <p:cNvPr id="35" name="Oval 34"/>
          <p:cNvSpPr/>
          <p:nvPr/>
        </p:nvSpPr>
        <p:spPr>
          <a:xfrm>
            <a:off x="2906713" y="3541712"/>
            <a:ext cx="3471862" cy="9001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18462" name="Text Box 497"/>
          <p:cNvSpPr txBox="1">
            <a:spLocks noChangeArrowheads="1"/>
          </p:cNvSpPr>
          <p:nvPr/>
        </p:nvSpPr>
        <p:spPr bwMode="auto">
          <a:xfrm>
            <a:off x="1524000" y="2747962"/>
            <a:ext cx="838200" cy="246062"/>
          </a:xfrm>
          <a:prstGeom prst="rect">
            <a:avLst/>
          </a:prstGeom>
          <a:noFill/>
          <a:ln w="9525">
            <a:noFill/>
            <a:miter lim="800000"/>
            <a:headEnd/>
            <a:tailEnd/>
          </a:ln>
        </p:spPr>
        <p:txBody>
          <a:bodyPr>
            <a:spAutoFit/>
          </a:bodyPr>
          <a:lstStyle/>
          <a:p>
            <a:pPr algn="ctr"/>
            <a:r>
              <a:rPr lang="en-US" sz="1000"/>
              <a:t>Genome</a:t>
            </a:r>
          </a:p>
        </p:txBody>
      </p:sp>
      <p:sp>
        <p:nvSpPr>
          <p:cNvPr id="18463" name="Text Box 497"/>
          <p:cNvSpPr txBox="1">
            <a:spLocks noChangeArrowheads="1"/>
          </p:cNvSpPr>
          <p:nvPr/>
        </p:nvSpPr>
        <p:spPr bwMode="auto">
          <a:xfrm>
            <a:off x="3124200" y="2747962"/>
            <a:ext cx="1066800" cy="246062"/>
          </a:xfrm>
          <a:prstGeom prst="rect">
            <a:avLst/>
          </a:prstGeom>
          <a:noFill/>
          <a:ln w="9525">
            <a:noFill/>
            <a:miter lim="800000"/>
            <a:headEnd/>
            <a:tailEnd/>
          </a:ln>
        </p:spPr>
        <p:txBody>
          <a:bodyPr>
            <a:spAutoFit/>
          </a:bodyPr>
          <a:lstStyle/>
          <a:p>
            <a:pPr algn="ctr"/>
            <a:r>
              <a:rPr lang="en-US" sz="1000"/>
              <a:t>Transcriptome</a:t>
            </a:r>
          </a:p>
        </p:txBody>
      </p:sp>
      <p:sp>
        <p:nvSpPr>
          <p:cNvPr id="18464" name="Text Box 497"/>
          <p:cNvSpPr txBox="1">
            <a:spLocks noChangeArrowheads="1"/>
          </p:cNvSpPr>
          <p:nvPr/>
        </p:nvSpPr>
        <p:spPr bwMode="auto">
          <a:xfrm>
            <a:off x="4548188" y="2747962"/>
            <a:ext cx="1066800" cy="246062"/>
          </a:xfrm>
          <a:prstGeom prst="rect">
            <a:avLst/>
          </a:prstGeom>
          <a:noFill/>
          <a:ln w="9525">
            <a:noFill/>
            <a:miter lim="800000"/>
            <a:headEnd/>
            <a:tailEnd/>
          </a:ln>
        </p:spPr>
        <p:txBody>
          <a:bodyPr>
            <a:spAutoFit/>
          </a:bodyPr>
          <a:lstStyle/>
          <a:p>
            <a:pPr algn="ctr"/>
            <a:r>
              <a:rPr lang="en-US" sz="1000"/>
              <a:t>Proteome</a:t>
            </a:r>
          </a:p>
        </p:txBody>
      </p:sp>
      <p:sp>
        <p:nvSpPr>
          <p:cNvPr id="18465" name="Text Box 497"/>
          <p:cNvSpPr txBox="1">
            <a:spLocks noChangeArrowheads="1"/>
          </p:cNvSpPr>
          <p:nvPr/>
        </p:nvSpPr>
        <p:spPr bwMode="auto">
          <a:xfrm>
            <a:off x="5867400" y="2747962"/>
            <a:ext cx="1066800" cy="246062"/>
          </a:xfrm>
          <a:prstGeom prst="rect">
            <a:avLst/>
          </a:prstGeom>
          <a:noFill/>
          <a:ln w="9525">
            <a:noFill/>
            <a:miter lim="800000"/>
            <a:headEnd/>
            <a:tailEnd/>
          </a:ln>
        </p:spPr>
        <p:txBody>
          <a:bodyPr>
            <a:spAutoFit/>
          </a:bodyPr>
          <a:lstStyle/>
          <a:p>
            <a:pPr algn="ctr"/>
            <a:r>
              <a:rPr lang="en-US" sz="1000"/>
              <a:t>Metabolome</a:t>
            </a:r>
          </a:p>
        </p:txBody>
      </p:sp>
      <p:sp>
        <p:nvSpPr>
          <p:cNvPr id="18466" name="Text Box 497"/>
          <p:cNvSpPr txBox="1">
            <a:spLocks noChangeArrowheads="1"/>
          </p:cNvSpPr>
          <p:nvPr/>
        </p:nvSpPr>
        <p:spPr bwMode="auto">
          <a:xfrm>
            <a:off x="7315200" y="2747962"/>
            <a:ext cx="1066800" cy="246062"/>
          </a:xfrm>
          <a:prstGeom prst="rect">
            <a:avLst/>
          </a:prstGeom>
          <a:noFill/>
          <a:ln w="9525">
            <a:noFill/>
            <a:miter lim="800000"/>
            <a:headEnd/>
            <a:tailEnd/>
          </a:ln>
        </p:spPr>
        <p:txBody>
          <a:bodyPr>
            <a:spAutoFit/>
          </a:bodyPr>
          <a:lstStyle/>
          <a:p>
            <a:pPr algn="ctr"/>
            <a:r>
              <a:rPr lang="en-US" sz="1000"/>
              <a:t>Fluxome</a:t>
            </a:r>
          </a:p>
        </p:txBody>
      </p:sp>
      <p:sp>
        <p:nvSpPr>
          <p:cNvPr id="18467" name="Text Box 25"/>
          <p:cNvSpPr txBox="1">
            <a:spLocks noChangeArrowheads="1"/>
          </p:cNvSpPr>
          <p:nvPr/>
        </p:nvSpPr>
        <p:spPr bwMode="auto">
          <a:xfrm>
            <a:off x="1182688" y="0"/>
            <a:ext cx="6394450" cy="701675"/>
          </a:xfrm>
          <a:prstGeom prst="rect">
            <a:avLst/>
          </a:prstGeom>
          <a:noFill/>
          <a:ln w="9525">
            <a:noFill/>
            <a:miter lim="800000"/>
            <a:headEnd/>
            <a:tailEnd/>
          </a:ln>
        </p:spPr>
        <p:txBody>
          <a:bodyPr wrap="none">
            <a:spAutoFit/>
          </a:bodyPr>
          <a:lstStyle/>
          <a:p>
            <a:r>
              <a:rPr lang="da-DK" sz="4000" dirty="0" err="1">
                <a:latin typeface="Arial" charset="0"/>
                <a:cs typeface="Arial" charset="0"/>
              </a:rPr>
              <a:t>Top-Down</a:t>
            </a:r>
            <a:r>
              <a:rPr lang="da-DK" sz="4000" dirty="0">
                <a:latin typeface="Arial" charset="0"/>
                <a:cs typeface="Arial" charset="0"/>
              </a:rPr>
              <a:t> &amp; </a:t>
            </a:r>
            <a:r>
              <a:rPr lang="da-DK" sz="4000" dirty="0" err="1">
                <a:latin typeface="Arial" charset="0"/>
                <a:cs typeface="Arial" charset="0"/>
              </a:rPr>
              <a:t>Bottom-Up</a:t>
            </a:r>
            <a:r>
              <a:rPr lang="da-DK" sz="4000" dirty="0">
                <a:latin typeface="Arial" charset="0"/>
                <a:cs typeface="Arial" charset="0"/>
              </a:rPr>
              <a:t> SB</a:t>
            </a:r>
            <a:endParaRPr lang="en-US" sz="4000" dirty="0">
              <a:latin typeface="Arial" charset="0"/>
              <a:cs typeface="Arial" charset="0"/>
            </a:endParaRPr>
          </a:p>
        </p:txBody>
      </p:sp>
      <p:sp>
        <p:nvSpPr>
          <p:cNvPr id="4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349222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202965" y="11187"/>
            <a:ext cx="2757886" cy="6246799"/>
            <a:chOff x="6522" y="2310"/>
            <a:chExt cx="4642" cy="1170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 y="2703"/>
              <a:ext cx="3138" cy="1131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3"/>
            <p:cNvGrpSpPr>
              <a:grpSpLocks/>
            </p:cNvGrpSpPr>
            <p:nvPr/>
          </p:nvGrpSpPr>
          <p:grpSpPr bwMode="auto">
            <a:xfrm>
              <a:off x="6532" y="2716"/>
              <a:ext cx="338" cy="262"/>
              <a:chOff x="6532" y="2716"/>
              <a:chExt cx="338" cy="262"/>
            </a:xfrm>
          </p:grpSpPr>
          <p:sp>
            <p:nvSpPr>
              <p:cNvPr id="1472" name="Freeform 4"/>
              <p:cNvSpPr>
                <a:spLocks/>
              </p:cNvSpPr>
              <p:nvPr/>
            </p:nvSpPr>
            <p:spPr bwMode="auto">
              <a:xfrm>
                <a:off x="6532" y="2716"/>
                <a:ext cx="338" cy="262"/>
              </a:xfrm>
              <a:custGeom>
                <a:avLst/>
                <a:gdLst>
                  <a:gd name="T0" fmla="+- 0 6532 6532"/>
                  <a:gd name="T1" fmla="*/ T0 w 338"/>
                  <a:gd name="T2" fmla="+- 0 2716 2716"/>
                  <a:gd name="T3" fmla="*/ 2716 h 262"/>
                  <a:gd name="T4" fmla="+- 0 6870 6532"/>
                  <a:gd name="T5" fmla="*/ T4 w 338"/>
                  <a:gd name="T6" fmla="+- 0 2716 2716"/>
                  <a:gd name="T7" fmla="*/ 2716 h 262"/>
                  <a:gd name="T8" fmla="+- 0 6870 6532"/>
                  <a:gd name="T9" fmla="*/ T8 w 338"/>
                  <a:gd name="T10" fmla="+- 0 2978 2716"/>
                  <a:gd name="T11" fmla="*/ 2978 h 262"/>
                  <a:gd name="T12" fmla="+- 0 6532 6532"/>
                  <a:gd name="T13" fmla="*/ T12 w 338"/>
                  <a:gd name="T14" fmla="+- 0 2978 2716"/>
                  <a:gd name="T15" fmla="*/ 2978 h 262"/>
                  <a:gd name="T16" fmla="+- 0 6532 6532"/>
                  <a:gd name="T17" fmla="*/ T16 w 338"/>
                  <a:gd name="T18" fmla="+- 0 2716 2716"/>
                  <a:gd name="T19" fmla="*/ 2716 h 262"/>
                </a:gdLst>
                <a:ahLst/>
                <a:cxnLst>
                  <a:cxn ang="0">
                    <a:pos x="T1" y="T3"/>
                  </a:cxn>
                  <a:cxn ang="0">
                    <a:pos x="T5" y="T7"/>
                  </a:cxn>
                  <a:cxn ang="0">
                    <a:pos x="T9" y="T11"/>
                  </a:cxn>
                  <a:cxn ang="0">
                    <a:pos x="T13" y="T15"/>
                  </a:cxn>
                  <a:cxn ang="0">
                    <a:pos x="T17" y="T19"/>
                  </a:cxn>
                </a:cxnLst>
                <a:rect l="0" t="0" r="r" b="b"/>
                <a:pathLst>
                  <a:path w="338" h="262">
                    <a:moveTo>
                      <a:pt x="0" y="0"/>
                    </a:moveTo>
                    <a:lnTo>
                      <a:pt x="338" y="0"/>
                    </a:lnTo>
                    <a:lnTo>
                      <a:pt x="338" y="262"/>
                    </a:lnTo>
                    <a:lnTo>
                      <a:pt x="0" y="262"/>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a:grpSpLocks/>
            </p:cNvGrpSpPr>
            <p:nvPr/>
          </p:nvGrpSpPr>
          <p:grpSpPr bwMode="auto">
            <a:xfrm>
              <a:off x="6532" y="3326"/>
              <a:ext cx="338" cy="388"/>
              <a:chOff x="6532" y="3326"/>
              <a:chExt cx="338" cy="388"/>
            </a:xfrm>
          </p:grpSpPr>
          <p:sp>
            <p:nvSpPr>
              <p:cNvPr id="1471" name="Freeform 6"/>
              <p:cNvSpPr>
                <a:spLocks/>
              </p:cNvSpPr>
              <p:nvPr/>
            </p:nvSpPr>
            <p:spPr bwMode="auto">
              <a:xfrm>
                <a:off x="6532" y="3326"/>
                <a:ext cx="338" cy="388"/>
              </a:xfrm>
              <a:custGeom>
                <a:avLst/>
                <a:gdLst>
                  <a:gd name="T0" fmla="+- 0 6532 6532"/>
                  <a:gd name="T1" fmla="*/ T0 w 338"/>
                  <a:gd name="T2" fmla="+- 0 3326 3326"/>
                  <a:gd name="T3" fmla="*/ 3326 h 388"/>
                  <a:gd name="T4" fmla="+- 0 6870 6532"/>
                  <a:gd name="T5" fmla="*/ T4 w 338"/>
                  <a:gd name="T6" fmla="+- 0 3326 3326"/>
                  <a:gd name="T7" fmla="*/ 3326 h 388"/>
                  <a:gd name="T8" fmla="+- 0 6870 6532"/>
                  <a:gd name="T9" fmla="*/ T8 w 338"/>
                  <a:gd name="T10" fmla="+- 0 3714 3326"/>
                  <a:gd name="T11" fmla="*/ 3714 h 388"/>
                  <a:gd name="T12" fmla="+- 0 6532 6532"/>
                  <a:gd name="T13" fmla="*/ T12 w 338"/>
                  <a:gd name="T14" fmla="+- 0 3714 3326"/>
                  <a:gd name="T15" fmla="*/ 3714 h 388"/>
                  <a:gd name="T16" fmla="+- 0 6532 6532"/>
                  <a:gd name="T17" fmla="*/ T16 w 338"/>
                  <a:gd name="T18" fmla="+- 0 3326 3326"/>
                  <a:gd name="T19" fmla="*/ 3326 h 388"/>
                </a:gdLst>
                <a:ahLst/>
                <a:cxnLst>
                  <a:cxn ang="0">
                    <a:pos x="T1" y="T3"/>
                  </a:cxn>
                  <a:cxn ang="0">
                    <a:pos x="T5" y="T7"/>
                  </a:cxn>
                  <a:cxn ang="0">
                    <a:pos x="T9" y="T11"/>
                  </a:cxn>
                  <a:cxn ang="0">
                    <a:pos x="T13" y="T15"/>
                  </a:cxn>
                  <a:cxn ang="0">
                    <a:pos x="T17" y="T19"/>
                  </a:cxn>
                </a:cxnLst>
                <a:rect l="0" t="0" r="r" b="b"/>
                <a:pathLst>
                  <a:path w="338" h="388">
                    <a:moveTo>
                      <a:pt x="0" y="0"/>
                    </a:moveTo>
                    <a:lnTo>
                      <a:pt x="338" y="0"/>
                    </a:lnTo>
                    <a:lnTo>
                      <a:pt x="338" y="388"/>
                    </a:lnTo>
                    <a:lnTo>
                      <a:pt x="0" y="388"/>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7"/>
            <p:cNvGrpSpPr>
              <a:grpSpLocks/>
            </p:cNvGrpSpPr>
            <p:nvPr/>
          </p:nvGrpSpPr>
          <p:grpSpPr bwMode="auto">
            <a:xfrm>
              <a:off x="6532" y="7906"/>
              <a:ext cx="338" cy="706"/>
              <a:chOff x="6532" y="7906"/>
              <a:chExt cx="338" cy="706"/>
            </a:xfrm>
          </p:grpSpPr>
          <p:sp>
            <p:nvSpPr>
              <p:cNvPr id="1470" name="Freeform 8"/>
              <p:cNvSpPr>
                <a:spLocks/>
              </p:cNvSpPr>
              <p:nvPr/>
            </p:nvSpPr>
            <p:spPr bwMode="auto">
              <a:xfrm>
                <a:off x="6532" y="7906"/>
                <a:ext cx="338" cy="706"/>
              </a:xfrm>
              <a:custGeom>
                <a:avLst/>
                <a:gdLst>
                  <a:gd name="T0" fmla="+- 0 6532 6532"/>
                  <a:gd name="T1" fmla="*/ T0 w 338"/>
                  <a:gd name="T2" fmla="+- 0 7906 7906"/>
                  <a:gd name="T3" fmla="*/ 7906 h 706"/>
                  <a:gd name="T4" fmla="+- 0 6870 6532"/>
                  <a:gd name="T5" fmla="*/ T4 w 338"/>
                  <a:gd name="T6" fmla="+- 0 7906 7906"/>
                  <a:gd name="T7" fmla="*/ 7906 h 706"/>
                  <a:gd name="T8" fmla="+- 0 6870 6532"/>
                  <a:gd name="T9" fmla="*/ T8 w 338"/>
                  <a:gd name="T10" fmla="+- 0 8612 7906"/>
                  <a:gd name="T11" fmla="*/ 8612 h 706"/>
                  <a:gd name="T12" fmla="+- 0 6532 6532"/>
                  <a:gd name="T13" fmla="*/ T12 w 338"/>
                  <a:gd name="T14" fmla="+- 0 8612 7906"/>
                  <a:gd name="T15" fmla="*/ 8612 h 706"/>
                  <a:gd name="T16" fmla="+- 0 6532 6532"/>
                  <a:gd name="T17" fmla="*/ T16 w 338"/>
                  <a:gd name="T18" fmla="+- 0 7906 7906"/>
                  <a:gd name="T19" fmla="*/ 7906 h 706"/>
                </a:gdLst>
                <a:ahLst/>
                <a:cxnLst>
                  <a:cxn ang="0">
                    <a:pos x="T1" y="T3"/>
                  </a:cxn>
                  <a:cxn ang="0">
                    <a:pos x="T5" y="T7"/>
                  </a:cxn>
                  <a:cxn ang="0">
                    <a:pos x="T9" y="T11"/>
                  </a:cxn>
                  <a:cxn ang="0">
                    <a:pos x="T13" y="T15"/>
                  </a:cxn>
                  <a:cxn ang="0">
                    <a:pos x="T17" y="T19"/>
                  </a:cxn>
                </a:cxnLst>
                <a:rect l="0" t="0" r="r" b="b"/>
                <a:pathLst>
                  <a:path w="338" h="706">
                    <a:moveTo>
                      <a:pt x="0" y="0"/>
                    </a:moveTo>
                    <a:lnTo>
                      <a:pt x="338" y="0"/>
                    </a:lnTo>
                    <a:lnTo>
                      <a:pt x="338" y="706"/>
                    </a:lnTo>
                    <a:lnTo>
                      <a:pt x="0" y="706"/>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9"/>
            <p:cNvGrpSpPr>
              <a:grpSpLocks/>
            </p:cNvGrpSpPr>
            <p:nvPr/>
          </p:nvGrpSpPr>
          <p:grpSpPr bwMode="auto">
            <a:xfrm>
              <a:off x="6532" y="10546"/>
              <a:ext cx="338" cy="98"/>
              <a:chOff x="6532" y="10546"/>
              <a:chExt cx="338" cy="98"/>
            </a:xfrm>
          </p:grpSpPr>
          <p:sp>
            <p:nvSpPr>
              <p:cNvPr id="1469" name="Freeform 10"/>
              <p:cNvSpPr>
                <a:spLocks/>
              </p:cNvSpPr>
              <p:nvPr/>
            </p:nvSpPr>
            <p:spPr bwMode="auto">
              <a:xfrm>
                <a:off x="6532" y="10546"/>
                <a:ext cx="338" cy="98"/>
              </a:xfrm>
              <a:custGeom>
                <a:avLst/>
                <a:gdLst>
                  <a:gd name="T0" fmla="+- 0 6532 6532"/>
                  <a:gd name="T1" fmla="*/ T0 w 338"/>
                  <a:gd name="T2" fmla="+- 0 10546 10546"/>
                  <a:gd name="T3" fmla="*/ 10546 h 98"/>
                  <a:gd name="T4" fmla="+- 0 6871 6532"/>
                  <a:gd name="T5" fmla="*/ T4 w 338"/>
                  <a:gd name="T6" fmla="+- 0 10546 10546"/>
                  <a:gd name="T7" fmla="*/ 10546 h 98"/>
                  <a:gd name="T8" fmla="+- 0 6871 6532"/>
                  <a:gd name="T9" fmla="*/ T8 w 338"/>
                  <a:gd name="T10" fmla="+- 0 10644 10546"/>
                  <a:gd name="T11" fmla="*/ 10644 h 98"/>
                  <a:gd name="T12" fmla="+- 0 6532 6532"/>
                  <a:gd name="T13" fmla="*/ T12 w 338"/>
                  <a:gd name="T14" fmla="+- 0 10644 10546"/>
                  <a:gd name="T15" fmla="*/ 10644 h 98"/>
                  <a:gd name="T16" fmla="+- 0 6532 6532"/>
                  <a:gd name="T17" fmla="*/ T16 w 338"/>
                  <a:gd name="T18" fmla="+- 0 10546 10546"/>
                  <a:gd name="T19" fmla="*/ 10546 h 98"/>
                </a:gdLst>
                <a:ahLst/>
                <a:cxnLst>
                  <a:cxn ang="0">
                    <a:pos x="T1" y="T3"/>
                  </a:cxn>
                  <a:cxn ang="0">
                    <a:pos x="T5" y="T7"/>
                  </a:cxn>
                  <a:cxn ang="0">
                    <a:pos x="T9" y="T11"/>
                  </a:cxn>
                  <a:cxn ang="0">
                    <a:pos x="T13" y="T15"/>
                  </a:cxn>
                  <a:cxn ang="0">
                    <a:pos x="T17" y="T19"/>
                  </a:cxn>
                </a:cxnLst>
                <a:rect l="0" t="0" r="r" b="b"/>
                <a:pathLst>
                  <a:path w="338" h="98">
                    <a:moveTo>
                      <a:pt x="0" y="0"/>
                    </a:moveTo>
                    <a:lnTo>
                      <a:pt x="339" y="0"/>
                    </a:lnTo>
                    <a:lnTo>
                      <a:pt x="339" y="98"/>
                    </a:lnTo>
                    <a:lnTo>
                      <a:pt x="0" y="98"/>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11"/>
            <p:cNvGrpSpPr>
              <a:grpSpLocks/>
            </p:cNvGrpSpPr>
            <p:nvPr/>
          </p:nvGrpSpPr>
          <p:grpSpPr bwMode="auto">
            <a:xfrm>
              <a:off x="6532" y="10749"/>
              <a:ext cx="338" cy="100"/>
              <a:chOff x="6532" y="10749"/>
              <a:chExt cx="338" cy="100"/>
            </a:xfrm>
          </p:grpSpPr>
          <p:sp>
            <p:nvSpPr>
              <p:cNvPr id="1468" name="Freeform 12"/>
              <p:cNvSpPr>
                <a:spLocks/>
              </p:cNvSpPr>
              <p:nvPr/>
            </p:nvSpPr>
            <p:spPr bwMode="auto">
              <a:xfrm>
                <a:off x="6532" y="10749"/>
                <a:ext cx="338" cy="100"/>
              </a:xfrm>
              <a:custGeom>
                <a:avLst/>
                <a:gdLst>
                  <a:gd name="T0" fmla="+- 0 6532 6532"/>
                  <a:gd name="T1" fmla="*/ T0 w 338"/>
                  <a:gd name="T2" fmla="+- 0 10749 10749"/>
                  <a:gd name="T3" fmla="*/ 10749 h 100"/>
                  <a:gd name="T4" fmla="+- 0 6870 6532"/>
                  <a:gd name="T5" fmla="*/ T4 w 338"/>
                  <a:gd name="T6" fmla="+- 0 10749 10749"/>
                  <a:gd name="T7" fmla="*/ 10749 h 100"/>
                  <a:gd name="T8" fmla="+- 0 6870 6532"/>
                  <a:gd name="T9" fmla="*/ T8 w 338"/>
                  <a:gd name="T10" fmla="+- 0 10849 10749"/>
                  <a:gd name="T11" fmla="*/ 10849 h 100"/>
                  <a:gd name="T12" fmla="+- 0 6532 6532"/>
                  <a:gd name="T13" fmla="*/ T12 w 338"/>
                  <a:gd name="T14" fmla="+- 0 10849 10749"/>
                  <a:gd name="T15" fmla="*/ 10849 h 100"/>
                  <a:gd name="T16" fmla="+- 0 6532 6532"/>
                  <a:gd name="T17" fmla="*/ T16 w 338"/>
                  <a:gd name="T18" fmla="+- 0 10749 10749"/>
                  <a:gd name="T19" fmla="*/ 10749 h 100"/>
                </a:gdLst>
                <a:ahLst/>
                <a:cxnLst>
                  <a:cxn ang="0">
                    <a:pos x="T1" y="T3"/>
                  </a:cxn>
                  <a:cxn ang="0">
                    <a:pos x="T5" y="T7"/>
                  </a:cxn>
                  <a:cxn ang="0">
                    <a:pos x="T9" y="T11"/>
                  </a:cxn>
                  <a:cxn ang="0">
                    <a:pos x="T13" y="T15"/>
                  </a:cxn>
                  <a:cxn ang="0">
                    <a:pos x="T17" y="T19"/>
                  </a:cxn>
                </a:cxnLst>
                <a:rect l="0" t="0" r="r" b="b"/>
                <a:pathLst>
                  <a:path w="338" h="100">
                    <a:moveTo>
                      <a:pt x="0" y="0"/>
                    </a:moveTo>
                    <a:lnTo>
                      <a:pt x="338" y="0"/>
                    </a:lnTo>
                    <a:lnTo>
                      <a:pt x="338" y="100"/>
                    </a:lnTo>
                    <a:lnTo>
                      <a:pt x="0" y="100"/>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13"/>
            <p:cNvGrpSpPr>
              <a:grpSpLocks/>
            </p:cNvGrpSpPr>
            <p:nvPr/>
          </p:nvGrpSpPr>
          <p:grpSpPr bwMode="auto">
            <a:xfrm>
              <a:off x="6532" y="9120"/>
              <a:ext cx="338" cy="402"/>
              <a:chOff x="6532" y="9120"/>
              <a:chExt cx="338" cy="402"/>
            </a:xfrm>
          </p:grpSpPr>
          <p:sp>
            <p:nvSpPr>
              <p:cNvPr id="1467" name="Freeform 14"/>
              <p:cNvSpPr>
                <a:spLocks/>
              </p:cNvSpPr>
              <p:nvPr/>
            </p:nvSpPr>
            <p:spPr bwMode="auto">
              <a:xfrm>
                <a:off x="6532" y="9120"/>
                <a:ext cx="338" cy="402"/>
              </a:xfrm>
              <a:custGeom>
                <a:avLst/>
                <a:gdLst>
                  <a:gd name="T0" fmla="+- 0 6532 6532"/>
                  <a:gd name="T1" fmla="*/ T0 w 338"/>
                  <a:gd name="T2" fmla="+- 0 9120 9120"/>
                  <a:gd name="T3" fmla="*/ 9120 h 402"/>
                  <a:gd name="T4" fmla="+- 0 6870 6532"/>
                  <a:gd name="T5" fmla="*/ T4 w 338"/>
                  <a:gd name="T6" fmla="+- 0 9120 9120"/>
                  <a:gd name="T7" fmla="*/ 9120 h 402"/>
                  <a:gd name="T8" fmla="+- 0 6870 6532"/>
                  <a:gd name="T9" fmla="*/ T8 w 338"/>
                  <a:gd name="T10" fmla="+- 0 9522 9120"/>
                  <a:gd name="T11" fmla="*/ 9522 h 402"/>
                  <a:gd name="T12" fmla="+- 0 6532 6532"/>
                  <a:gd name="T13" fmla="*/ T12 w 338"/>
                  <a:gd name="T14" fmla="+- 0 9522 9120"/>
                  <a:gd name="T15" fmla="*/ 9522 h 402"/>
                  <a:gd name="T16" fmla="+- 0 6532 6532"/>
                  <a:gd name="T17" fmla="*/ T16 w 338"/>
                  <a:gd name="T18" fmla="+- 0 9120 9120"/>
                  <a:gd name="T19" fmla="*/ 9120 h 402"/>
                </a:gdLst>
                <a:ahLst/>
                <a:cxnLst>
                  <a:cxn ang="0">
                    <a:pos x="T1" y="T3"/>
                  </a:cxn>
                  <a:cxn ang="0">
                    <a:pos x="T5" y="T7"/>
                  </a:cxn>
                  <a:cxn ang="0">
                    <a:pos x="T9" y="T11"/>
                  </a:cxn>
                  <a:cxn ang="0">
                    <a:pos x="T13" y="T15"/>
                  </a:cxn>
                  <a:cxn ang="0">
                    <a:pos x="T17" y="T19"/>
                  </a:cxn>
                </a:cxnLst>
                <a:rect l="0" t="0" r="r" b="b"/>
                <a:pathLst>
                  <a:path w="338" h="402">
                    <a:moveTo>
                      <a:pt x="0" y="0"/>
                    </a:moveTo>
                    <a:lnTo>
                      <a:pt x="338" y="0"/>
                    </a:lnTo>
                    <a:lnTo>
                      <a:pt x="338" y="402"/>
                    </a:lnTo>
                    <a:lnTo>
                      <a:pt x="0" y="402"/>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5"/>
            <p:cNvGrpSpPr>
              <a:grpSpLocks/>
            </p:cNvGrpSpPr>
            <p:nvPr/>
          </p:nvGrpSpPr>
          <p:grpSpPr bwMode="auto">
            <a:xfrm>
              <a:off x="6532" y="11058"/>
              <a:ext cx="338" cy="2342"/>
              <a:chOff x="6532" y="11058"/>
              <a:chExt cx="338" cy="2342"/>
            </a:xfrm>
          </p:grpSpPr>
          <p:sp>
            <p:nvSpPr>
              <p:cNvPr id="1466" name="Freeform 16"/>
              <p:cNvSpPr>
                <a:spLocks/>
              </p:cNvSpPr>
              <p:nvPr/>
            </p:nvSpPr>
            <p:spPr bwMode="auto">
              <a:xfrm>
                <a:off x="6532" y="11058"/>
                <a:ext cx="338" cy="2342"/>
              </a:xfrm>
              <a:custGeom>
                <a:avLst/>
                <a:gdLst>
                  <a:gd name="T0" fmla="+- 0 6532 6532"/>
                  <a:gd name="T1" fmla="*/ T0 w 338"/>
                  <a:gd name="T2" fmla="+- 0 11058 11058"/>
                  <a:gd name="T3" fmla="*/ 11058 h 2342"/>
                  <a:gd name="T4" fmla="+- 0 6870 6532"/>
                  <a:gd name="T5" fmla="*/ T4 w 338"/>
                  <a:gd name="T6" fmla="+- 0 11058 11058"/>
                  <a:gd name="T7" fmla="*/ 11058 h 2342"/>
                  <a:gd name="T8" fmla="+- 0 6870 6532"/>
                  <a:gd name="T9" fmla="*/ T8 w 338"/>
                  <a:gd name="T10" fmla="+- 0 13401 11058"/>
                  <a:gd name="T11" fmla="*/ 13401 h 2342"/>
                  <a:gd name="T12" fmla="+- 0 6532 6532"/>
                  <a:gd name="T13" fmla="*/ T12 w 338"/>
                  <a:gd name="T14" fmla="+- 0 13401 11058"/>
                  <a:gd name="T15" fmla="*/ 13401 h 2342"/>
                  <a:gd name="T16" fmla="+- 0 6532 6532"/>
                  <a:gd name="T17" fmla="*/ T16 w 338"/>
                  <a:gd name="T18" fmla="+- 0 11058 11058"/>
                  <a:gd name="T19" fmla="*/ 11058 h 2342"/>
                </a:gdLst>
                <a:ahLst/>
                <a:cxnLst>
                  <a:cxn ang="0">
                    <a:pos x="T1" y="T3"/>
                  </a:cxn>
                  <a:cxn ang="0">
                    <a:pos x="T5" y="T7"/>
                  </a:cxn>
                  <a:cxn ang="0">
                    <a:pos x="T9" y="T11"/>
                  </a:cxn>
                  <a:cxn ang="0">
                    <a:pos x="T13" y="T15"/>
                  </a:cxn>
                  <a:cxn ang="0">
                    <a:pos x="T17" y="T19"/>
                  </a:cxn>
                </a:cxnLst>
                <a:rect l="0" t="0" r="r" b="b"/>
                <a:pathLst>
                  <a:path w="338" h="2342">
                    <a:moveTo>
                      <a:pt x="0" y="0"/>
                    </a:moveTo>
                    <a:lnTo>
                      <a:pt x="338" y="0"/>
                    </a:lnTo>
                    <a:lnTo>
                      <a:pt x="338" y="2343"/>
                    </a:lnTo>
                    <a:lnTo>
                      <a:pt x="0" y="2343"/>
                    </a:lnTo>
                    <a:lnTo>
                      <a:pt x="0" y="0"/>
                    </a:lnTo>
                  </a:path>
                </a:pathLst>
              </a:custGeom>
              <a:solidFill>
                <a:srgbClr val="C7C8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7"/>
            <p:cNvGrpSpPr>
              <a:grpSpLocks/>
            </p:cNvGrpSpPr>
            <p:nvPr/>
          </p:nvGrpSpPr>
          <p:grpSpPr bwMode="auto">
            <a:xfrm>
              <a:off x="6878" y="2703"/>
              <a:ext cx="3138" cy="11310"/>
              <a:chOff x="6878" y="2703"/>
              <a:chExt cx="3138" cy="11310"/>
            </a:xfrm>
          </p:grpSpPr>
          <p:sp>
            <p:nvSpPr>
              <p:cNvPr id="1464" name="Freeform 18"/>
              <p:cNvSpPr>
                <a:spLocks/>
              </p:cNvSpPr>
              <p:nvPr/>
            </p:nvSpPr>
            <p:spPr bwMode="auto">
              <a:xfrm>
                <a:off x="6878" y="2703"/>
                <a:ext cx="3138" cy="11310"/>
              </a:xfrm>
              <a:custGeom>
                <a:avLst/>
                <a:gdLst>
                  <a:gd name="T0" fmla="+- 0 6878 6878"/>
                  <a:gd name="T1" fmla="*/ T0 w 3138"/>
                  <a:gd name="T2" fmla="+- 0 2703 2703"/>
                  <a:gd name="T3" fmla="*/ 2703 h 11310"/>
                  <a:gd name="T4" fmla="+- 0 10016 6878"/>
                  <a:gd name="T5" fmla="*/ T4 w 3138"/>
                  <a:gd name="T6" fmla="+- 0 2703 2703"/>
                  <a:gd name="T7" fmla="*/ 2703 h 11310"/>
                  <a:gd name="T8" fmla="+- 0 10016 6878"/>
                  <a:gd name="T9" fmla="*/ T8 w 3138"/>
                  <a:gd name="T10" fmla="+- 0 14013 2703"/>
                  <a:gd name="T11" fmla="*/ 14013 h 11310"/>
                  <a:gd name="T12" fmla="+- 0 6878 6878"/>
                  <a:gd name="T13" fmla="*/ T12 w 3138"/>
                  <a:gd name="T14" fmla="+- 0 14013 2703"/>
                  <a:gd name="T15" fmla="*/ 14013 h 11310"/>
                  <a:gd name="T16" fmla="+- 0 6878 6878"/>
                  <a:gd name="T17" fmla="*/ T16 w 3138"/>
                  <a:gd name="T18" fmla="+- 0 2703 2703"/>
                  <a:gd name="T19" fmla="*/ 2703 h 11310"/>
                </a:gdLst>
                <a:ahLst/>
                <a:cxnLst>
                  <a:cxn ang="0">
                    <a:pos x="T1" y="T3"/>
                  </a:cxn>
                  <a:cxn ang="0">
                    <a:pos x="T5" y="T7"/>
                  </a:cxn>
                  <a:cxn ang="0">
                    <a:pos x="T9" y="T11"/>
                  </a:cxn>
                  <a:cxn ang="0">
                    <a:pos x="T13" y="T15"/>
                  </a:cxn>
                  <a:cxn ang="0">
                    <a:pos x="T17" y="T19"/>
                  </a:cxn>
                </a:cxnLst>
                <a:rect l="0" t="0" r="r" b="b"/>
                <a:pathLst>
                  <a:path w="3138" h="11310">
                    <a:moveTo>
                      <a:pt x="0" y="0"/>
                    </a:moveTo>
                    <a:lnTo>
                      <a:pt x="3138" y="0"/>
                    </a:lnTo>
                    <a:lnTo>
                      <a:pt x="3138" y="11310"/>
                    </a:lnTo>
                    <a:lnTo>
                      <a:pt x="0" y="11310"/>
                    </a:lnTo>
                    <a:lnTo>
                      <a:pt x="0" y="0"/>
                    </a:lnTo>
                    <a:close/>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6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3" y="2692"/>
                <a:ext cx="1121" cy="1129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3" name="Group 20"/>
            <p:cNvGrpSpPr>
              <a:grpSpLocks/>
            </p:cNvGrpSpPr>
            <p:nvPr/>
          </p:nvGrpSpPr>
          <p:grpSpPr bwMode="auto">
            <a:xfrm>
              <a:off x="6832" y="2752"/>
              <a:ext cx="16" cy="102"/>
              <a:chOff x="6832" y="2752"/>
              <a:chExt cx="16" cy="102"/>
            </a:xfrm>
          </p:grpSpPr>
          <p:sp>
            <p:nvSpPr>
              <p:cNvPr id="1463" name="Freeform 21"/>
              <p:cNvSpPr>
                <a:spLocks/>
              </p:cNvSpPr>
              <p:nvPr/>
            </p:nvSpPr>
            <p:spPr bwMode="auto">
              <a:xfrm>
                <a:off x="6832" y="2752"/>
                <a:ext cx="16" cy="102"/>
              </a:xfrm>
              <a:custGeom>
                <a:avLst/>
                <a:gdLst>
                  <a:gd name="T0" fmla="+- 0 6848 6832"/>
                  <a:gd name="T1" fmla="*/ T0 w 16"/>
                  <a:gd name="T2" fmla="+- 0 2752 2752"/>
                  <a:gd name="T3" fmla="*/ 2752 h 102"/>
                  <a:gd name="T4" fmla="+- 0 6832 6832"/>
                  <a:gd name="T5" fmla="*/ T4 w 16"/>
                  <a:gd name="T6" fmla="+- 0 2752 2752"/>
                  <a:gd name="T7" fmla="*/ 2752 h 102"/>
                  <a:gd name="T8" fmla="+- 0 6832 6832"/>
                  <a:gd name="T9" fmla="*/ T8 w 16"/>
                  <a:gd name="T10" fmla="+- 0 2853 2752"/>
                  <a:gd name="T11" fmla="*/ 2853 h 102"/>
                  <a:gd name="T12" fmla="+- 0 6848 6832"/>
                  <a:gd name="T13" fmla="*/ T12 w 16"/>
                  <a:gd name="T14" fmla="+- 0 2853 2752"/>
                  <a:gd name="T15" fmla="*/ 2853 h 102"/>
                </a:gdLst>
                <a:ahLst/>
                <a:cxnLst>
                  <a:cxn ang="0">
                    <a:pos x="T1" y="T3"/>
                  </a:cxn>
                  <a:cxn ang="0">
                    <a:pos x="T5" y="T7"/>
                  </a:cxn>
                  <a:cxn ang="0">
                    <a:pos x="T9" y="T11"/>
                  </a:cxn>
                  <a:cxn ang="0">
                    <a:pos x="T13" y="T15"/>
                  </a:cxn>
                </a:cxnLst>
                <a:rect l="0" t="0" r="r" b="b"/>
                <a:pathLst>
                  <a:path w="16" h="102">
                    <a:moveTo>
                      <a:pt x="16" y="0"/>
                    </a:moveTo>
                    <a:lnTo>
                      <a:pt x="0" y="0"/>
                    </a:lnTo>
                    <a:lnTo>
                      <a:pt x="0" y="101"/>
                    </a:lnTo>
                    <a:lnTo>
                      <a:pt x="16"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22"/>
            <p:cNvGrpSpPr>
              <a:grpSpLocks/>
            </p:cNvGrpSpPr>
            <p:nvPr/>
          </p:nvGrpSpPr>
          <p:grpSpPr bwMode="auto">
            <a:xfrm>
              <a:off x="6828" y="2803"/>
              <a:ext cx="21" cy="153"/>
              <a:chOff x="6828" y="2803"/>
              <a:chExt cx="21" cy="153"/>
            </a:xfrm>
          </p:grpSpPr>
          <p:sp>
            <p:nvSpPr>
              <p:cNvPr id="1462" name="Freeform 23"/>
              <p:cNvSpPr>
                <a:spLocks/>
              </p:cNvSpPr>
              <p:nvPr/>
            </p:nvSpPr>
            <p:spPr bwMode="auto">
              <a:xfrm>
                <a:off x="6828" y="2803"/>
                <a:ext cx="21" cy="153"/>
              </a:xfrm>
              <a:custGeom>
                <a:avLst/>
                <a:gdLst>
                  <a:gd name="T0" fmla="+- 0 6832 6828"/>
                  <a:gd name="T1" fmla="*/ T0 w 21"/>
                  <a:gd name="T2" fmla="+- 0 2803 2803"/>
                  <a:gd name="T3" fmla="*/ 2803 h 153"/>
                  <a:gd name="T4" fmla="+- 0 6828 6828"/>
                  <a:gd name="T5" fmla="*/ T4 w 21"/>
                  <a:gd name="T6" fmla="+- 0 2803 2803"/>
                  <a:gd name="T7" fmla="*/ 2803 h 153"/>
                  <a:gd name="T8" fmla="+- 0 6828 6828"/>
                  <a:gd name="T9" fmla="*/ T8 w 21"/>
                  <a:gd name="T10" fmla="+- 0 2956 2803"/>
                  <a:gd name="T11" fmla="*/ 2956 h 153"/>
                  <a:gd name="T12" fmla="+- 0 6848 6828"/>
                  <a:gd name="T13" fmla="*/ T12 w 21"/>
                  <a:gd name="T14" fmla="+- 0 2956 2803"/>
                  <a:gd name="T15" fmla="*/ 2956 h 153"/>
                </a:gdLst>
                <a:ahLst/>
                <a:cxnLst>
                  <a:cxn ang="0">
                    <a:pos x="T1" y="T3"/>
                  </a:cxn>
                  <a:cxn ang="0">
                    <a:pos x="T5" y="T7"/>
                  </a:cxn>
                  <a:cxn ang="0">
                    <a:pos x="T9" y="T11"/>
                  </a:cxn>
                  <a:cxn ang="0">
                    <a:pos x="T13" y="T15"/>
                  </a:cxn>
                </a:cxnLst>
                <a:rect l="0" t="0" r="r" b="b"/>
                <a:pathLst>
                  <a:path w="21" h="153">
                    <a:moveTo>
                      <a:pt x="4" y="0"/>
                    </a:moveTo>
                    <a:lnTo>
                      <a:pt x="0" y="0"/>
                    </a:lnTo>
                    <a:lnTo>
                      <a:pt x="0" y="153"/>
                    </a:lnTo>
                    <a:lnTo>
                      <a:pt x="20"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24"/>
            <p:cNvGrpSpPr>
              <a:grpSpLocks/>
            </p:cNvGrpSpPr>
            <p:nvPr/>
          </p:nvGrpSpPr>
          <p:grpSpPr bwMode="auto">
            <a:xfrm>
              <a:off x="6761" y="2879"/>
              <a:ext cx="87" cy="179"/>
              <a:chOff x="6761" y="2879"/>
              <a:chExt cx="87" cy="179"/>
            </a:xfrm>
          </p:grpSpPr>
          <p:sp>
            <p:nvSpPr>
              <p:cNvPr id="1461" name="Freeform 25"/>
              <p:cNvSpPr>
                <a:spLocks/>
              </p:cNvSpPr>
              <p:nvPr/>
            </p:nvSpPr>
            <p:spPr bwMode="auto">
              <a:xfrm>
                <a:off x="6761" y="2879"/>
                <a:ext cx="87" cy="179"/>
              </a:xfrm>
              <a:custGeom>
                <a:avLst/>
                <a:gdLst>
                  <a:gd name="T0" fmla="+- 0 6828 6761"/>
                  <a:gd name="T1" fmla="*/ T0 w 87"/>
                  <a:gd name="T2" fmla="+- 0 2879 2879"/>
                  <a:gd name="T3" fmla="*/ 2879 h 179"/>
                  <a:gd name="T4" fmla="+- 0 6761 6761"/>
                  <a:gd name="T5" fmla="*/ T4 w 87"/>
                  <a:gd name="T6" fmla="+- 0 2879 2879"/>
                  <a:gd name="T7" fmla="*/ 2879 h 179"/>
                  <a:gd name="T8" fmla="+- 0 6761 6761"/>
                  <a:gd name="T9" fmla="*/ T8 w 87"/>
                  <a:gd name="T10" fmla="+- 0 3058 2879"/>
                  <a:gd name="T11" fmla="*/ 3058 h 179"/>
                  <a:gd name="T12" fmla="+- 0 6848 6761"/>
                  <a:gd name="T13" fmla="*/ T12 w 87"/>
                  <a:gd name="T14" fmla="+- 0 3058 2879"/>
                  <a:gd name="T15" fmla="*/ 3058 h 179"/>
                </a:gdLst>
                <a:ahLst/>
                <a:cxnLst>
                  <a:cxn ang="0">
                    <a:pos x="T1" y="T3"/>
                  </a:cxn>
                  <a:cxn ang="0">
                    <a:pos x="T5" y="T7"/>
                  </a:cxn>
                  <a:cxn ang="0">
                    <a:pos x="T9" y="T11"/>
                  </a:cxn>
                  <a:cxn ang="0">
                    <a:pos x="T13" y="T15"/>
                  </a:cxn>
                </a:cxnLst>
                <a:rect l="0" t="0" r="r" b="b"/>
                <a:pathLst>
                  <a:path w="87" h="179">
                    <a:moveTo>
                      <a:pt x="67" y="0"/>
                    </a:moveTo>
                    <a:lnTo>
                      <a:pt x="0" y="0"/>
                    </a:lnTo>
                    <a:lnTo>
                      <a:pt x="0" y="179"/>
                    </a:lnTo>
                    <a:lnTo>
                      <a:pt x="87"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26"/>
            <p:cNvGrpSpPr>
              <a:grpSpLocks/>
            </p:cNvGrpSpPr>
            <p:nvPr/>
          </p:nvGrpSpPr>
          <p:grpSpPr bwMode="auto">
            <a:xfrm>
              <a:off x="6749" y="2969"/>
              <a:ext cx="99" cy="191"/>
              <a:chOff x="6749" y="2969"/>
              <a:chExt cx="99" cy="191"/>
            </a:xfrm>
          </p:grpSpPr>
          <p:sp>
            <p:nvSpPr>
              <p:cNvPr id="1460" name="Freeform 27"/>
              <p:cNvSpPr>
                <a:spLocks/>
              </p:cNvSpPr>
              <p:nvPr/>
            </p:nvSpPr>
            <p:spPr bwMode="auto">
              <a:xfrm>
                <a:off x="6749" y="2969"/>
                <a:ext cx="99" cy="191"/>
              </a:xfrm>
              <a:custGeom>
                <a:avLst/>
                <a:gdLst>
                  <a:gd name="T0" fmla="+- 0 6761 6749"/>
                  <a:gd name="T1" fmla="*/ T0 w 99"/>
                  <a:gd name="T2" fmla="+- 0 2969 2969"/>
                  <a:gd name="T3" fmla="*/ 2969 h 191"/>
                  <a:gd name="T4" fmla="+- 0 6749 6749"/>
                  <a:gd name="T5" fmla="*/ T4 w 99"/>
                  <a:gd name="T6" fmla="+- 0 2969 2969"/>
                  <a:gd name="T7" fmla="*/ 2969 h 191"/>
                  <a:gd name="T8" fmla="+- 0 6749 6749"/>
                  <a:gd name="T9" fmla="*/ T8 w 99"/>
                  <a:gd name="T10" fmla="+- 0 3160 2969"/>
                  <a:gd name="T11" fmla="*/ 3160 h 191"/>
                  <a:gd name="T12" fmla="+- 0 6848 6749"/>
                  <a:gd name="T13" fmla="*/ T12 w 99"/>
                  <a:gd name="T14" fmla="+- 0 3160 2969"/>
                  <a:gd name="T15" fmla="*/ 3160 h 191"/>
                </a:gdLst>
                <a:ahLst/>
                <a:cxnLst>
                  <a:cxn ang="0">
                    <a:pos x="T1" y="T3"/>
                  </a:cxn>
                  <a:cxn ang="0">
                    <a:pos x="T5" y="T7"/>
                  </a:cxn>
                  <a:cxn ang="0">
                    <a:pos x="T9" y="T11"/>
                  </a:cxn>
                  <a:cxn ang="0">
                    <a:pos x="T13" y="T15"/>
                  </a:cxn>
                </a:cxnLst>
                <a:rect l="0" t="0" r="r" b="b"/>
                <a:pathLst>
                  <a:path w="99" h="191">
                    <a:moveTo>
                      <a:pt x="12" y="0"/>
                    </a:moveTo>
                    <a:lnTo>
                      <a:pt x="0" y="0"/>
                    </a:lnTo>
                    <a:lnTo>
                      <a:pt x="0" y="191"/>
                    </a:lnTo>
                    <a:lnTo>
                      <a:pt x="99" y="19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28"/>
            <p:cNvGrpSpPr>
              <a:grpSpLocks/>
            </p:cNvGrpSpPr>
            <p:nvPr/>
          </p:nvGrpSpPr>
          <p:grpSpPr bwMode="auto">
            <a:xfrm>
              <a:off x="6723" y="3064"/>
              <a:ext cx="125" cy="197"/>
              <a:chOff x="6723" y="3064"/>
              <a:chExt cx="125" cy="197"/>
            </a:xfrm>
          </p:grpSpPr>
          <p:sp>
            <p:nvSpPr>
              <p:cNvPr id="1459" name="Freeform 29"/>
              <p:cNvSpPr>
                <a:spLocks/>
              </p:cNvSpPr>
              <p:nvPr/>
            </p:nvSpPr>
            <p:spPr bwMode="auto">
              <a:xfrm>
                <a:off x="6723" y="3064"/>
                <a:ext cx="125" cy="197"/>
              </a:xfrm>
              <a:custGeom>
                <a:avLst/>
                <a:gdLst>
                  <a:gd name="T0" fmla="+- 0 6749 6723"/>
                  <a:gd name="T1" fmla="*/ T0 w 125"/>
                  <a:gd name="T2" fmla="+- 0 3064 3064"/>
                  <a:gd name="T3" fmla="*/ 3064 h 197"/>
                  <a:gd name="T4" fmla="+- 0 6723 6723"/>
                  <a:gd name="T5" fmla="*/ T4 w 125"/>
                  <a:gd name="T6" fmla="+- 0 3064 3064"/>
                  <a:gd name="T7" fmla="*/ 3064 h 197"/>
                  <a:gd name="T8" fmla="+- 0 6723 6723"/>
                  <a:gd name="T9" fmla="*/ T8 w 125"/>
                  <a:gd name="T10" fmla="+- 0 3261 3064"/>
                  <a:gd name="T11" fmla="*/ 3261 h 197"/>
                  <a:gd name="T12" fmla="+- 0 6848 6723"/>
                  <a:gd name="T13" fmla="*/ T12 w 125"/>
                  <a:gd name="T14" fmla="+- 0 3261 3064"/>
                  <a:gd name="T15" fmla="*/ 3261 h 197"/>
                </a:gdLst>
                <a:ahLst/>
                <a:cxnLst>
                  <a:cxn ang="0">
                    <a:pos x="T1" y="T3"/>
                  </a:cxn>
                  <a:cxn ang="0">
                    <a:pos x="T5" y="T7"/>
                  </a:cxn>
                  <a:cxn ang="0">
                    <a:pos x="T9" y="T11"/>
                  </a:cxn>
                  <a:cxn ang="0">
                    <a:pos x="T13" y="T15"/>
                  </a:cxn>
                </a:cxnLst>
                <a:rect l="0" t="0" r="r" b="b"/>
                <a:pathLst>
                  <a:path w="125" h="197">
                    <a:moveTo>
                      <a:pt x="26" y="0"/>
                    </a:moveTo>
                    <a:lnTo>
                      <a:pt x="0" y="0"/>
                    </a:lnTo>
                    <a:lnTo>
                      <a:pt x="0" y="197"/>
                    </a:lnTo>
                    <a:lnTo>
                      <a:pt x="125" y="19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30"/>
            <p:cNvGrpSpPr>
              <a:grpSpLocks/>
            </p:cNvGrpSpPr>
            <p:nvPr/>
          </p:nvGrpSpPr>
          <p:grpSpPr bwMode="auto">
            <a:xfrm>
              <a:off x="6848" y="3363"/>
              <a:ext cx="2" cy="102"/>
              <a:chOff x="6848" y="3363"/>
              <a:chExt cx="2" cy="102"/>
            </a:xfrm>
          </p:grpSpPr>
          <p:sp>
            <p:nvSpPr>
              <p:cNvPr id="1458" name="Freeform 31"/>
              <p:cNvSpPr>
                <a:spLocks/>
              </p:cNvSpPr>
              <p:nvPr/>
            </p:nvSpPr>
            <p:spPr bwMode="auto">
              <a:xfrm>
                <a:off x="6848" y="3363"/>
                <a:ext cx="2" cy="102"/>
              </a:xfrm>
              <a:custGeom>
                <a:avLst/>
                <a:gdLst>
                  <a:gd name="T0" fmla="+- 0 3363 3363"/>
                  <a:gd name="T1" fmla="*/ 3363 h 102"/>
                  <a:gd name="T2" fmla="+- 0 3464 3363"/>
                  <a:gd name="T3" fmla="*/ 3464 h 102"/>
                </a:gdLst>
                <a:ahLst/>
                <a:cxnLst>
                  <a:cxn ang="0">
                    <a:pos x="0" y="T1"/>
                  </a:cxn>
                  <a:cxn ang="0">
                    <a:pos x="0" y="T3"/>
                  </a:cxn>
                </a:cxnLst>
                <a:rect l="0" t="0" r="r" b="b"/>
                <a:pathLst>
                  <a:path h="102">
                    <a:moveTo>
                      <a:pt x="0" y="0"/>
                    </a:moveTo>
                    <a:lnTo>
                      <a:pt x="0" y="101"/>
                    </a:lnTo>
                  </a:path>
                </a:pathLst>
              </a:custGeom>
              <a:noFill/>
              <a:ln w="381">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32"/>
            <p:cNvGrpSpPr>
              <a:grpSpLocks/>
            </p:cNvGrpSpPr>
            <p:nvPr/>
          </p:nvGrpSpPr>
          <p:grpSpPr bwMode="auto">
            <a:xfrm>
              <a:off x="6800" y="3414"/>
              <a:ext cx="48" cy="152"/>
              <a:chOff x="6800" y="3414"/>
              <a:chExt cx="48" cy="152"/>
            </a:xfrm>
          </p:grpSpPr>
          <p:sp>
            <p:nvSpPr>
              <p:cNvPr id="1457" name="Freeform 33"/>
              <p:cNvSpPr>
                <a:spLocks/>
              </p:cNvSpPr>
              <p:nvPr/>
            </p:nvSpPr>
            <p:spPr bwMode="auto">
              <a:xfrm>
                <a:off x="6800" y="3414"/>
                <a:ext cx="48" cy="152"/>
              </a:xfrm>
              <a:custGeom>
                <a:avLst/>
                <a:gdLst>
                  <a:gd name="T0" fmla="+- 0 6848 6800"/>
                  <a:gd name="T1" fmla="*/ T0 w 48"/>
                  <a:gd name="T2" fmla="+- 0 3414 3414"/>
                  <a:gd name="T3" fmla="*/ 3414 h 152"/>
                  <a:gd name="T4" fmla="+- 0 6800 6800"/>
                  <a:gd name="T5" fmla="*/ T4 w 48"/>
                  <a:gd name="T6" fmla="+- 0 3414 3414"/>
                  <a:gd name="T7" fmla="*/ 3414 h 152"/>
                  <a:gd name="T8" fmla="+- 0 6800 6800"/>
                  <a:gd name="T9" fmla="*/ T8 w 48"/>
                  <a:gd name="T10" fmla="+- 0 3566 3414"/>
                  <a:gd name="T11" fmla="*/ 3566 h 152"/>
                  <a:gd name="T12" fmla="+- 0 6848 6800"/>
                  <a:gd name="T13" fmla="*/ T12 w 48"/>
                  <a:gd name="T14" fmla="+- 0 3566 3414"/>
                  <a:gd name="T15" fmla="*/ 3566 h 152"/>
                </a:gdLst>
                <a:ahLst/>
                <a:cxnLst>
                  <a:cxn ang="0">
                    <a:pos x="T1" y="T3"/>
                  </a:cxn>
                  <a:cxn ang="0">
                    <a:pos x="T5" y="T7"/>
                  </a:cxn>
                  <a:cxn ang="0">
                    <a:pos x="T9" y="T11"/>
                  </a:cxn>
                  <a:cxn ang="0">
                    <a:pos x="T13" y="T15"/>
                  </a:cxn>
                </a:cxnLst>
                <a:rect l="0" t="0" r="r" b="b"/>
                <a:pathLst>
                  <a:path w="48" h="152">
                    <a:moveTo>
                      <a:pt x="48" y="0"/>
                    </a:moveTo>
                    <a:lnTo>
                      <a:pt x="0" y="0"/>
                    </a:lnTo>
                    <a:lnTo>
                      <a:pt x="0" y="152"/>
                    </a:lnTo>
                    <a:lnTo>
                      <a:pt x="48" y="15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34"/>
            <p:cNvGrpSpPr>
              <a:grpSpLocks/>
            </p:cNvGrpSpPr>
            <p:nvPr/>
          </p:nvGrpSpPr>
          <p:grpSpPr bwMode="auto">
            <a:xfrm>
              <a:off x="6775" y="3490"/>
              <a:ext cx="73" cy="179"/>
              <a:chOff x="6775" y="3490"/>
              <a:chExt cx="73" cy="179"/>
            </a:xfrm>
          </p:grpSpPr>
          <p:sp>
            <p:nvSpPr>
              <p:cNvPr id="1456" name="Freeform 35"/>
              <p:cNvSpPr>
                <a:spLocks/>
              </p:cNvSpPr>
              <p:nvPr/>
            </p:nvSpPr>
            <p:spPr bwMode="auto">
              <a:xfrm>
                <a:off x="6775" y="3490"/>
                <a:ext cx="73" cy="179"/>
              </a:xfrm>
              <a:custGeom>
                <a:avLst/>
                <a:gdLst>
                  <a:gd name="T0" fmla="+- 0 6800 6775"/>
                  <a:gd name="T1" fmla="*/ T0 w 73"/>
                  <a:gd name="T2" fmla="+- 0 3490 3490"/>
                  <a:gd name="T3" fmla="*/ 3490 h 179"/>
                  <a:gd name="T4" fmla="+- 0 6775 6775"/>
                  <a:gd name="T5" fmla="*/ T4 w 73"/>
                  <a:gd name="T6" fmla="+- 0 3490 3490"/>
                  <a:gd name="T7" fmla="*/ 3490 h 179"/>
                  <a:gd name="T8" fmla="+- 0 6775 6775"/>
                  <a:gd name="T9" fmla="*/ T8 w 73"/>
                  <a:gd name="T10" fmla="+- 0 3669 3490"/>
                  <a:gd name="T11" fmla="*/ 3669 h 179"/>
                  <a:gd name="T12" fmla="+- 0 6848 6775"/>
                  <a:gd name="T13" fmla="*/ T12 w 73"/>
                  <a:gd name="T14" fmla="+- 0 3669 3490"/>
                  <a:gd name="T15" fmla="*/ 3669 h 179"/>
                </a:gdLst>
                <a:ahLst/>
                <a:cxnLst>
                  <a:cxn ang="0">
                    <a:pos x="T1" y="T3"/>
                  </a:cxn>
                  <a:cxn ang="0">
                    <a:pos x="T5" y="T7"/>
                  </a:cxn>
                  <a:cxn ang="0">
                    <a:pos x="T9" y="T11"/>
                  </a:cxn>
                  <a:cxn ang="0">
                    <a:pos x="T13" y="T15"/>
                  </a:cxn>
                </a:cxnLst>
                <a:rect l="0" t="0" r="r" b="b"/>
                <a:pathLst>
                  <a:path w="73" h="179">
                    <a:moveTo>
                      <a:pt x="25" y="0"/>
                    </a:moveTo>
                    <a:lnTo>
                      <a:pt x="0" y="0"/>
                    </a:lnTo>
                    <a:lnTo>
                      <a:pt x="0" y="179"/>
                    </a:lnTo>
                    <a:lnTo>
                      <a:pt x="73"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36"/>
            <p:cNvGrpSpPr>
              <a:grpSpLocks/>
            </p:cNvGrpSpPr>
            <p:nvPr/>
          </p:nvGrpSpPr>
          <p:grpSpPr bwMode="auto">
            <a:xfrm>
              <a:off x="6710" y="3162"/>
              <a:ext cx="65" cy="417"/>
              <a:chOff x="6710" y="3162"/>
              <a:chExt cx="65" cy="417"/>
            </a:xfrm>
          </p:grpSpPr>
          <p:sp>
            <p:nvSpPr>
              <p:cNvPr id="1455" name="Freeform 37"/>
              <p:cNvSpPr>
                <a:spLocks/>
              </p:cNvSpPr>
              <p:nvPr/>
            </p:nvSpPr>
            <p:spPr bwMode="auto">
              <a:xfrm>
                <a:off x="6710" y="3162"/>
                <a:ext cx="65" cy="417"/>
              </a:xfrm>
              <a:custGeom>
                <a:avLst/>
                <a:gdLst>
                  <a:gd name="T0" fmla="+- 0 6723 6710"/>
                  <a:gd name="T1" fmla="*/ T0 w 65"/>
                  <a:gd name="T2" fmla="+- 0 3162 3162"/>
                  <a:gd name="T3" fmla="*/ 3162 h 417"/>
                  <a:gd name="T4" fmla="+- 0 6710 6710"/>
                  <a:gd name="T5" fmla="*/ T4 w 65"/>
                  <a:gd name="T6" fmla="+- 0 3162 3162"/>
                  <a:gd name="T7" fmla="*/ 3162 h 417"/>
                  <a:gd name="T8" fmla="+- 0 6710 6710"/>
                  <a:gd name="T9" fmla="*/ T8 w 65"/>
                  <a:gd name="T10" fmla="+- 0 3580 3162"/>
                  <a:gd name="T11" fmla="*/ 3580 h 417"/>
                  <a:gd name="T12" fmla="+- 0 6775 6710"/>
                  <a:gd name="T13" fmla="*/ T12 w 65"/>
                  <a:gd name="T14" fmla="+- 0 3580 3162"/>
                  <a:gd name="T15" fmla="*/ 3580 h 417"/>
                </a:gdLst>
                <a:ahLst/>
                <a:cxnLst>
                  <a:cxn ang="0">
                    <a:pos x="T1" y="T3"/>
                  </a:cxn>
                  <a:cxn ang="0">
                    <a:pos x="T5" y="T7"/>
                  </a:cxn>
                  <a:cxn ang="0">
                    <a:pos x="T9" y="T11"/>
                  </a:cxn>
                  <a:cxn ang="0">
                    <a:pos x="T13" y="T15"/>
                  </a:cxn>
                </a:cxnLst>
                <a:rect l="0" t="0" r="r" b="b"/>
                <a:pathLst>
                  <a:path w="65" h="417">
                    <a:moveTo>
                      <a:pt x="13" y="0"/>
                    </a:moveTo>
                    <a:lnTo>
                      <a:pt x="0" y="0"/>
                    </a:lnTo>
                    <a:lnTo>
                      <a:pt x="0" y="418"/>
                    </a:lnTo>
                    <a:lnTo>
                      <a:pt x="65" y="4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38"/>
            <p:cNvGrpSpPr>
              <a:grpSpLocks/>
            </p:cNvGrpSpPr>
            <p:nvPr/>
          </p:nvGrpSpPr>
          <p:grpSpPr bwMode="auto">
            <a:xfrm>
              <a:off x="6790" y="3872"/>
              <a:ext cx="58" cy="102"/>
              <a:chOff x="6790" y="3872"/>
              <a:chExt cx="58" cy="102"/>
            </a:xfrm>
          </p:grpSpPr>
          <p:sp>
            <p:nvSpPr>
              <p:cNvPr id="1454" name="Freeform 39"/>
              <p:cNvSpPr>
                <a:spLocks/>
              </p:cNvSpPr>
              <p:nvPr/>
            </p:nvSpPr>
            <p:spPr bwMode="auto">
              <a:xfrm>
                <a:off x="6790" y="3872"/>
                <a:ext cx="58" cy="102"/>
              </a:xfrm>
              <a:custGeom>
                <a:avLst/>
                <a:gdLst>
                  <a:gd name="T0" fmla="+- 0 6848 6790"/>
                  <a:gd name="T1" fmla="*/ T0 w 58"/>
                  <a:gd name="T2" fmla="+- 0 3872 3872"/>
                  <a:gd name="T3" fmla="*/ 3872 h 102"/>
                  <a:gd name="T4" fmla="+- 0 6790 6790"/>
                  <a:gd name="T5" fmla="*/ T4 w 58"/>
                  <a:gd name="T6" fmla="+- 0 3872 3872"/>
                  <a:gd name="T7" fmla="*/ 3872 h 102"/>
                  <a:gd name="T8" fmla="+- 0 6790 6790"/>
                  <a:gd name="T9" fmla="*/ T8 w 58"/>
                  <a:gd name="T10" fmla="+- 0 3974 3872"/>
                  <a:gd name="T11" fmla="*/ 3974 h 102"/>
                  <a:gd name="T12" fmla="+- 0 6848 6790"/>
                  <a:gd name="T13" fmla="*/ T12 w 58"/>
                  <a:gd name="T14" fmla="+- 0 3974 3872"/>
                  <a:gd name="T15" fmla="*/ 3974 h 102"/>
                </a:gdLst>
                <a:ahLst/>
                <a:cxnLst>
                  <a:cxn ang="0">
                    <a:pos x="T1" y="T3"/>
                  </a:cxn>
                  <a:cxn ang="0">
                    <a:pos x="T5" y="T7"/>
                  </a:cxn>
                  <a:cxn ang="0">
                    <a:pos x="T9" y="T11"/>
                  </a:cxn>
                  <a:cxn ang="0">
                    <a:pos x="T13" y="T15"/>
                  </a:cxn>
                </a:cxnLst>
                <a:rect l="0" t="0" r="r" b="b"/>
                <a:pathLst>
                  <a:path w="58" h="102">
                    <a:moveTo>
                      <a:pt x="58" y="0"/>
                    </a:moveTo>
                    <a:lnTo>
                      <a:pt x="0" y="0"/>
                    </a:lnTo>
                    <a:lnTo>
                      <a:pt x="0" y="102"/>
                    </a:lnTo>
                    <a:lnTo>
                      <a:pt x="58"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40"/>
            <p:cNvGrpSpPr>
              <a:grpSpLocks/>
            </p:cNvGrpSpPr>
            <p:nvPr/>
          </p:nvGrpSpPr>
          <p:grpSpPr bwMode="auto">
            <a:xfrm>
              <a:off x="6754" y="3771"/>
              <a:ext cx="94" cy="152"/>
              <a:chOff x="6754" y="3771"/>
              <a:chExt cx="94" cy="152"/>
            </a:xfrm>
          </p:grpSpPr>
          <p:sp>
            <p:nvSpPr>
              <p:cNvPr id="1453" name="Freeform 41"/>
              <p:cNvSpPr>
                <a:spLocks/>
              </p:cNvSpPr>
              <p:nvPr/>
            </p:nvSpPr>
            <p:spPr bwMode="auto">
              <a:xfrm>
                <a:off x="6754" y="3771"/>
                <a:ext cx="94" cy="152"/>
              </a:xfrm>
              <a:custGeom>
                <a:avLst/>
                <a:gdLst>
                  <a:gd name="T0" fmla="+- 0 6848 6754"/>
                  <a:gd name="T1" fmla="*/ T0 w 94"/>
                  <a:gd name="T2" fmla="+- 0 3771 3771"/>
                  <a:gd name="T3" fmla="*/ 3771 h 152"/>
                  <a:gd name="T4" fmla="+- 0 6754 6754"/>
                  <a:gd name="T5" fmla="*/ T4 w 94"/>
                  <a:gd name="T6" fmla="+- 0 3771 3771"/>
                  <a:gd name="T7" fmla="*/ 3771 h 152"/>
                  <a:gd name="T8" fmla="+- 0 6754 6754"/>
                  <a:gd name="T9" fmla="*/ T8 w 94"/>
                  <a:gd name="T10" fmla="+- 0 3922 3771"/>
                  <a:gd name="T11" fmla="*/ 3922 h 152"/>
                  <a:gd name="T12" fmla="+- 0 6790 6754"/>
                  <a:gd name="T13" fmla="*/ T12 w 94"/>
                  <a:gd name="T14" fmla="+- 0 3922 3771"/>
                  <a:gd name="T15" fmla="*/ 3922 h 152"/>
                </a:gdLst>
                <a:ahLst/>
                <a:cxnLst>
                  <a:cxn ang="0">
                    <a:pos x="T1" y="T3"/>
                  </a:cxn>
                  <a:cxn ang="0">
                    <a:pos x="T5" y="T7"/>
                  </a:cxn>
                  <a:cxn ang="0">
                    <a:pos x="T9" y="T11"/>
                  </a:cxn>
                  <a:cxn ang="0">
                    <a:pos x="T13" y="T15"/>
                  </a:cxn>
                </a:cxnLst>
                <a:rect l="0" t="0" r="r" b="b"/>
                <a:pathLst>
                  <a:path w="94" h="152">
                    <a:moveTo>
                      <a:pt x="94" y="0"/>
                    </a:moveTo>
                    <a:lnTo>
                      <a:pt x="0" y="0"/>
                    </a:lnTo>
                    <a:lnTo>
                      <a:pt x="0" y="151"/>
                    </a:lnTo>
                    <a:lnTo>
                      <a:pt x="36" y="15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2"/>
            <p:cNvGrpSpPr>
              <a:grpSpLocks/>
            </p:cNvGrpSpPr>
            <p:nvPr/>
          </p:nvGrpSpPr>
          <p:grpSpPr bwMode="auto">
            <a:xfrm>
              <a:off x="6739" y="3846"/>
              <a:ext cx="109" cy="229"/>
              <a:chOff x="6739" y="3846"/>
              <a:chExt cx="109" cy="229"/>
            </a:xfrm>
          </p:grpSpPr>
          <p:sp>
            <p:nvSpPr>
              <p:cNvPr id="1452" name="Freeform 43"/>
              <p:cNvSpPr>
                <a:spLocks/>
              </p:cNvSpPr>
              <p:nvPr/>
            </p:nvSpPr>
            <p:spPr bwMode="auto">
              <a:xfrm>
                <a:off x="6739" y="3846"/>
                <a:ext cx="109" cy="229"/>
              </a:xfrm>
              <a:custGeom>
                <a:avLst/>
                <a:gdLst>
                  <a:gd name="T0" fmla="+- 0 6754 6739"/>
                  <a:gd name="T1" fmla="*/ T0 w 109"/>
                  <a:gd name="T2" fmla="+- 0 3846 3846"/>
                  <a:gd name="T3" fmla="*/ 3846 h 229"/>
                  <a:gd name="T4" fmla="+- 0 6739 6739"/>
                  <a:gd name="T5" fmla="*/ T4 w 109"/>
                  <a:gd name="T6" fmla="+- 0 3846 3846"/>
                  <a:gd name="T7" fmla="*/ 3846 h 229"/>
                  <a:gd name="T8" fmla="+- 0 6739 6739"/>
                  <a:gd name="T9" fmla="*/ T8 w 109"/>
                  <a:gd name="T10" fmla="+- 0 4075 3846"/>
                  <a:gd name="T11" fmla="*/ 4075 h 229"/>
                  <a:gd name="T12" fmla="+- 0 6848 6739"/>
                  <a:gd name="T13" fmla="*/ T12 w 109"/>
                  <a:gd name="T14" fmla="+- 0 4075 3846"/>
                  <a:gd name="T15" fmla="*/ 4075 h 229"/>
                </a:gdLst>
                <a:ahLst/>
                <a:cxnLst>
                  <a:cxn ang="0">
                    <a:pos x="T1" y="T3"/>
                  </a:cxn>
                  <a:cxn ang="0">
                    <a:pos x="T5" y="T7"/>
                  </a:cxn>
                  <a:cxn ang="0">
                    <a:pos x="T9" y="T11"/>
                  </a:cxn>
                  <a:cxn ang="0">
                    <a:pos x="T13" y="T15"/>
                  </a:cxn>
                </a:cxnLst>
                <a:rect l="0" t="0" r="r" b="b"/>
                <a:pathLst>
                  <a:path w="109" h="229">
                    <a:moveTo>
                      <a:pt x="15" y="0"/>
                    </a:moveTo>
                    <a:lnTo>
                      <a:pt x="0" y="0"/>
                    </a:lnTo>
                    <a:lnTo>
                      <a:pt x="0" y="229"/>
                    </a:lnTo>
                    <a:lnTo>
                      <a:pt x="109" y="2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4"/>
            <p:cNvGrpSpPr>
              <a:grpSpLocks/>
            </p:cNvGrpSpPr>
            <p:nvPr/>
          </p:nvGrpSpPr>
          <p:grpSpPr bwMode="auto">
            <a:xfrm>
              <a:off x="6726" y="3962"/>
              <a:ext cx="122" cy="216"/>
              <a:chOff x="6726" y="3962"/>
              <a:chExt cx="122" cy="216"/>
            </a:xfrm>
          </p:grpSpPr>
          <p:sp>
            <p:nvSpPr>
              <p:cNvPr id="1451" name="Freeform 45"/>
              <p:cNvSpPr>
                <a:spLocks/>
              </p:cNvSpPr>
              <p:nvPr/>
            </p:nvSpPr>
            <p:spPr bwMode="auto">
              <a:xfrm>
                <a:off x="6726" y="3962"/>
                <a:ext cx="122" cy="216"/>
              </a:xfrm>
              <a:custGeom>
                <a:avLst/>
                <a:gdLst>
                  <a:gd name="T0" fmla="+- 0 6739 6726"/>
                  <a:gd name="T1" fmla="*/ T0 w 122"/>
                  <a:gd name="T2" fmla="+- 0 3962 3962"/>
                  <a:gd name="T3" fmla="*/ 3962 h 216"/>
                  <a:gd name="T4" fmla="+- 0 6726 6726"/>
                  <a:gd name="T5" fmla="*/ T4 w 122"/>
                  <a:gd name="T6" fmla="+- 0 3962 3962"/>
                  <a:gd name="T7" fmla="*/ 3962 h 216"/>
                  <a:gd name="T8" fmla="+- 0 6726 6726"/>
                  <a:gd name="T9" fmla="*/ T8 w 122"/>
                  <a:gd name="T10" fmla="+- 0 4177 3962"/>
                  <a:gd name="T11" fmla="*/ 4177 h 216"/>
                  <a:gd name="T12" fmla="+- 0 6848 6726"/>
                  <a:gd name="T13" fmla="*/ T12 w 122"/>
                  <a:gd name="T14" fmla="+- 0 4177 3962"/>
                  <a:gd name="T15" fmla="*/ 4177 h 216"/>
                </a:gdLst>
                <a:ahLst/>
                <a:cxnLst>
                  <a:cxn ang="0">
                    <a:pos x="T1" y="T3"/>
                  </a:cxn>
                  <a:cxn ang="0">
                    <a:pos x="T5" y="T7"/>
                  </a:cxn>
                  <a:cxn ang="0">
                    <a:pos x="T9" y="T11"/>
                  </a:cxn>
                  <a:cxn ang="0">
                    <a:pos x="T13" y="T15"/>
                  </a:cxn>
                </a:cxnLst>
                <a:rect l="0" t="0" r="r" b="b"/>
                <a:pathLst>
                  <a:path w="122" h="216">
                    <a:moveTo>
                      <a:pt x="13" y="0"/>
                    </a:moveTo>
                    <a:lnTo>
                      <a:pt x="0" y="0"/>
                    </a:lnTo>
                    <a:lnTo>
                      <a:pt x="0" y="215"/>
                    </a:lnTo>
                    <a:lnTo>
                      <a:pt x="122" y="2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46"/>
            <p:cNvGrpSpPr>
              <a:grpSpLocks/>
            </p:cNvGrpSpPr>
            <p:nvPr/>
          </p:nvGrpSpPr>
          <p:grpSpPr bwMode="auto">
            <a:xfrm>
              <a:off x="6811" y="4382"/>
              <a:ext cx="37" cy="102"/>
              <a:chOff x="6811" y="4382"/>
              <a:chExt cx="37" cy="102"/>
            </a:xfrm>
          </p:grpSpPr>
          <p:sp>
            <p:nvSpPr>
              <p:cNvPr id="1450" name="Freeform 47"/>
              <p:cNvSpPr>
                <a:spLocks/>
              </p:cNvSpPr>
              <p:nvPr/>
            </p:nvSpPr>
            <p:spPr bwMode="auto">
              <a:xfrm>
                <a:off x="6811" y="4382"/>
                <a:ext cx="37" cy="102"/>
              </a:xfrm>
              <a:custGeom>
                <a:avLst/>
                <a:gdLst>
                  <a:gd name="T0" fmla="+- 0 6848 6811"/>
                  <a:gd name="T1" fmla="*/ T0 w 37"/>
                  <a:gd name="T2" fmla="+- 0 4382 4382"/>
                  <a:gd name="T3" fmla="*/ 4382 h 102"/>
                  <a:gd name="T4" fmla="+- 0 6811 6811"/>
                  <a:gd name="T5" fmla="*/ T4 w 37"/>
                  <a:gd name="T6" fmla="+- 0 4382 4382"/>
                  <a:gd name="T7" fmla="*/ 4382 h 102"/>
                  <a:gd name="T8" fmla="+- 0 6811 6811"/>
                  <a:gd name="T9" fmla="*/ T8 w 37"/>
                  <a:gd name="T10" fmla="+- 0 4483 4382"/>
                  <a:gd name="T11" fmla="*/ 4483 h 102"/>
                  <a:gd name="T12" fmla="+- 0 6848 6811"/>
                  <a:gd name="T13" fmla="*/ T12 w 37"/>
                  <a:gd name="T14" fmla="+- 0 4483 4382"/>
                  <a:gd name="T15" fmla="*/ 4483 h 102"/>
                </a:gdLst>
                <a:ahLst/>
                <a:cxnLst>
                  <a:cxn ang="0">
                    <a:pos x="T1" y="T3"/>
                  </a:cxn>
                  <a:cxn ang="0">
                    <a:pos x="T5" y="T7"/>
                  </a:cxn>
                  <a:cxn ang="0">
                    <a:pos x="T9" y="T11"/>
                  </a:cxn>
                  <a:cxn ang="0">
                    <a:pos x="T13" y="T15"/>
                  </a:cxn>
                </a:cxnLst>
                <a:rect l="0" t="0" r="r" b="b"/>
                <a:pathLst>
                  <a:path w="37" h="102">
                    <a:moveTo>
                      <a:pt x="37" y="0"/>
                    </a:moveTo>
                    <a:lnTo>
                      <a:pt x="0" y="0"/>
                    </a:lnTo>
                    <a:lnTo>
                      <a:pt x="0" y="101"/>
                    </a:lnTo>
                    <a:lnTo>
                      <a:pt x="37"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8"/>
            <p:cNvGrpSpPr>
              <a:grpSpLocks/>
            </p:cNvGrpSpPr>
            <p:nvPr/>
          </p:nvGrpSpPr>
          <p:grpSpPr bwMode="auto">
            <a:xfrm>
              <a:off x="6767" y="4279"/>
              <a:ext cx="81" cy="153"/>
              <a:chOff x="6767" y="4279"/>
              <a:chExt cx="81" cy="153"/>
            </a:xfrm>
          </p:grpSpPr>
          <p:sp>
            <p:nvSpPr>
              <p:cNvPr id="1449" name="Freeform 49"/>
              <p:cNvSpPr>
                <a:spLocks/>
              </p:cNvSpPr>
              <p:nvPr/>
            </p:nvSpPr>
            <p:spPr bwMode="auto">
              <a:xfrm>
                <a:off x="6767" y="4279"/>
                <a:ext cx="81" cy="153"/>
              </a:xfrm>
              <a:custGeom>
                <a:avLst/>
                <a:gdLst>
                  <a:gd name="T0" fmla="+- 0 6848 6767"/>
                  <a:gd name="T1" fmla="*/ T0 w 81"/>
                  <a:gd name="T2" fmla="+- 0 4279 4279"/>
                  <a:gd name="T3" fmla="*/ 4279 h 153"/>
                  <a:gd name="T4" fmla="+- 0 6767 6767"/>
                  <a:gd name="T5" fmla="*/ T4 w 81"/>
                  <a:gd name="T6" fmla="+- 0 4279 4279"/>
                  <a:gd name="T7" fmla="*/ 4279 h 153"/>
                  <a:gd name="T8" fmla="+- 0 6767 6767"/>
                  <a:gd name="T9" fmla="*/ T8 w 81"/>
                  <a:gd name="T10" fmla="+- 0 4432 4279"/>
                  <a:gd name="T11" fmla="*/ 4432 h 153"/>
                  <a:gd name="T12" fmla="+- 0 6811 6767"/>
                  <a:gd name="T13" fmla="*/ T12 w 81"/>
                  <a:gd name="T14" fmla="+- 0 4432 4279"/>
                  <a:gd name="T15" fmla="*/ 4432 h 153"/>
                </a:gdLst>
                <a:ahLst/>
                <a:cxnLst>
                  <a:cxn ang="0">
                    <a:pos x="T1" y="T3"/>
                  </a:cxn>
                  <a:cxn ang="0">
                    <a:pos x="T5" y="T7"/>
                  </a:cxn>
                  <a:cxn ang="0">
                    <a:pos x="T9" y="T11"/>
                  </a:cxn>
                  <a:cxn ang="0">
                    <a:pos x="T13" y="T15"/>
                  </a:cxn>
                </a:cxnLst>
                <a:rect l="0" t="0" r="r" b="b"/>
                <a:pathLst>
                  <a:path w="81" h="153">
                    <a:moveTo>
                      <a:pt x="81" y="0"/>
                    </a:moveTo>
                    <a:lnTo>
                      <a:pt x="0" y="0"/>
                    </a:lnTo>
                    <a:lnTo>
                      <a:pt x="0" y="153"/>
                    </a:lnTo>
                    <a:lnTo>
                      <a:pt x="44"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50"/>
            <p:cNvGrpSpPr>
              <a:grpSpLocks/>
            </p:cNvGrpSpPr>
            <p:nvPr/>
          </p:nvGrpSpPr>
          <p:grpSpPr bwMode="auto">
            <a:xfrm>
              <a:off x="6832" y="4585"/>
              <a:ext cx="16" cy="102"/>
              <a:chOff x="6832" y="4585"/>
              <a:chExt cx="16" cy="102"/>
            </a:xfrm>
          </p:grpSpPr>
          <p:sp>
            <p:nvSpPr>
              <p:cNvPr id="1448" name="Freeform 51"/>
              <p:cNvSpPr>
                <a:spLocks/>
              </p:cNvSpPr>
              <p:nvPr/>
            </p:nvSpPr>
            <p:spPr bwMode="auto">
              <a:xfrm>
                <a:off x="6832" y="4585"/>
                <a:ext cx="16" cy="102"/>
              </a:xfrm>
              <a:custGeom>
                <a:avLst/>
                <a:gdLst>
                  <a:gd name="T0" fmla="+- 0 6848 6832"/>
                  <a:gd name="T1" fmla="*/ T0 w 16"/>
                  <a:gd name="T2" fmla="+- 0 4585 4585"/>
                  <a:gd name="T3" fmla="*/ 4585 h 102"/>
                  <a:gd name="T4" fmla="+- 0 6832 6832"/>
                  <a:gd name="T5" fmla="*/ T4 w 16"/>
                  <a:gd name="T6" fmla="+- 0 4585 4585"/>
                  <a:gd name="T7" fmla="*/ 4585 h 102"/>
                  <a:gd name="T8" fmla="+- 0 6832 6832"/>
                  <a:gd name="T9" fmla="*/ T8 w 16"/>
                  <a:gd name="T10" fmla="+- 0 4686 4585"/>
                  <a:gd name="T11" fmla="*/ 4686 h 102"/>
                  <a:gd name="T12" fmla="+- 0 6848 6832"/>
                  <a:gd name="T13" fmla="*/ T12 w 16"/>
                  <a:gd name="T14" fmla="+- 0 4686 4585"/>
                  <a:gd name="T15" fmla="*/ 4686 h 102"/>
                </a:gdLst>
                <a:ahLst/>
                <a:cxnLst>
                  <a:cxn ang="0">
                    <a:pos x="T1" y="T3"/>
                  </a:cxn>
                  <a:cxn ang="0">
                    <a:pos x="T5" y="T7"/>
                  </a:cxn>
                  <a:cxn ang="0">
                    <a:pos x="T9" y="T11"/>
                  </a:cxn>
                  <a:cxn ang="0">
                    <a:pos x="T13" y="T15"/>
                  </a:cxn>
                </a:cxnLst>
                <a:rect l="0" t="0" r="r" b="b"/>
                <a:pathLst>
                  <a:path w="16" h="102">
                    <a:moveTo>
                      <a:pt x="16" y="0"/>
                    </a:moveTo>
                    <a:lnTo>
                      <a:pt x="0" y="0"/>
                    </a:lnTo>
                    <a:lnTo>
                      <a:pt x="0" y="101"/>
                    </a:lnTo>
                    <a:lnTo>
                      <a:pt x="16"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52"/>
            <p:cNvGrpSpPr>
              <a:grpSpLocks/>
            </p:cNvGrpSpPr>
            <p:nvPr/>
          </p:nvGrpSpPr>
          <p:grpSpPr bwMode="auto">
            <a:xfrm>
              <a:off x="6783" y="4788"/>
              <a:ext cx="65" cy="102"/>
              <a:chOff x="6783" y="4788"/>
              <a:chExt cx="65" cy="102"/>
            </a:xfrm>
          </p:grpSpPr>
          <p:sp>
            <p:nvSpPr>
              <p:cNvPr id="1447" name="Freeform 53"/>
              <p:cNvSpPr>
                <a:spLocks/>
              </p:cNvSpPr>
              <p:nvPr/>
            </p:nvSpPr>
            <p:spPr bwMode="auto">
              <a:xfrm>
                <a:off x="6783" y="4788"/>
                <a:ext cx="65" cy="102"/>
              </a:xfrm>
              <a:custGeom>
                <a:avLst/>
                <a:gdLst>
                  <a:gd name="T0" fmla="+- 0 6848 6783"/>
                  <a:gd name="T1" fmla="*/ T0 w 65"/>
                  <a:gd name="T2" fmla="+- 0 4788 4788"/>
                  <a:gd name="T3" fmla="*/ 4788 h 102"/>
                  <a:gd name="T4" fmla="+- 0 6783 6783"/>
                  <a:gd name="T5" fmla="*/ T4 w 65"/>
                  <a:gd name="T6" fmla="+- 0 4788 4788"/>
                  <a:gd name="T7" fmla="*/ 4788 h 102"/>
                  <a:gd name="T8" fmla="+- 0 6783 6783"/>
                  <a:gd name="T9" fmla="*/ T8 w 65"/>
                  <a:gd name="T10" fmla="+- 0 4890 4788"/>
                  <a:gd name="T11" fmla="*/ 4890 h 102"/>
                  <a:gd name="T12" fmla="+- 0 6848 6783"/>
                  <a:gd name="T13" fmla="*/ T12 w 65"/>
                  <a:gd name="T14" fmla="+- 0 4890 4788"/>
                  <a:gd name="T15" fmla="*/ 4890 h 102"/>
                </a:gdLst>
                <a:ahLst/>
                <a:cxnLst>
                  <a:cxn ang="0">
                    <a:pos x="T1" y="T3"/>
                  </a:cxn>
                  <a:cxn ang="0">
                    <a:pos x="T5" y="T7"/>
                  </a:cxn>
                  <a:cxn ang="0">
                    <a:pos x="T9" y="T11"/>
                  </a:cxn>
                  <a:cxn ang="0">
                    <a:pos x="T13" y="T15"/>
                  </a:cxn>
                </a:cxnLst>
                <a:rect l="0" t="0" r="r" b="b"/>
                <a:pathLst>
                  <a:path w="65" h="102">
                    <a:moveTo>
                      <a:pt x="65" y="0"/>
                    </a:moveTo>
                    <a:lnTo>
                      <a:pt x="0" y="0"/>
                    </a:lnTo>
                    <a:lnTo>
                      <a:pt x="0" y="102"/>
                    </a:lnTo>
                    <a:lnTo>
                      <a:pt x="65"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54"/>
            <p:cNvGrpSpPr>
              <a:grpSpLocks/>
            </p:cNvGrpSpPr>
            <p:nvPr/>
          </p:nvGrpSpPr>
          <p:grpSpPr bwMode="auto">
            <a:xfrm>
              <a:off x="6766" y="4636"/>
              <a:ext cx="66" cy="203"/>
              <a:chOff x="6766" y="4636"/>
              <a:chExt cx="66" cy="203"/>
            </a:xfrm>
          </p:grpSpPr>
          <p:sp>
            <p:nvSpPr>
              <p:cNvPr id="1446" name="Freeform 55"/>
              <p:cNvSpPr>
                <a:spLocks/>
              </p:cNvSpPr>
              <p:nvPr/>
            </p:nvSpPr>
            <p:spPr bwMode="auto">
              <a:xfrm>
                <a:off x="6766" y="4636"/>
                <a:ext cx="66" cy="203"/>
              </a:xfrm>
              <a:custGeom>
                <a:avLst/>
                <a:gdLst>
                  <a:gd name="T0" fmla="+- 0 6832 6766"/>
                  <a:gd name="T1" fmla="*/ T0 w 66"/>
                  <a:gd name="T2" fmla="+- 0 4636 4636"/>
                  <a:gd name="T3" fmla="*/ 4636 h 203"/>
                  <a:gd name="T4" fmla="+- 0 6766 6766"/>
                  <a:gd name="T5" fmla="*/ T4 w 66"/>
                  <a:gd name="T6" fmla="+- 0 4636 4636"/>
                  <a:gd name="T7" fmla="*/ 4636 h 203"/>
                  <a:gd name="T8" fmla="+- 0 6766 6766"/>
                  <a:gd name="T9" fmla="*/ T8 w 66"/>
                  <a:gd name="T10" fmla="+- 0 4840 4636"/>
                  <a:gd name="T11" fmla="*/ 4840 h 203"/>
                  <a:gd name="T12" fmla="+- 0 6783 6766"/>
                  <a:gd name="T13" fmla="*/ T12 w 66"/>
                  <a:gd name="T14" fmla="+- 0 4840 4636"/>
                  <a:gd name="T15" fmla="*/ 4840 h 203"/>
                </a:gdLst>
                <a:ahLst/>
                <a:cxnLst>
                  <a:cxn ang="0">
                    <a:pos x="T1" y="T3"/>
                  </a:cxn>
                  <a:cxn ang="0">
                    <a:pos x="T5" y="T7"/>
                  </a:cxn>
                  <a:cxn ang="0">
                    <a:pos x="T9" y="T11"/>
                  </a:cxn>
                  <a:cxn ang="0">
                    <a:pos x="T13" y="T15"/>
                  </a:cxn>
                </a:cxnLst>
                <a:rect l="0" t="0" r="r" b="b"/>
                <a:pathLst>
                  <a:path w="66" h="203">
                    <a:moveTo>
                      <a:pt x="66" y="0"/>
                    </a:moveTo>
                    <a:lnTo>
                      <a:pt x="0" y="0"/>
                    </a:lnTo>
                    <a:lnTo>
                      <a:pt x="0" y="204"/>
                    </a:lnTo>
                    <a:lnTo>
                      <a:pt x="17" y="20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56"/>
            <p:cNvGrpSpPr>
              <a:grpSpLocks/>
            </p:cNvGrpSpPr>
            <p:nvPr/>
          </p:nvGrpSpPr>
          <p:grpSpPr bwMode="auto">
            <a:xfrm>
              <a:off x="6756" y="4356"/>
              <a:ext cx="11" cy="382"/>
              <a:chOff x="6756" y="4356"/>
              <a:chExt cx="11" cy="382"/>
            </a:xfrm>
          </p:grpSpPr>
          <p:sp>
            <p:nvSpPr>
              <p:cNvPr id="1445" name="Freeform 57"/>
              <p:cNvSpPr>
                <a:spLocks/>
              </p:cNvSpPr>
              <p:nvPr/>
            </p:nvSpPr>
            <p:spPr bwMode="auto">
              <a:xfrm>
                <a:off x="6756" y="4356"/>
                <a:ext cx="11" cy="382"/>
              </a:xfrm>
              <a:custGeom>
                <a:avLst/>
                <a:gdLst>
                  <a:gd name="T0" fmla="+- 0 6767 6756"/>
                  <a:gd name="T1" fmla="*/ T0 w 11"/>
                  <a:gd name="T2" fmla="+- 0 4356 4356"/>
                  <a:gd name="T3" fmla="*/ 4356 h 382"/>
                  <a:gd name="T4" fmla="+- 0 6756 6756"/>
                  <a:gd name="T5" fmla="*/ T4 w 11"/>
                  <a:gd name="T6" fmla="+- 0 4356 4356"/>
                  <a:gd name="T7" fmla="*/ 4356 h 382"/>
                  <a:gd name="T8" fmla="+- 0 6756 6756"/>
                  <a:gd name="T9" fmla="*/ T8 w 11"/>
                  <a:gd name="T10" fmla="+- 0 4738 4356"/>
                  <a:gd name="T11" fmla="*/ 4738 h 382"/>
                  <a:gd name="T12" fmla="+- 0 6766 6756"/>
                  <a:gd name="T13" fmla="*/ T12 w 11"/>
                  <a:gd name="T14" fmla="+- 0 4738 4356"/>
                  <a:gd name="T15" fmla="*/ 4738 h 382"/>
                </a:gdLst>
                <a:ahLst/>
                <a:cxnLst>
                  <a:cxn ang="0">
                    <a:pos x="T1" y="T3"/>
                  </a:cxn>
                  <a:cxn ang="0">
                    <a:pos x="T5" y="T7"/>
                  </a:cxn>
                  <a:cxn ang="0">
                    <a:pos x="T9" y="T11"/>
                  </a:cxn>
                  <a:cxn ang="0">
                    <a:pos x="T13" y="T15"/>
                  </a:cxn>
                </a:cxnLst>
                <a:rect l="0" t="0" r="r" b="b"/>
                <a:pathLst>
                  <a:path w="11" h="382">
                    <a:moveTo>
                      <a:pt x="11" y="0"/>
                    </a:moveTo>
                    <a:lnTo>
                      <a:pt x="0" y="0"/>
                    </a:lnTo>
                    <a:lnTo>
                      <a:pt x="0" y="382"/>
                    </a:lnTo>
                    <a:lnTo>
                      <a:pt x="10" y="38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58"/>
            <p:cNvGrpSpPr>
              <a:grpSpLocks/>
            </p:cNvGrpSpPr>
            <p:nvPr/>
          </p:nvGrpSpPr>
          <p:grpSpPr bwMode="auto">
            <a:xfrm>
              <a:off x="6740" y="4547"/>
              <a:ext cx="109" cy="446"/>
              <a:chOff x="6740" y="4547"/>
              <a:chExt cx="109" cy="446"/>
            </a:xfrm>
          </p:grpSpPr>
          <p:sp>
            <p:nvSpPr>
              <p:cNvPr id="1444" name="Freeform 59"/>
              <p:cNvSpPr>
                <a:spLocks/>
              </p:cNvSpPr>
              <p:nvPr/>
            </p:nvSpPr>
            <p:spPr bwMode="auto">
              <a:xfrm>
                <a:off x="6740" y="4547"/>
                <a:ext cx="109" cy="446"/>
              </a:xfrm>
              <a:custGeom>
                <a:avLst/>
                <a:gdLst>
                  <a:gd name="T0" fmla="+- 0 6756 6740"/>
                  <a:gd name="T1" fmla="*/ T0 w 109"/>
                  <a:gd name="T2" fmla="+- 0 4547 4547"/>
                  <a:gd name="T3" fmla="*/ 4547 h 446"/>
                  <a:gd name="T4" fmla="+- 0 6740 6740"/>
                  <a:gd name="T5" fmla="*/ T4 w 109"/>
                  <a:gd name="T6" fmla="+- 0 4547 4547"/>
                  <a:gd name="T7" fmla="*/ 4547 h 446"/>
                  <a:gd name="T8" fmla="+- 0 6740 6740"/>
                  <a:gd name="T9" fmla="*/ T8 w 109"/>
                  <a:gd name="T10" fmla="+- 0 4993 4547"/>
                  <a:gd name="T11" fmla="*/ 4993 h 446"/>
                  <a:gd name="T12" fmla="+- 0 6848 6740"/>
                  <a:gd name="T13" fmla="*/ T12 w 109"/>
                  <a:gd name="T14" fmla="+- 0 4993 4547"/>
                  <a:gd name="T15" fmla="*/ 4993 h 446"/>
                </a:gdLst>
                <a:ahLst/>
                <a:cxnLst>
                  <a:cxn ang="0">
                    <a:pos x="T1" y="T3"/>
                  </a:cxn>
                  <a:cxn ang="0">
                    <a:pos x="T5" y="T7"/>
                  </a:cxn>
                  <a:cxn ang="0">
                    <a:pos x="T9" y="T11"/>
                  </a:cxn>
                  <a:cxn ang="0">
                    <a:pos x="T13" y="T15"/>
                  </a:cxn>
                </a:cxnLst>
                <a:rect l="0" t="0" r="r" b="b"/>
                <a:pathLst>
                  <a:path w="109" h="446">
                    <a:moveTo>
                      <a:pt x="16" y="0"/>
                    </a:moveTo>
                    <a:lnTo>
                      <a:pt x="0" y="0"/>
                    </a:lnTo>
                    <a:lnTo>
                      <a:pt x="0" y="446"/>
                    </a:lnTo>
                    <a:lnTo>
                      <a:pt x="108" y="44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0"/>
            <p:cNvGrpSpPr>
              <a:grpSpLocks/>
            </p:cNvGrpSpPr>
            <p:nvPr/>
          </p:nvGrpSpPr>
          <p:grpSpPr bwMode="auto">
            <a:xfrm>
              <a:off x="6707" y="4069"/>
              <a:ext cx="32" cy="700"/>
              <a:chOff x="6707" y="4069"/>
              <a:chExt cx="32" cy="700"/>
            </a:xfrm>
          </p:grpSpPr>
          <p:sp>
            <p:nvSpPr>
              <p:cNvPr id="1443" name="Freeform 61"/>
              <p:cNvSpPr>
                <a:spLocks/>
              </p:cNvSpPr>
              <p:nvPr/>
            </p:nvSpPr>
            <p:spPr bwMode="auto">
              <a:xfrm>
                <a:off x="6707" y="4069"/>
                <a:ext cx="32" cy="700"/>
              </a:xfrm>
              <a:custGeom>
                <a:avLst/>
                <a:gdLst>
                  <a:gd name="T0" fmla="+- 0 6726 6707"/>
                  <a:gd name="T1" fmla="*/ T0 w 32"/>
                  <a:gd name="T2" fmla="+- 0 4069 4069"/>
                  <a:gd name="T3" fmla="*/ 4069 h 700"/>
                  <a:gd name="T4" fmla="+- 0 6707 6707"/>
                  <a:gd name="T5" fmla="*/ T4 w 32"/>
                  <a:gd name="T6" fmla="+- 0 4069 4069"/>
                  <a:gd name="T7" fmla="*/ 4069 h 700"/>
                  <a:gd name="T8" fmla="+- 0 6707 6707"/>
                  <a:gd name="T9" fmla="*/ T8 w 32"/>
                  <a:gd name="T10" fmla="+- 0 4770 4069"/>
                  <a:gd name="T11" fmla="*/ 4770 h 700"/>
                  <a:gd name="T12" fmla="+- 0 6739 6707"/>
                  <a:gd name="T13" fmla="*/ T12 w 32"/>
                  <a:gd name="T14" fmla="+- 0 4770 4069"/>
                  <a:gd name="T15" fmla="*/ 4770 h 700"/>
                </a:gdLst>
                <a:ahLst/>
                <a:cxnLst>
                  <a:cxn ang="0">
                    <a:pos x="T1" y="T3"/>
                  </a:cxn>
                  <a:cxn ang="0">
                    <a:pos x="T5" y="T7"/>
                  </a:cxn>
                  <a:cxn ang="0">
                    <a:pos x="T9" y="T11"/>
                  </a:cxn>
                  <a:cxn ang="0">
                    <a:pos x="T13" y="T15"/>
                  </a:cxn>
                </a:cxnLst>
                <a:rect l="0" t="0" r="r" b="b"/>
                <a:pathLst>
                  <a:path w="32" h="700">
                    <a:moveTo>
                      <a:pt x="19" y="0"/>
                    </a:moveTo>
                    <a:lnTo>
                      <a:pt x="0" y="0"/>
                    </a:lnTo>
                    <a:lnTo>
                      <a:pt x="0" y="701"/>
                    </a:lnTo>
                    <a:lnTo>
                      <a:pt x="32" y="7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62"/>
            <p:cNvGrpSpPr>
              <a:grpSpLocks/>
            </p:cNvGrpSpPr>
            <p:nvPr/>
          </p:nvGrpSpPr>
          <p:grpSpPr bwMode="auto">
            <a:xfrm>
              <a:off x="6690" y="3371"/>
              <a:ext cx="20" cy="1048"/>
              <a:chOff x="6690" y="3371"/>
              <a:chExt cx="20" cy="1048"/>
            </a:xfrm>
          </p:grpSpPr>
          <p:sp>
            <p:nvSpPr>
              <p:cNvPr id="1442" name="Freeform 63"/>
              <p:cNvSpPr>
                <a:spLocks/>
              </p:cNvSpPr>
              <p:nvPr/>
            </p:nvSpPr>
            <p:spPr bwMode="auto">
              <a:xfrm>
                <a:off x="6690" y="3371"/>
                <a:ext cx="20" cy="1048"/>
              </a:xfrm>
              <a:custGeom>
                <a:avLst/>
                <a:gdLst>
                  <a:gd name="T0" fmla="+- 0 6710 6690"/>
                  <a:gd name="T1" fmla="*/ T0 w 20"/>
                  <a:gd name="T2" fmla="+- 0 3371 3371"/>
                  <a:gd name="T3" fmla="*/ 3371 h 1048"/>
                  <a:gd name="T4" fmla="+- 0 6690 6690"/>
                  <a:gd name="T5" fmla="*/ T4 w 20"/>
                  <a:gd name="T6" fmla="+- 0 3371 3371"/>
                  <a:gd name="T7" fmla="*/ 3371 h 1048"/>
                  <a:gd name="T8" fmla="+- 0 6690 6690"/>
                  <a:gd name="T9" fmla="*/ T8 w 20"/>
                  <a:gd name="T10" fmla="+- 0 4419 3371"/>
                  <a:gd name="T11" fmla="*/ 4419 h 1048"/>
                  <a:gd name="T12" fmla="+- 0 6707 6690"/>
                  <a:gd name="T13" fmla="*/ T12 w 20"/>
                  <a:gd name="T14" fmla="+- 0 4419 3371"/>
                  <a:gd name="T15" fmla="*/ 4419 h 1048"/>
                </a:gdLst>
                <a:ahLst/>
                <a:cxnLst>
                  <a:cxn ang="0">
                    <a:pos x="T1" y="T3"/>
                  </a:cxn>
                  <a:cxn ang="0">
                    <a:pos x="T5" y="T7"/>
                  </a:cxn>
                  <a:cxn ang="0">
                    <a:pos x="T9" y="T11"/>
                  </a:cxn>
                  <a:cxn ang="0">
                    <a:pos x="T13" y="T15"/>
                  </a:cxn>
                </a:cxnLst>
                <a:rect l="0" t="0" r="r" b="b"/>
                <a:pathLst>
                  <a:path w="20" h="1048">
                    <a:moveTo>
                      <a:pt x="20" y="0"/>
                    </a:moveTo>
                    <a:lnTo>
                      <a:pt x="0" y="0"/>
                    </a:lnTo>
                    <a:lnTo>
                      <a:pt x="0" y="1048"/>
                    </a:lnTo>
                    <a:lnTo>
                      <a:pt x="17" y="104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64"/>
            <p:cNvGrpSpPr>
              <a:grpSpLocks/>
            </p:cNvGrpSpPr>
            <p:nvPr/>
          </p:nvGrpSpPr>
          <p:grpSpPr bwMode="auto">
            <a:xfrm>
              <a:off x="6731" y="5094"/>
              <a:ext cx="117" cy="102"/>
              <a:chOff x="6731" y="5094"/>
              <a:chExt cx="117" cy="102"/>
            </a:xfrm>
          </p:grpSpPr>
          <p:sp>
            <p:nvSpPr>
              <p:cNvPr id="1441" name="Freeform 65"/>
              <p:cNvSpPr>
                <a:spLocks/>
              </p:cNvSpPr>
              <p:nvPr/>
            </p:nvSpPr>
            <p:spPr bwMode="auto">
              <a:xfrm>
                <a:off x="6731" y="5094"/>
                <a:ext cx="117" cy="102"/>
              </a:xfrm>
              <a:custGeom>
                <a:avLst/>
                <a:gdLst>
                  <a:gd name="T0" fmla="+- 0 6848 6731"/>
                  <a:gd name="T1" fmla="*/ T0 w 117"/>
                  <a:gd name="T2" fmla="+- 0 5094 5094"/>
                  <a:gd name="T3" fmla="*/ 5094 h 102"/>
                  <a:gd name="T4" fmla="+- 0 6731 6731"/>
                  <a:gd name="T5" fmla="*/ T4 w 117"/>
                  <a:gd name="T6" fmla="+- 0 5094 5094"/>
                  <a:gd name="T7" fmla="*/ 5094 h 102"/>
                  <a:gd name="T8" fmla="+- 0 6731 6731"/>
                  <a:gd name="T9" fmla="*/ T8 w 117"/>
                  <a:gd name="T10" fmla="+- 0 5196 5094"/>
                  <a:gd name="T11" fmla="*/ 5196 h 102"/>
                  <a:gd name="T12" fmla="+- 0 6848 6731"/>
                  <a:gd name="T13" fmla="*/ T12 w 117"/>
                  <a:gd name="T14" fmla="+- 0 5196 5094"/>
                  <a:gd name="T15" fmla="*/ 5196 h 102"/>
                </a:gdLst>
                <a:ahLst/>
                <a:cxnLst>
                  <a:cxn ang="0">
                    <a:pos x="T1" y="T3"/>
                  </a:cxn>
                  <a:cxn ang="0">
                    <a:pos x="T5" y="T7"/>
                  </a:cxn>
                  <a:cxn ang="0">
                    <a:pos x="T9" y="T11"/>
                  </a:cxn>
                  <a:cxn ang="0">
                    <a:pos x="T13" y="T15"/>
                  </a:cxn>
                </a:cxnLst>
                <a:rect l="0" t="0" r="r" b="b"/>
                <a:pathLst>
                  <a:path w="117" h="102">
                    <a:moveTo>
                      <a:pt x="117" y="0"/>
                    </a:moveTo>
                    <a:lnTo>
                      <a:pt x="0" y="0"/>
                    </a:lnTo>
                    <a:lnTo>
                      <a:pt x="0" y="102"/>
                    </a:lnTo>
                    <a:lnTo>
                      <a:pt x="117"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9" name="Group 66"/>
            <p:cNvGrpSpPr>
              <a:grpSpLocks/>
            </p:cNvGrpSpPr>
            <p:nvPr/>
          </p:nvGrpSpPr>
          <p:grpSpPr bwMode="auto">
            <a:xfrm>
              <a:off x="6712" y="5144"/>
              <a:ext cx="136" cy="153"/>
              <a:chOff x="6712" y="5144"/>
              <a:chExt cx="136" cy="153"/>
            </a:xfrm>
          </p:grpSpPr>
          <p:sp>
            <p:nvSpPr>
              <p:cNvPr id="1440" name="Freeform 67"/>
              <p:cNvSpPr>
                <a:spLocks/>
              </p:cNvSpPr>
              <p:nvPr/>
            </p:nvSpPr>
            <p:spPr bwMode="auto">
              <a:xfrm>
                <a:off x="6712" y="5144"/>
                <a:ext cx="136" cy="153"/>
              </a:xfrm>
              <a:custGeom>
                <a:avLst/>
                <a:gdLst>
                  <a:gd name="T0" fmla="+- 0 6731 6712"/>
                  <a:gd name="T1" fmla="*/ T0 w 136"/>
                  <a:gd name="T2" fmla="+- 0 5144 5144"/>
                  <a:gd name="T3" fmla="*/ 5144 h 153"/>
                  <a:gd name="T4" fmla="+- 0 6712 6712"/>
                  <a:gd name="T5" fmla="*/ T4 w 136"/>
                  <a:gd name="T6" fmla="+- 0 5144 5144"/>
                  <a:gd name="T7" fmla="*/ 5144 h 153"/>
                  <a:gd name="T8" fmla="+- 0 6712 6712"/>
                  <a:gd name="T9" fmla="*/ T8 w 136"/>
                  <a:gd name="T10" fmla="+- 0 5297 5144"/>
                  <a:gd name="T11" fmla="*/ 5297 h 153"/>
                  <a:gd name="T12" fmla="+- 0 6848 6712"/>
                  <a:gd name="T13" fmla="*/ T12 w 136"/>
                  <a:gd name="T14" fmla="+- 0 5297 5144"/>
                  <a:gd name="T15" fmla="*/ 5297 h 153"/>
                </a:gdLst>
                <a:ahLst/>
                <a:cxnLst>
                  <a:cxn ang="0">
                    <a:pos x="T1" y="T3"/>
                  </a:cxn>
                  <a:cxn ang="0">
                    <a:pos x="T5" y="T7"/>
                  </a:cxn>
                  <a:cxn ang="0">
                    <a:pos x="T9" y="T11"/>
                  </a:cxn>
                  <a:cxn ang="0">
                    <a:pos x="T13" y="T15"/>
                  </a:cxn>
                </a:cxnLst>
                <a:rect l="0" t="0" r="r" b="b"/>
                <a:pathLst>
                  <a:path w="136" h="153">
                    <a:moveTo>
                      <a:pt x="19" y="0"/>
                    </a:moveTo>
                    <a:lnTo>
                      <a:pt x="0" y="0"/>
                    </a:lnTo>
                    <a:lnTo>
                      <a:pt x="0" y="153"/>
                    </a:lnTo>
                    <a:lnTo>
                      <a:pt x="136"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68"/>
            <p:cNvGrpSpPr>
              <a:grpSpLocks/>
            </p:cNvGrpSpPr>
            <p:nvPr/>
          </p:nvGrpSpPr>
          <p:grpSpPr bwMode="auto">
            <a:xfrm>
              <a:off x="6669" y="3895"/>
              <a:ext cx="43" cy="1326"/>
              <a:chOff x="6669" y="3895"/>
              <a:chExt cx="43" cy="1326"/>
            </a:xfrm>
          </p:grpSpPr>
          <p:sp>
            <p:nvSpPr>
              <p:cNvPr id="1439" name="Freeform 69"/>
              <p:cNvSpPr>
                <a:spLocks/>
              </p:cNvSpPr>
              <p:nvPr/>
            </p:nvSpPr>
            <p:spPr bwMode="auto">
              <a:xfrm>
                <a:off x="6669" y="3895"/>
                <a:ext cx="43" cy="1326"/>
              </a:xfrm>
              <a:custGeom>
                <a:avLst/>
                <a:gdLst>
                  <a:gd name="T0" fmla="+- 0 6690 6669"/>
                  <a:gd name="T1" fmla="*/ T0 w 43"/>
                  <a:gd name="T2" fmla="+- 0 3895 3895"/>
                  <a:gd name="T3" fmla="*/ 3895 h 1326"/>
                  <a:gd name="T4" fmla="+- 0 6669 6669"/>
                  <a:gd name="T5" fmla="*/ T4 w 43"/>
                  <a:gd name="T6" fmla="+- 0 3895 3895"/>
                  <a:gd name="T7" fmla="*/ 3895 h 1326"/>
                  <a:gd name="T8" fmla="+- 0 6669 6669"/>
                  <a:gd name="T9" fmla="*/ T8 w 43"/>
                  <a:gd name="T10" fmla="+- 0 5221 3895"/>
                  <a:gd name="T11" fmla="*/ 5221 h 1326"/>
                  <a:gd name="T12" fmla="+- 0 6712 6669"/>
                  <a:gd name="T13" fmla="*/ T12 w 43"/>
                  <a:gd name="T14" fmla="+- 0 5221 3895"/>
                  <a:gd name="T15" fmla="*/ 5221 h 1326"/>
                </a:gdLst>
                <a:ahLst/>
                <a:cxnLst>
                  <a:cxn ang="0">
                    <a:pos x="T1" y="T3"/>
                  </a:cxn>
                  <a:cxn ang="0">
                    <a:pos x="T5" y="T7"/>
                  </a:cxn>
                  <a:cxn ang="0">
                    <a:pos x="T9" y="T11"/>
                  </a:cxn>
                  <a:cxn ang="0">
                    <a:pos x="T13" y="T15"/>
                  </a:cxn>
                </a:cxnLst>
                <a:rect l="0" t="0" r="r" b="b"/>
                <a:pathLst>
                  <a:path w="43" h="1326">
                    <a:moveTo>
                      <a:pt x="21" y="0"/>
                    </a:moveTo>
                    <a:lnTo>
                      <a:pt x="0" y="0"/>
                    </a:lnTo>
                    <a:lnTo>
                      <a:pt x="0" y="1326"/>
                    </a:lnTo>
                    <a:lnTo>
                      <a:pt x="43" y="132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70"/>
            <p:cNvGrpSpPr>
              <a:grpSpLocks/>
            </p:cNvGrpSpPr>
            <p:nvPr/>
          </p:nvGrpSpPr>
          <p:grpSpPr bwMode="auto">
            <a:xfrm>
              <a:off x="6717" y="5399"/>
              <a:ext cx="131" cy="102"/>
              <a:chOff x="6717" y="5399"/>
              <a:chExt cx="131" cy="102"/>
            </a:xfrm>
          </p:grpSpPr>
          <p:sp>
            <p:nvSpPr>
              <p:cNvPr id="1438" name="Freeform 71"/>
              <p:cNvSpPr>
                <a:spLocks/>
              </p:cNvSpPr>
              <p:nvPr/>
            </p:nvSpPr>
            <p:spPr bwMode="auto">
              <a:xfrm>
                <a:off x="6717" y="5399"/>
                <a:ext cx="131" cy="102"/>
              </a:xfrm>
              <a:custGeom>
                <a:avLst/>
                <a:gdLst>
                  <a:gd name="T0" fmla="+- 0 6848 6717"/>
                  <a:gd name="T1" fmla="*/ T0 w 131"/>
                  <a:gd name="T2" fmla="+- 0 5399 5399"/>
                  <a:gd name="T3" fmla="*/ 5399 h 102"/>
                  <a:gd name="T4" fmla="+- 0 6717 6717"/>
                  <a:gd name="T5" fmla="*/ T4 w 131"/>
                  <a:gd name="T6" fmla="+- 0 5399 5399"/>
                  <a:gd name="T7" fmla="*/ 5399 h 102"/>
                  <a:gd name="T8" fmla="+- 0 6717 6717"/>
                  <a:gd name="T9" fmla="*/ T8 w 131"/>
                  <a:gd name="T10" fmla="+- 0 5501 5399"/>
                  <a:gd name="T11" fmla="*/ 5501 h 102"/>
                  <a:gd name="T12" fmla="+- 0 6848 6717"/>
                  <a:gd name="T13" fmla="*/ T12 w 131"/>
                  <a:gd name="T14" fmla="+- 0 5501 5399"/>
                  <a:gd name="T15" fmla="*/ 5501 h 102"/>
                </a:gdLst>
                <a:ahLst/>
                <a:cxnLst>
                  <a:cxn ang="0">
                    <a:pos x="T1" y="T3"/>
                  </a:cxn>
                  <a:cxn ang="0">
                    <a:pos x="T5" y="T7"/>
                  </a:cxn>
                  <a:cxn ang="0">
                    <a:pos x="T9" y="T11"/>
                  </a:cxn>
                  <a:cxn ang="0">
                    <a:pos x="T13" y="T15"/>
                  </a:cxn>
                </a:cxnLst>
                <a:rect l="0" t="0" r="r" b="b"/>
                <a:pathLst>
                  <a:path w="131" h="102">
                    <a:moveTo>
                      <a:pt x="131" y="0"/>
                    </a:moveTo>
                    <a:lnTo>
                      <a:pt x="0" y="0"/>
                    </a:lnTo>
                    <a:lnTo>
                      <a:pt x="0" y="102"/>
                    </a:lnTo>
                    <a:lnTo>
                      <a:pt x="131"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72"/>
            <p:cNvGrpSpPr>
              <a:grpSpLocks/>
            </p:cNvGrpSpPr>
            <p:nvPr/>
          </p:nvGrpSpPr>
          <p:grpSpPr bwMode="auto">
            <a:xfrm>
              <a:off x="6828" y="5602"/>
              <a:ext cx="20" cy="103"/>
              <a:chOff x="6828" y="5602"/>
              <a:chExt cx="20" cy="103"/>
            </a:xfrm>
          </p:grpSpPr>
          <p:sp>
            <p:nvSpPr>
              <p:cNvPr id="1437" name="Freeform 73"/>
              <p:cNvSpPr>
                <a:spLocks/>
              </p:cNvSpPr>
              <p:nvPr/>
            </p:nvSpPr>
            <p:spPr bwMode="auto">
              <a:xfrm>
                <a:off x="6828" y="5602"/>
                <a:ext cx="20" cy="103"/>
              </a:xfrm>
              <a:custGeom>
                <a:avLst/>
                <a:gdLst>
                  <a:gd name="T0" fmla="+- 0 6848 6828"/>
                  <a:gd name="T1" fmla="*/ T0 w 20"/>
                  <a:gd name="T2" fmla="+- 0 5602 5602"/>
                  <a:gd name="T3" fmla="*/ 5602 h 103"/>
                  <a:gd name="T4" fmla="+- 0 6828 6828"/>
                  <a:gd name="T5" fmla="*/ T4 w 20"/>
                  <a:gd name="T6" fmla="+- 0 5602 5602"/>
                  <a:gd name="T7" fmla="*/ 5602 h 103"/>
                  <a:gd name="T8" fmla="+- 0 6828 6828"/>
                  <a:gd name="T9" fmla="*/ T8 w 20"/>
                  <a:gd name="T10" fmla="+- 0 5705 5602"/>
                  <a:gd name="T11" fmla="*/ 5705 h 103"/>
                  <a:gd name="T12" fmla="+- 0 6848 6828"/>
                  <a:gd name="T13" fmla="*/ T12 w 20"/>
                  <a:gd name="T14" fmla="+- 0 5705 5602"/>
                  <a:gd name="T15" fmla="*/ 5705 h 103"/>
                </a:gdLst>
                <a:ahLst/>
                <a:cxnLst>
                  <a:cxn ang="0">
                    <a:pos x="T1" y="T3"/>
                  </a:cxn>
                  <a:cxn ang="0">
                    <a:pos x="T5" y="T7"/>
                  </a:cxn>
                  <a:cxn ang="0">
                    <a:pos x="T9" y="T11"/>
                  </a:cxn>
                  <a:cxn ang="0">
                    <a:pos x="T13" y="T15"/>
                  </a:cxn>
                </a:cxnLst>
                <a:rect l="0" t="0" r="r" b="b"/>
                <a:pathLst>
                  <a:path w="20" h="103">
                    <a:moveTo>
                      <a:pt x="20" y="0"/>
                    </a:moveTo>
                    <a:lnTo>
                      <a:pt x="0" y="0"/>
                    </a:lnTo>
                    <a:lnTo>
                      <a:pt x="0" y="103"/>
                    </a:lnTo>
                    <a:lnTo>
                      <a:pt x="20" y="10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3" name="Group 74"/>
            <p:cNvGrpSpPr>
              <a:grpSpLocks/>
            </p:cNvGrpSpPr>
            <p:nvPr/>
          </p:nvGrpSpPr>
          <p:grpSpPr bwMode="auto">
            <a:xfrm>
              <a:off x="6706" y="5654"/>
              <a:ext cx="142" cy="153"/>
              <a:chOff x="6706" y="5654"/>
              <a:chExt cx="142" cy="153"/>
            </a:xfrm>
          </p:grpSpPr>
          <p:sp>
            <p:nvSpPr>
              <p:cNvPr id="1436" name="Freeform 75"/>
              <p:cNvSpPr>
                <a:spLocks/>
              </p:cNvSpPr>
              <p:nvPr/>
            </p:nvSpPr>
            <p:spPr bwMode="auto">
              <a:xfrm>
                <a:off x="6706" y="5654"/>
                <a:ext cx="142" cy="153"/>
              </a:xfrm>
              <a:custGeom>
                <a:avLst/>
                <a:gdLst>
                  <a:gd name="T0" fmla="+- 0 6828 6706"/>
                  <a:gd name="T1" fmla="*/ T0 w 142"/>
                  <a:gd name="T2" fmla="+- 0 5654 5654"/>
                  <a:gd name="T3" fmla="*/ 5654 h 153"/>
                  <a:gd name="T4" fmla="+- 0 6706 6706"/>
                  <a:gd name="T5" fmla="*/ T4 w 142"/>
                  <a:gd name="T6" fmla="+- 0 5654 5654"/>
                  <a:gd name="T7" fmla="*/ 5654 h 153"/>
                  <a:gd name="T8" fmla="+- 0 6706 6706"/>
                  <a:gd name="T9" fmla="*/ T8 w 142"/>
                  <a:gd name="T10" fmla="+- 0 5807 5654"/>
                  <a:gd name="T11" fmla="*/ 5807 h 153"/>
                  <a:gd name="T12" fmla="+- 0 6848 6706"/>
                  <a:gd name="T13" fmla="*/ T12 w 142"/>
                  <a:gd name="T14" fmla="+- 0 5807 5654"/>
                  <a:gd name="T15" fmla="*/ 5807 h 153"/>
                </a:gdLst>
                <a:ahLst/>
                <a:cxnLst>
                  <a:cxn ang="0">
                    <a:pos x="T1" y="T3"/>
                  </a:cxn>
                  <a:cxn ang="0">
                    <a:pos x="T5" y="T7"/>
                  </a:cxn>
                  <a:cxn ang="0">
                    <a:pos x="T9" y="T11"/>
                  </a:cxn>
                  <a:cxn ang="0">
                    <a:pos x="T13" y="T15"/>
                  </a:cxn>
                </a:cxnLst>
                <a:rect l="0" t="0" r="r" b="b"/>
                <a:pathLst>
                  <a:path w="142" h="153">
                    <a:moveTo>
                      <a:pt x="122" y="0"/>
                    </a:moveTo>
                    <a:lnTo>
                      <a:pt x="0" y="0"/>
                    </a:lnTo>
                    <a:lnTo>
                      <a:pt x="0" y="153"/>
                    </a:lnTo>
                    <a:lnTo>
                      <a:pt x="14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76"/>
            <p:cNvGrpSpPr>
              <a:grpSpLocks/>
            </p:cNvGrpSpPr>
            <p:nvPr/>
          </p:nvGrpSpPr>
          <p:grpSpPr bwMode="auto">
            <a:xfrm>
              <a:off x="6669" y="5451"/>
              <a:ext cx="48" cy="279"/>
              <a:chOff x="6669" y="5451"/>
              <a:chExt cx="48" cy="279"/>
            </a:xfrm>
          </p:grpSpPr>
          <p:sp>
            <p:nvSpPr>
              <p:cNvPr id="1435" name="Freeform 77"/>
              <p:cNvSpPr>
                <a:spLocks/>
              </p:cNvSpPr>
              <p:nvPr/>
            </p:nvSpPr>
            <p:spPr bwMode="auto">
              <a:xfrm>
                <a:off x="6669" y="5451"/>
                <a:ext cx="48" cy="279"/>
              </a:xfrm>
              <a:custGeom>
                <a:avLst/>
                <a:gdLst>
                  <a:gd name="T0" fmla="+- 0 6717 6669"/>
                  <a:gd name="T1" fmla="*/ T0 w 48"/>
                  <a:gd name="T2" fmla="+- 0 5451 5451"/>
                  <a:gd name="T3" fmla="*/ 5451 h 279"/>
                  <a:gd name="T4" fmla="+- 0 6669 6669"/>
                  <a:gd name="T5" fmla="*/ T4 w 48"/>
                  <a:gd name="T6" fmla="+- 0 5451 5451"/>
                  <a:gd name="T7" fmla="*/ 5451 h 279"/>
                  <a:gd name="T8" fmla="+- 0 6669 6669"/>
                  <a:gd name="T9" fmla="*/ T8 w 48"/>
                  <a:gd name="T10" fmla="+- 0 5730 5451"/>
                  <a:gd name="T11" fmla="*/ 5730 h 279"/>
                  <a:gd name="T12" fmla="+- 0 6706 6669"/>
                  <a:gd name="T13" fmla="*/ T12 w 48"/>
                  <a:gd name="T14" fmla="+- 0 5730 5451"/>
                  <a:gd name="T15" fmla="*/ 5730 h 279"/>
                </a:gdLst>
                <a:ahLst/>
                <a:cxnLst>
                  <a:cxn ang="0">
                    <a:pos x="T1" y="T3"/>
                  </a:cxn>
                  <a:cxn ang="0">
                    <a:pos x="T5" y="T7"/>
                  </a:cxn>
                  <a:cxn ang="0">
                    <a:pos x="T9" y="T11"/>
                  </a:cxn>
                  <a:cxn ang="0">
                    <a:pos x="T13" y="T15"/>
                  </a:cxn>
                </a:cxnLst>
                <a:rect l="0" t="0" r="r" b="b"/>
                <a:pathLst>
                  <a:path w="48" h="279">
                    <a:moveTo>
                      <a:pt x="48" y="0"/>
                    </a:moveTo>
                    <a:lnTo>
                      <a:pt x="0" y="0"/>
                    </a:lnTo>
                    <a:lnTo>
                      <a:pt x="0" y="279"/>
                    </a:lnTo>
                    <a:lnTo>
                      <a:pt x="37" y="2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78"/>
            <p:cNvGrpSpPr>
              <a:grpSpLocks/>
            </p:cNvGrpSpPr>
            <p:nvPr/>
          </p:nvGrpSpPr>
          <p:grpSpPr bwMode="auto">
            <a:xfrm>
              <a:off x="6653" y="4558"/>
              <a:ext cx="17" cy="1032"/>
              <a:chOff x="6653" y="4558"/>
              <a:chExt cx="17" cy="1032"/>
            </a:xfrm>
          </p:grpSpPr>
          <p:sp>
            <p:nvSpPr>
              <p:cNvPr id="1434" name="Freeform 79"/>
              <p:cNvSpPr>
                <a:spLocks/>
              </p:cNvSpPr>
              <p:nvPr/>
            </p:nvSpPr>
            <p:spPr bwMode="auto">
              <a:xfrm>
                <a:off x="6653" y="4558"/>
                <a:ext cx="17" cy="1032"/>
              </a:xfrm>
              <a:custGeom>
                <a:avLst/>
                <a:gdLst>
                  <a:gd name="T0" fmla="+- 0 6669 6653"/>
                  <a:gd name="T1" fmla="*/ T0 w 17"/>
                  <a:gd name="T2" fmla="+- 0 4558 4558"/>
                  <a:gd name="T3" fmla="*/ 4558 h 1032"/>
                  <a:gd name="T4" fmla="+- 0 6653 6653"/>
                  <a:gd name="T5" fmla="*/ T4 w 17"/>
                  <a:gd name="T6" fmla="+- 0 4558 4558"/>
                  <a:gd name="T7" fmla="*/ 4558 h 1032"/>
                  <a:gd name="T8" fmla="+- 0 6653 6653"/>
                  <a:gd name="T9" fmla="*/ T8 w 17"/>
                  <a:gd name="T10" fmla="+- 0 5590 4558"/>
                  <a:gd name="T11" fmla="*/ 5590 h 1032"/>
                  <a:gd name="T12" fmla="+- 0 6669 6653"/>
                  <a:gd name="T13" fmla="*/ T12 w 17"/>
                  <a:gd name="T14" fmla="+- 0 5590 4558"/>
                  <a:gd name="T15" fmla="*/ 5590 h 1032"/>
                </a:gdLst>
                <a:ahLst/>
                <a:cxnLst>
                  <a:cxn ang="0">
                    <a:pos x="T1" y="T3"/>
                  </a:cxn>
                  <a:cxn ang="0">
                    <a:pos x="T5" y="T7"/>
                  </a:cxn>
                  <a:cxn ang="0">
                    <a:pos x="T9" y="T11"/>
                  </a:cxn>
                  <a:cxn ang="0">
                    <a:pos x="T13" y="T15"/>
                  </a:cxn>
                </a:cxnLst>
                <a:rect l="0" t="0" r="r" b="b"/>
                <a:pathLst>
                  <a:path w="17" h="1032">
                    <a:moveTo>
                      <a:pt x="16" y="0"/>
                    </a:moveTo>
                    <a:lnTo>
                      <a:pt x="0" y="0"/>
                    </a:lnTo>
                    <a:lnTo>
                      <a:pt x="0" y="1032"/>
                    </a:lnTo>
                    <a:lnTo>
                      <a:pt x="16" y="103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6" name="Group 80"/>
            <p:cNvGrpSpPr>
              <a:grpSpLocks/>
            </p:cNvGrpSpPr>
            <p:nvPr/>
          </p:nvGrpSpPr>
          <p:grpSpPr bwMode="auto">
            <a:xfrm>
              <a:off x="6656" y="5908"/>
              <a:ext cx="192" cy="102"/>
              <a:chOff x="6656" y="5908"/>
              <a:chExt cx="192" cy="102"/>
            </a:xfrm>
          </p:grpSpPr>
          <p:sp>
            <p:nvSpPr>
              <p:cNvPr id="1433" name="Freeform 81"/>
              <p:cNvSpPr>
                <a:spLocks/>
              </p:cNvSpPr>
              <p:nvPr/>
            </p:nvSpPr>
            <p:spPr bwMode="auto">
              <a:xfrm>
                <a:off x="6656" y="5908"/>
                <a:ext cx="192" cy="102"/>
              </a:xfrm>
              <a:custGeom>
                <a:avLst/>
                <a:gdLst>
                  <a:gd name="T0" fmla="+- 0 6848 6656"/>
                  <a:gd name="T1" fmla="*/ T0 w 192"/>
                  <a:gd name="T2" fmla="+- 0 5908 5908"/>
                  <a:gd name="T3" fmla="*/ 5908 h 102"/>
                  <a:gd name="T4" fmla="+- 0 6656 6656"/>
                  <a:gd name="T5" fmla="*/ T4 w 192"/>
                  <a:gd name="T6" fmla="+- 0 5908 5908"/>
                  <a:gd name="T7" fmla="*/ 5908 h 102"/>
                  <a:gd name="T8" fmla="+- 0 6656 6656"/>
                  <a:gd name="T9" fmla="*/ T8 w 192"/>
                  <a:gd name="T10" fmla="+- 0 6010 5908"/>
                  <a:gd name="T11" fmla="*/ 6010 h 102"/>
                  <a:gd name="T12" fmla="+- 0 6848 6656"/>
                  <a:gd name="T13" fmla="*/ T12 w 192"/>
                  <a:gd name="T14" fmla="+- 0 6010 5908"/>
                  <a:gd name="T15" fmla="*/ 6010 h 102"/>
                </a:gdLst>
                <a:ahLst/>
                <a:cxnLst>
                  <a:cxn ang="0">
                    <a:pos x="T1" y="T3"/>
                  </a:cxn>
                  <a:cxn ang="0">
                    <a:pos x="T5" y="T7"/>
                  </a:cxn>
                  <a:cxn ang="0">
                    <a:pos x="T9" y="T11"/>
                  </a:cxn>
                  <a:cxn ang="0">
                    <a:pos x="T13" y="T15"/>
                  </a:cxn>
                </a:cxnLst>
                <a:rect l="0" t="0" r="r" b="b"/>
                <a:pathLst>
                  <a:path w="192" h="102">
                    <a:moveTo>
                      <a:pt x="192" y="0"/>
                    </a:moveTo>
                    <a:lnTo>
                      <a:pt x="0" y="0"/>
                    </a:lnTo>
                    <a:lnTo>
                      <a:pt x="0" y="102"/>
                    </a:lnTo>
                    <a:lnTo>
                      <a:pt x="192"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7" name="Group 82"/>
            <p:cNvGrpSpPr>
              <a:grpSpLocks/>
            </p:cNvGrpSpPr>
            <p:nvPr/>
          </p:nvGrpSpPr>
          <p:grpSpPr bwMode="auto">
            <a:xfrm>
              <a:off x="6639" y="5075"/>
              <a:ext cx="18" cy="884"/>
              <a:chOff x="6639" y="5075"/>
              <a:chExt cx="18" cy="884"/>
            </a:xfrm>
          </p:grpSpPr>
          <p:sp>
            <p:nvSpPr>
              <p:cNvPr id="1432" name="Freeform 83"/>
              <p:cNvSpPr>
                <a:spLocks/>
              </p:cNvSpPr>
              <p:nvPr/>
            </p:nvSpPr>
            <p:spPr bwMode="auto">
              <a:xfrm>
                <a:off x="6639" y="5075"/>
                <a:ext cx="18" cy="884"/>
              </a:xfrm>
              <a:custGeom>
                <a:avLst/>
                <a:gdLst>
                  <a:gd name="T0" fmla="+- 0 6653 6639"/>
                  <a:gd name="T1" fmla="*/ T0 w 18"/>
                  <a:gd name="T2" fmla="+- 0 5075 5075"/>
                  <a:gd name="T3" fmla="*/ 5075 h 884"/>
                  <a:gd name="T4" fmla="+- 0 6639 6639"/>
                  <a:gd name="T5" fmla="*/ T4 w 18"/>
                  <a:gd name="T6" fmla="+- 0 5075 5075"/>
                  <a:gd name="T7" fmla="*/ 5075 h 884"/>
                  <a:gd name="T8" fmla="+- 0 6639 6639"/>
                  <a:gd name="T9" fmla="*/ T8 w 18"/>
                  <a:gd name="T10" fmla="+- 0 5959 5075"/>
                  <a:gd name="T11" fmla="*/ 5959 h 884"/>
                  <a:gd name="T12" fmla="+- 0 6656 6639"/>
                  <a:gd name="T13" fmla="*/ T12 w 18"/>
                  <a:gd name="T14" fmla="+- 0 5959 5075"/>
                  <a:gd name="T15" fmla="*/ 5959 h 884"/>
                </a:gdLst>
                <a:ahLst/>
                <a:cxnLst>
                  <a:cxn ang="0">
                    <a:pos x="T1" y="T3"/>
                  </a:cxn>
                  <a:cxn ang="0">
                    <a:pos x="T5" y="T7"/>
                  </a:cxn>
                  <a:cxn ang="0">
                    <a:pos x="T9" y="T11"/>
                  </a:cxn>
                  <a:cxn ang="0">
                    <a:pos x="T13" y="T15"/>
                  </a:cxn>
                </a:cxnLst>
                <a:rect l="0" t="0" r="r" b="b"/>
                <a:pathLst>
                  <a:path w="18" h="884">
                    <a:moveTo>
                      <a:pt x="14" y="0"/>
                    </a:moveTo>
                    <a:lnTo>
                      <a:pt x="0" y="0"/>
                    </a:lnTo>
                    <a:lnTo>
                      <a:pt x="0" y="884"/>
                    </a:lnTo>
                    <a:lnTo>
                      <a:pt x="17" y="88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8" name="Group 84"/>
            <p:cNvGrpSpPr>
              <a:grpSpLocks/>
            </p:cNvGrpSpPr>
            <p:nvPr/>
          </p:nvGrpSpPr>
          <p:grpSpPr bwMode="auto">
            <a:xfrm>
              <a:off x="6750" y="6112"/>
              <a:ext cx="98" cy="102"/>
              <a:chOff x="6750" y="6112"/>
              <a:chExt cx="98" cy="102"/>
            </a:xfrm>
          </p:grpSpPr>
          <p:sp>
            <p:nvSpPr>
              <p:cNvPr id="1431" name="Freeform 85"/>
              <p:cNvSpPr>
                <a:spLocks/>
              </p:cNvSpPr>
              <p:nvPr/>
            </p:nvSpPr>
            <p:spPr bwMode="auto">
              <a:xfrm>
                <a:off x="6750" y="6112"/>
                <a:ext cx="98" cy="102"/>
              </a:xfrm>
              <a:custGeom>
                <a:avLst/>
                <a:gdLst>
                  <a:gd name="T0" fmla="+- 0 6848 6750"/>
                  <a:gd name="T1" fmla="*/ T0 w 98"/>
                  <a:gd name="T2" fmla="+- 0 6112 6112"/>
                  <a:gd name="T3" fmla="*/ 6112 h 102"/>
                  <a:gd name="T4" fmla="+- 0 6750 6750"/>
                  <a:gd name="T5" fmla="*/ T4 w 98"/>
                  <a:gd name="T6" fmla="+- 0 6112 6112"/>
                  <a:gd name="T7" fmla="*/ 6112 h 102"/>
                  <a:gd name="T8" fmla="+- 0 6750 6750"/>
                  <a:gd name="T9" fmla="*/ T8 w 98"/>
                  <a:gd name="T10" fmla="+- 0 6213 6112"/>
                  <a:gd name="T11" fmla="*/ 6213 h 102"/>
                  <a:gd name="T12" fmla="+- 0 6848 6750"/>
                  <a:gd name="T13" fmla="*/ T12 w 98"/>
                  <a:gd name="T14" fmla="+- 0 6213 6112"/>
                  <a:gd name="T15" fmla="*/ 6213 h 102"/>
                </a:gdLst>
                <a:ahLst/>
                <a:cxnLst>
                  <a:cxn ang="0">
                    <a:pos x="T1" y="T3"/>
                  </a:cxn>
                  <a:cxn ang="0">
                    <a:pos x="T5" y="T7"/>
                  </a:cxn>
                  <a:cxn ang="0">
                    <a:pos x="T9" y="T11"/>
                  </a:cxn>
                  <a:cxn ang="0">
                    <a:pos x="T13" y="T15"/>
                  </a:cxn>
                </a:cxnLst>
                <a:rect l="0" t="0" r="r" b="b"/>
                <a:pathLst>
                  <a:path w="98" h="102">
                    <a:moveTo>
                      <a:pt x="98" y="0"/>
                    </a:moveTo>
                    <a:lnTo>
                      <a:pt x="0" y="0"/>
                    </a:lnTo>
                    <a:lnTo>
                      <a:pt x="0" y="101"/>
                    </a:lnTo>
                    <a:lnTo>
                      <a:pt x="98"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9" name="Group 86"/>
            <p:cNvGrpSpPr>
              <a:grpSpLocks/>
            </p:cNvGrpSpPr>
            <p:nvPr/>
          </p:nvGrpSpPr>
          <p:grpSpPr bwMode="auto">
            <a:xfrm>
              <a:off x="6701" y="6163"/>
              <a:ext cx="147" cy="152"/>
              <a:chOff x="6701" y="6163"/>
              <a:chExt cx="147" cy="152"/>
            </a:xfrm>
          </p:grpSpPr>
          <p:sp>
            <p:nvSpPr>
              <p:cNvPr id="1430" name="Freeform 87"/>
              <p:cNvSpPr>
                <a:spLocks/>
              </p:cNvSpPr>
              <p:nvPr/>
            </p:nvSpPr>
            <p:spPr bwMode="auto">
              <a:xfrm>
                <a:off x="6701" y="6163"/>
                <a:ext cx="147" cy="152"/>
              </a:xfrm>
              <a:custGeom>
                <a:avLst/>
                <a:gdLst>
                  <a:gd name="T0" fmla="+- 0 6750 6701"/>
                  <a:gd name="T1" fmla="*/ T0 w 147"/>
                  <a:gd name="T2" fmla="+- 0 6163 6163"/>
                  <a:gd name="T3" fmla="*/ 6163 h 152"/>
                  <a:gd name="T4" fmla="+- 0 6701 6701"/>
                  <a:gd name="T5" fmla="*/ T4 w 147"/>
                  <a:gd name="T6" fmla="+- 0 6163 6163"/>
                  <a:gd name="T7" fmla="*/ 6163 h 152"/>
                  <a:gd name="T8" fmla="+- 0 6701 6701"/>
                  <a:gd name="T9" fmla="*/ T8 w 147"/>
                  <a:gd name="T10" fmla="+- 0 6315 6163"/>
                  <a:gd name="T11" fmla="*/ 6315 h 152"/>
                  <a:gd name="T12" fmla="+- 0 6848 6701"/>
                  <a:gd name="T13" fmla="*/ T12 w 147"/>
                  <a:gd name="T14" fmla="+- 0 6315 6163"/>
                  <a:gd name="T15" fmla="*/ 6315 h 152"/>
                </a:gdLst>
                <a:ahLst/>
                <a:cxnLst>
                  <a:cxn ang="0">
                    <a:pos x="T1" y="T3"/>
                  </a:cxn>
                  <a:cxn ang="0">
                    <a:pos x="T5" y="T7"/>
                  </a:cxn>
                  <a:cxn ang="0">
                    <a:pos x="T9" y="T11"/>
                  </a:cxn>
                  <a:cxn ang="0">
                    <a:pos x="T13" y="T15"/>
                  </a:cxn>
                </a:cxnLst>
                <a:rect l="0" t="0" r="r" b="b"/>
                <a:pathLst>
                  <a:path w="147" h="152">
                    <a:moveTo>
                      <a:pt x="49" y="0"/>
                    </a:moveTo>
                    <a:lnTo>
                      <a:pt x="0" y="0"/>
                    </a:lnTo>
                    <a:lnTo>
                      <a:pt x="0" y="152"/>
                    </a:lnTo>
                    <a:lnTo>
                      <a:pt x="147" y="15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0" name="Group 88"/>
            <p:cNvGrpSpPr>
              <a:grpSpLocks/>
            </p:cNvGrpSpPr>
            <p:nvPr/>
          </p:nvGrpSpPr>
          <p:grpSpPr bwMode="auto">
            <a:xfrm>
              <a:off x="6654" y="6239"/>
              <a:ext cx="194" cy="179"/>
              <a:chOff x="6654" y="6239"/>
              <a:chExt cx="194" cy="179"/>
            </a:xfrm>
          </p:grpSpPr>
          <p:sp>
            <p:nvSpPr>
              <p:cNvPr id="1429" name="Freeform 89"/>
              <p:cNvSpPr>
                <a:spLocks/>
              </p:cNvSpPr>
              <p:nvPr/>
            </p:nvSpPr>
            <p:spPr bwMode="auto">
              <a:xfrm>
                <a:off x="6654" y="6239"/>
                <a:ext cx="194" cy="179"/>
              </a:xfrm>
              <a:custGeom>
                <a:avLst/>
                <a:gdLst>
                  <a:gd name="T0" fmla="+- 0 6701 6654"/>
                  <a:gd name="T1" fmla="*/ T0 w 194"/>
                  <a:gd name="T2" fmla="+- 0 6239 6239"/>
                  <a:gd name="T3" fmla="*/ 6239 h 179"/>
                  <a:gd name="T4" fmla="+- 0 6654 6654"/>
                  <a:gd name="T5" fmla="*/ T4 w 194"/>
                  <a:gd name="T6" fmla="+- 0 6239 6239"/>
                  <a:gd name="T7" fmla="*/ 6239 h 179"/>
                  <a:gd name="T8" fmla="+- 0 6654 6654"/>
                  <a:gd name="T9" fmla="*/ T8 w 194"/>
                  <a:gd name="T10" fmla="+- 0 6418 6239"/>
                  <a:gd name="T11" fmla="*/ 6418 h 179"/>
                  <a:gd name="T12" fmla="+- 0 6848 6654"/>
                  <a:gd name="T13" fmla="*/ T12 w 194"/>
                  <a:gd name="T14" fmla="+- 0 6418 6239"/>
                  <a:gd name="T15" fmla="*/ 6418 h 179"/>
                </a:gdLst>
                <a:ahLst/>
                <a:cxnLst>
                  <a:cxn ang="0">
                    <a:pos x="T1" y="T3"/>
                  </a:cxn>
                  <a:cxn ang="0">
                    <a:pos x="T5" y="T7"/>
                  </a:cxn>
                  <a:cxn ang="0">
                    <a:pos x="T9" y="T11"/>
                  </a:cxn>
                  <a:cxn ang="0">
                    <a:pos x="T13" y="T15"/>
                  </a:cxn>
                </a:cxnLst>
                <a:rect l="0" t="0" r="r" b="b"/>
                <a:pathLst>
                  <a:path w="194" h="179">
                    <a:moveTo>
                      <a:pt x="47" y="0"/>
                    </a:moveTo>
                    <a:lnTo>
                      <a:pt x="0" y="0"/>
                    </a:lnTo>
                    <a:lnTo>
                      <a:pt x="0" y="179"/>
                    </a:lnTo>
                    <a:lnTo>
                      <a:pt x="194"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1" name="Group 90"/>
            <p:cNvGrpSpPr>
              <a:grpSpLocks/>
            </p:cNvGrpSpPr>
            <p:nvPr/>
          </p:nvGrpSpPr>
          <p:grpSpPr bwMode="auto">
            <a:xfrm>
              <a:off x="6752" y="6519"/>
              <a:ext cx="97" cy="102"/>
              <a:chOff x="6752" y="6519"/>
              <a:chExt cx="97" cy="102"/>
            </a:xfrm>
          </p:grpSpPr>
          <p:sp>
            <p:nvSpPr>
              <p:cNvPr id="1428" name="Freeform 91"/>
              <p:cNvSpPr>
                <a:spLocks/>
              </p:cNvSpPr>
              <p:nvPr/>
            </p:nvSpPr>
            <p:spPr bwMode="auto">
              <a:xfrm>
                <a:off x="6752" y="6519"/>
                <a:ext cx="97" cy="102"/>
              </a:xfrm>
              <a:custGeom>
                <a:avLst/>
                <a:gdLst>
                  <a:gd name="T0" fmla="+- 0 6848 6752"/>
                  <a:gd name="T1" fmla="*/ T0 w 97"/>
                  <a:gd name="T2" fmla="+- 0 6519 6519"/>
                  <a:gd name="T3" fmla="*/ 6519 h 102"/>
                  <a:gd name="T4" fmla="+- 0 6752 6752"/>
                  <a:gd name="T5" fmla="*/ T4 w 97"/>
                  <a:gd name="T6" fmla="+- 0 6519 6519"/>
                  <a:gd name="T7" fmla="*/ 6519 h 102"/>
                  <a:gd name="T8" fmla="+- 0 6752 6752"/>
                  <a:gd name="T9" fmla="*/ T8 w 97"/>
                  <a:gd name="T10" fmla="+- 0 6621 6519"/>
                  <a:gd name="T11" fmla="*/ 6621 h 102"/>
                  <a:gd name="T12" fmla="+- 0 6848 6752"/>
                  <a:gd name="T13" fmla="*/ T12 w 97"/>
                  <a:gd name="T14" fmla="+- 0 6621 6519"/>
                  <a:gd name="T15" fmla="*/ 6621 h 102"/>
                </a:gdLst>
                <a:ahLst/>
                <a:cxnLst>
                  <a:cxn ang="0">
                    <a:pos x="T1" y="T3"/>
                  </a:cxn>
                  <a:cxn ang="0">
                    <a:pos x="T5" y="T7"/>
                  </a:cxn>
                  <a:cxn ang="0">
                    <a:pos x="T9" y="T11"/>
                  </a:cxn>
                  <a:cxn ang="0">
                    <a:pos x="T13" y="T15"/>
                  </a:cxn>
                </a:cxnLst>
                <a:rect l="0" t="0" r="r" b="b"/>
                <a:pathLst>
                  <a:path w="97" h="102">
                    <a:moveTo>
                      <a:pt x="96" y="0"/>
                    </a:moveTo>
                    <a:lnTo>
                      <a:pt x="0" y="0"/>
                    </a:lnTo>
                    <a:lnTo>
                      <a:pt x="0" y="102"/>
                    </a:lnTo>
                    <a:lnTo>
                      <a:pt x="96"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2" name="Group 92"/>
            <p:cNvGrpSpPr>
              <a:grpSpLocks/>
            </p:cNvGrpSpPr>
            <p:nvPr/>
          </p:nvGrpSpPr>
          <p:grpSpPr bwMode="auto">
            <a:xfrm>
              <a:off x="6725" y="6723"/>
              <a:ext cx="123" cy="102"/>
              <a:chOff x="6725" y="6723"/>
              <a:chExt cx="123" cy="102"/>
            </a:xfrm>
          </p:grpSpPr>
          <p:sp>
            <p:nvSpPr>
              <p:cNvPr id="1427" name="Freeform 93"/>
              <p:cNvSpPr>
                <a:spLocks/>
              </p:cNvSpPr>
              <p:nvPr/>
            </p:nvSpPr>
            <p:spPr bwMode="auto">
              <a:xfrm>
                <a:off x="6725" y="6723"/>
                <a:ext cx="123" cy="102"/>
              </a:xfrm>
              <a:custGeom>
                <a:avLst/>
                <a:gdLst>
                  <a:gd name="T0" fmla="+- 0 6848 6725"/>
                  <a:gd name="T1" fmla="*/ T0 w 123"/>
                  <a:gd name="T2" fmla="+- 0 6723 6723"/>
                  <a:gd name="T3" fmla="*/ 6723 h 102"/>
                  <a:gd name="T4" fmla="+- 0 6725 6725"/>
                  <a:gd name="T5" fmla="*/ T4 w 123"/>
                  <a:gd name="T6" fmla="+- 0 6723 6723"/>
                  <a:gd name="T7" fmla="*/ 6723 h 102"/>
                  <a:gd name="T8" fmla="+- 0 6725 6725"/>
                  <a:gd name="T9" fmla="*/ T8 w 123"/>
                  <a:gd name="T10" fmla="+- 0 6824 6723"/>
                  <a:gd name="T11" fmla="*/ 6824 h 102"/>
                  <a:gd name="T12" fmla="+- 0 6848 6725"/>
                  <a:gd name="T13" fmla="*/ T12 w 123"/>
                  <a:gd name="T14" fmla="+- 0 6824 6723"/>
                  <a:gd name="T15" fmla="*/ 6824 h 102"/>
                </a:gdLst>
                <a:ahLst/>
                <a:cxnLst>
                  <a:cxn ang="0">
                    <a:pos x="T1" y="T3"/>
                  </a:cxn>
                  <a:cxn ang="0">
                    <a:pos x="T5" y="T7"/>
                  </a:cxn>
                  <a:cxn ang="0">
                    <a:pos x="T9" y="T11"/>
                  </a:cxn>
                  <a:cxn ang="0">
                    <a:pos x="T13" y="T15"/>
                  </a:cxn>
                </a:cxnLst>
                <a:rect l="0" t="0" r="r" b="b"/>
                <a:pathLst>
                  <a:path w="123" h="102">
                    <a:moveTo>
                      <a:pt x="123" y="0"/>
                    </a:moveTo>
                    <a:lnTo>
                      <a:pt x="0" y="0"/>
                    </a:lnTo>
                    <a:lnTo>
                      <a:pt x="0" y="101"/>
                    </a:lnTo>
                    <a:lnTo>
                      <a:pt x="123"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3" name="Group 94"/>
            <p:cNvGrpSpPr>
              <a:grpSpLocks/>
            </p:cNvGrpSpPr>
            <p:nvPr/>
          </p:nvGrpSpPr>
          <p:grpSpPr bwMode="auto">
            <a:xfrm>
              <a:off x="6699" y="6570"/>
              <a:ext cx="53" cy="204"/>
              <a:chOff x="6699" y="6570"/>
              <a:chExt cx="53" cy="204"/>
            </a:xfrm>
          </p:grpSpPr>
          <p:sp>
            <p:nvSpPr>
              <p:cNvPr id="1426" name="Freeform 95"/>
              <p:cNvSpPr>
                <a:spLocks/>
              </p:cNvSpPr>
              <p:nvPr/>
            </p:nvSpPr>
            <p:spPr bwMode="auto">
              <a:xfrm>
                <a:off x="6699" y="6570"/>
                <a:ext cx="53" cy="204"/>
              </a:xfrm>
              <a:custGeom>
                <a:avLst/>
                <a:gdLst>
                  <a:gd name="T0" fmla="+- 0 6752 6699"/>
                  <a:gd name="T1" fmla="*/ T0 w 53"/>
                  <a:gd name="T2" fmla="+- 0 6570 6570"/>
                  <a:gd name="T3" fmla="*/ 6570 h 204"/>
                  <a:gd name="T4" fmla="+- 0 6699 6699"/>
                  <a:gd name="T5" fmla="*/ T4 w 53"/>
                  <a:gd name="T6" fmla="+- 0 6570 6570"/>
                  <a:gd name="T7" fmla="*/ 6570 h 204"/>
                  <a:gd name="T8" fmla="+- 0 6699 6699"/>
                  <a:gd name="T9" fmla="*/ T8 w 53"/>
                  <a:gd name="T10" fmla="+- 0 6774 6570"/>
                  <a:gd name="T11" fmla="*/ 6774 h 204"/>
                  <a:gd name="T12" fmla="+- 0 6725 6699"/>
                  <a:gd name="T13" fmla="*/ T12 w 53"/>
                  <a:gd name="T14" fmla="+- 0 6774 6570"/>
                  <a:gd name="T15" fmla="*/ 6774 h 204"/>
                </a:gdLst>
                <a:ahLst/>
                <a:cxnLst>
                  <a:cxn ang="0">
                    <a:pos x="T1" y="T3"/>
                  </a:cxn>
                  <a:cxn ang="0">
                    <a:pos x="T5" y="T7"/>
                  </a:cxn>
                  <a:cxn ang="0">
                    <a:pos x="T9" y="T11"/>
                  </a:cxn>
                  <a:cxn ang="0">
                    <a:pos x="T13" y="T15"/>
                  </a:cxn>
                </a:cxnLst>
                <a:rect l="0" t="0" r="r" b="b"/>
                <a:pathLst>
                  <a:path w="53" h="204">
                    <a:moveTo>
                      <a:pt x="53" y="0"/>
                    </a:moveTo>
                    <a:lnTo>
                      <a:pt x="0" y="0"/>
                    </a:lnTo>
                    <a:lnTo>
                      <a:pt x="0" y="204"/>
                    </a:lnTo>
                    <a:lnTo>
                      <a:pt x="26" y="20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4" name="Group 96"/>
            <p:cNvGrpSpPr>
              <a:grpSpLocks/>
            </p:cNvGrpSpPr>
            <p:nvPr/>
          </p:nvGrpSpPr>
          <p:grpSpPr bwMode="auto">
            <a:xfrm>
              <a:off x="6685" y="6673"/>
              <a:ext cx="163" cy="253"/>
              <a:chOff x="6685" y="6673"/>
              <a:chExt cx="163" cy="253"/>
            </a:xfrm>
          </p:grpSpPr>
          <p:sp>
            <p:nvSpPr>
              <p:cNvPr id="1425" name="Freeform 97"/>
              <p:cNvSpPr>
                <a:spLocks/>
              </p:cNvSpPr>
              <p:nvPr/>
            </p:nvSpPr>
            <p:spPr bwMode="auto">
              <a:xfrm>
                <a:off x="6685" y="6673"/>
                <a:ext cx="163" cy="253"/>
              </a:xfrm>
              <a:custGeom>
                <a:avLst/>
                <a:gdLst>
                  <a:gd name="T0" fmla="+- 0 6699 6685"/>
                  <a:gd name="T1" fmla="*/ T0 w 163"/>
                  <a:gd name="T2" fmla="+- 0 6673 6673"/>
                  <a:gd name="T3" fmla="*/ 6673 h 253"/>
                  <a:gd name="T4" fmla="+- 0 6685 6685"/>
                  <a:gd name="T5" fmla="*/ T4 w 163"/>
                  <a:gd name="T6" fmla="+- 0 6673 6673"/>
                  <a:gd name="T7" fmla="*/ 6673 h 253"/>
                  <a:gd name="T8" fmla="+- 0 6685 6685"/>
                  <a:gd name="T9" fmla="*/ T8 w 163"/>
                  <a:gd name="T10" fmla="+- 0 6926 6673"/>
                  <a:gd name="T11" fmla="*/ 6926 h 253"/>
                  <a:gd name="T12" fmla="+- 0 6848 6685"/>
                  <a:gd name="T13" fmla="*/ T12 w 163"/>
                  <a:gd name="T14" fmla="+- 0 6926 6673"/>
                  <a:gd name="T15" fmla="*/ 6926 h 253"/>
                </a:gdLst>
                <a:ahLst/>
                <a:cxnLst>
                  <a:cxn ang="0">
                    <a:pos x="T1" y="T3"/>
                  </a:cxn>
                  <a:cxn ang="0">
                    <a:pos x="T5" y="T7"/>
                  </a:cxn>
                  <a:cxn ang="0">
                    <a:pos x="T9" y="T11"/>
                  </a:cxn>
                  <a:cxn ang="0">
                    <a:pos x="T13" y="T15"/>
                  </a:cxn>
                </a:cxnLst>
                <a:rect l="0" t="0" r="r" b="b"/>
                <a:pathLst>
                  <a:path w="163" h="253">
                    <a:moveTo>
                      <a:pt x="14" y="0"/>
                    </a:moveTo>
                    <a:lnTo>
                      <a:pt x="0" y="0"/>
                    </a:lnTo>
                    <a:lnTo>
                      <a:pt x="0" y="253"/>
                    </a:lnTo>
                    <a:lnTo>
                      <a:pt x="163" y="2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5" name="Group 98"/>
            <p:cNvGrpSpPr>
              <a:grpSpLocks/>
            </p:cNvGrpSpPr>
            <p:nvPr/>
          </p:nvGrpSpPr>
          <p:grpSpPr bwMode="auto">
            <a:xfrm>
              <a:off x="6845" y="7029"/>
              <a:ext cx="3" cy="102"/>
              <a:chOff x="6845" y="7029"/>
              <a:chExt cx="3" cy="102"/>
            </a:xfrm>
          </p:grpSpPr>
          <p:sp>
            <p:nvSpPr>
              <p:cNvPr id="1424" name="Freeform 99"/>
              <p:cNvSpPr>
                <a:spLocks/>
              </p:cNvSpPr>
              <p:nvPr/>
            </p:nvSpPr>
            <p:spPr bwMode="auto">
              <a:xfrm>
                <a:off x="6845" y="7029"/>
                <a:ext cx="3" cy="102"/>
              </a:xfrm>
              <a:custGeom>
                <a:avLst/>
                <a:gdLst>
                  <a:gd name="T0" fmla="+- 0 6848 6845"/>
                  <a:gd name="T1" fmla="*/ T0 w 3"/>
                  <a:gd name="T2" fmla="+- 0 7029 7029"/>
                  <a:gd name="T3" fmla="*/ 7029 h 102"/>
                  <a:gd name="T4" fmla="+- 0 6845 6845"/>
                  <a:gd name="T5" fmla="*/ T4 w 3"/>
                  <a:gd name="T6" fmla="+- 0 7029 7029"/>
                  <a:gd name="T7" fmla="*/ 7029 h 102"/>
                  <a:gd name="T8" fmla="+- 0 6845 6845"/>
                  <a:gd name="T9" fmla="*/ T8 w 3"/>
                  <a:gd name="T10" fmla="+- 0 7130 7029"/>
                  <a:gd name="T11" fmla="*/ 7130 h 102"/>
                  <a:gd name="T12" fmla="+- 0 6848 6845"/>
                  <a:gd name="T13" fmla="*/ T12 w 3"/>
                  <a:gd name="T14" fmla="+- 0 7130 7029"/>
                  <a:gd name="T15" fmla="*/ 7130 h 102"/>
                </a:gdLst>
                <a:ahLst/>
                <a:cxnLst>
                  <a:cxn ang="0">
                    <a:pos x="T1" y="T3"/>
                  </a:cxn>
                  <a:cxn ang="0">
                    <a:pos x="T5" y="T7"/>
                  </a:cxn>
                  <a:cxn ang="0">
                    <a:pos x="T9" y="T11"/>
                  </a:cxn>
                  <a:cxn ang="0">
                    <a:pos x="T13" y="T15"/>
                  </a:cxn>
                </a:cxnLst>
                <a:rect l="0" t="0" r="r" b="b"/>
                <a:pathLst>
                  <a:path w="3" h="102">
                    <a:moveTo>
                      <a:pt x="3" y="0"/>
                    </a:moveTo>
                    <a:lnTo>
                      <a:pt x="0" y="0"/>
                    </a:lnTo>
                    <a:lnTo>
                      <a:pt x="0" y="101"/>
                    </a:lnTo>
                    <a:lnTo>
                      <a:pt x="3"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6" name="Group 100"/>
            <p:cNvGrpSpPr>
              <a:grpSpLocks/>
            </p:cNvGrpSpPr>
            <p:nvPr/>
          </p:nvGrpSpPr>
          <p:grpSpPr bwMode="auto">
            <a:xfrm>
              <a:off x="6654" y="6799"/>
              <a:ext cx="191" cy="280"/>
              <a:chOff x="6654" y="6799"/>
              <a:chExt cx="191" cy="280"/>
            </a:xfrm>
          </p:grpSpPr>
          <p:sp>
            <p:nvSpPr>
              <p:cNvPr id="1423" name="Freeform 101"/>
              <p:cNvSpPr>
                <a:spLocks/>
              </p:cNvSpPr>
              <p:nvPr/>
            </p:nvSpPr>
            <p:spPr bwMode="auto">
              <a:xfrm>
                <a:off x="6654" y="6799"/>
                <a:ext cx="191" cy="280"/>
              </a:xfrm>
              <a:custGeom>
                <a:avLst/>
                <a:gdLst>
                  <a:gd name="T0" fmla="+- 0 6685 6654"/>
                  <a:gd name="T1" fmla="*/ T0 w 191"/>
                  <a:gd name="T2" fmla="+- 0 6799 6799"/>
                  <a:gd name="T3" fmla="*/ 6799 h 280"/>
                  <a:gd name="T4" fmla="+- 0 6654 6654"/>
                  <a:gd name="T5" fmla="*/ T4 w 191"/>
                  <a:gd name="T6" fmla="+- 0 6799 6799"/>
                  <a:gd name="T7" fmla="*/ 6799 h 280"/>
                  <a:gd name="T8" fmla="+- 0 6654 6654"/>
                  <a:gd name="T9" fmla="*/ T8 w 191"/>
                  <a:gd name="T10" fmla="+- 0 7079 6799"/>
                  <a:gd name="T11" fmla="*/ 7079 h 280"/>
                  <a:gd name="T12" fmla="+- 0 6845 6654"/>
                  <a:gd name="T13" fmla="*/ T12 w 191"/>
                  <a:gd name="T14" fmla="+- 0 7079 6799"/>
                  <a:gd name="T15" fmla="*/ 7079 h 280"/>
                </a:gdLst>
                <a:ahLst/>
                <a:cxnLst>
                  <a:cxn ang="0">
                    <a:pos x="T1" y="T3"/>
                  </a:cxn>
                  <a:cxn ang="0">
                    <a:pos x="T5" y="T7"/>
                  </a:cxn>
                  <a:cxn ang="0">
                    <a:pos x="T9" y="T11"/>
                  </a:cxn>
                  <a:cxn ang="0">
                    <a:pos x="T13" y="T15"/>
                  </a:cxn>
                </a:cxnLst>
                <a:rect l="0" t="0" r="r" b="b"/>
                <a:pathLst>
                  <a:path w="191" h="280">
                    <a:moveTo>
                      <a:pt x="31" y="0"/>
                    </a:moveTo>
                    <a:lnTo>
                      <a:pt x="0" y="0"/>
                    </a:lnTo>
                    <a:lnTo>
                      <a:pt x="0" y="280"/>
                    </a:lnTo>
                    <a:lnTo>
                      <a:pt x="191" y="28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7" name="Group 102"/>
            <p:cNvGrpSpPr>
              <a:grpSpLocks/>
            </p:cNvGrpSpPr>
            <p:nvPr/>
          </p:nvGrpSpPr>
          <p:grpSpPr bwMode="auto">
            <a:xfrm>
              <a:off x="6642" y="6328"/>
              <a:ext cx="13" cy="611"/>
              <a:chOff x="6642" y="6328"/>
              <a:chExt cx="13" cy="611"/>
            </a:xfrm>
          </p:grpSpPr>
          <p:sp>
            <p:nvSpPr>
              <p:cNvPr id="1422" name="Freeform 103"/>
              <p:cNvSpPr>
                <a:spLocks/>
              </p:cNvSpPr>
              <p:nvPr/>
            </p:nvSpPr>
            <p:spPr bwMode="auto">
              <a:xfrm>
                <a:off x="6642" y="6328"/>
                <a:ext cx="13" cy="611"/>
              </a:xfrm>
              <a:custGeom>
                <a:avLst/>
                <a:gdLst>
                  <a:gd name="T0" fmla="+- 0 6654 6642"/>
                  <a:gd name="T1" fmla="*/ T0 w 13"/>
                  <a:gd name="T2" fmla="+- 0 6328 6328"/>
                  <a:gd name="T3" fmla="*/ 6328 h 611"/>
                  <a:gd name="T4" fmla="+- 0 6642 6642"/>
                  <a:gd name="T5" fmla="*/ T4 w 13"/>
                  <a:gd name="T6" fmla="+- 0 6328 6328"/>
                  <a:gd name="T7" fmla="*/ 6328 h 611"/>
                  <a:gd name="T8" fmla="+- 0 6642 6642"/>
                  <a:gd name="T9" fmla="*/ T8 w 13"/>
                  <a:gd name="T10" fmla="+- 0 6939 6328"/>
                  <a:gd name="T11" fmla="*/ 6939 h 611"/>
                  <a:gd name="T12" fmla="+- 0 6654 6642"/>
                  <a:gd name="T13" fmla="*/ T12 w 13"/>
                  <a:gd name="T14" fmla="+- 0 6939 6328"/>
                  <a:gd name="T15" fmla="*/ 6939 h 611"/>
                </a:gdLst>
                <a:ahLst/>
                <a:cxnLst>
                  <a:cxn ang="0">
                    <a:pos x="T1" y="T3"/>
                  </a:cxn>
                  <a:cxn ang="0">
                    <a:pos x="T5" y="T7"/>
                  </a:cxn>
                  <a:cxn ang="0">
                    <a:pos x="T9" y="T11"/>
                  </a:cxn>
                  <a:cxn ang="0">
                    <a:pos x="T13" y="T15"/>
                  </a:cxn>
                </a:cxnLst>
                <a:rect l="0" t="0" r="r" b="b"/>
                <a:pathLst>
                  <a:path w="13" h="611">
                    <a:moveTo>
                      <a:pt x="12" y="0"/>
                    </a:moveTo>
                    <a:lnTo>
                      <a:pt x="0" y="0"/>
                    </a:lnTo>
                    <a:lnTo>
                      <a:pt x="0" y="611"/>
                    </a:lnTo>
                    <a:lnTo>
                      <a:pt x="12" y="6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8" name="Group 104"/>
            <p:cNvGrpSpPr>
              <a:grpSpLocks/>
            </p:cNvGrpSpPr>
            <p:nvPr/>
          </p:nvGrpSpPr>
          <p:grpSpPr bwMode="auto">
            <a:xfrm>
              <a:off x="6637" y="5517"/>
              <a:ext cx="2" cy="1117"/>
              <a:chOff x="6637" y="5517"/>
              <a:chExt cx="2" cy="1117"/>
            </a:xfrm>
          </p:grpSpPr>
          <p:sp>
            <p:nvSpPr>
              <p:cNvPr id="1421" name="Freeform 105"/>
              <p:cNvSpPr>
                <a:spLocks/>
              </p:cNvSpPr>
              <p:nvPr/>
            </p:nvSpPr>
            <p:spPr bwMode="auto">
              <a:xfrm>
                <a:off x="6637" y="5517"/>
                <a:ext cx="2" cy="1117"/>
              </a:xfrm>
              <a:custGeom>
                <a:avLst/>
                <a:gdLst>
                  <a:gd name="T0" fmla="+- 0 5517 5517"/>
                  <a:gd name="T1" fmla="*/ 5517 h 1117"/>
                  <a:gd name="T2" fmla="+- 0 6633 5517"/>
                  <a:gd name="T3" fmla="*/ 6633 h 1117"/>
                </a:gdLst>
                <a:ahLst/>
                <a:cxnLst>
                  <a:cxn ang="0">
                    <a:pos x="0" y="T1"/>
                  </a:cxn>
                  <a:cxn ang="0">
                    <a:pos x="0" y="T3"/>
                  </a:cxn>
                </a:cxnLst>
                <a:rect l="0" t="0" r="r" b="b"/>
                <a:pathLst>
                  <a:path h="1117">
                    <a:moveTo>
                      <a:pt x="0" y="0"/>
                    </a:moveTo>
                    <a:lnTo>
                      <a:pt x="0" y="1116"/>
                    </a:lnTo>
                  </a:path>
                </a:pathLst>
              </a:custGeom>
              <a:noFill/>
              <a:ln w="585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9" name="Group 106"/>
            <p:cNvGrpSpPr>
              <a:grpSpLocks/>
            </p:cNvGrpSpPr>
            <p:nvPr/>
          </p:nvGrpSpPr>
          <p:grpSpPr bwMode="auto">
            <a:xfrm>
              <a:off x="6791" y="7334"/>
              <a:ext cx="57" cy="102"/>
              <a:chOff x="6791" y="7334"/>
              <a:chExt cx="57" cy="102"/>
            </a:xfrm>
          </p:grpSpPr>
          <p:sp>
            <p:nvSpPr>
              <p:cNvPr id="1420" name="Freeform 107"/>
              <p:cNvSpPr>
                <a:spLocks/>
              </p:cNvSpPr>
              <p:nvPr/>
            </p:nvSpPr>
            <p:spPr bwMode="auto">
              <a:xfrm>
                <a:off x="6791" y="7334"/>
                <a:ext cx="57" cy="102"/>
              </a:xfrm>
              <a:custGeom>
                <a:avLst/>
                <a:gdLst>
                  <a:gd name="T0" fmla="+- 0 6848 6791"/>
                  <a:gd name="T1" fmla="*/ T0 w 57"/>
                  <a:gd name="T2" fmla="+- 0 7334 7334"/>
                  <a:gd name="T3" fmla="*/ 7334 h 102"/>
                  <a:gd name="T4" fmla="+- 0 6791 6791"/>
                  <a:gd name="T5" fmla="*/ T4 w 57"/>
                  <a:gd name="T6" fmla="+- 0 7334 7334"/>
                  <a:gd name="T7" fmla="*/ 7334 h 102"/>
                  <a:gd name="T8" fmla="+- 0 6791 6791"/>
                  <a:gd name="T9" fmla="*/ T8 w 57"/>
                  <a:gd name="T10" fmla="+- 0 7435 7334"/>
                  <a:gd name="T11" fmla="*/ 7435 h 102"/>
                  <a:gd name="T12" fmla="+- 0 6848 6791"/>
                  <a:gd name="T13" fmla="*/ T12 w 57"/>
                  <a:gd name="T14" fmla="+- 0 7435 7334"/>
                  <a:gd name="T15" fmla="*/ 7435 h 102"/>
                </a:gdLst>
                <a:ahLst/>
                <a:cxnLst>
                  <a:cxn ang="0">
                    <a:pos x="T1" y="T3"/>
                  </a:cxn>
                  <a:cxn ang="0">
                    <a:pos x="T5" y="T7"/>
                  </a:cxn>
                  <a:cxn ang="0">
                    <a:pos x="T9" y="T11"/>
                  </a:cxn>
                  <a:cxn ang="0">
                    <a:pos x="T13" y="T15"/>
                  </a:cxn>
                </a:cxnLst>
                <a:rect l="0" t="0" r="r" b="b"/>
                <a:pathLst>
                  <a:path w="57" h="102">
                    <a:moveTo>
                      <a:pt x="57" y="0"/>
                    </a:moveTo>
                    <a:lnTo>
                      <a:pt x="0" y="0"/>
                    </a:lnTo>
                    <a:lnTo>
                      <a:pt x="0" y="101"/>
                    </a:lnTo>
                    <a:lnTo>
                      <a:pt x="57"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0" name="Group 108"/>
            <p:cNvGrpSpPr>
              <a:grpSpLocks/>
            </p:cNvGrpSpPr>
            <p:nvPr/>
          </p:nvGrpSpPr>
          <p:grpSpPr bwMode="auto">
            <a:xfrm>
              <a:off x="6715" y="7232"/>
              <a:ext cx="133" cy="153"/>
              <a:chOff x="6715" y="7232"/>
              <a:chExt cx="133" cy="153"/>
            </a:xfrm>
          </p:grpSpPr>
          <p:sp>
            <p:nvSpPr>
              <p:cNvPr id="1419" name="Freeform 109"/>
              <p:cNvSpPr>
                <a:spLocks/>
              </p:cNvSpPr>
              <p:nvPr/>
            </p:nvSpPr>
            <p:spPr bwMode="auto">
              <a:xfrm>
                <a:off x="6715" y="7232"/>
                <a:ext cx="133" cy="153"/>
              </a:xfrm>
              <a:custGeom>
                <a:avLst/>
                <a:gdLst>
                  <a:gd name="T0" fmla="+- 0 6848 6715"/>
                  <a:gd name="T1" fmla="*/ T0 w 133"/>
                  <a:gd name="T2" fmla="+- 0 7232 7232"/>
                  <a:gd name="T3" fmla="*/ 7232 h 153"/>
                  <a:gd name="T4" fmla="+- 0 6715 6715"/>
                  <a:gd name="T5" fmla="*/ T4 w 133"/>
                  <a:gd name="T6" fmla="+- 0 7232 7232"/>
                  <a:gd name="T7" fmla="*/ 7232 h 153"/>
                  <a:gd name="T8" fmla="+- 0 6715 6715"/>
                  <a:gd name="T9" fmla="*/ T8 w 133"/>
                  <a:gd name="T10" fmla="+- 0 7385 7232"/>
                  <a:gd name="T11" fmla="*/ 7385 h 153"/>
                  <a:gd name="T12" fmla="+- 0 6791 6715"/>
                  <a:gd name="T13" fmla="*/ T12 w 133"/>
                  <a:gd name="T14" fmla="+- 0 7385 7232"/>
                  <a:gd name="T15" fmla="*/ 7385 h 153"/>
                </a:gdLst>
                <a:ahLst/>
                <a:cxnLst>
                  <a:cxn ang="0">
                    <a:pos x="T1" y="T3"/>
                  </a:cxn>
                  <a:cxn ang="0">
                    <a:pos x="T5" y="T7"/>
                  </a:cxn>
                  <a:cxn ang="0">
                    <a:pos x="T9" y="T11"/>
                  </a:cxn>
                  <a:cxn ang="0">
                    <a:pos x="T13" y="T15"/>
                  </a:cxn>
                </a:cxnLst>
                <a:rect l="0" t="0" r="r" b="b"/>
                <a:pathLst>
                  <a:path w="133" h="153">
                    <a:moveTo>
                      <a:pt x="133" y="0"/>
                    </a:moveTo>
                    <a:lnTo>
                      <a:pt x="0" y="0"/>
                    </a:lnTo>
                    <a:lnTo>
                      <a:pt x="0" y="153"/>
                    </a:lnTo>
                    <a:lnTo>
                      <a:pt x="76"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1" name="Group 110"/>
            <p:cNvGrpSpPr>
              <a:grpSpLocks/>
            </p:cNvGrpSpPr>
            <p:nvPr/>
          </p:nvGrpSpPr>
          <p:grpSpPr bwMode="auto">
            <a:xfrm>
              <a:off x="6721" y="7741"/>
              <a:ext cx="127" cy="102"/>
              <a:chOff x="6721" y="7741"/>
              <a:chExt cx="127" cy="102"/>
            </a:xfrm>
          </p:grpSpPr>
          <p:sp>
            <p:nvSpPr>
              <p:cNvPr id="1418" name="Freeform 111"/>
              <p:cNvSpPr>
                <a:spLocks/>
              </p:cNvSpPr>
              <p:nvPr/>
            </p:nvSpPr>
            <p:spPr bwMode="auto">
              <a:xfrm>
                <a:off x="6721" y="7741"/>
                <a:ext cx="127" cy="102"/>
              </a:xfrm>
              <a:custGeom>
                <a:avLst/>
                <a:gdLst>
                  <a:gd name="T0" fmla="+- 0 6848 6721"/>
                  <a:gd name="T1" fmla="*/ T0 w 127"/>
                  <a:gd name="T2" fmla="+- 0 7741 7741"/>
                  <a:gd name="T3" fmla="*/ 7741 h 102"/>
                  <a:gd name="T4" fmla="+- 0 6721 6721"/>
                  <a:gd name="T5" fmla="*/ T4 w 127"/>
                  <a:gd name="T6" fmla="+- 0 7741 7741"/>
                  <a:gd name="T7" fmla="*/ 7741 h 102"/>
                  <a:gd name="T8" fmla="+- 0 6721 6721"/>
                  <a:gd name="T9" fmla="*/ T8 w 127"/>
                  <a:gd name="T10" fmla="+- 0 7843 7741"/>
                  <a:gd name="T11" fmla="*/ 7843 h 102"/>
                  <a:gd name="T12" fmla="+- 0 6848 6721"/>
                  <a:gd name="T13" fmla="*/ T12 w 127"/>
                  <a:gd name="T14" fmla="+- 0 7843 7741"/>
                  <a:gd name="T15" fmla="*/ 7843 h 102"/>
                </a:gdLst>
                <a:ahLst/>
                <a:cxnLst>
                  <a:cxn ang="0">
                    <a:pos x="T1" y="T3"/>
                  </a:cxn>
                  <a:cxn ang="0">
                    <a:pos x="T5" y="T7"/>
                  </a:cxn>
                  <a:cxn ang="0">
                    <a:pos x="T9" y="T11"/>
                  </a:cxn>
                  <a:cxn ang="0">
                    <a:pos x="T13" y="T15"/>
                  </a:cxn>
                </a:cxnLst>
                <a:rect l="0" t="0" r="r" b="b"/>
                <a:pathLst>
                  <a:path w="127" h="102">
                    <a:moveTo>
                      <a:pt x="127" y="0"/>
                    </a:moveTo>
                    <a:lnTo>
                      <a:pt x="0" y="0"/>
                    </a:lnTo>
                    <a:lnTo>
                      <a:pt x="0" y="102"/>
                    </a:lnTo>
                    <a:lnTo>
                      <a:pt x="127"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2" name="Group 112"/>
            <p:cNvGrpSpPr>
              <a:grpSpLocks/>
            </p:cNvGrpSpPr>
            <p:nvPr/>
          </p:nvGrpSpPr>
          <p:grpSpPr bwMode="auto">
            <a:xfrm>
              <a:off x="6709" y="7639"/>
              <a:ext cx="139" cy="153"/>
              <a:chOff x="6709" y="7639"/>
              <a:chExt cx="139" cy="153"/>
            </a:xfrm>
          </p:grpSpPr>
          <p:sp>
            <p:nvSpPr>
              <p:cNvPr id="1417" name="Freeform 113"/>
              <p:cNvSpPr>
                <a:spLocks/>
              </p:cNvSpPr>
              <p:nvPr/>
            </p:nvSpPr>
            <p:spPr bwMode="auto">
              <a:xfrm>
                <a:off x="6709" y="7639"/>
                <a:ext cx="139" cy="153"/>
              </a:xfrm>
              <a:custGeom>
                <a:avLst/>
                <a:gdLst>
                  <a:gd name="T0" fmla="+- 0 6848 6709"/>
                  <a:gd name="T1" fmla="*/ T0 w 139"/>
                  <a:gd name="T2" fmla="+- 0 7639 7639"/>
                  <a:gd name="T3" fmla="*/ 7639 h 153"/>
                  <a:gd name="T4" fmla="+- 0 6709 6709"/>
                  <a:gd name="T5" fmla="*/ T4 w 139"/>
                  <a:gd name="T6" fmla="+- 0 7639 7639"/>
                  <a:gd name="T7" fmla="*/ 7639 h 153"/>
                  <a:gd name="T8" fmla="+- 0 6709 6709"/>
                  <a:gd name="T9" fmla="*/ T8 w 139"/>
                  <a:gd name="T10" fmla="+- 0 7792 7639"/>
                  <a:gd name="T11" fmla="*/ 7792 h 153"/>
                  <a:gd name="T12" fmla="+- 0 6721 6709"/>
                  <a:gd name="T13" fmla="*/ T12 w 139"/>
                  <a:gd name="T14" fmla="+- 0 7792 7639"/>
                  <a:gd name="T15" fmla="*/ 7792 h 153"/>
                </a:gdLst>
                <a:ahLst/>
                <a:cxnLst>
                  <a:cxn ang="0">
                    <a:pos x="T1" y="T3"/>
                  </a:cxn>
                  <a:cxn ang="0">
                    <a:pos x="T5" y="T7"/>
                  </a:cxn>
                  <a:cxn ang="0">
                    <a:pos x="T9" y="T11"/>
                  </a:cxn>
                  <a:cxn ang="0">
                    <a:pos x="T13" y="T15"/>
                  </a:cxn>
                </a:cxnLst>
                <a:rect l="0" t="0" r="r" b="b"/>
                <a:pathLst>
                  <a:path w="139" h="153">
                    <a:moveTo>
                      <a:pt x="139" y="0"/>
                    </a:moveTo>
                    <a:lnTo>
                      <a:pt x="0" y="0"/>
                    </a:lnTo>
                    <a:lnTo>
                      <a:pt x="0" y="153"/>
                    </a:lnTo>
                    <a:lnTo>
                      <a:pt x="1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3" name="Group 114"/>
            <p:cNvGrpSpPr>
              <a:grpSpLocks/>
            </p:cNvGrpSpPr>
            <p:nvPr/>
          </p:nvGrpSpPr>
          <p:grpSpPr bwMode="auto">
            <a:xfrm>
              <a:off x="6682" y="7537"/>
              <a:ext cx="166" cy="179"/>
              <a:chOff x="6682" y="7537"/>
              <a:chExt cx="166" cy="179"/>
            </a:xfrm>
          </p:grpSpPr>
          <p:sp>
            <p:nvSpPr>
              <p:cNvPr id="1416" name="Freeform 115"/>
              <p:cNvSpPr>
                <a:spLocks/>
              </p:cNvSpPr>
              <p:nvPr/>
            </p:nvSpPr>
            <p:spPr bwMode="auto">
              <a:xfrm>
                <a:off x="6682" y="7537"/>
                <a:ext cx="166" cy="179"/>
              </a:xfrm>
              <a:custGeom>
                <a:avLst/>
                <a:gdLst>
                  <a:gd name="T0" fmla="+- 0 6848 6682"/>
                  <a:gd name="T1" fmla="*/ T0 w 166"/>
                  <a:gd name="T2" fmla="+- 0 7537 7537"/>
                  <a:gd name="T3" fmla="*/ 7537 h 179"/>
                  <a:gd name="T4" fmla="+- 0 6682 6682"/>
                  <a:gd name="T5" fmla="*/ T4 w 166"/>
                  <a:gd name="T6" fmla="+- 0 7537 7537"/>
                  <a:gd name="T7" fmla="*/ 7537 h 179"/>
                  <a:gd name="T8" fmla="+- 0 6682 6682"/>
                  <a:gd name="T9" fmla="*/ T8 w 166"/>
                  <a:gd name="T10" fmla="+- 0 7716 7537"/>
                  <a:gd name="T11" fmla="*/ 7716 h 179"/>
                  <a:gd name="T12" fmla="+- 0 6709 6682"/>
                  <a:gd name="T13" fmla="*/ T12 w 166"/>
                  <a:gd name="T14" fmla="+- 0 7716 7537"/>
                  <a:gd name="T15" fmla="*/ 7716 h 179"/>
                </a:gdLst>
                <a:ahLst/>
                <a:cxnLst>
                  <a:cxn ang="0">
                    <a:pos x="T1" y="T3"/>
                  </a:cxn>
                  <a:cxn ang="0">
                    <a:pos x="T5" y="T7"/>
                  </a:cxn>
                  <a:cxn ang="0">
                    <a:pos x="T9" y="T11"/>
                  </a:cxn>
                  <a:cxn ang="0">
                    <a:pos x="T13" y="T15"/>
                  </a:cxn>
                </a:cxnLst>
                <a:rect l="0" t="0" r="r" b="b"/>
                <a:pathLst>
                  <a:path w="166" h="179">
                    <a:moveTo>
                      <a:pt x="166" y="0"/>
                    </a:moveTo>
                    <a:lnTo>
                      <a:pt x="0" y="0"/>
                    </a:lnTo>
                    <a:lnTo>
                      <a:pt x="0" y="179"/>
                    </a:lnTo>
                    <a:lnTo>
                      <a:pt x="27"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4" name="Group 116"/>
            <p:cNvGrpSpPr>
              <a:grpSpLocks/>
            </p:cNvGrpSpPr>
            <p:nvPr/>
          </p:nvGrpSpPr>
          <p:grpSpPr bwMode="auto">
            <a:xfrm>
              <a:off x="6669" y="7308"/>
              <a:ext cx="46" cy="318"/>
              <a:chOff x="6669" y="7308"/>
              <a:chExt cx="46" cy="318"/>
            </a:xfrm>
          </p:grpSpPr>
          <p:sp>
            <p:nvSpPr>
              <p:cNvPr id="1415" name="Freeform 117"/>
              <p:cNvSpPr>
                <a:spLocks/>
              </p:cNvSpPr>
              <p:nvPr/>
            </p:nvSpPr>
            <p:spPr bwMode="auto">
              <a:xfrm>
                <a:off x="6669" y="7308"/>
                <a:ext cx="46" cy="318"/>
              </a:xfrm>
              <a:custGeom>
                <a:avLst/>
                <a:gdLst>
                  <a:gd name="T0" fmla="+- 0 6715 6669"/>
                  <a:gd name="T1" fmla="*/ T0 w 46"/>
                  <a:gd name="T2" fmla="+- 0 7308 7308"/>
                  <a:gd name="T3" fmla="*/ 7308 h 318"/>
                  <a:gd name="T4" fmla="+- 0 6669 6669"/>
                  <a:gd name="T5" fmla="*/ T4 w 46"/>
                  <a:gd name="T6" fmla="+- 0 7308 7308"/>
                  <a:gd name="T7" fmla="*/ 7308 h 318"/>
                  <a:gd name="T8" fmla="+- 0 6669 6669"/>
                  <a:gd name="T9" fmla="*/ T8 w 46"/>
                  <a:gd name="T10" fmla="+- 0 7626 7308"/>
                  <a:gd name="T11" fmla="*/ 7626 h 318"/>
                  <a:gd name="T12" fmla="+- 0 6682 6669"/>
                  <a:gd name="T13" fmla="*/ T12 w 46"/>
                  <a:gd name="T14" fmla="+- 0 7626 7308"/>
                  <a:gd name="T15" fmla="*/ 7626 h 318"/>
                </a:gdLst>
                <a:ahLst/>
                <a:cxnLst>
                  <a:cxn ang="0">
                    <a:pos x="T1" y="T3"/>
                  </a:cxn>
                  <a:cxn ang="0">
                    <a:pos x="T5" y="T7"/>
                  </a:cxn>
                  <a:cxn ang="0">
                    <a:pos x="T9" y="T11"/>
                  </a:cxn>
                  <a:cxn ang="0">
                    <a:pos x="T13" y="T15"/>
                  </a:cxn>
                </a:cxnLst>
                <a:rect l="0" t="0" r="r" b="b"/>
                <a:pathLst>
                  <a:path w="46" h="318">
                    <a:moveTo>
                      <a:pt x="46" y="0"/>
                    </a:moveTo>
                    <a:lnTo>
                      <a:pt x="0" y="0"/>
                    </a:lnTo>
                    <a:lnTo>
                      <a:pt x="0" y="318"/>
                    </a:lnTo>
                    <a:lnTo>
                      <a:pt x="13" y="3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5" name="Group 118"/>
            <p:cNvGrpSpPr>
              <a:grpSpLocks/>
            </p:cNvGrpSpPr>
            <p:nvPr/>
          </p:nvGrpSpPr>
          <p:grpSpPr bwMode="auto">
            <a:xfrm>
              <a:off x="6629" y="6075"/>
              <a:ext cx="39" cy="1392"/>
              <a:chOff x="6629" y="6075"/>
              <a:chExt cx="39" cy="1392"/>
            </a:xfrm>
          </p:grpSpPr>
          <p:sp>
            <p:nvSpPr>
              <p:cNvPr id="1414" name="Freeform 119"/>
              <p:cNvSpPr>
                <a:spLocks/>
              </p:cNvSpPr>
              <p:nvPr/>
            </p:nvSpPr>
            <p:spPr bwMode="auto">
              <a:xfrm>
                <a:off x="6629" y="6075"/>
                <a:ext cx="39" cy="1392"/>
              </a:xfrm>
              <a:custGeom>
                <a:avLst/>
                <a:gdLst>
                  <a:gd name="T0" fmla="+- 0 6632 6629"/>
                  <a:gd name="T1" fmla="*/ T0 w 39"/>
                  <a:gd name="T2" fmla="+- 0 6075 6075"/>
                  <a:gd name="T3" fmla="*/ 6075 h 1392"/>
                  <a:gd name="T4" fmla="+- 0 6629 6629"/>
                  <a:gd name="T5" fmla="*/ T4 w 39"/>
                  <a:gd name="T6" fmla="+- 0 6075 6075"/>
                  <a:gd name="T7" fmla="*/ 6075 h 1392"/>
                  <a:gd name="T8" fmla="+- 0 6629 6629"/>
                  <a:gd name="T9" fmla="*/ T8 w 39"/>
                  <a:gd name="T10" fmla="+- 0 7467 6075"/>
                  <a:gd name="T11" fmla="*/ 7467 h 1392"/>
                  <a:gd name="T12" fmla="+- 0 6669 6629"/>
                  <a:gd name="T13" fmla="*/ T12 w 39"/>
                  <a:gd name="T14" fmla="+- 0 7467 6075"/>
                  <a:gd name="T15" fmla="*/ 7467 h 1392"/>
                </a:gdLst>
                <a:ahLst/>
                <a:cxnLst>
                  <a:cxn ang="0">
                    <a:pos x="T1" y="T3"/>
                  </a:cxn>
                  <a:cxn ang="0">
                    <a:pos x="T5" y="T7"/>
                  </a:cxn>
                  <a:cxn ang="0">
                    <a:pos x="T9" y="T11"/>
                  </a:cxn>
                  <a:cxn ang="0">
                    <a:pos x="T13" y="T15"/>
                  </a:cxn>
                </a:cxnLst>
                <a:rect l="0" t="0" r="r" b="b"/>
                <a:pathLst>
                  <a:path w="39" h="1392">
                    <a:moveTo>
                      <a:pt x="3" y="0"/>
                    </a:moveTo>
                    <a:lnTo>
                      <a:pt x="0" y="0"/>
                    </a:lnTo>
                    <a:lnTo>
                      <a:pt x="0" y="1392"/>
                    </a:lnTo>
                    <a:lnTo>
                      <a:pt x="40" y="139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6" name="Group 120"/>
            <p:cNvGrpSpPr>
              <a:grpSpLocks/>
            </p:cNvGrpSpPr>
            <p:nvPr/>
          </p:nvGrpSpPr>
          <p:grpSpPr bwMode="auto">
            <a:xfrm>
              <a:off x="6838" y="8148"/>
              <a:ext cx="11" cy="102"/>
              <a:chOff x="6838" y="8148"/>
              <a:chExt cx="11" cy="102"/>
            </a:xfrm>
          </p:grpSpPr>
          <p:sp>
            <p:nvSpPr>
              <p:cNvPr id="1413" name="Freeform 121"/>
              <p:cNvSpPr>
                <a:spLocks/>
              </p:cNvSpPr>
              <p:nvPr/>
            </p:nvSpPr>
            <p:spPr bwMode="auto">
              <a:xfrm>
                <a:off x="6838" y="8148"/>
                <a:ext cx="11" cy="102"/>
              </a:xfrm>
              <a:custGeom>
                <a:avLst/>
                <a:gdLst>
                  <a:gd name="T0" fmla="+- 0 6848 6838"/>
                  <a:gd name="T1" fmla="*/ T0 w 11"/>
                  <a:gd name="T2" fmla="+- 0 8148 8148"/>
                  <a:gd name="T3" fmla="*/ 8148 h 102"/>
                  <a:gd name="T4" fmla="+- 0 6838 6838"/>
                  <a:gd name="T5" fmla="*/ T4 w 11"/>
                  <a:gd name="T6" fmla="+- 0 8148 8148"/>
                  <a:gd name="T7" fmla="*/ 8148 h 102"/>
                  <a:gd name="T8" fmla="+- 0 6838 6838"/>
                  <a:gd name="T9" fmla="*/ T8 w 11"/>
                  <a:gd name="T10" fmla="+- 0 8250 8148"/>
                  <a:gd name="T11" fmla="*/ 8250 h 102"/>
                  <a:gd name="T12" fmla="+- 0 6848 6838"/>
                  <a:gd name="T13" fmla="*/ T12 w 11"/>
                  <a:gd name="T14" fmla="+- 0 8250 8148"/>
                  <a:gd name="T15" fmla="*/ 8250 h 102"/>
                </a:gdLst>
                <a:ahLst/>
                <a:cxnLst>
                  <a:cxn ang="0">
                    <a:pos x="T1" y="T3"/>
                  </a:cxn>
                  <a:cxn ang="0">
                    <a:pos x="T5" y="T7"/>
                  </a:cxn>
                  <a:cxn ang="0">
                    <a:pos x="T9" y="T11"/>
                  </a:cxn>
                  <a:cxn ang="0">
                    <a:pos x="T13" y="T15"/>
                  </a:cxn>
                </a:cxnLst>
                <a:rect l="0" t="0" r="r" b="b"/>
                <a:pathLst>
                  <a:path w="11" h="102">
                    <a:moveTo>
                      <a:pt x="10" y="0"/>
                    </a:moveTo>
                    <a:lnTo>
                      <a:pt x="0" y="0"/>
                    </a:lnTo>
                    <a:lnTo>
                      <a:pt x="0" y="102"/>
                    </a:lnTo>
                    <a:lnTo>
                      <a:pt x="10"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7" name="Group 122"/>
            <p:cNvGrpSpPr>
              <a:grpSpLocks/>
            </p:cNvGrpSpPr>
            <p:nvPr/>
          </p:nvGrpSpPr>
          <p:grpSpPr bwMode="auto">
            <a:xfrm>
              <a:off x="6836" y="8046"/>
              <a:ext cx="12" cy="153"/>
              <a:chOff x="6836" y="8046"/>
              <a:chExt cx="12" cy="153"/>
            </a:xfrm>
          </p:grpSpPr>
          <p:sp>
            <p:nvSpPr>
              <p:cNvPr id="1412" name="Freeform 123"/>
              <p:cNvSpPr>
                <a:spLocks/>
              </p:cNvSpPr>
              <p:nvPr/>
            </p:nvSpPr>
            <p:spPr bwMode="auto">
              <a:xfrm>
                <a:off x="6836" y="8046"/>
                <a:ext cx="12" cy="153"/>
              </a:xfrm>
              <a:custGeom>
                <a:avLst/>
                <a:gdLst>
                  <a:gd name="T0" fmla="+- 0 6848 6836"/>
                  <a:gd name="T1" fmla="*/ T0 w 12"/>
                  <a:gd name="T2" fmla="+- 0 8046 8046"/>
                  <a:gd name="T3" fmla="*/ 8046 h 153"/>
                  <a:gd name="T4" fmla="+- 0 6836 6836"/>
                  <a:gd name="T5" fmla="*/ T4 w 12"/>
                  <a:gd name="T6" fmla="+- 0 8046 8046"/>
                  <a:gd name="T7" fmla="*/ 8046 h 153"/>
                  <a:gd name="T8" fmla="+- 0 6836 6836"/>
                  <a:gd name="T9" fmla="*/ T8 w 12"/>
                  <a:gd name="T10" fmla="+- 0 8199 8046"/>
                  <a:gd name="T11" fmla="*/ 8199 h 153"/>
                  <a:gd name="T12" fmla="+- 0 6838 6836"/>
                  <a:gd name="T13" fmla="*/ T12 w 12"/>
                  <a:gd name="T14" fmla="+- 0 8199 8046"/>
                  <a:gd name="T15" fmla="*/ 8199 h 153"/>
                </a:gdLst>
                <a:ahLst/>
                <a:cxnLst>
                  <a:cxn ang="0">
                    <a:pos x="T1" y="T3"/>
                  </a:cxn>
                  <a:cxn ang="0">
                    <a:pos x="T5" y="T7"/>
                  </a:cxn>
                  <a:cxn ang="0">
                    <a:pos x="T9" y="T11"/>
                  </a:cxn>
                  <a:cxn ang="0">
                    <a:pos x="T13" y="T15"/>
                  </a:cxn>
                </a:cxnLst>
                <a:rect l="0" t="0" r="r" b="b"/>
                <a:pathLst>
                  <a:path w="12" h="153">
                    <a:moveTo>
                      <a:pt x="12" y="0"/>
                    </a:moveTo>
                    <a:lnTo>
                      <a:pt x="0" y="0"/>
                    </a:lnTo>
                    <a:lnTo>
                      <a:pt x="0" y="153"/>
                    </a:lnTo>
                    <a:lnTo>
                      <a:pt x="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8" name="Group 124"/>
            <p:cNvGrpSpPr>
              <a:grpSpLocks/>
            </p:cNvGrpSpPr>
            <p:nvPr/>
          </p:nvGrpSpPr>
          <p:grpSpPr bwMode="auto">
            <a:xfrm>
              <a:off x="6833" y="7945"/>
              <a:ext cx="16" cy="177"/>
              <a:chOff x="6833" y="7945"/>
              <a:chExt cx="16" cy="177"/>
            </a:xfrm>
          </p:grpSpPr>
          <p:sp>
            <p:nvSpPr>
              <p:cNvPr id="1411" name="Freeform 125"/>
              <p:cNvSpPr>
                <a:spLocks/>
              </p:cNvSpPr>
              <p:nvPr/>
            </p:nvSpPr>
            <p:spPr bwMode="auto">
              <a:xfrm>
                <a:off x="6833" y="7945"/>
                <a:ext cx="16" cy="177"/>
              </a:xfrm>
              <a:custGeom>
                <a:avLst/>
                <a:gdLst>
                  <a:gd name="T0" fmla="+- 0 6848 6833"/>
                  <a:gd name="T1" fmla="*/ T0 w 16"/>
                  <a:gd name="T2" fmla="+- 0 7945 7945"/>
                  <a:gd name="T3" fmla="*/ 7945 h 177"/>
                  <a:gd name="T4" fmla="+- 0 6833 6833"/>
                  <a:gd name="T5" fmla="*/ T4 w 16"/>
                  <a:gd name="T6" fmla="+- 0 7945 7945"/>
                  <a:gd name="T7" fmla="*/ 7945 h 177"/>
                  <a:gd name="T8" fmla="+- 0 6833 6833"/>
                  <a:gd name="T9" fmla="*/ T8 w 16"/>
                  <a:gd name="T10" fmla="+- 0 8122 7945"/>
                  <a:gd name="T11" fmla="*/ 8122 h 177"/>
                  <a:gd name="T12" fmla="+- 0 6836 6833"/>
                  <a:gd name="T13" fmla="*/ T12 w 16"/>
                  <a:gd name="T14" fmla="+- 0 8122 7945"/>
                  <a:gd name="T15" fmla="*/ 8122 h 177"/>
                </a:gdLst>
                <a:ahLst/>
                <a:cxnLst>
                  <a:cxn ang="0">
                    <a:pos x="T1" y="T3"/>
                  </a:cxn>
                  <a:cxn ang="0">
                    <a:pos x="T5" y="T7"/>
                  </a:cxn>
                  <a:cxn ang="0">
                    <a:pos x="T9" y="T11"/>
                  </a:cxn>
                  <a:cxn ang="0">
                    <a:pos x="T13" y="T15"/>
                  </a:cxn>
                </a:cxnLst>
                <a:rect l="0" t="0" r="r" b="b"/>
                <a:pathLst>
                  <a:path w="16" h="177">
                    <a:moveTo>
                      <a:pt x="15" y="0"/>
                    </a:moveTo>
                    <a:lnTo>
                      <a:pt x="0" y="0"/>
                    </a:lnTo>
                    <a:lnTo>
                      <a:pt x="0" y="177"/>
                    </a:lnTo>
                    <a:lnTo>
                      <a:pt x="3" y="17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9" name="Group 126"/>
            <p:cNvGrpSpPr>
              <a:grpSpLocks/>
            </p:cNvGrpSpPr>
            <p:nvPr/>
          </p:nvGrpSpPr>
          <p:grpSpPr bwMode="auto">
            <a:xfrm>
              <a:off x="6821" y="8034"/>
              <a:ext cx="27" cy="318"/>
              <a:chOff x="6821" y="8034"/>
              <a:chExt cx="27" cy="318"/>
            </a:xfrm>
          </p:grpSpPr>
          <p:sp>
            <p:nvSpPr>
              <p:cNvPr id="1410" name="Freeform 127"/>
              <p:cNvSpPr>
                <a:spLocks/>
              </p:cNvSpPr>
              <p:nvPr/>
            </p:nvSpPr>
            <p:spPr bwMode="auto">
              <a:xfrm>
                <a:off x="6821" y="8034"/>
                <a:ext cx="27" cy="318"/>
              </a:xfrm>
              <a:custGeom>
                <a:avLst/>
                <a:gdLst>
                  <a:gd name="T0" fmla="+- 0 6833 6821"/>
                  <a:gd name="T1" fmla="*/ T0 w 27"/>
                  <a:gd name="T2" fmla="+- 0 8034 8034"/>
                  <a:gd name="T3" fmla="*/ 8034 h 318"/>
                  <a:gd name="T4" fmla="+- 0 6821 6821"/>
                  <a:gd name="T5" fmla="*/ T4 w 27"/>
                  <a:gd name="T6" fmla="+- 0 8034 8034"/>
                  <a:gd name="T7" fmla="*/ 8034 h 318"/>
                  <a:gd name="T8" fmla="+- 0 6821 6821"/>
                  <a:gd name="T9" fmla="*/ T8 w 27"/>
                  <a:gd name="T10" fmla="+- 0 8352 8034"/>
                  <a:gd name="T11" fmla="*/ 8352 h 318"/>
                  <a:gd name="T12" fmla="+- 0 6848 6821"/>
                  <a:gd name="T13" fmla="*/ T12 w 27"/>
                  <a:gd name="T14" fmla="+- 0 8352 8034"/>
                  <a:gd name="T15" fmla="*/ 8352 h 318"/>
                </a:gdLst>
                <a:ahLst/>
                <a:cxnLst>
                  <a:cxn ang="0">
                    <a:pos x="T1" y="T3"/>
                  </a:cxn>
                  <a:cxn ang="0">
                    <a:pos x="T5" y="T7"/>
                  </a:cxn>
                  <a:cxn ang="0">
                    <a:pos x="T9" y="T11"/>
                  </a:cxn>
                  <a:cxn ang="0">
                    <a:pos x="T13" y="T15"/>
                  </a:cxn>
                </a:cxnLst>
                <a:rect l="0" t="0" r="r" b="b"/>
                <a:pathLst>
                  <a:path w="27" h="318">
                    <a:moveTo>
                      <a:pt x="12" y="0"/>
                    </a:moveTo>
                    <a:lnTo>
                      <a:pt x="0" y="0"/>
                    </a:lnTo>
                    <a:lnTo>
                      <a:pt x="0" y="318"/>
                    </a:lnTo>
                    <a:lnTo>
                      <a:pt x="27" y="3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0" name="Group 128"/>
            <p:cNvGrpSpPr>
              <a:grpSpLocks/>
            </p:cNvGrpSpPr>
            <p:nvPr/>
          </p:nvGrpSpPr>
          <p:grpSpPr bwMode="auto">
            <a:xfrm>
              <a:off x="6778" y="8454"/>
              <a:ext cx="70" cy="102"/>
              <a:chOff x="6778" y="8454"/>
              <a:chExt cx="70" cy="102"/>
            </a:xfrm>
          </p:grpSpPr>
          <p:sp>
            <p:nvSpPr>
              <p:cNvPr id="1409" name="Freeform 129"/>
              <p:cNvSpPr>
                <a:spLocks/>
              </p:cNvSpPr>
              <p:nvPr/>
            </p:nvSpPr>
            <p:spPr bwMode="auto">
              <a:xfrm>
                <a:off x="6778" y="8454"/>
                <a:ext cx="70" cy="102"/>
              </a:xfrm>
              <a:custGeom>
                <a:avLst/>
                <a:gdLst>
                  <a:gd name="T0" fmla="+- 0 6848 6778"/>
                  <a:gd name="T1" fmla="*/ T0 w 70"/>
                  <a:gd name="T2" fmla="+- 0 8454 8454"/>
                  <a:gd name="T3" fmla="*/ 8454 h 102"/>
                  <a:gd name="T4" fmla="+- 0 6778 6778"/>
                  <a:gd name="T5" fmla="*/ T4 w 70"/>
                  <a:gd name="T6" fmla="+- 0 8454 8454"/>
                  <a:gd name="T7" fmla="*/ 8454 h 102"/>
                  <a:gd name="T8" fmla="+- 0 6778 6778"/>
                  <a:gd name="T9" fmla="*/ T8 w 70"/>
                  <a:gd name="T10" fmla="+- 0 8556 8454"/>
                  <a:gd name="T11" fmla="*/ 8556 h 102"/>
                  <a:gd name="T12" fmla="+- 0 6848 6778"/>
                  <a:gd name="T13" fmla="*/ T12 w 70"/>
                  <a:gd name="T14" fmla="+- 0 8556 8454"/>
                  <a:gd name="T15" fmla="*/ 8556 h 102"/>
                </a:gdLst>
                <a:ahLst/>
                <a:cxnLst>
                  <a:cxn ang="0">
                    <a:pos x="T1" y="T3"/>
                  </a:cxn>
                  <a:cxn ang="0">
                    <a:pos x="T5" y="T7"/>
                  </a:cxn>
                  <a:cxn ang="0">
                    <a:pos x="T9" y="T11"/>
                  </a:cxn>
                  <a:cxn ang="0">
                    <a:pos x="T13" y="T15"/>
                  </a:cxn>
                </a:cxnLst>
                <a:rect l="0" t="0" r="r" b="b"/>
                <a:pathLst>
                  <a:path w="70" h="102">
                    <a:moveTo>
                      <a:pt x="70" y="0"/>
                    </a:moveTo>
                    <a:lnTo>
                      <a:pt x="0" y="0"/>
                    </a:lnTo>
                    <a:lnTo>
                      <a:pt x="0" y="102"/>
                    </a:lnTo>
                    <a:lnTo>
                      <a:pt x="70"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1" name="Group 130"/>
            <p:cNvGrpSpPr>
              <a:grpSpLocks/>
            </p:cNvGrpSpPr>
            <p:nvPr/>
          </p:nvGrpSpPr>
          <p:grpSpPr bwMode="auto">
            <a:xfrm>
              <a:off x="6767" y="8193"/>
              <a:ext cx="53" cy="311"/>
              <a:chOff x="6767" y="8193"/>
              <a:chExt cx="53" cy="311"/>
            </a:xfrm>
          </p:grpSpPr>
          <p:sp>
            <p:nvSpPr>
              <p:cNvPr id="1408" name="Freeform 131"/>
              <p:cNvSpPr>
                <a:spLocks/>
              </p:cNvSpPr>
              <p:nvPr/>
            </p:nvSpPr>
            <p:spPr bwMode="auto">
              <a:xfrm>
                <a:off x="6767" y="8193"/>
                <a:ext cx="53" cy="311"/>
              </a:xfrm>
              <a:custGeom>
                <a:avLst/>
                <a:gdLst>
                  <a:gd name="T0" fmla="+- 0 6821 6767"/>
                  <a:gd name="T1" fmla="*/ T0 w 53"/>
                  <a:gd name="T2" fmla="+- 0 8193 8193"/>
                  <a:gd name="T3" fmla="*/ 8193 h 311"/>
                  <a:gd name="T4" fmla="+- 0 6767 6767"/>
                  <a:gd name="T5" fmla="*/ T4 w 53"/>
                  <a:gd name="T6" fmla="+- 0 8193 8193"/>
                  <a:gd name="T7" fmla="*/ 8193 h 311"/>
                  <a:gd name="T8" fmla="+- 0 6767 6767"/>
                  <a:gd name="T9" fmla="*/ T8 w 53"/>
                  <a:gd name="T10" fmla="+- 0 8504 8193"/>
                  <a:gd name="T11" fmla="*/ 8504 h 311"/>
                  <a:gd name="T12" fmla="+- 0 6778 6767"/>
                  <a:gd name="T13" fmla="*/ T12 w 53"/>
                  <a:gd name="T14" fmla="+- 0 8504 8193"/>
                  <a:gd name="T15" fmla="*/ 8504 h 311"/>
                </a:gdLst>
                <a:ahLst/>
                <a:cxnLst>
                  <a:cxn ang="0">
                    <a:pos x="T1" y="T3"/>
                  </a:cxn>
                  <a:cxn ang="0">
                    <a:pos x="T5" y="T7"/>
                  </a:cxn>
                  <a:cxn ang="0">
                    <a:pos x="T9" y="T11"/>
                  </a:cxn>
                  <a:cxn ang="0">
                    <a:pos x="T13" y="T15"/>
                  </a:cxn>
                </a:cxnLst>
                <a:rect l="0" t="0" r="r" b="b"/>
                <a:pathLst>
                  <a:path w="53" h="311">
                    <a:moveTo>
                      <a:pt x="54" y="0"/>
                    </a:moveTo>
                    <a:lnTo>
                      <a:pt x="0" y="0"/>
                    </a:lnTo>
                    <a:lnTo>
                      <a:pt x="0" y="311"/>
                    </a:lnTo>
                    <a:lnTo>
                      <a:pt x="11" y="3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2" name="Group 132"/>
            <p:cNvGrpSpPr>
              <a:grpSpLocks/>
            </p:cNvGrpSpPr>
            <p:nvPr/>
          </p:nvGrpSpPr>
          <p:grpSpPr bwMode="auto">
            <a:xfrm>
              <a:off x="6664" y="8349"/>
              <a:ext cx="184" cy="309"/>
              <a:chOff x="6664" y="8349"/>
              <a:chExt cx="184" cy="309"/>
            </a:xfrm>
          </p:grpSpPr>
          <p:sp>
            <p:nvSpPr>
              <p:cNvPr id="1407" name="Freeform 133"/>
              <p:cNvSpPr>
                <a:spLocks/>
              </p:cNvSpPr>
              <p:nvPr/>
            </p:nvSpPr>
            <p:spPr bwMode="auto">
              <a:xfrm>
                <a:off x="6664" y="8349"/>
                <a:ext cx="184" cy="309"/>
              </a:xfrm>
              <a:custGeom>
                <a:avLst/>
                <a:gdLst>
                  <a:gd name="T0" fmla="+- 0 6767 6664"/>
                  <a:gd name="T1" fmla="*/ T0 w 184"/>
                  <a:gd name="T2" fmla="+- 0 8349 8349"/>
                  <a:gd name="T3" fmla="*/ 8349 h 309"/>
                  <a:gd name="T4" fmla="+- 0 6664 6664"/>
                  <a:gd name="T5" fmla="*/ T4 w 184"/>
                  <a:gd name="T6" fmla="+- 0 8349 8349"/>
                  <a:gd name="T7" fmla="*/ 8349 h 309"/>
                  <a:gd name="T8" fmla="+- 0 6664 6664"/>
                  <a:gd name="T9" fmla="*/ T8 w 184"/>
                  <a:gd name="T10" fmla="+- 0 8657 8349"/>
                  <a:gd name="T11" fmla="*/ 8657 h 309"/>
                  <a:gd name="T12" fmla="+- 0 6848 6664"/>
                  <a:gd name="T13" fmla="*/ T12 w 184"/>
                  <a:gd name="T14" fmla="+- 0 8657 8349"/>
                  <a:gd name="T15" fmla="*/ 8657 h 309"/>
                </a:gdLst>
                <a:ahLst/>
                <a:cxnLst>
                  <a:cxn ang="0">
                    <a:pos x="T1" y="T3"/>
                  </a:cxn>
                  <a:cxn ang="0">
                    <a:pos x="T5" y="T7"/>
                  </a:cxn>
                  <a:cxn ang="0">
                    <a:pos x="T9" y="T11"/>
                  </a:cxn>
                  <a:cxn ang="0">
                    <a:pos x="T13" y="T15"/>
                  </a:cxn>
                </a:cxnLst>
                <a:rect l="0" t="0" r="r" b="b"/>
                <a:pathLst>
                  <a:path w="184" h="309">
                    <a:moveTo>
                      <a:pt x="103" y="0"/>
                    </a:moveTo>
                    <a:lnTo>
                      <a:pt x="0" y="0"/>
                    </a:lnTo>
                    <a:lnTo>
                      <a:pt x="0" y="308"/>
                    </a:lnTo>
                    <a:lnTo>
                      <a:pt x="184" y="30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3" name="Group 134"/>
            <p:cNvGrpSpPr>
              <a:grpSpLocks/>
            </p:cNvGrpSpPr>
            <p:nvPr/>
          </p:nvGrpSpPr>
          <p:grpSpPr bwMode="auto">
            <a:xfrm>
              <a:off x="6650" y="8503"/>
              <a:ext cx="198" cy="256"/>
              <a:chOff x="6650" y="8503"/>
              <a:chExt cx="198" cy="256"/>
            </a:xfrm>
          </p:grpSpPr>
          <p:sp>
            <p:nvSpPr>
              <p:cNvPr id="1406" name="Freeform 135"/>
              <p:cNvSpPr>
                <a:spLocks/>
              </p:cNvSpPr>
              <p:nvPr/>
            </p:nvSpPr>
            <p:spPr bwMode="auto">
              <a:xfrm>
                <a:off x="6650" y="8503"/>
                <a:ext cx="198" cy="256"/>
              </a:xfrm>
              <a:custGeom>
                <a:avLst/>
                <a:gdLst>
                  <a:gd name="T0" fmla="+- 0 6664 6650"/>
                  <a:gd name="T1" fmla="*/ T0 w 198"/>
                  <a:gd name="T2" fmla="+- 0 8503 8503"/>
                  <a:gd name="T3" fmla="*/ 8503 h 256"/>
                  <a:gd name="T4" fmla="+- 0 6650 6650"/>
                  <a:gd name="T5" fmla="*/ T4 w 198"/>
                  <a:gd name="T6" fmla="+- 0 8503 8503"/>
                  <a:gd name="T7" fmla="*/ 8503 h 256"/>
                  <a:gd name="T8" fmla="+- 0 6650 6650"/>
                  <a:gd name="T9" fmla="*/ T8 w 198"/>
                  <a:gd name="T10" fmla="+- 0 8759 8503"/>
                  <a:gd name="T11" fmla="*/ 8759 h 256"/>
                  <a:gd name="T12" fmla="+- 0 6848 6650"/>
                  <a:gd name="T13" fmla="*/ T12 w 198"/>
                  <a:gd name="T14" fmla="+- 0 8759 8503"/>
                  <a:gd name="T15" fmla="*/ 8759 h 256"/>
                </a:gdLst>
                <a:ahLst/>
                <a:cxnLst>
                  <a:cxn ang="0">
                    <a:pos x="T1" y="T3"/>
                  </a:cxn>
                  <a:cxn ang="0">
                    <a:pos x="T5" y="T7"/>
                  </a:cxn>
                  <a:cxn ang="0">
                    <a:pos x="T9" y="T11"/>
                  </a:cxn>
                  <a:cxn ang="0">
                    <a:pos x="T13" y="T15"/>
                  </a:cxn>
                </a:cxnLst>
                <a:rect l="0" t="0" r="r" b="b"/>
                <a:pathLst>
                  <a:path w="198" h="256">
                    <a:moveTo>
                      <a:pt x="14" y="0"/>
                    </a:moveTo>
                    <a:lnTo>
                      <a:pt x="0" y="0"/>
                    </a:lnTo>
                    <a:lnTo>
                      <a:pt x="0" y="256"/>
                    </a:lnTo>
                    <a:lnTo>
                      <a:pt x="198" y="25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4" name="Group 136"/>
            <p:cNvGrpSpPr>
              <a:grpSpLocks/>
            </p:cNvGrpSpPr>
            <p:nvPr/>
          </p:nvGrpSpPr>
          <p:grpSpPr bwMode="auto">
            <a:xfrm>
              <a:off x="6618" y="6772"/>
              <a:ext cx="32" cy="1860"/>
              <a:chOff x="6618" y="6772"/>
              <a:chExt cx="32" cy="1860"/>
            </a:xfrm>
          </p:grpSpPr>
          <p:sp>
            <p:nvSpPr>
              <p:cNvPr id="1405" name="Freeform 137"/>
              <p:cNvSpPr>
                <a:spLocks/>
              </p:cNvSpPr>
              <p:nvPr/>
            </p:nvSpPr>
            <p:spPr bwMode="auto">
              <a:xfrm>
                <a:off x="6618" y="6772"/>
                <a:ext cx="32" cy="1860"/>
              </a:xfrm>
              <a:custGeom>
                <a:avLst/>
                <a:gdLst>
                  <a:gd name="T0" fmla="+- 0 6629 6618"/>
                  <a:gd name="T1" fmla="*/ T0 w 32"/>
                  <a:gd name="T2" fmla="+- 0 6772 6772"/>
                  <a:gd name="T3" fmla="*/ 6772 h 1860"/>
                  <a:gd name="T4" fmla="+- 0 6618 6618"/>
                  <a:gd name="T5" fmla="*/ T4 w 32"/>
                  <a:gd name="T6" fmla="+- 0 6772 6772"/>
                  <a:gd name="T7" fmla="*/ 6772 h 1860"/>
                  <a:gd name="T8" fmla="+- 0 6618 6618"/>
                  <a:gd name="T9" fmla="*/ T8 w 32"/>
                  <a:gd name="T10" fmla="+- 0 8632 6772"/>
                  <a:gd name="T11" fmla="*/ 8632 h 1860"/>
                  <a:gd name="T12" fmla="+- 0 6650 6618"/>
                  <a:gd name="T13" fmla="*/ T12 w 32"/>
                  <a:gd name="T14" fmla="+- 0 8632 6772"/>
                  <a:gd name="T15" fmla="*/ 8632 h 1860"/>
                </a:gdLst>
                <a:ahLst/>
                <a:cxnLst>
                  <a:cxn ang="0">
                    <a:pos x="T1" y="T3"/>
                  </a:cxn>
                  <a:cxn ang="0">
                    <a:pos x="T5" y="T7"/>
                  </a:cxn>
                  <a:cxn ang="0">
                    <a:pos x="T9" y="T11"/>
                  </a:cxn>
                  <a:cxn ang="0">
                    <a:pos x="T13" y="T15"/>
                  </a:cxn>
                </a:cxnLst>
                <a:rect l="0" t="0" r="r" b="b"/>
                <a:pathLst>
                  <a:path w="32" h="1860">
                    <a:moveTo>
                      <a:pt x="11" y="0"/>
                    </a:moveTo>
                    <a:lnTo>
                      <a:pt x="0" y="0"/>
                    </a:lnTo>
                    <a:lnTo>
                      <a:pt x="0" y="1860"/>
                    </a:lnTo>
                    <a:lnTo>
                      <a:pt x="32" y="186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5" name="Group 138"/>
            <p:cNvGrpSpPr>
              <a:grpSpLocks/>
            </p:cNvGrpSpPr>
            <p:nvPr/>
          </p:nvGrpSpPr>
          <p:grpSpPr bwMode="auto">
            <a:xfrm>
              <a:off x="6741" y="8962"/>
              <a:ext cx="108" cy="103"/>
              <a:chOff x="6741" y="8962"/>
              <a:chExt cx="108" cy="103"/>
            </a:xfrm>
          </p:grpSpPr>
          <p:sp>
            <p:nvSpPr>
              <p:cNvPr id="1404" name="Freeform 139"/>
              <p:cNvSpPr>
                <a:spLocks/>
              </p:cNvSpPr>
              <p:nvPr/>
            </p:nvSpPr>
            <p:spPr bwMode="auto">
              <a:xfrm>
                <a:off x="6741" y="8962"/>
                <a:ext cx="108" cy="103"/>
              </a:xfrm>
              <a:custGeom>
                <a:avLst/>
                <a:gdLst>
                  <a:gd name="T0" fmla="+- 0 6848 6741"/>
                  <a:gd name="T1" fmla="*/ T0 w 108"/>
                  <a:gd name="T2" fmla="+- 0 8962 8962"/>
                  <a:gd name="T3" fmla="*/ 8962 h 103"/>
                  <a:gd name="T4" fmla="+- 0 6741 6741"/>
                  <a:gd name="T5" fmla="*/ T4 w 108"/>
                  <a:gd name="T6" fmla="+- 0 8962 8962"/>
                  <a:gd name="T7" fmla="*/ 8962 h 103"/>
                  <a:gd name="T8" fmla="+- 0 6741 6741"/>
                  <a:gd name="T9" fmla="*/ T8 w 108"/>
                  <a:gd name="T10" fmla="+- 0 9065 8962"/>
                  <a:gd name="T11" fmla="*/ 9065 h 103"/>
                  <a:gd name="T12" fmla="+- 0 6848 6741"/>
                  <a:gd name="T13" fmla="*/ T12 w 108"/>
                  <a:gd name="T14" fmla="+- 0 9065 8962"/>
                  <a:gd name="T15" fmla="*/ 9065 h 103"/>
                </a:gdLst>
                <a:ahLst/>
                <a:cxnLst>
                  <a:cxn ang="0">
                    <a:pos x="T1" y="T3"/>
                  </a:cxn>
                  <a:cxn ang="0">
                    <a:pos x="T5" y="T7"/>
                  </a:cxn>
                  <a:cxn ang="0">
                    <a:pos x="T9" y="T11"/>
                  </a:cxn>
                  <a:cxn ang="0">
                    <a:pos x="T13" y="T15"/>
                  </a:cxn>
                </a:cxnLst>
                <a:rect l="0" t="0" r="r" b="b"/>
                <a:pathLst>
                  <a:path w="108" h="103">
                    <a:moveTo>
                      <a:pt x="107" y="0"/>
                    </a:moveTo>
                    <a:lnTo>
                      <a:pt x="0" y="0"/>
                    </a:lnTo>
                    <a:lnTo>
                      <a:pt x="0" y="103"/>
                    </a:lnTo>
                    <a:lnTo>
                      <a:pt x="107" y="10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6" name="Group 140"/>
            <p:cNvGrpSpPr>
              <a:grpSpLocks/>
            </p:cNvGrpSpPr>
            <p:nvPr/>
          </p:nvGrpSpPr>
          <p:grpSpPr bwMode="auto">
            <a:xfrm>
              <a:off x="6711" y="8861"/>
              <a:ext cx="138" cy="153"/>
              <a:chOff x="6711" y="8861"/>
              <a:chExt cx="138" cy="153"/>
            </a:xfrm>
          </p:grpSpPr>
          <p:sp>
            <p:nvSpPr>
              <p:cNvPr id="1403" name="Freeform 141"/>
              <p:cNvSpPr>
                <a:spLocks/>
              </p:cNvSpPr>
              <p:nvPr/>
            </p:nvSpPr>
            <p:spPr bwMode="auto">
              <a:xfrm>
                <a:off x="6711" y="8861"/>
                <a:ext cx="138" cy="153"/>
              </a:xfrm>
              <a:custGeom>
                <a:avLst/>
                <a:gdLst>
                  <a:gd name="T0" fmla="+- 0 6848 6711"/>
                  <a:gd name="T1" fmla="*/ T0 w 138"/>
                  <a:gd name="T2" fmla="+- 0 8861 8861"/>
                  <a:gd name="T3" fmla="*/ 8861 h 153"/>
                  <a:gd name="T4" fmla="+- 0 6711 6711"/>
                  <a:gd name="T5" fmla="*/ T4 w 138"/>
                  <a:gd name="T6" fmla="+- 0 8861 8861"/>
                  <a:gd name="T7" fmla="*/ 8861 h 153"/>
                  <a:gd name="T8" fmla="+- 0 6711 6711"/>
                  <a:gd name="T9" fmla="*/ T8 w 138"/>
                  <a:gd name="T10" fmla="+- 0 9014 8861"/>
                  <a:gd name="T11" fmla="*/ 9014 h 153"/>
                  <a:gd name="T12" fmla="+- 0 6741 6711"/>
                  <a:gd name="T13" fmla="*/ T12 w 138"/>
                  <a:gd name="T14" fmla="+- 0 9014 8861"/>
                  <a:gd name="T15" fmla="*/ 9014 h 153"/>
                </a:gdLst>
                <a:ahLst/>
                <a:cxnLst>
                  <a:cxn ang="0">
                    <a:pos x="T1" y="T3"/>
                  </a:cxn>
                  <a:cxn ang="0">
                    <a:pos x="T5" y="T7"/>
                  </a:cxn>
                  <a:cxn ang="0">
                    <a:pos x="T9" y="T11"/>
                  </a:cxn>
                  <a:cxn ang="0">
                    <a:pos x="T13" y="T15"/>
                  </a:cxn>
                </a:cxnLst>
                <a:rect l="0" t="0" r="r" b="b"/>
                <a:pathLst>
                  <a:path w="138" h="153">
                    <a:moveTo>
                      <a:pt x="137" y="0"/>
                    </a:moveTo>
                    <a:lnTo>
                      <a:pt x="0" y="0"/>
                    </a:lnTo>
                    <a:lnTo>
                      <a:pt x="0" y="153"/>
                    </a:lnTo>
                    <a:lnTo>
                      <a:pt x="30"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7" name="Group 142"/>
            <p:cNvGrpSpPr>
              <a:grpSpLocks/>
            </p:cNvGrpSpPr>
            <p:nvPr/>
          </p:nvGrpSpPr>
          <p:grpSpPr bwMode="auto">
            <a:xfrm>
              <a:off x="6714" y="9167"/>
              <a:ext cx="134" cy="102"/>
              <a:chOff x="6714" y="9167"/>
              <a:chExt cx="134" cy="102"/>
            </a:xfrm>
          </p:grpSpPr>
          <p:sp>
            <p:nvSpPr>
              <p:cNvPr id="1402" name="Freeform 143"/>
              <p:cNvSpPr>
                <a:spLocks/>
              </p:cNvSpPr>
              <p:nvPr/>
            </p:nvSpPr>
            <p:spPr bwMode="auto">
              <a:xfrm>
                <a:off x="6714" y="9167"/>
                <a:ext cx="134" cy="102"/>
              </a:xfrm>
              <a:custGeom>
                <a:avLst/>
                <a:gdLst>
                  <a:gd name="T0" fmla="+- 0 6848 6714"/>
                  <a:gd name="T1" fmla="*/ T0 w 134"/>
                  <a:gd name="T2" fmla="+- 0 9167 9167"/>
                  <a:gd name="T3" fmla="*/ 9167 h 102"/>
                  <a:gd name="T4" fmla="+- 0 6714 6714"/>
                  <a:gd name="T5" fmla="*/ T4 w 134"/>
                  <a:gd name="T6" fmla="+- 0 9167 9167"/>
                  <a:gd name="T7" fmla="*/ 9167 h 102"/>
                  <a:gd name="T8" fmla="+- 0 6714 6714"/>
                  <a:gd name="T9" fmla="*/ T8 w 134"/>
                  <a:gd name="T10" fmla="+- 0 9268 9167"/>
                  <a:gd name="T11" fmla="*/ 9268 h 102"/>
                  <a:gd name="T12" fmla="+- 0 6848 6714"/>
                  <a:gd name="T13" fmla="*/ T12 w 134"/>
                  <a:gd name="T14" fmla="+- 0 9268 9167"/>
                  <a:gd name="T15" fmla="*/ 9268 h 102"/>
                </a:gdLst>
                <a:ahLst/>
                <a:cxnLst>
                  <a:cxn ang="0">
                    <a:pos x="T1" y="T3"/>
                  </a:cxn>
                  <a:cxn ang="0">
                    <a:pos x="T5" y="T7"/>
                  </a:cxn>
                  <a:cxn ang="0">
                    <a:pos x="T9" y="T11"/>
                  </a:cxn>
                  <a:cxn ang="0">
                    <a:pos x="T13" y="T15"/>
                  </a:cxn>
                </a:cxnLst>
                <a:rect l="0" t="0" r="r" b="b"/>
                <a:pathLst>
                  <a:path w="134" h="102">
                    <a:moveTo>
                      <a:pt x="134" y="0"/>
                    </a:moveTo>
                    <a:lnTo>
                      <a:pt x="0" y="0"/>
                    </a:lnTo>
                    <a:lnTo>
                      <a:pt x="0" y="101"/>
                    </a:lnTo>
                    <a:lnTo>
                      <a:pt x="134"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8" name="Group 144"/>
            <p:cNvGrpSpPr>
              <a:grpSpLocks/>
            </p:cNvGrpSpPr>
            <p:nvPr/>
          </p:nvGrpSpPr>
          <p:grpSpPr bwMode="auto">
            <a:xfrm>
              <a:off x="6767" y="9370"/>
              <a:ext cx="82" cy="102"/>
              <a:chOff x="6767" y="9370"/>
              <a:chExt cx="82" cy="102"/>
            </a:xfrm>
          </p:grpSpPr>
          <p:sp>
            <p:nvSpPr>
              <p:cNvPr id="1401" name="Freeform 145"/>
              <p:cNvSpPr>
                <a:spLocks/>
              </p:cNvSpPr>
              <p:nvPr/>
            </p:nvSpPr>
            <p:spPr bwMode="auto">
              <a:xfrm>
                <a:off x="6767" y="9370"/>
                <a:ext cx="82" cy="102"/>
              </a:xfrm>
              <a:custGeom>
                <a:avLst/>
                <a:gdLst>
                  <a:gd name="T0" fmla="+- 0 6848 6767"/>
                  <a:gd name="T1" fmla="*/ T0 w 82"/>
                  <a:gd name="T2" fmla="+- 0 9370 9370"/>
                  <a:gd name="T3" fmla="*/ 9370 h 102"/>
                  <a:gd name="T4" fmla="+- 0 6767 6767"/>
                  <a:gd name="T5" fmla="*/ T4 w 82"/>
                  <a:gd name="T6" fmla="+- 0 9370 9370"/>
                  <a:gd name="T7" fmla="*/ 9370 h 102"/>
                  <a:gd name="T8" fmla="+- 0 6767 6767"/>
                  <a:gd name="T9" fmla="*/ T8 w 82"/>
                  <a:gd name="T10" fmla="+- 0 9472 9370"/>
                  <a:gd name="T11" fmla="*/ 9472 h 102"/>
                  <a:gd name="T12" fmla="+- 0 6848 6767"/>
                  <a:gd name="T13" fmla="*/ T12 w 82"/>
                  <a:gd name="T14" fmla="+- 0 9472 9370"/>
                  <a:gd name="T15" fmla="*/ 9472 h 102"/>
                </a:gdLst>
                <a:ahLst/>
                <a:cxnLst>
                  <a:cxn ang="0">
                    <a:pos x="T1" y="T3"/>
                  </a:cxn>
                  <a:cxn ang="0">
                    <a:pos x="T5" y="T7"/>
                  </a:cxn>
                  <a:cxn ang="0">
                    <a:pos x="T9" y="T11"/>
                  </a:cxn>
                  <a:cxn ang="0">
                    <a:pos x="T13" y="T15"/>
                  </a:cxn>
                </a:cxnLst>
                <a:rect l="0" t="0" r="r" b="b"/>
                <a:pathLst>
                  <a:path w="82" h="102">
                    <a:moveTo>
                      <a:pt x="81" y="0"/>
                    </a:moveTo>
                    <a:lnTo>
                      <a:pt x="0" y="0"/>
                    </a:lnTo>
                    <a:lnTo>
                      <a:pt x="0" y="102"/>
                    </a:lnTo>
                    <a:lnTo>
                      <a:pt x="81"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9" name="Group 146"/>
            <p:cNvGrpSpPr>
              <a:grpSpLocks/>
            </p:cNvGrpSpPr>
            <p:nvPr/>
          </p:nvGrpSpPr>
          <p:grpSpPr bwMode="auto">
            <a:xfrm>
              <a:off x="6643" y="9217"/>
              <a:ext cx="123" cy="204"/>
              <a:chOff x="6643" y="9217"/>
              <a:chExt cx="123" cy="204"/>
            </a:xfrm>
          </p:grpSpPr>
          <p:sp>
            <p:nvSpPr>
              <p:cNvPr id="1400" name="Freeform 147"/>
              <p:cNvSpPr>
                <a:spLocks/>
              </p:cNvSpPr>
              <p:nvPr/>
            </p:nvSpPr>
            <p:spPr bwMode="auto">
              <a:xfrm>
                <a:off x="6643" y="9217"/>
                <a:ext cx="123" cy="204"/>
              </a:xfrm>
              <a:custGeom>
                <a:avLst/>
                <a:gdLst>
                  <a:gd name="T0" fmla="+- 0 6714 6643"/>
                  <a:gd name="T1" fmla="*/ T0 w 123"/>
                  <a:gd name="T2" fmla="+- 0 9217 9217"/>
                  <a:gd name="T3" fmla="*/ 9217 h 204"/>
                  <a:gd name="T4" fmla="+- 0 6643 6643"/>
                  <a:gd name="T5" fmla="*/ T4 w 123"/>
                  <a:gd name="T6" fmla="+- 0 9217 9217"/>
                  <a:gd name="T7" fmla="*/ 9217 h 204"/>
                  <a:gd name="T8" fmla="+- 0 6643 6643"/>
                  <a:gd name="T9" fmla="*/ T8 w 123"/>
                  <a:gd name="T10" fmla="+- 0 9421 9217"/>
                  <a:gd name="T11" fmla="*/ 9421 h 204"/>
                  <a:gd name="T12" fmla="+- 0 6767 6643"/>
                  <a:gd name="T13" fmla="*/ T12 w 123"/>
                  <a:gd name="T14" fmla="+- 0 9421 9217"/>
                  <a:gd name="T15" fmla="*/ 9421 h 204"/>
                </a:gdLst>
                <a:ahLst/>
                <a:cxnLst>
                  <a:cxn ang="0">
                    <a:pos x="T1" y="T3"/>
                  </a:cxn>
                  <a:cxn ang="0">
                    <a:pos x="T5" y="T7"/>
                  </a:cxn>
                  <a:cxn ang="0">
                    <a:pos x="T9" y="T11"/>
                  </a:cxn>
                  <a:cxn ang="0">
                    <a:pos x="T13" y="T15"/>
                  </a:cxn>
                </a:cxnLst>
                <a:rect l="0" t="0" r="r" b="b"/>
                <a:pathLst>
                  <a:path w="123" h="204">
                    <a:moveTo>
                      <a:pt x="71" y="0"/>
                    </a:moveTo>
                    <a:lnTo>
                      <a:pt x="0" y="0"/>
                    </a:lnTo>
                    <a:lnTo>
                      <a:pt x="0" y="204"/>
                    </a:lnTo>
                    <a:lnTo>
                      <a:pt x="124" y="20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0" name="Group 148"/>
            <p:cNvGrpSpPr>
              <a:grpSpLocks/>
            </p:cNvGrpSpPr>
            <p:nvPr/>
          </p:nvGrpSpPr>
          <p:grpSpPr bwMode="auto">
            <a:xfrm>
              <a:off x="6621" y="8938"/>
              <a:ext cx="90" cy="381"/>
              <a:chOff x="6621" y="8938"/>
              <a:chExt cx="90" cy="381"/>
            </a:xfrm>
          </p:grpSpPr>
          <p:sp>
            <p:nvSpPr>
              <p:cNvPr id="1399" name="Freeform 149"/>
              <p:cNvSpPr>
                <a:spLocks/>
              </p:cNvSpPr>
              <p:nvPr/>
            </p:nvSpPr>
            <p:spPr bwMode="auto">
              <a:xfrm>
                <a:off x="6621" y="8938"/>
                <a:ext cx="90" cy="381"/>
              </a:xfrm>
              <a:custGeom>
                <a:avLst/>
                <a:gdLst>
                  <a:gd name="T0" fmla="+- 0 6711 6621"/>
                  <a:gd name="T1" fmla="*/ T0 w 90"/>
                  <a:gd name="T2" fmla="+- 0 8938 8938"/>
                  <a:gd name="T3" fmla="*/ 8938 h 381"/>
                  <a:gd name="T4" fmla="+- 0 6621 6621"/>
                  <a:gd name="T5" fmla="*/ T4 w 90"/>
                  <a:gd name="T6" fmla="+- 0 8938 8938"/>
                  <a:gd name="T7" fmla="*/ 8938 h 381"/>
                  <a:gd name="T8" fmla="+- 0 6621 6621"/>
                  <a:gd name="T9" fmla="*/ T8 w 90"/>
                  <a:gd name="T10" fmla="+- 0 9319 8938"/>
                  <a:gd name="T11" fmla="*/ 9319 h 381"/>
                  <a:gd name="T12" fmla="+- 0 6643 6621"/>
                  <a:gd name="T13" fmla="*/ T12 w 90"/>
                  <a:gd name="T14" fmla="+- 0 9319 8938"/>
                  <a:gd name="T15" fmla="*/ 9319 h 381"/>
                </a:gdLst>
                <a:ahLst/>
                <a:cxnLst>
                  <a:cxn ang="0">
                    <a:pos x="T1" y="T3"/>
                  </a:cxn>
                  <a:cxn ang="0">
                    <a:pos x="T5" y="T7"/>
                  </a:cxn>
                  <a:cxn ang="0">
                    <a:pos x="T9" y="T11"/>
                  </a:cxn>
                  <a:cxn ang="0">
                    <a:pos x="T13" y="T15"/>
                  </a:cxn>
                </a:cxnLst>
                <a:rect l="0" t="0" r="r" b="b"/>
                <a:pathLst>
                  <a:path w="90" h="381">
                    <a:moveTo>
                      <a:pt x="90" y="0"/>
                    </a:moveTo>
                    <a:lnTo>
                      <a:pt x="0" y="0"/>
                    </a:lnTo>
                    <a:lnTo>
                      <a:pt x="0" y="381"/>
                    </a:lnTo>
                    <a:lnTo>
                      <a:pt x="22" y="38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1" name="Group 150"/>
            <p:cNvGrpSpPr>
              <a:grpSpLocks/>
            </p:cNvGrpSpPr>
            <p:nvPr/>
          </p:nvGrpSpPr>
          <p:grpSpPr bwMode="auto">
            <a:xfrm>
              <a:off x="6614" y="7701"/>
              <a:ext cx="2" cy="1428"/>
              <a:chOff x="6614" y="7701"/>
              <a:chExt cx="2" cy="1428"/>
            </a:xfrm>
          </p:grpSpPr>
          <p:sp>
            <p:nvSpPr>
              <p:cNvPr id="1398" name="Freeform 151"/>
              <p:cNvSpPr>
                <a:spLocks/>
              </p:cNvSpPr>
              <p:nvPr/>
            </p:nvSpPr>
            <p:spPr bwMode="auto">
              <a:xfrm>
                <a:off x="6614" y="7701"/>
                <a:ext cx="2" cy="1428"/>
              </a:xfrm>
              <a:custGeom>
                <a:avLst/>
                <a:gdLst>
                  <a:gd name="T0" fmla="+- 0 7701 7701"/>
                  <a:gd name="T1" fmla="*/ 7701 h 1428"/>
                  <a:gd name="T2" fmla="+- 0 9129 7701"/>
                  <a:gd name="T3" fmla="*/ 9129 h 1428"/>
                </a:gdLst>
                <a:ahLst/>
                <a:cxnLst>
                  <a:cxn ang="0">
                    <a:pos x="0" y="T1"/>
                  </a:cxn>
                  <a:cxn ang="0">
                    <a:pos x="0" y="T3"/>
                  </a:cxn>
                </a:cxnLst>
                <a:rect l="0" t="0" r="r" b="b"/>
                <a:pathLst>
                  <a:path h="1428">
                    <a:moveTo>
                      <a:pt x="0" y="0"/>
                    </a:moveTo>
                    <a:lnTo>
                      <a:pt x="0" y="1428"/>
                    </a:lnTo>
                  </a:path>
                </a:pathLst>
              </a:custGeom>
              <a:noFill/>
              <a:ln w="8509">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2" name="Group 152"/>
            <p:cNvGrpSpPr>
              <a:grpSpLocks/>
            </p:cNvGrpSpPr>
            <p:nvPr/>
          </p:nvGrpSpPr>
          <p:grpSpPr bwMode="auto">
            <a:xfrm>
              <a:off x="6660" y="9573"/>
              <a:ext cx="188" cy="102"/>
              <a:chOff x="6660" y="9573"/>
              <a:chExt cx="188" cy="102"/>
            </a:xfrm>
          </p:grpSpPr>
          <p:sp>
            <p:nvSpPr>
              <p:cNvPr id="1397" name="Freeform 153"/>
              <p:cNvSpPr>
                <a:spLocks/>
              </p:cNvSpPr>
              <p:nvPr/>
            </p:nvSpPr>
            <p:spPr bwMode="auto">
              <a:xfrm>
                <a:off x="6660" y="9573"/>
                <a:ext cx="188" cy="102"/>
              </a:xfrm>
              <a:custGeom>
                <a:avLst/>
                <a:gdLst>
                  <a:gd name="T0" fmla="+- 0 6848 6660"/>
                  <a:gd name="T1" fmla="*/ T0 w 188"/>
                  <a:gd name="T2" fmla="+- 0 9573 9573"/>
                  <a:gd name="T3" fmla="*/ 9573 h 102"/>
                  <a:gd name="T4" fmla="+- 0 6660 6660"/>
                  <a:gd name="T5" fmla="*/ T4 w 188"/>
                  <a:gd name="T6" fmla="+- 0 9573 9573"/>
                  <a:gd name="T7" fmla="*/ 9573 h 102"/>
                  <a:gd name="T8" fmla="+- 0 6660 6660"/>
                  <a:gd name="T9" fmla="*/ T8 w 188"/>
                  <a:gd name="T10" fmla="+- 0 9675 9573"/>
                  <a:gd name="T11" fmla="*/ 9675 h 102"/>
                  <a:gd name="T12" fmla="+- 0 6848 6660"/>
                  <a:gd name="T13" fmla="*/ T12 w 188"/>
                  <a:gd name="T14" fmla="+- 0 9675 9573"/>
                  <a:gd name="T15" fmla="*/ 9675 h 102"/>
                </a:gdLst>
                <a:ahLst/>
                <a:cxnLst>
                  <a:cxn ang="0">
                    <a:pos x="T1" y="T3"/>
                  </a:cxn>
                  <a:cxn ang="0">
                    <a:pos x="T5" y="T7"/>
                  </a:cxn>
                  <a:cxn ang="0">
                    <a:pos x="T9" y="T11"/>
                  </a:cxn>
                  <a:cxn ang="0">
                    <a:pos x="T13" y="T15"/>
                  </a:cxn>
                </a:cxnLst>
                <a:rect l="0" t="0" r="r" b="b"/>
                <a:pathLst>
                  <a:path w="188" h="102">
                    <a:moveTo>
                      <a:pt x="188" y="0"/>
                    </a:moveTo>
                    <a:lnTo>
                      <a:pt x="0" y="0"/>
                    </a:lnTo>
                    <a:lnTo>
                      <a:pt x="0" y="102"/>
                    </a:lnTo>
                    <a:lnTo>
                      <a:pt x="188"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3" name="Group 154"/>
            <p:cNvGrpSpPr>
              <a:grpSpLocks/>
            </p:cNvGrpSpPr>
            <p:nvPr/>
          </p:nvGrpSpPr>
          <p:grpSpPr bwMode="auto">
            <a:xfrm>
              <a:off x="6638" y="9625"/>
              <a:ext cx="210" cy="153"/>
              <a:chOff x="6638" y="9625"/>
              <a:chExt cx="210" cy="153"/>
            </a:xfrm>
          </p:grpSpPr>
          <p:sp>
            <p:nvSpPr>
              <p:cNvPr id="1396" name="Freeform 155"/>
              <p:cNvSpPr>
                <a:spLocks/>
              </p:cNvSpPr>
              <p:nvPr/>
            </p:nvSpPr>
            <p:spPr bwMode="auto">
              <a:xfrm>
                <a:off x="6638" y="9625"/>
                <a:ext cx="210" cy="153"/>
              </a:xfrm>
              <a:custGeom>
                <a:avLst/>
                <a:gdLst>
                  <a:gd name="T0" fmla="+- 0 6660 6638"/>
                  <a:gd name="T1" fmla="*/ T0 w 210"/>
                  <a:gd name="T2" fmla="+- 0 9625 9625"/>
                  <a:gd name="T3" fmla="*/ 9625 h 153"/>
                  <a:gd name="T4" fmla="+- 0 6638 6638"/>
                  <a:gd name="T5" fmla="*/ T4 w 210"/>
                  <a:gd name="T6" fmla="+- 0 9625 9625"/>
                  <a:gd name="T7" fmla="*/ 9625 h 153"/>
                  <a:gd name="T8" fmla="+- 0 6638 6638"/>
                  <a:gd name="T9" fmla="*/ T8 w 210"/>
                  <a:gd name="T10" fmla="+- 0 9778 9625"/>
                  <a:gd name="T11" fmla="*/ 9778 h 153"/>
                  <a:gd name="T12" fmla="+- 0 6848 6638"/>
                  <a:gd name="T13" fmla="*/ T12 w 210"/>
                  <a:gd name="T14" fmla="+- 0 9778 9625"/>
                  <a:gd name="T15" fmla="*/ 9778 h 153"/>
                </a:gdLst>
                <a:ahLst/>
                <a:cxnLst>
                  <a:cxn ang="0">
                    <a:pos x="T1" y="T3"/>
                  </a:cxn>
                  <a:cxn ang="0">
                    <a:pos x="T5" y="T7"/>
                  </a:cxn>
                  <a:cxn ang="0">
                    <a:pos x="T9" y="T11"/>
                  </a:cxn>
                  <a:cxn ang="0">
                    <a:pos x="T13" y="T15"/>
                  </a:cxn>
                </a:cxnLst>
                <a:rect l="0" t="0" r="r" b="b"/>
                <a:pathLst>
                  <a:path w="210" h="153">
                    <a:moveTo>
                      <a:pt x="22" y="0"/>
                    </a:moveTo>
                    <a:lnTo>
                      <a:pt x="0" y="0"/>
                    </a:lnTo>
                    <a:lnTo>
                      <a:pt x="0" y="153"/>
                    </a:lnTo>
                    <a:lnTo>
                      <a:pt x="210"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4" name="Group 156"/>
            <p:cNvGrpSpPr>
              <a:grpSpLocks/>
            </p:cNvGrpSpPr>
            <p:nvPr/>
          </p:nvGrpSpPr>
          <p:grpSpPr bwMode="auto">
            <a:xfrm>
              <a:off x="6601" y="8415"/>
              <a:ext cx="37" cy="1286"/>
              <a:chOff x="6601" y="8415"/>
              <a:chExt cx="37" cy="1286"/>
            </a:xfrm>
          </p:grpSpPr>
          <p:sp>
            <p:nvSpPr>
              <p:cNvPr id="1395" name="Freeform 157"/>
              <p:cNvSpPr>
                <a:spLocks/>
              </p:cNvSpPr>
              <p:nvPr/>
            </p:nvSpPr>
            <p:spPr bwMode="auto">
              <a:xfrm>
                <a:off x="6601" y="8415"/>
                <a:ext cx="37" cy="1286"/>
              </a:xfrm>
              <a:custGeom>
                <a:avLst/>
                <a:gdLst>
                  <a:gd name="T0" fmla="+- 0 6607 6601"/>
                  <a:gd name="T1" fmla="*/ T0 w 37"/>
                  <a:gd name="T2" fmla="+- 0 8415 8415"/>
                  <a:gd name="T3" fmla="*/ 8415 h 1286"/>
                  <a:gd name="T4" fmla="+- 0 6601 6601"/>
                  <a:gd name="T5" fmla="*/ T4 w 37"/>
                  <a:gd name="T6" fmla="+- 0 8415 8415"/>
                  <a:gd name="T7" fmla="*/ 8415 h 1286"/>
                  <a:gd name="T8" fmla="+- 0 6601 6601"/>
                  <a:gd name="T9" fmla="*/ T8 w 37"/>
                  <a:gd name="T10" fmla="+- 0 9701 8415"/>
                  <a:gd name="T11" fmla="*/ 9701 h 1286"/>
                  <a:gd name="T12" fmla="+- 0 6638 6601"/>
                  <a:gd name="T13" fmla="*/ T12 w 37"/>
                  <a:gd name="T14" fmla="+- 0 9701 8415"/>
                  <a:gd name="T15" fmla="*/ 9701 h 1286"/>
                </a:gdLst>
                <a:ahLst/>
                <a:cxnLst>
                  <a:cxn ang="0">
                    <a:pos x="T1" y="T3"/>
                  </a:cxn>
                  <a:cxn ang="0">
                    <a:pos x="T5" y="T7"/>
                  </a:cxn>
                  <a:cxn ang="0">
                    <a:pos x="T9" y="T11"/>
                  </a:cxn>
                  <a:cxn ang="0">
                    <a:pos x="T13" y="T15"/>
                  </a:cxn>
                </a:cxnLst>
                <a:rect l="0" t="0" r="r" b="b"/>
                <a:pathLst>
                  <a:path w="37" h="1286">
                    <a:moveTo>
                      <a:pt x="6" y="0"/>
                    </a:moveTo>
                    <a:lnTo>
                      <a:pt x="0" y="0"/>
                    </a:lnTo>
                    <a:lnTo>
                      <a:pt x="0" y="1286"/>
                    </a:lnTo>
                    <a:lnTo>
                      <a:pt x="37" y="128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5" name="Group 158"/>
            <p:cNvGrpSpPr>
              <a:grpSpLocks/>
            </p:cNvGrpSpPr>
            <p:nvPr/>
          </p:nvGrpSpPr>
          <p:grpSpPr bwMode="auto">
            <a:xfrm>
              <a:off x="6761" y="9879"/>
              <a:ext cx="87" cy="102"/>
              <a:chOff x="6761" y="9879"/>
              <a:chExt cx="87" cy="102"/>
            </a:xfrm>
          </p:grpSpPr>
          <p:sp>
            <p:nvSpPr>
              <p:cNvPr id="1394" name="Freeform 159"/>
              <p:cNvSpPr>
                <a:spLocks/>
              </p:cNvSpPr>
              <p:nvPr/>
            </p:nvSpPr>
            <p:spPr bwMode="auto">
              <a:xfrm>
                <a:off x="6761" y="9879"/>
                <a:ext cx="87" cy="102"/>
              </a:xfrm>
              <a:custGeom>
                <a:avLst/>
                <a:gdLst>
                  <a:gd name="T0" fmla="+- 0 6848 6761"/>
                  <a:gd name="T1" fmla="*/ T0 w 87"/>
                  <a:gd name="T2" fmla="+- 0 9879 9879"/>
                  <a:gd name="T3" fmla="*/ 9879 h 102"/>
                  <a:gd name="T4" fmla="+- 0 6761 6761"/>
                  <a:gd name="T5" fmla="*/ T4 w 87"/>
                  <a:gd name="T6" fmla="+- 0 9879 9879"/>
                  <a:gd name="T7" fmla="*/ 9879 h 102"/>
                  <a:gd name="T8" fmla="+- 0 6761 6761"/>
                  <a:gd name="T9" fmla="*/ T8 w 87"/>
                  <a:gd name="T10" fmla="+- 0 9981 9879"/>
                  <a:gd name="T11" fmla="*/ 9981 h 102"/>
                  <a:gd name="T12" fmla="+- 0 6848 6761"/>
                  <a:gd name="T13" fmla="*/ T12 w 87"/>
                  <a:gd name="T14" fmla="+- 0 9981 9879"/>
                  <a:gd name="T15" fmla="*/ 9981 h 102"/>
                </a:gdLst>
                <a:ahLst/>
                <a:cxnLst>
                  <a:cxn ang="0">
                    <a:pos x="T1" y="T3"/>
                  </a:cxn>
                  <a:cxn ang="0">
                    <a:pos x="T5" y="T7"/>
                  </a:cxn>
                  <a:cxn ang="0">
                    <a:pos x="T9" y="T11"/>
                  </a:cxn>
                  <a:cxn ang="0">
                    <a:pos x="T13" y="T15"/>
                  </a:cxn>
                </a:cxnLst>
                <a:rect l="0" t="0" r="r" b="b"/>
                <a:pathLst>
                  <a:path w="87" h="102">
                    <a:moveTo>
                      <a:pt x="87" y="0"/>
                    </a:moveTo>
                    <a:lnTo>
                      <a:pt x="0" y="0"/>
                    </a:lnTo>
                    <a:lnTo>
                      <a:pt x="0" y="102"/>
                    </a:lnTo>
                    <a:lnTo>
                      <a:pt x="87"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6" name="Group 160"/>
            <p:cNvGrpSpPr>
              <a:grpSpLocks/>
            </p:cNvGrpSpPr>
            <p:nvPr/>
          </p:nvGrpSpPr>
          <p:grpSpPr bwMode="auto">
            <a:xfrm>
              <a:off x="6731" y="9930"/>
              <a:ext cx="118" cy="153"/>
              <a:chOff x="6731" y="9930"/>
              <a:chExt cx="118" cy="153"/>
            </a:xfrm>
          </p:grpSpPr>
          <p:sp>
            <p:nvSpPr>
              <p:cNvPr id="1393" name="Freeform 161"/>
              <p:cNvSpPr>
                <a:spLocks/>
              </p:cNvSpPr>
              <p:nvPr/>
            </p:nvSpPr>
            <p:spPr bwMode="auto">
              <a:xfrm>
                <a:off x="6731" y="9930"/>
                <a:ext cx="118" cy="153"/>
              </a:xfrm>
              <a:custGeom>
                <a:avLst/>
                <a:gdLst>
                  <a:gd name="T0" fmla="+- 0 6761 6731"/>
                  <a:gd name="T1" fmla="*/ T0 w 118"/>
                  <a:gd name="T2" fmla="+- 0 9930 9930"/>
                  <a:gd name="T3" fmla="*/ 9930 h 153"/>
                  <a:gd name="T4" fmla="+- 0 6731 6731"/>
                  <a:gd name="T5" fmla="*/ T4 w 118"/>
                  <a:gd name="T6" fmla="+- 0 9930 9930"/>
                  <a:gd name="T7" fmla="*/ 9930 h 153"/>
                  <a:gd name="T8" fmla="+- 0 6731 6731"/>
                  <a:gd name="T9" fmla="*/ T8 w 118"/>
                  <a:gd name="T10" fmla="+- 0 10083 9930"/>
                  <a:gd name="T11" fmla="*/ 10083 h 153"/>
                  <a:gd name="T12" fmla="+- 0 6848 6731"/>
                  <a:gd name="T13" fmla="*/ T12 w 118"/>
                  <a:gd name="T14" fmla="+- 0 10083 9930"/>
                  <a:gd name="T15" fmla="*/ 10083 h 153"/>
                </a:gdLst>
                <a:ahLst/>
                <a:cxnLst>
                  <a:cxn ang="0">
                    <a:pos x="T1" y="T3"/>
                  </a:cxn>
                  <a:cxn ang="0">
                    <a:pos x="T5" y="T7"/>
                  </a:cxn>
                  <a:cxn ang="0">
                    <a:pos x="T9" y="T11"/>
                  </a:cxn>
                  <a:cxn ang="0">
                    <a:pos x="T13" y="T15"/>
                  </a:cxn>
                </a:cxnLst>
                <a:rect l="0" t="0" r="r" b="b"/>
                <a:pathLst>
                  <a:path w="118" h="153">
                    <a:moveTo>
                      <a:pt x="30" y="0"/>
                    </a:moveTo>
                    <a:lnTo>
                      <a:pt x="0" y="0"/>
                    </a:lnTo>
                    <a:lnTo>
                      <a:pt x="0" y="153"/>
                    </a:lnTo>
                    <a:lnTo>
                      <a:pt x="117"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7" name="Group 162"/>
            <p:cNvGrpSpPr>
              <a:grpSpLocks/>
            </p:cNvGrpSpPr>
            <p:nvPr/>
          </p:nvGrpSpPr>
          <p:grpSpPr bwMode="auto">
            <a:xfrm>
              <a:off x="6730" y="10184"/>
              <a:ext cx="118" cy="102"/>
              <a:chOff x="6730" y="10184"/>
              <a:chExt cx="118" cy="102"/>
            </a:xfrm>
          </p:grpSpPr>
          <p:sp>
            <p:nvSpPr>
              <p:cNvPr id="1392" name="Freeform 163"/>
              <p:cNvSpPr>
                <a:spLocks/>
              </p:cNvSpPr>
              <p:nvPr/>
            </p:nvSpPr>
            <p:spPr bwMode="auto">
              <a:xfrm>
                <a:off x="6730" y="10184"/>
                <a:ext cx="118" cy="102"/>
              </a:xfrm>
              <a:custGeom>
                <a:avLst/>
                <a:gdLst>
                  <a:gd name="T0" fmla="+- 0 6848 6730"/>
                  <a:gd name="T1" fmla="*/ T0 w 118"/>
                  <a:gd name="T2" fmla="+- 0 10184 10184"/>
                  <a:gd name="T3" fmla="*/ 10184 h 102"/>
                  <a:gd name="T4" fmla="+- 0 6730 6730"/>
                  <a:gd name="T5" fmla="*/ T4 w 118"/>
                  <a:gd name="T6" fmla="+- 0 10184 10184"/>
                  <a:gd name="T7" fmla="*/ 10184 h 102"/>
                  <a:gd name="T8" fmla="+- 0 6730 6730"/>
                  <a:gd name="T9" fmla="*/ T8 w 118"/>
                  <a:gd name="T10" fmla="+- 0 10286 10184"/>
                  <a:gd name="T11" fmla="*/ 10286 h 102"/>
                  <a:gd name="T12" fmla="+- 0 6848 6730"/>
                  <a:gd name="T13" fmla="*/ T12 w 118"/>
                  <a:gd name="T14" fmla="+- 0 10286 10184"/>
                  <a:gd name="T15" fmla="*/ 10286 h 102"/>
                </a:gdLst>
                <a:ahLst/>
                <a:cxnLst>
                  <a:cxn ang="0">
                    <a:pos x="T1" y="T3"/>
                  </a:cxn>
                  <a:cxn ang="0">
                    <a:pos x="T5" y="T7"/>
                  </a:cxn>
                  <a:cxn ang="0">
                    <a:pos x="T9" y="T11"/>
                  </a:cxn>
                  <a:cxn ang="0">
                    <a:pos x="T13" y="T15"/>
                  </a:cxn>
                </a:cxnLst>
                <a:rect l="0" t="0" r="r" b="b"/>
                <a:pathLst>
                  <a:path w="118" h="102">
                    <a:moveTo>
                      <a:pt x="118" y="0"/>
                    </a:moveTo>
                    <a:lnTo>
                      <a:pt x="0" y="0"/>
                    </a:lnTo>
                    <a:lnTo>
                      <a:pt x="0" y="102"/>
                    </a:lnTo>
                    <a:lnTo>
                      <a:pt x="118"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8" name="Group 164"/>
            <p:cNvGrpSpPr>
              <a:grpSpLocks/>
            </p:cNvGrpSpPr>
            <p:nvPr/>
          </p:nvGrpSpPr>
          <p:grpSpPr bwMode="auto">
            <a:xfrm>
              <a:off x="6689" y="10007"/>
              <a:ext cx="42" cy="229"/>
              <a:chOff x="6689" y="10007"/>
              <a:chExt cx="42" cy="229"/>
            </a:xfrm>
          </p:grpSpPr>
          <p:sp>
            <p:nvSpPr>
              <p:cNvPr id="1391" name="Freeform 165"/>
              <p:cNvSpPr>
                <a:spLocks/>
              </p:cNvSpPr>
              <p:nvPr/>
            </p:nvSpPr>
            <p:spPr bwMode="auto">
              <a:xfrm>
                <a:off x="6689" y="10007"/>
                <a:ext cx="42" cy="229"/>
              </a:xfrm>
              <a:custGeom>
                <a:avLst/>
                <a:gdLst>
                  <a:gd name="T0" fmla="+- 0 6731 6689"/>
                  <a:gd name="T1" fmla="*/ T0 w 42"/>
                  <a:gd name="T2" fmla="+- 0 10007 10007"/>
                  <a:gd name="T3" fmla="*/ 10007 h 229"/>
                  <a:gd name="T4" fmla="+- 0 6689 6689"/>
                  <a:gd name="T5" fmla="*/ T4 w 42"/>
                  <a:gd name="T6" fmla="+- 0 10007 10007"/>
                  <a:gd name="T7" fmla="*/ 10007 h 229"/>
                  <a:gd name="T8" fmla="+- 0 6689 6689"/>
                  <a:gd name="T9" fmla="*/ T8 w 42"/>
                  <a:gd name="T10" fmla="+- 0 10236 10007"/>
                  <a:gd name="T11" fmla="*/ 10236 h 229"/>
                  <a:gd name="T12" fmla="+- 0 6730 6689"/>
                  <a:gd name="T13" fmla="*/ T12 w 42"/>
                  <a:gd name="T14" fmla="+- 0 10236 10007"/>
                  <a:gd name="T15" fmla="*/ 10236 h 229"/>
                </a:gdLst>
                <a:ahLst/>
                <a:cxnLst>
                  <a:cxn ang="0">
                    <a:pos x="T1" y="T3"/>
                  </a:cxn>
                  <a:cxn ang="0">
                    <a:pos x="T5" y="T7"/>
                  </a:cxn>
                  <a:cxn ang="0">
                    <a:pos x="T9" y="T11"/>
                  </a:cxn>
                  <a:cxn ang="0">
                    <a:pos x="T13" y="T15"/>
                  </a:cxn>
                </a:cxnLst>
                <a:rect l="0" t="0" r="r" b="b"/>
                <a:pathLst>
                  <a:path w="42" h="229">
                    <a:moveTo>
                      <a:pt x="42" y="0"/>
                    </a:moveTo>
                    <a:lnTo>
                      <a:pt x="0" y="0"/>
                    </a:lnTo>
                    <a:lnTo>
                      <a:pt x="0" y="229"/>
                    </a:lnTo>
                    <a:lnTo>
                      <a:pt x="41" y="2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9" name="Group 166"/>
            <p:cNvGrpSpPr>
              <a:grpSpLocks/>
            </p:cNvGrpSpPr>
            <p:nvPr/>
          </p:nvGrpSpPr>
          <p:grpSpPr bwMode="auto">
            <a:xfrm>
              <a:off x="6796" y="10490"/>
              <a:ext cx="52" cy="102"/>
              <a:chOff x="6796" y="10490"/>
              <a:chExt cx="52" cy="102"/>
            </a:xfrm>
          </p:grpSpPr>
          <p:sp>
            <p:nvSpPr>
              <p:cNvPr id="1390" name="Freeform 167"/>
              <p:cNvSpPr>
                <a:spLocks/>
              </p:cNvSpPr>
              <p:nvPr/>
            </p:nvSpPr>
            <p:spPr bwMode="auto">
              <a:xfrm>
                <a:off x="6796" y="10490"/>
                <a:ext cx="52" cy="102"/>
              </a:xfrm>
              <a:custGeom>
                <a:avLst/>
                <a:gdLst>
                  <a:gd name="T0" fmla="+- 0 6848 6796"/>
                  <a:gd name="T1" fmla="*/ T0 w 52"/>
                  <a:gd name="T2" fmla="+- 0 10490 10490"/>
                  <a:gd name="T3" fmla="*/ 10490 h 102"/>
                  <a:gd name="T4" fmla="+- 0 6796 6796"/>
                  <a:gd name="T5" fmla="*/ T4 w 52"/>
                  <a:gd name="T6" fmla="+- 0 10490 10490"/>
                  <a:gd name="T7" fmla="*/ 10490 h 102"/>
                  <a:gd name="T8" fmla="+- 0 6796 6796"/>
                  <a:gd name="T9" fmla="*/ T8 w 52"/>
                  <a:gd name="T10" fmla="+- 0 10592 10490"/>
                  <a:gd name="T11" fmla="*/ 10592 h 102"/>
                  <a:gd name="T12" fmla="+- 0 6848 6796"/>
                  <a:gd name="T13" fmla="*/ T12 w 52"/>
                  <a:gd name="T14" fmla="+- 0 10592 10490"/>
                  <a:gd name="T15" fmla="*/ 10592 h 102"/>
                </a:gdLst>
                <a:ahLst/>
                <a:cxnLst>
                  <a:cxn ang="0">
                    <a:pos x="T1" y="T3"/>
                  </a:cxn>
                  <a:cxn ang="0">
                    <a:pos x="T5" y="T7"/>
                  </a:cxn>
                  <a:cxn ang="0">
                    <a:pos x="T9" y="T11"/>
                  </a:cxn>
                  <a:cxn ang="0">
                    <a:pos x="T13" y="T15"/>
                  </a:cxn>
                </a:cxnLst>
                <a:rect l="0" t="0" r="r" b="b"/>
                <a:pathLst>
                  <a:path w="52" h="102">
                    <a:moveTo>
                      <a:pt x="52" y="0"/>
                    </a:moveTo>
                    <a:lnTo>
                      <a:pt x="0" y="0"/>
                    </a:lnTo>
                    <a:lnTo>
                      <a:pt x="0" y="102"/>
                    </a:lnTo>
                    <a:lnTo>
                      <a:pt x="52"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0" name="Group 168"/>
            <p:cNvGrpSpPr>
              <a:grpSpLocks/>
            </p:cNvGrpSpPr>
            <p:nvPr/>
          </p:nvGrpSpPr>
          <p:grpSpPr bwMode="auto">
            <a:xfrm>
              <a:off x="6768" y="10389"/>
              <a:ext cx="80" cy="152"/>
              <a:chOff x="6768" y="10389"/>
              <a:chExt cx="80" cy="152"/>
            </a:xfrm>
          </p:grpSpPr>
          <p:sp>
            <p:nvSpPr>
              <p:cNvPr id="1389" name="Freeform 169"/>
              <p:cNvSpPr>
                <a:spLocks/>
              </p:cNvSpPr>
              <p:nvPr/>
            </p:nvSpPr>
            <p:spPr bwMode="auto">
              <a:xfrm>
                <a:off x="6768" y="10389"/>
                <a:ext cx="80" cy="152"/>
              </a:xfrm>
              <a:custGeom>
                <a:avLst/>
                <a:gdLst>
                  <a:gd name="T0" fmla="+- 0 6848 6768"/>
                  <a:gd name="T1" fmla="*/ T0 w 80"/>
                  <a:gd name="T2" fmla="+- 0 10389 10389"/>
                  <a:gd name="T3" fmla="*/ 10389 h 152"/>
                  <a:gd name="T4" fmla="+- 0 6768 6768"/>
                  <a:gd name="T5" fmla="*/ T4 w 80"/>
                  <a:gd name="T6" fmla="+- 0 10389 10389"/>
                  <a:gd name="T7" fmla="*/ 10389 h 152"/>
                  <a:gd name="T8" fmla="+- 0 6768 6768"/>
                  <a:gd name="T9" fmla="*/ T8 w 80"/>
                  <a:gd name="T10" fmla="+- 0 10540 10389"/>
                  <a:gd name="T11" fmla="*/ 10540 h 152"/>
                  <a:gd name="T12" fmla="+- 0 6796 6768"/>
                  <a:gd name="T13" fmla="*/ T12 w 80"/>
                  <a:gd name="T14" fmla="+- 0 10540 10389"/>
                  <a:gd name="T15" fmla="*/ 10540 h 152"/>
                </a:gdLst>
                <a:ahLst/>
                <a:cxnLst>
                  <a:cxn ang="0">
                    <a:pos x="T1" y="T3"/>
                  </a:cxn>
                  <a:cxn ang="0">
                    <a:pos x="T5" y="T7"/>
                  </a:cxn>
                  <a:cxn ang="0">
                    <a:pos x="T9" y="T11"/>
                  </a:cxn>
                  <a:cxn ang="0">
                    <a:pos x="T13" y="T15"/>
                  </a:cxn>
                </a:cxnLst>
                <a:rect l="0" t="0" r="r" b="b"/>
                <a:pathLst>
                  <a:path w="80" h="152">
                    <a:moveTo>
                      <a:pt x="80" y="0"/>
                    </a:moveTo>
                    <a:lnTo>
                      <a:pt x="0" y="0"/>
                    </a:lnTo>
                    <a:lnTo>
                      <a:pt x="0" y="151"/>
                    </a:lnTo>
                    <a:lnTo>
                      <a:pt x="28" y="15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1" name="Group 170"/>
            <p:cNvGrpSpPr>
              <a:grpSpLocks/>
            </p:cNvGrpSpPr>
            <p:nvPr/>
          </p:nvGrpSpPr>
          <p:grpSpPr bwMode="auto">
            <a:xfrm>
              <a:off x="6749" y="10465"/>
              <a:ext cx="99" cy="229"/>
              <a:chOff x="6749" y="10465"/>
              <a:chExt cx="99" cy="229"/>
            </a:xfrm>
          </p:grpSpPr>
          <p:sp>
            <p:nvSpPr>
              <p:cNvPr id="1388" name="Freeform 171"/>
              <p:cNvSpPr>
                <a:spLocks/>
              </p:cNvSpPr>
              <p:nvPr/>
            </p:nvSpPr>
            <p:spPr bwMode="auto">
              <a:xfrm>
                <a:off x="6749" y="10465"/>
                <a:ext cx="99" cy="229"/>
              </a:xfrm>
              <a:custGeom>
                <a:avLst/>
                <a:gdLst>
                  <a:gd name="T0" fmla="+- 0 6768 6749"/>
                  <a:gd name="T1" fmla="*/ T0 w 99"/>
                  <a:gd name="T2" fmla="+- 0 10465 10465"/>
                  <a:gd name="T3" fmla="*/ 10465 h 229"/>
                  <a:gd name="T4" fmla="+- 0 6749 6749"/>
                  <a:gd name="T5" fmla="*/ T4 w 99"/>
                  <a:gd name="T6" fmla="+- 0 10465 10465"/>
                  <a:gd name="T7" fmla="*/ 10465 h 229"/>
                  <a:gd name="T8" fmla="+- 0 6749 6749"/>
                  <a:gd name="T9" fmla="*/ T8 w 99"/>
                  <a:gd name="T10" fmla="+- 0 10694 10465"/>
                  <a:gd name="T11" fmla="*/ 10694 h 229"/>
                  <a:gd name="T12" fmla="+- 0 6848 6749"/>
                  <a:gd name="T13" fmla="*/ T12 w 99"/>
                  <a:gd name="T14" fmla="+- 0 10694 10465"/>
                  <a:gd name="T15" fmla="*/ 10694 h 229"/>
                </a:gdLst>
                <a:ahLst/>
                <a:cxnLst>
                  <a:cxn ang="0">
                    <a:pos x="T1" y="T3"/>
                  </a:cxn>
                  <a:cxn ang="0">
                    <a:pos x="T5" y="T7"/>
                  </a:cxn>
                  <a:cxn ang="0">
                    <a:pos x="T9" y="T11"/>
                  </a:cxn>
                  <a:cxn ang="0">
                    <a:pos x="T13" y="T15"/>
                  </a:cxn>
                </a:cxnLst>
                <a:rect l="0" t="0" r="r" b="b"/>
                <a:pathLst>
                  <a:path w="99" h="229">
                    <a:moveTo>
                      <a:pt x="19" y="0"/>
                    </a:moveTo>
                    <a:lnTo>
                      <a:pt x="0" y="0"/>
                    </a:lnTo>
                    <a:lnTo>
                      <a:pt x="0" y="229"/>
                    </a:lnTo>
                    <a:lnTo>
                      <a:pt x="99" y="2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2" name="Group 172"/>
            <p:cNvGrpSpPr>
              <a:grpSpLocks/>
            </p:cNvGrpSpPr>
            <p:nvPr/>
          </p:nvGrpSpPr>
          <p:grpSpPr bwMode="auto">
            <a:xfrm>
              <a:off x="6736" y="10578"/>
              <a:ext cx="112" cy="217"/>
              <a:chOff x="6736" y="10578"/>
              <a:chExt cx="112" cy="217"/>
            </a:xfrm>
          </p:grpSpPr>
          <p:sp>
            <p:nvSpPr>
              <p:cNvPr id="1387" name="Freeform 173"/>
              <p:cNvSpPr>
                <a:spLocks/>
              </p:cNvSpPr>
              <p:nvPr/>
            </p:nvSpPr>
            <p:spPr bwMode="auto">
              <a:xfrm>
                <a:off x="6736" y="10578"/>
                <a:ext cx="112" cy="217"/>
              </a:xfrm>
              <a:custGeom>
                <a:avLst/>
                <a:gdLst>
                  <a:gd name="T0" fmla="+- 0 6749 6736"/>
                  <a:gd name="T1" fmla="*/ T0 w 112"/>
                  <a:gd name="T2" fmla="+- 0 10578 10578"/>
                  <a:gd name="T3" fmla="*/ 10578 h 217"/>
                  <a:gd name="T4" fmla="+- 0 6736 6736"/>
                  <a:gd name="T5" fmla="*/ T4 w 112"/>
                  <a:gd name="T6" fmla="+- 0 10578 10578"/>
                  <a:gd name="T7" fmla="*/ 10578 h 217"/>
                  <a:gd name="T8" fmla="+- 0 6736 6736"/>
                  <a:gd name="T9" fmla="*/ T8 w 112"/>
                  <a:gd name="T10" fmla="+- 0 10795 10578"/>
                  <a:gd name="T11" fmla="*/ 10795 h 217"/>
                  <a:gd name="T12" fmla="+- 0 6848 6736"/>
                  <a:gd name="T13" fmla="*/ T12 w 112"/>
                  <a:gd name="T14" fmla="+- 0 10795 10578"/>
                  <a:gd name="T15" fmla="*/ 10795 h 217"/>
                </a:gdLst>
                <a:ahLst/>
                <a:cxnLst>
                  <a:cxn ang="0">
                    <a:pos x="T1" y="T3"/>
                  </a:cxn>
                  <a:cxn ang="0">
                    <a:pos x="T5" y="T7"/>
                  </a:cxn>
                  <a:cxn ang="0">
                    <a:pos x="T9" y="T11"/>
                  </a:cxn>
                  <a:cxn ang="0">
                    <a:pos x="T13" y="T15"/>
                  </a:cxn>
                </a:cxnLst>
                <a:rect l="0" t="0" r="r" b="b"/>
                <a:pathLst>
                  <a:path w="112" h="217">
                    <a:moveTo>
                      <a:pt x="13" y="0"/>
                    </a:moveTo>
                    <a:lnTo>
                      <a:pt x="0" y="0"/>
                    </a:lnTo>
                    <a:lnTo>
                      <a:pt x="0" y="217"/>
                    </a:lnTo>
                    <a:lnTo>
                      <a:pt x="112" y="21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3" name="Group 174"/>
            <p:cNvGrpSpPr>
              <a:grpSpLocks/>
            </p:cNvGrpSpPr>
            <p:nvPr/>
          </p:nvGrpSpPr>
          <p:grpSpPr bwMode="auto">
            <a:xfrm>
              <a:off x="6659" y="10121"/>
              <a:ext cx="76" cy="567"/>
              <a:chOff x="6659" y="10121"/>
              <a:chExt cx="76" cy="567"/>
            </a:xfrm>
          </p:grpSpPr>
          <p:sp>
            <p:nvSpPr>
              <p:cNvPr id="1386" name="Freeform 175"/>
              <p:cNvSpPr>
                <a:spLocks/>
              </p:cNvSpPr>
              <p:nvPr/>
            </p:nvSpPr>
            <p:spPr bwMode="auto">
              <a:xfrm>
                <a:off x="6659" y="10121"/>
                <a:ext cx="76" cy="567"/>
              </a:xfrm>
              <a:custGeom>
                <a:avLst/>
                <a:gdLst>
                  <a:gd name="T0" fmla="+- 0 6689 6659"/>
                  <a:gd name="T1" fmla="*/ T0 w 76"/>
                  <a:gd name="T2" fmla="+- 0 10121 10121"/>
                  <a:gd name="T3" fmla="*/ 10121 h 567"/>
                  <a:gd name="T4" fmla="+- 0 6659 6659"/>
                  <a:gd name="T5" fmla="*/ T4 w 76"/>
                  <a:gd name="T6" fmla="+- 0 10121 10121"/>
                  <a:gd name="T7" fmla="*/ 10121 h 567"/>
                  <a:gd name="T8" fmla="+- 0 6659 6659"/>
                  <a:gd name="T9" fmla="*/ T8 w 76"/>
                  <a:gd name="T10" fmla="+- 0 10687 10121"/>
                  <a:gd name="T11" fmla="*/ 10687 h 567"/>
                  <a:gd name="T12" fmla="+- 0 6736 6659"/>
                  <a:gd name="T13" fmla="*/ T12 w 76"/>
                  <a:gd name="T14" fmla="+- 0 10687 10121"/>
                  <a:gd name="T15" fmla="*/ 10687 h 567"/>
                </a:gdLst>
                <a:ahLst/>
                <a:cxnLst>
                  <a:cxn ang="0">
                    <a:pos x="T1" y="T3"/>
                  </a:cxn>
                  <a:cxn ang="0">
                    <a:pos x="T5" y="T7"/>
                  </a:cxn>
                  <a:cxn ang="0">
                    <a:pos x="T9" y="T11"/>
                  </a:cxn>
                  <a:cxn ang="0">
                    <a:pos x="T13" y="T15"/>
                  </a:cxn>
                </a:cxnLst>
                <a:rect l="0" t="0" r="r" b="b"/>
                <a:pathLst>
                  <a:path w="76" h="567">
                    <a:moveTo>
                      <a:pt x="30" y="0"/>
                    </a:moveTo>
                    <a:lnTo>
                      <a:pt x="0" y="0"/>
                    </a:lnTo>
                    <a:lnTo>
                      <a:pt x="0" y="566"/>
                    </a:lnTo>
                    <a:lnTo>
                      <a:pt x="77" y="56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4" name="Group 176"/>
            <p:cNvGrpSpPr>
              <a:grpSpLocks/>
            </p:cNvGrpSpPr>
            <p:nvPr/>
          </p:nvGrpSpPr>
          <p:grpSpPr bwMode="auto">
            <a:xfrm>
              <a:off x="6695" y="10897"/>
              <a:ext cx="153" cy="102"/>
              <a:chOff x="6695" y="10897"/>
              <a:chExt cx="153" cy="102"/>
            </a:xfrm>
          </p:grpSpPr>
          <p:sp>
            <p:nvSpPr>
              <p:cNvPr id="1385" name="Freeform 177"/>
              <p:cNvSpPr>
                <a:spLocks/>
              </p:cNvSpPr>
              <p:nvPr/>
            </p:nvSpPr>
            <p:spPr bwMode="auto">
              <a:xfrm>
                <a:off x="6695" y="10897"/>
                <a:ext cx="153" cy="102"/>
              </a:xfrm>
              <a:custGeom>
                <a:avLst/>
                <a:gdLst>
                  <a:gd name="T0" fmla="+- 0 6848 6695"/>
                  <a:gd name="T1" fmla="*/ T0 w 153"/>
                  <a:gd name="T2" fmla="+- 0 10897 10897"/>
                  <a:gd name="T3" fmla="*/ 10897 h 102"/>
                  <a:gd name="T4" fmla="+- 0 6695 6695"/>
                  <a:gd name="T5" fmla="*/ T4 w 153"/>
                  <a:gd name="T6" fmla="+- 0 10897 10897"/>
                  <a:gd name="T7" fmla="*/ 10897 h 102"/>
                  <a:gd name="T8" fmla="+- 0 6695 6695"/>
                  <a:gd name="T9" fmla="*/ T8 w 153"/>
                  <a:gd name="T10" fmla="+- 0 10998 10897"/>
                  <a:gd name="T11" fmla="*/ 10998 h 102"/>
                  <a:gd name="T12" fmla="+- 0 6848 6695"/>
                  <a:gd name="T13" fmla="*/ T12 w 153"/>
                  <a:gd name="T14" fmla="+- 0 10998 10897"/>
                  <a:gd name="T15" fmla="*/ 10998 h 102"/>
                </a:gdLst>
                <a:ahLst/>
                <a:cxnLst>
                  <a:cxn ang="0">
                    <a:pos x="T1" y="T3"/>
                  </a:cxn>
                  <a:cxn ang="0">
                    <a:pos x="T5" y="T7"/>
                  </a:cxn>
                  <a:cxn ang="0">
                    <a:pos x="T9" y="T11"/>
                  </a:cxn>
                  <a:cxn ang="0">
                    <a:pos x="T13" y="T15"/>
                  </a:cxn>
                </a:cxnLst>
                <a:rect l="0" t="0" r="r" b="b"/>
                <a:pathLst>
                  <a:path w="153" h="102">
                    <a:moveTo>
                      <a:pt x="153" y="0"/>
                    </a:moveTo>
                    <a:lnTo>
                      <a:pt x="0" y="0"/>
                    </a:lnTo>
                    <a:lnTo>
                      <a:pt x="0" y="101"/>
                    </a:lnTo>
                    <a:lnTo>
                      <a:pt x="153"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5" name="Group 178"/>
            <p:cNvGrpSpPr>
              <a:grpSpLocks/>
            </p:cNvGrpSpPr>
            <p:nvPr/>
          </p:nvGrpSpPr>
          <p:grpSpPr bwMode="auto">
            <a:xfrm>
              <a:off x="6647" y="10405"/>
              <a:ext cx="48" cy="544"/>
              <a:chOff x="6647" y="10405"/>
              <a:chExt cx="48" cy="544"/>
            </a:xfrm>
          </p:grpSpPr>
          <p:sp>
            <p:nvSpPr>
              <p:cNvPr id="1384" name="Freeform 179"/>
              <p:cNvSpPr>
                <a:spLocks/>
              </p:cNvSpPr>
              <p:nvPr/>
            </p:nvSpPr>
            <p:spPr bwMode="auto">
              <a:xfrm>
                <a:off x="6647" y="10405"/>
                <a:ext cx="48" cy="544"/>
              </a:xfrm>
              <a:custGeom>
                <a:avLst/>
                <a:gdLst>
                  <a:gd name="T0" fmla="+- 0 6659 6647"/>
                  <a:gd name="T1" fmla="*/ T0 w 48"/>
                  <a:gd name="T2" fmla="+- 0 10405 10405"/>
                  <a:gd name="T3" fmla="*/ 10405 h 544"/>
                  <a:gd name="T4" fmla="+- 0 6647 6647"/>
                  <a:gd name="T5" fmla="*/ T4 w 48"/>
                  <a:gd name="T6" fmla="+- 0 10405 10405"/>
                  <a:gd name="T7" fmla="*/ 10405 h 544"/>
                  <a:gd name="T8" fmla="+- 0 6647 6647"/>
                  <a:gd name="T9" fmla="*/ T8 w 48"/>
                  <a:gd name="T10" fmla="+- 0 10948 10405"/>
                  <a:gd name="T11" fmla="*/ 10948 h 544"/>
                  <a:gd name="T12" fmla="+- 0 6695 6647"/>
                  <a:gd name="T13" fmla="*/ T12 w 48"/>
                  <a:gd name="T14" fmla="+- 0 10948 10405"/>
                  <a:gd name="T15" fmla="*/ 10948 h 544"/>
                </a:gdLst>
                <a:ahLst/>
                <a:cxnLst>
                  <a:cxn ang="0">
                    <a:pos x="T1" y="T3"/>
                  </a:cxn>
                  <a:cxn ang="0">
                    <a:pos x="T5" y="T7"/>
                  </a:cxn>
                  <a:cxn ang="0">
                    <a:pos x="T9" y="T11"/>
                  </a:cxn>
                  <a:cxn ang="0">
                    <a:pos x="T13" y="T15"/>
                  </a:cxn>
                </a:cxnLst>
                <a:rect l="0" t="0" r="r" b="b"/>
                <a:pathLst>
                  <a:path w="48" h="544">
                    <a:moveTo>
                      <a:pt x="12" y="0"/>
                    </a:moveTo>
                    <a:lnTo>
                      <a:pt x="0" y="0"/>
                    </a:lnTo>
                    <a:lnTo>
                      <a:pt x="0" y="543"/>
                    </a:lnTo>
                    <a:lnTo>
                      <a:pt x="48" y="54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6" name="Group 180"/>
            <p:cNvGrpSpPr>
              <a:grpSpLocks/>
            </p:cNvGrpSpPr>
            <p:nvPr/>
          </p:nvGrpSpPr>
          <p:grpSpPr bwMode="auto">
            <a:xfrm>
              <a:off x="6762" y="11101"/>
              <a:ext cx="86" cy="102"/>
              <a:chOff x="6762" y="11101"/>
              <a:chExt cx="86" cy="102"/>
            </a:xfrm>
          </p:grpSpPr>
          <p:sp>
            <p:nvSpPr>
              <p:cNvPr id="1383" name="Freeform 181"/>
              <p:cNvSpPr>
                <a:spLocks/>
              </p:cNvSpPr>
              <p:nvPr/>
            </p:nvSpPr>
            <p:spPr bwMode="auto">
              <a:xfrm>
                <a:off x="6762" y="11101"/>
                <a:ext cx="86" cy="102"/>
              </a:xfrm>
              <a:custGeom>
                <a:avLst/>
                <a:gdLst>
                  <a:gd name="T0" fmla="+- 0 6848 6762"/>
                  <a:gd name="T1" fmla="*/ T0 w 86"/>
                  <a:gd name="T2" fmla="+- 0 11101 11101"/>
                  <a:gd name="T3" fmla="*/ 11101 h 102"/>
                  <a:gd name="T4" fmla="+- 0 6762 6762"/>
                  <a:gd name="T5" fmla="*/ T4 w 86"/>
                  <a:gd name="T6" fmla="+- 0 11101 11101"/>
                  <a:gd name="T7" fmla="*/ 11101 h 102"/>
                  <a:gd name="T8" fmla="+- 0 6762 6762"/>
                  <a:gd name="T9" fmla="*/ T8 w 86"/>
                  <a:gd name="T10" fmla="+- 0 11203 11101"/>
                  <a:gd name="T11" fmla="*/ 11203 h 102"/>
                  <a:gd name="T12" fmla="+- 0 6848 6762"/>
                  <a:gd name="T13" fmla="*/ T12 w 86"/>
                  <a:gd name="T14" fmla="+- 0 11203 11101"/>
                  <a:gd name="T15" fmla="*/ 11203 h 102"/>
                </a:gdLst>
                <a:ahLst/>
                <a:cxnLst>
                  <a:cxn ang="0">
                    <a:pos x="T1" y="T3"/>
                  </a:cxn>
                  <a:cxn ang="0">
                    <a:pos x="T5" y="T7"/>
                  </a:cxn>
                  <a:cxn ang="0">
                    <a:pos x="T9" y="T11"/>
                  </a:cxn>
                  <a:cxn ang="0">
                    <a:pos x="T13" y="T15"/>
                  </a:cxn>
                </a:cxnLst>
                <a:rect l="0" t="0" r="r" b="b"/>
                <a:pathLst>
                  <a:path w="86" h="102">
                    <a:moveTo>
                      <a:pt x="86" y="0"/>
                    </a:moveTo>
                    <a:lnTo>
                      <a:pt x="0" y="0"/>
                    </a:lnTo>
                    <a:lnTo>
                      <a:pt x="0" y="102"/>
                    </a:lnTo>
                    <a:lnTo>
                      <a:pt x="86"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7" name="Group 182"/>
            <p:cNvGrpSpPr>
              <a:grpSpLocks/>
            </p:cNvGrpSpPr>
            <p:nvPr/>
          </p:nvGrpSpPr>
          <p:grpSpPr bwMode="auto">
            <a:xfrm>
              <a:off x="6840" y="11305"/>
              <a:ext cx="8" cy="102"/>
              <a:chOff x="6840" y="11305"/>
              <a:chExt cx="8" cy="102"/>
            </a:xfrm>
          </p:grpSpPr>
          <p:sp>
            <p:nvSpPr>
              <p:cNvPr id="1382" name="Freeform 183"/>
              <p:cNvSpPr>
                <a:spLocks/>
              </p:cNvSpPr>
              <p:nvPr/>
            </p:nvSpPr>
            <p:spPr bwMode="auto">
              <a:xfrm>
                <a:off x="6840" y="11305"/>
                <a:ext cx="8" cy="102"/>
              </a:xfrm>
              <a:custGeom>
                <a:avLst/>
                <a:gdLst>
                  <a:gd name="T0" fmla="+- 0 6848 6840"/>
                  <a:gd name="T1" fmla="*/ T0 w 8"/>
                  <a:gd name="T2" fmla="+- 0 11305 11305"/>
                  <a:gd name="T3" fmla="*/ 11305 h 102"/>
                  <a:gd name="T4" fmla="+- 0 6840 6840"/>
                  <a:gd name="T5" fmla="*/ T4 w 8"/>
                  <a:gd name="T6" fmla="+- 0 11305 11305"/>
                  <a:gd name="T7" fmla="*/ 11305 h 102"/>
                  <a:gd name="T8" fmla="+- 0 6840 6840"/>
                  <a:gd name="T9" fmla="*/ T8 w 8"/>
                  <a:gd name="T10" fmla="+- 0 11406 11305"/>
                  <a:gd name="T11" fmla="*/ 11406 h 102"/>
                  <a:gd name="T12" fmla="+- 0 6848 6840"/>
                  <a:gd name="T13" fmla="*/ T12 w 8"/>
                  <a:gd name="T14" fmla="+- 0 11406 11305"/>
                  <a:gd name="T15" fmla="*/ 11406 h 102"/>
                </a:gdLst>
                <a:ahLst/>
                <a:cxnLst>
                  <a:cxn ang="0">
                    <a:pos x="T1" y="T3"/>
                  </a:cxn>
                  <a:cxn ang="0">
                    <a:pos x="T5" y="T7"/>
                  </a:cxn>
                  <a:cxn ang="0">
                    <a:pos x="T9" y="T11"/>
                  </a:cxn>
                  <a:cxn ang="0">
                    <a:pos x="T13" y="T15"/>
                  </a:cxn>
                </a:cxnLst>
                <a:rect l="0" t="0" r="r" b="b"/>
                <a:pathLst>
                  <a:path w="8" h="102">
                    <a:moveTo>
                      <a:pt x="8" y="0"/>
                    </a:moveTo>
                    <a:lnTo>
                      <a:pt x="0" y="0"/>
                    </a:lnTo>
                    <a:lnTo>
                      <a:pt x="0" y="101"/>
                    </a:lnTo>
                    <a:lnTo>
                      <a:pt x="8"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8" name="Group 184"/>
            <p:cNvGrpSpPr>
              <a:grpSpLocks/>
            </p:cNvGrpSpPr>
            <p:nvPr/>
          </p:nvGrpSpPr>
          <p:grpSpPr bwMode="auto">
            <a:xfrm>
              <a:off x="6847" y="11610"/>
              <a:ext cx="2" cy="102"/>
              <a:chOff x="6847" y="11610"/>
              <a:chExt cx="2" cy="102"/>
            </a:xfrm>
          </p:grpSpPr>
          <p:sp>
            <p:nvSpPr>
              <p:cNvPr id="1381" name="Freeform 185"/>
              <p:cNvSpPr>
                <a:spLocks/>
              </p:cNvSpPr>
              <p:nvPr/>
            </p:nvSpPr>
            <p:spPr bwMode="auto">
              <a:xfrm>
                <a:off x="6847" y="11610"/>
                <a:ext cx="2" cy="102"/>
              </a:xfrm>
              <a:custGeom>
                <a:avLst/>
                <a:gdLst>
                  <a:gd name="T0" fmla="+- 0 6848 6847"/>
                  <a:gd name="T1" fmla="*/ T0 w 2"/>
                  <a:gd name="T2" fmla="+- 0 11610 11610"/>
                  <a:gd name="T3" fmla="*/ 11610 h 102"/>
                  <a:gd name="T4" fmla="+- 0 6847 6847"/>
                  <a:gd name="T5" fmla="*/ T4 w 2"/>
                  <a:gd name="T6" fmla="+- 0 11610 11610"/>
                  <a:gd name="T7" fmla="*/ 11610 h 102"/>
                  <a:gd name="T8" fmla="+- 0 6847 6847"/>
                  <a:gd name="T9" fmla="*/ T8 w 2"/>
                  <a:gd name="T10" fmla="+- 0 11711 11610"/>
                  <a:gd name="T11" fmla="*/ 11711 h 102"/>
                  <a:gd name="T12" fmla="+- 0 6848 6847"/>
                  <a:gd name="T13" fmla="*/ T12 w 2"/>
                  <a:gd name="T14" fmla="+- 0 11711 11610"/>
                  <a:gd name="T15" fmla="*/ 11711 h 102"/>
                </a:gdLst>
                <a:ahLst/>
                <a:cxnLst>
                  <a:cxn ang="0">
                    <a:pos x="T1" y="T3"/>
                  </a:cxn>
                  <a:cxn ang="0">
                    <a:pos x="T5" y="T7"/>
                  </a:cxn>
                  <a:cxn ang="0">
                    <a:pos x="T9" y="T11"/>
                  </a:cxn>
                  <a:cxn ang="0">
                    <a:pos x="T13" y="T15"/>
                  </a:cxn>
                </a:cxnLst>
                <a:rect l="0" t="0" r="r" b="b"/>
                <a:pathLst>
                  <a:path w="2" h="102">
                    <a:moveTo>
                      <a:pt x="1" y="0"/>
                    </a:moveTo>
                    <a:lnTo>
                      <a:pt x="0" y="0"/>
                    </a:lnTo>
                    <a:lnTo>
                      <a:pt x="0" y="101"/>
                    </a:lnTo>
                    <a:lnTo>
                      <a:pt x="1"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9" name="Group 186"/>
            <p:cNvGrpSpPr>
              <a:grpSpLocks/>
            </p:cNvGrpSpPr>
            <p:nvPr/>
          </p:nvGrpSpPr>
          <p:grpSpPr bwMode="auto">
            <a:xfrm>
              <a:off x="6835" y="11508"/>
              <a:ext cx="13" cy="153"/>
              <a:chOff x="6835" y="11508"/>
              <a:chExt cx="13" cy="153"/>
            </a:xfrm>
          </p:grpSpPr>
          <p:sp>
            <p:nvSpPr>
              <p:cNvPr id="1380" name="Freeform 187"/>
              <p:cNvSpPr>
                <a:spLocks/>
              </p:cNvSpPr>
              <p:nvPr/>
            </p:nvSpPr>
            <p:spPr bwMode="auto">
              <a:xfrm>
                <a:off x="6835" y="11508"/>
                <a:ext cx="13" cy="153"/>
              </a:xfrm>
              <a:custGeom>
                <a:avLst/>
                <a:gdLst>
                  <a:gd name="T0" fmla="+- 0 6848 6835"/>
                  <a:gd name="T1" fmla="*/ T0 w 13"/>
                  <a:gd name="T2" fmla="+- 0 11508 11508"/>
                  <a:gd name="T3" fmla="*/ 11508 h 153"/>
                  <a:gd name="T4" fmla="+- 0 6835 6835"/>
                  <a:gd name="T5" fmla="*/ T4 w 13"/>
                  <a:gd name="T6" fmla="+- 0 11508 11508"/>
                  <a:gd name="T7" fmla="*/ 11508 h 153"/>
                  <a:gd name="T8" fmla="+- 0 6835 6835"/>
                  <a:gd name="T9" fmla="*/ T8 w 13"/>
                  <a:gd name="T10" fmla="+- 0 11661 11508"/>
                  <a:gd name="T11" fmla="*/ 11661 h 153"/>
                  <a:gd name="T12" fmla="+- 0 6847 6835"/>
                  <a:gd name="T13" fmla="*/ T12 w 13"/>
                  <a:gd name="T14" fmla="+- 0 11661 11508"/>
                  <a:gd name="T15" fmla="*/ 11661 h 153"/>
                </a:gdLst>
                <a:ahLst/>
                <a:cxnLst>
                  <a:cxn ang="0">
                    <a:pos x="T1" y="T3"/>
                  </a:cxn>
                  <a:cxn ang="0">
                    <a:pos x="T5" y="T7"/>
                  </a:cxn>
                  <a:cxn ang="0">
                    <a:pos x="T9" y="T11"/>
                  </a:cxn>
                  <a:cxn ang="0">
                    <a:pos x="T13" y="T15"/>
                  </a:cxn>
                </a:cxnLst>
                <a:rect l="0" t="0" r="r" b="b"/>
                <a:pathLst>
                  <a:path w="13" h="153">
                    <a:moveTo>
                      <a:pt x="13" y="0"/>
                    </a:moveTo>
                    <a:lnTo>
                      <a:pt x="0" y="0"/>
                    </a:lnTo>
                    <a:lnTo>
                      <a:pt x="0" y="153"/>
                    </a:lnTo>
                    <a:lnTo>
                      <a:pt x="1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0" name="Group 188"/>
            <p:cNvGrpSpPr>
              <a:grpSpLocks/>
            </p:cNvGrpSpPr>
            <p:nvPr/>
          </p:nvGrpSpPr>
          <p:grpSpPr bwMode="auto">
            <a:xfrm>
              <a:off x="6831" y="11355"/>
              <a:ext cx="9" cy="230"/>
              <a:chOff x="6831" y="11355"/>
              <a:chExt cx="9" cy="230"/>
            </a:xfrm>
          </p:grpSpPr>
          <p:sp>
            <p:nvSpPr>
              <p:cNvPr id="1379" name="Freeform 189"/>
              <p:cNvSpPr>
                <a:spLocks/>
              </p:cNvSpPr>
              <p:nvPr/>
            </p:nvSpPr>
            <p:spPr bwMode="auto">
              <a:xfrm>
                <a:off x="6831" y="11355"/>
                <a:ext cx="9" cy="230"/>
              </a:xfrm>
              <a:custGeom>
                <a:avLst/>
                <a:gdLst>
                  <a:gd name="T0" fmla="+- 0 6840 6831"/>
                  <a:gd name="T1" fmla="*/ T0 w 9"/>
                  <a:gd name="T2" fmla="+- 0 11355 11355"/>
                  <a:gd name="T3" fmla="*/ 11355 h 230"/>
                  <a:gd name="T4" fmla="+- 0 6831 6831"/>
                  <a:gd name="T5" fmla="*/ T4 w 9"/>
                  <a:gd name="T6" fmla="+- 0 11355 11355"/>
                  <a:gd name="T7" fmla="*/ 11355 h 230"/>
                  <a:gd name="T8" fmla="+- 0 6831 6831"/>
                  <a:gd name="T9" fmla="*/ T8 w 9"/>
                  <a:gd name="T10" fmla="+- 0 11585 11355"/>
                  <a:gd name="T11" fmla="*/ 11585 h 230"/>
                  <a:gd name="T12" fmla="+- 0 6835 6831"/>
                  <a:gd name="T13" fmla="*/ T12 w 9"/>
                  <a:gd name="T14" fmla="+- 0 11585 11355"/>
                  <a:gd name="T15" fmla="*/ 11585 h 230"/>
                </a:gdLst>
                <a:ahLst/>
                <a:cxnLst>
                  <a:cxn ang="0">
                    <a:pos x="T1" y="T3"/>
                  </a:cxn>
                  <a:cxn ang="0">
                    <a:pos x="T5" y="T7"/>
                  </a:cxn>
                  <a:cxn ang="0">
                    <a:pos x="T9" y="T11"/>
                  </a:cxn>
                  <a:cxn ang="0">
                    <a:pos x="T13" y="T15"/>
                  </a:cxn>
                </a:cxnLst>
                <a:rect l="0" t="0" r="r" b="b"/>
                <a:pathLst>
                  <a:path w="9" h="230">
                    <a:moveTo>
                      <a:pt x="9" y="0"/>
                    </a:moveTo>
                    <a:lnTo>
                      <a:pt x="0" y="0"/>
                    </a:lnTo>
                    <a:lnTo>
                      <a:pt x="0" y="230"/>
                    </a:lnTo>
                    <a:lnTo>
                      <a:pt x="4" y="23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1" name="Group 190"/>
            <p:cNvGrpSpPr>
              <a:grpSpLocks/>
            </p:cNvGrpSpPr>
            <p:nvPr/>
          </p:nvGrpSpPr>
          <p:grpSpPr bwMode="auto">
            <a:xfrm>
              <a:off x="6825" y="11470"/>
              <a:ext cx="23" cy="344"/>
              <a:chOff x="6825" y="11470"/>
              <a:chExt cx="23" cy="344"/>
            </a:xfrm>
          </p:grpSpPr>
          <p:sp>
            <p:nvSpPr>
              <p:cNvPr id="1378" name="Freeform 191"/>
              <p:cNvSpPr>
                <a:spLocks/>
              </p:cNvSpPr>
              <p:nvPr/>
            </p:nvSpPr>
            <p:spPr bwMode="auto">
              <a:xfrm>
                <a:off x="6825" y="11470"/>
                <a:ext cx="23" cy="344"/>
              </a:xfrm>
              <a:custGeom>
                <a:avLst/>
                <a:gdLst>
                  <a:gd name="T0" fmla="+- 0 6831 6825"/>
                  <a:gd name="T1" fmla="*/ T0 w 23"/>
                  <a:gd name="T2" fmla="+- 0 11470 11470"/>
                  <a:gd name="T3" fmla="*/ 11470 h 344"/>
                  <a:gd name="T4" fmla="+- 0 6825 6825"/>
                  <a:gd name="T5" fmla="*/ T4 w 23"/>
                  <a:gd name="T6" fmla="+- 0 11470 11470"/>
                  <a:gd name="T7" fmla="*/ 11470 h 344"/>
                  <a:gd name="T8" fmla="+- 0 6825 6825"/>
                  <a:gd name="T9" fmla="*/ T8 w 23"/>
                  <a:gd name="T10" fmla="+- 0 11814 11470"/>
                  <a:gd name="T11" fmla="*/ 11814 h 344"/>
                  <a:gd name="T12" fmla="+- 0 6848 6825"/>
                  <a:gd name="T13" fmla="*/ T12 w 23"/>
                  <a:gd name="T14" fmla="+- 0 11814 11470"/>
                  <a:gd name="T15" fmla="*/ 11814 h 344"/>
                </a:gdLst>
                <a:ahLst/>
                <a:cxnLst>
                  <a:cxn ang="0">
                    <a:pos x="T1" y="T3"/>
                  </a:cxn>
                  <a:cxn ang="0">
                    <a:pos x="T5" y="T7"/>
                  </a:cxn>
                  <a:cxn ang="0">
                    <a:pos x="T9" y="T11"/>
                  </a:cxn>
                  <a:cxn ang="0">
                    <a:pos x="T13" y="T15"/>
                  </a:cxn>
                </a:cxnLst>
                <a:rect l="0" t="0" r="r" b="b"/>
                <a:pathLst>
                  <a:path w="23" h="344">
                    <a:moveTo>
                      <a:pt x="6" y="0"/>
                    </a:moveTo>
                    <a:lnTo>
                      <a:pt x="0" y="0"/>
                    </a:lnTo>
                    <a:lnTo>
                      <a:pt x="0" y="344"/>
                    </a:lnTo>
                    <a:lnTo>
                      <a:pt x="23" y="34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2" name="Group 192"/>
            <p:cNvGrpSpPr>
              <a:grpSpLocks/>
            </p:cNvGrpSpPr>
            <p:nvPr/>
          </p:nvGrpSpPr>
          <p:grpSpPr bwMode="auto">
            <a:xfrm>
              <a:off x="6847" y="12017"/>
              <a:ext cx="2" cy="102"/>
              <a:chOff x="6847" y="12017"/>
              <a:chExt cx="2" cy="102"/>
            </a:xfrm>
          </p:grpSpPr>
          <p:sp>
            <p:nvSpPr>
              <p:cNvPr id="1377" name="Freeform 193"/>
              <p:cNvSpPr>
                <a:spLocks/>
              </p:cNvSpPr>
              <p:nvPr/>
            </p:nvSpPr>
            <p:spPr bwMode="auto">
              <a:xfrm>
                <a:off x="6847" y="12017"/>
                <a:ext cx="2" cy="102"/>
              </a:xfrm>
              <a:custGeom>
                <a:avLst/>
                <a:gdLst>
                  <a:gd name="T0" fmla="+- 0 6848 6847"/>
                  <a:gd name="T1" fmla="*/ T0 w 1"/>
                  <a:gd name="T2" fmla="+- 0 12017 12017"/>
                  <a:gd name="T3" fmla="*/ 12017 h 102"/>
                  <a:gd name="T4" fmla="+- 0 6847 6847"/>
                  <a:gd name="T5" fmla="*/ T4 w 1"/>
                  <a:gd name="T6" fmla="+- 0 12017 12017"/>
                  <a:gd name="T7" fmla="*/ 12017 h 102"/>
                  <a:gd name="T8" fmla="+- 0 6847 6847"/>
                  <a:gd name="T9" fmla="*/ T8 w 1"/>
                  <a:gd name="T10" fmla="+- 0 12119 12017"/>
                  <a:gd name="T11" fmla="*/ 12119 h 102"/>
                  <a:gd name="T12" fmla="+- 0 6848 6847"/>
                  <a:gd name="T13" fmla="*/ T12 w 1"/>
                  <a:gd name="T14" fmla="+- 0 12119 12017"/>
                  <a:gd name="T15" fmla="*/ 12119 h 102"/>
                </a:gdLst>
                <a:ahLst/>
                <a:cxnLst>
                  <a:cxn ang="0">
                    <a:pos x="T1" y="T3"/>
                  </a:cxn>
                  <a:cxn ang="0">
                    <a:pos x="T5" y="T7"/>
                  </a:cxn>
                  <a:cxn ang="0">
                    <a:pos x="T9" y="T11"/>
                  </a:cxn>
                  <a:cxn ang="0">
                    <a:pos x="T13" y="T15"/>
                  </a:cxn>
                </a:cxnLst>
                <a:rect l="0" t="0" r="r" b="b"/>
                <a:pathLst>
                  <a:path w="1" h="102">
                    <a:moveTo>
                      <a:pt x="1" y="0"/>
                    </a:moveTo>
                    <a:lnTo>
                      <a:pt x="0" y="0"/>
                    </a:lnTo>
                    <a:lnTo>
                      <a:pt x="0" y="102"/>
                    </a:lnTo>
                    <a:lnTo>
                      <a:pt x="1"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3" name="Group 194"/>
            <p:cNvGrpSpPr>
              <a:grpSpLocks/>
            </p:cNvGrpSpPr>
            <p:nvPr/>
          </p:nvGrpSpPr>
          <p:grpSpPr bwMode="auto">
            <a:xfrm>
              <a:off x="6829" y="11916"/>
              <a:ext cx="19" cy="153"/>
              <a:chOff x="6829" y="11916"/>
              <a:chExt cx="19" cy="153"/>
            </a:xfrm>
          </p:grpSpPr>
          <p:sp>
            <p:nvSpPr>
              <p:cNvPr id="1376" name="Freeform 195"/>
              <p:cNvSpPr>
                <a:spLocks/>
              </p:cNvSpPr>
              <p:nvPr/>
            </p:nvSpPr>
            <p:spPr bwMode="auto">
              <a:xfrm>
                <a:off x="6829" y="11916"/>
                <a:ext cx="19" cy="153"/>
              </a:xfrm>
              <a:custGeom>
                <a:avLst/>
                <a:gdLst>
                  <a:gd name="T0" fmla="+- 0 6848 6829"/>
                  <a:gd name="T1" fmla="*/ T0 w 19"/>
                  <a:gd name="T2" fmla="+- 0 11916 11916"/>
                  <a:gd name="T3" fmla="*/ 11916 h 153"/>
                  <a:gd name="T4" fmla="+- 0 6829 6829"/>
                  <a:gd name="T5" fmla="*/ T4 w 19"/>
                  <a:gd name="T6" fmla="+- 0 11916 11916"/>
                  <a:gd name="T7" fmla="*/ 11916 h 153"/>
                  <a:gd name="T8" fmla="+- 0 6829 6829"/>
                  <a:gd name="T9" fmla="*/ T8 w 19"/>
                  <a:gd name="T10" fmla="+- 0 12069 11916"/>
                  <a:gd name="T11" fmla="*/ 12069 h 153"/>
                  <a:gd name="T12" fmla="+- 0 6847 6829"/>
                  <a:gd name="T13" fmla="*/ T12 w 19"/>
                  <a:gd name="T14" fmla="+- 0 12069 11916"/>
                  <a:gd name="T15" fmla="*/ 12069 h 153"/>
                </a:gdLst>
                <a:ahLst/>
                <a:cxnLst>
                  <a:cxn ang="0">
                    <a:pos x="T1" y="T3"/>
                  </a:cxn>
                  <a:cxn ang="0">
                    <a:pos x="T5" y="T7"/>
                  </a:cxn>
                  <a:cxn ang="0">
                    <a:pos x="T9" y="T11"/>
                  </a:cxn>
                  <a:cxn ang="0">
                    <a:pos x="T13" y="T15"/>
                  </a:cxn>
                </a:cxnLst>
                <a:rect l="0" t="0" r="r" b="b"/>
                <a:pathLst>
                  <a:path w="19" h="153">
                    <a:moveTo>
                      <a:pt x="19" y="0"/>
                    </a:moveTo>
                    <a:lnTo>
                      <a:pt x="0" y="0"/>
                    </a:lnTo>
                    <a:lnTo>
                      <a:pt x="0" y="153"/>
                    </a:lnTo>
                    <a:lnTo>
                      <a:pt x="18"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4" name="Group 196"/>
            <p:cNvGrpSpPr>
              <a:grpSpLocks/>
            </p:cNvGrpSpPr>
            <p:nvPr/>
          </p:nvGrpSpPr>
          <p:grpSpPr bwMode="auto">
            <a:xfrm>
              <a:off x="6819" y="11641"/>
              <a:ext cx="10" cy="350"/>
              <a:chOff x="6819" y="11641"/>
              <a:chExt cx="10" cy="350"/>
            </a:xfrm>
          </p:grpSpPr>
          <p:sp>
            <p:nvSpPr>
              <p:cNvPr id="1375" name="Freeform 197"/>
              <p:cNvSpPr>
                <a:spLocks/>
              </p:cNvSpPr>
              <p:nvPr/>
            </p:nvSpPr>
            <p:spPr bwMode="auto">
              <a:xfrm>
                <a:off x="6819" y="11641"/>
                <a:ext cx="10" cy="350"/>
              </a:xfrm>
              <a:custGeom>
                <a:avLst/>
                <a:gdLst>
                  <a:gd name="T0" fmla="+- 0 6825 6819"/>
                  <a:gd name="T1" fmla="*/ T0 w 10"/>
                  <a:gd name="T2" fmla="+- 0 11641 11641"/>
                  <a:gd name="T3" fmla="*/ 11641 h 350"/>
                  <a:gd name="T4" fmla="+- 0 6819 6819"/>
                  <a:gd name="T5" fmla="*/ T4 w 10"/>
                  <a:gd name="T6" fmla="+- 0 11641 11641"/>
                  <a:gd name="T7" fmla="*/ 11641 h 350"/>
                  <a:gd name="T8" fmla="+- 0 6819 6819"/>
                  <a:gd name="T9" fmla="*/ T8 w 10"/>
                  <a:gd name="T10" fmla="+- 0 11991 11641"/>
                  <a:gd name="T11" fmla="*/ 11991 h 350"/>
                  <a:gd name="T12" fmla="+- 0 6829 6819"/>
                  <a:gd name="T13" fmla="*/ T12 w 10"/>
                  <a:gd name="T14" fmla="+- 0 11991 11641"/>
                  <a:gd name="T15" fmla="*/ 11991 h 350"/>
                </a:gdLst>
                <a:ahLst/>
                <a:cxnLst>
                  <a:cxn ang="0">
                    <a:pos x="T1" y="T3"/>
                  </a:cxn>
                  <a:cxn ang="0">
                    <a:pos x="T5" y="T7"/>
                  </a:cxn>
                  <a:cxn ang="0">
                    <a:pos x="T9" y="T11"/>
                  </a:cxn>
                  <a:cxn ang="0">
                    <a:pos x="T13" y="T15"/>
                  </a:cxn>
                </a:cxnLst>
                <a:rect l="0" t="0" r="r" b="b"/>
                <a:pathLst>
                  <a:path w="10" h="350">
                    <a:moveTo>
                      <a:pt x="6" y="0"/>
                    </a:moveTo>
                    <a:lnTo>
                      <a:pt x="0" y="0"/>
                    </a:lnTo>
                    <a:lnTo>
                      <a:pt x="0" y="350"/>
                    </a:lnTo>
                    <a:lnTo>
                      <a:pt x="10" y="35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5" name="Group 198"/>
            <p:cNvGrpSpPr>
              <a:grpSpLocks/>
            </p:cNvGrpSpPr>
            <p:nvPr/>
          </p:nvGrpSpPr>
          <p:grpSpPr bwMode="auto">
            <a:xfrm>
              <a:off x="6832" y="12221"/>
              <a:ext cx="16" cy="102"/>
              <a:chOff x="6832" y="12221"/>
              <a:chExt cx="16" cy="102"/>
            </a:xfrm>
          </p:grpSpPr>
          <p:sp>
            <p:nvSpPr>
              <p:cNvPr id="1374" name="Freeform 199"/>
              <p:cNvSpPr>
                <a:spLocks/>
              </p:cNvSpPr>
              <p:nvPr/>
            </p:nvSpPr>
            <p:spPr bwMode="auto">
              <a:xfrm>
                <a:off x="6832" y="12221"/>
                <a:ext cx="16" cy="102"/>
              </a:xfrm>
              <a:custGeom>
                <a:avLst/>
                <a:gdLst>
                  <a:gd name="T0" fmla="+- 0 6848 6832"/>
                  <a:gd name="T1" fmla="*/ T0 w 16"/>
                  <a:gd name="T2" fmla="+- 0 12221 12221"/>
                  <a:gd name="T3" fmla="*/ 12221 h 102"/>
                  <a:gd name="T4" fmla="+- 0 6832 6832"/>
                  <a:gd name="T5" fmla="*/ T4 w 16"/>
                  <a:gd name="T6" fmla="+- 0 12221 12221"/>
                  <a:gd name="T7" fmla="*/ 12221 h 102"/>
                  <a:gd name="T8" fmla="+- 0 6832 6832"/>
                  <a:gd name="T9" fmla="*/ T8 w 16"/>
                  <a:gd name="T10" fmla="+- 0 12322 12221"/>
                  <a:gd name="T11" fmla="*/ 12322 h 102"/>
                  <a:gd name="T12" fmla="+- 0 6848 6832"/>
                  <a:gd name="T13" fmla="*/ T12 w 16"/>
                  <a:gd name="T14" fmla="+- 0 12322 12221"/>
                  <a:gd name="T15" fmla="*/ 12322 h 102"/>
                </a:gdLst>
                <a:ahLst/>
                <a:cxnLst>
                  <a:cxn ang="0">
                    <a:pos x="T1" y="T3"/>
                  </a:cxn>
                  <a:cxn ang="0">
                    <a:pos x="T5" y="T7"/>
                  </a:cxn>
                  <a:cxn ang="0">
                    <a:pos x="T9" y="T11"/>
                  </a:cxn>
                  <a:cxn ang="0">
                    <a:pos x="T13" y="T15"/>
                  </a:cxn>
                </a:cxnLst>
                <a:rect l="0" t="0" r="r" b="b"/>
                <a:pathLst>
                  <a:path w="16" h="102">
                    <a:moveTo>
                      <a:pt x="16" y="0"/>
                    </a:moveTo>
                    <a:lnTo>
                      <a:pt x="0" y="0"/>
                    </a:lnTo>
                    <a:lnTo>
                      <a:pt x="0" y="101"/>
                    </a:lnTo>
                    <a:lnTo>
                      <a:pt x="16" y="1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6" name="Group 200"/>
            <p:cNvGrpSpPr>
              <a:grpSpLocks/>
            </p:cNvGrpSpPr>
            <p:nvPr/>
          </p:nvGrpSpPr>
          <p:grpSpPr bwMode="auto">
            <a:xfrm>
              <a:off x="6803" y="11816"/>
              <a:ext cx="29" cy="456"/>
              <a:chOff x="6803" y="11816"/>
              <a:chExt cx="29" cy="456"/>
            </a:xfrm>
          </p:grpSpPr>
          <p:sp>
            <p:nvSpPr>
              <p:cNvPr id="1373" name="Freeform 201"/>
              <p:cNvSpPr>
                <a:spLocks/>
              </p:cNvSpPr>
              <p:nvPr/>
            </p:nvSpPr>
            <p:spPr bwMode="auto">
              <a:xfrm>
                <a:off x="6803" y="11816"/>
                <a:ext cx="29" cy="455"/>
              </a:xfrm>
              <a:custGeom>
                <a:avLst/>
                <a:gdLst>
                  <a:gd name="T0" fmla="+- 0 6819 6803"/>
                  <a:gd name="T1" fmla="*/ T0 w 29"/>
                  <a:gd name="T2" fmla="+- 0 11816 11816"/>
                  <a:gd name="T3" fmla="*/ 11816 h 455"/>
                  <a:gd name="T4" fmla="+- 0 6803 6803"/>
                  <a:gd name="T5" fmla="*/ T4 w 29"/>
                  <a:gd name="T6" fmla="+- 0 11816 11816"/>
                  <a:gd name="T7" fmla="*/ 11816 h 455"/>
                  <a:gd name="T8" fmla="+- 0 6803 6803"/>
                  <a:gd name="T9" fmla="*/ T8 w 29"/>
                  <a:gd name="T10" fmla="+- 0 12272 11816"/>
                  <a:gd name="T11" fmla="*/ 12272 h 455"/>
                  <a:gd name="T12" fmla="+- 0 6832 6803"/>
                  <a:gd name="T13" fmla="*/ T12 w 29"/>
                  <a:gd name="T14" fmla="+- 0 12272 11816"/>
                  <a:gd name="T15" fmla="*/ 12272 h 455"/>
                </a:gdLst>
                <a:ahLst/>
                <a:cxnLst>
                  <a:cxn ang="0">
                    <a:pos x="T1" y="T3"/>
                  </a:cxn>
                  <a:cxn ang="0">
                    <a:pos x="T5" y="T7"/>
                  </a:cxn>
                  <a:cxn ang="0">
                    <a:pos x="T9" y="T11"/>
                  </a:cxn>
                  <a:cxn ang="0">
                    <a:pos x="T13" y="T15"/>
                  </a:cxn>
                </a:cxnLst>
                <a:rect l="0" t="0" r="r" b="b"/>
                <a:pathLst>
                  <a:path w="29" h="455">
                    <a:moveTo>
                      <a:pt x="16" y="0"/>
                    </a:moveTo>
                    <a:lnTo>
                      <a:pt x="0" y="0"/>
                    </a:lnTo>
                    <a:lnTo>
                      <a:pt x="0" y="456"/>
                    </a:lnTo>
                    <a:lnTo>
                      <a:pt x="29" y="45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7" name="Group 202"/>
            <p:cNvGrpSpPr>
              <a:grpSpLocks/>
            </p:cNvGrpSpPr>
            <p:nvPr/>
          </p:nvGrpSpPr>
          <p:grpSpPr bwMode="auto">
            <a:xfrm>
              <a:off x="6816" y="12425"/>
              <a:ext cx="32" cy="102"/>
              <a:chOff x="6816" y="12425"/>
              <a:chExt cx="32" cy="102"/>
            </a:xfrm>
          </p:grpSpPr>
          <p:sp>
            <p:nvSpPr>
              <p:cNvPr id="1372" name="Freeform 203"/>
              <p:cNvSpPr>
                <a:spLocks/>
              </p:cNvSpPr>
              <p:nvPr/>
            </p:nvSpPr>
            <p:spPr bwMode="auto">
              <a:xfrm>
                <a:off x="6816" y="12425"/>
                <a:ext cx="32" cy="102"/>
              </a:xfrm>
              <a:custGeom>
                <a:avLst/>
                <a:gdLst>
                  <a:gd name="T0" fmla="+- 0 6848 6816"/>
                  <a:gd name="T1" fmla="*/ T0 w 32"/>
                  <a:gd name="T2" fmla="+- 0 12425 12425"/>
                  <a:gd name="T3" fmla="*/ 12425 h 102"/>
                  <a:gd name="T4" fmla="+- 0 6816 6816"/>
                  <a:gd name="T5" fmla="*/ T4 w 32"/>
                  <a:gd name="T6" fmla="+- 0 12425 12425"/>
                  <a:gd name="T7" fmla="*/ 12425 h 102"/>
                  <a:gd name="T8" fmla="+- 0 6816 6816"/>
                  <a:gd name="T9" fmla="*/ T8 w 32"/>
                  <a:gd name="T10" fmla="+- 0 12527 12425"/>
                  <a:gd name="T11" fmla="*/ 12527 h 102"/>
                  <a:gd name="T12" fmla="+- 0 6848 6816"/>
                  <a:gd name="T13" fmla="*/ T12 w 32"/>
                  <a:gd name="T14" fmla="+- 0 12527 12425"/>
                  <a:gd name="T15" fmla="*/ 12527 h 102"/>
                </a:gdLst>
                <a:ahLst/>
                <a:cxnLst>
                  <a:cxn ang="0">
                    <a:pos x="T1" y="T3"/>
                  </a:cxn>
                  <a:cxn ang="0">
                    <a:pos x="T5" y="T7"/>
                  </a:cxn>
                  <a:cxn ang="0">
                    <a:pos x="T9" y="T11"/>
                  </a:cxn>
                  <a:cxn ang="0">
                    <a:pos x="T13" y="T15"/>
                  </a:cxn>
                </a:cxnLst>
                <a:rect l="0" t="0" r="r" b="b"/>
                <a:pathLst>
                  <a:path w="32" h="102">
                    <a:moveTo>
                      <a:pt x="32" y="0"/>
                    </a:moveTo>
                    <a:lnTo>
                      <a:pt x="0" y="0"/>
                    </a:lnTo>
                    <a:lnTo>
                      <a:pt x="0" y="102"/>
                    </a:lnTo>
                    <a:lnTo>
                      <a:pt x="32"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8" name="Group 204"/>
            <p:cNvGrpSpPr>
              <a:grpSpLocks/>
            </p:cNvGrpSpPr>
            <p:nvPr/>
          </p:nvGrpSpPr>
          <p:grpSpPr bwMode="auto">
            <a:xfrm>
              <a:off x="6780" y="12044"/>
              <a:ext cx="36" cy="431"/>
              <a:chOff x="6780" y="12044"/>
              <a:chExt cx="36" cy="431"/>
            </a:xfrm>
          </p:grpSpPr>
          <p:sp>
            <p:nvSpPr>
              <p:cNvPr id="1371" name="Freeform 205"/>
              <p:cNvSpPr>
                <a:spLocks/>
              </p:cNvSpPr>
              <p:nvPr/>
            </p:nvSpPr>
            <p:spPr bwMode="auto">
              <a:xfrm>
                <a:off x="6780" y="12044"/>
                <a:ext cx="36" cy="431"/>
              </a:xfrm>
              <a:custGeom>
                <a:avLst/>
                <a:gdLst>
                  <a:gd name="T0" fmla="+- 0 6803 6780"/>
                  <a:gd name="T1" fmla="*/ T0 w 36"/>
                  <a:gd name="T2" fmla="+- 0 12044 12044"/>
                  <a:gd name="T3" fmla="*/ 12044 h 431"/>
                  <a:gd name="T4" fmla="+- 0 6780 6780"/>
                  <a:gd name="T5" fmla="*/ T4 w 36"/>
                  <a:gd name="T6" fmla="+- 0 12044 12044"/>
                  <a:gd name="T7" fmla="*/ 12044 h 431"/>
                  <a:gd name="T8" fmla="+- 0 6780 6780"/>
                  <a:gd name="T9" fmla="*/ T8 w 36"/>
                  <a:gd name="T10" fmla="+- 0 12475 12044"/>
                  <a:gd name="T11" fmla="*/ 12475 h 431"/>
                  <a:gd name="T12" fmla="+- 0 6816 6780"/>
                  <a:gd name="T13" fmla="*/ T12 w 36"/>
                  <a:gd name="T14" fmla="+- 0 12475 12044"/>
                  <a:gd name="T15" fmla="*/ 12475 h 431"/>
                </a:gdLst>
                <a:ahLst/>
                <a:cxnLst>
                  <a:cxn ang="0">
                    <a:pos x="T1" y="T3"/>
                  </a:cxn>
                  <a:cxn ang="0">
                    <a:pos x="T5" y="T7"/>
                  </a:cxn>
                  <a:cxn ang="0">
                    <a:pos x="T9" y="T11"/>
                  </a:cxn>
                  <a:cxn ang="0">
                    <a:pos x="T13" y="T15"/>
                  </a:cxn>
                </a:cxnLst>
                <a:rect l="0" t="0" r="r" b="b"/>
                <a:pathLst>
                  <a:path w="36" h="431">
                    <a:moveTo>
                      <a:pt x="23" y="0"/>
                    </a:moveTo>
                    <a:lnTo>
                      <a:pt x="0" y="0"/>
                    </a:lnTo>
                    <a:lnTo>
                      <a:pt x="0" y="431"/>
                    </a:lnTo>
                    <a:lnTo>
                      <a:pt x="36" y="43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9" name="Group 206"/>
            <p:cNvGrpSpPr>
              <a:grpSpLocks/>
            </p:cNvGrpSpPr>
            <p:nvPr/>
          </p:nvGrpSpPr>
          <p:grpSpPr bwMode="auto">
            <a:xfrm>
              <a:off x="6776" y="12260"/>
              <a:ext cx="72" cy="369"/>
              <a:chOff x="6776" y="12260"/>
              <a:chExt cx="72" cy="369"/>
            </a:xfrm>
          </p:grpSpPr>
          <p:sp>
            <p:nvSpPr>
              <p:cNvPr id="1370" name="Freeform 207"/>
              <p:cNvSpPr>
                <a:spLocks/>
              </p:cNvSpPr>
              <p:nvPr/>
            </p:nvSpPr>
            <p:spPr bwMode="auto">
              <a:xfrm>
                <a:off x="6776" y="12260"/>
                <a:ext cx="72" cy="369"/>
              </a:xfrm>
              <a:custGeom>
                <a:avLst/>
                <a:gdLst>
                  <a:gd name="T0" fmla="+- 0 6780 6776"/>
                  <a:gd name="T1" fmla="*/ T0 w 72"/>
                  <a:gd name="T2" fmla="+- 0 12260 12260"/>
                  <a:gd name="T3" fmla="*/ 12260 h 369"/>
                  <a:gd name="T4" fmla="+- 0 6776 6776"/>
                  <a:gd name="T5" fmla="*/ T4 w 72"/>
                  <a:gd name="T6" fmla="+- 0 12260 12260"/>
                  <a:gd name="T7" fmla="*/ 12260 h 369"/>
                  <a:gd name="T8" fmla="+- 0 6776 6776"/>
                  <a:gd name="T9" fmla="*/ T8 w 72"/>
                  <a:gd name="T10" fmla="+- 0 12628 12260"/>
                  <a:gd name="T11" fmla="*/ 12628 h 369"/>
                  <a:gd name="T12" fmla="+- 0 6848 6776"/>
                  <a:gd name="T13" fmla="*/ T12 w 72"/>
                  <a:gd name="T14" fmla="+- 0 12628 12260"/>
                  <a:gd name="T15" fmla="*/ 12628 h 369"/>
                </a:gdLst>
                <a:ahLst/>
                <a:cxnLst>
                  <a:cxn ang="0">
                    <a:pos x="T1" y="T3"/>
                  </a:cxn>
                  <a:cxn ang="0">
                    <a:pos x="T5" y="T7"/>
                  </a:cxn>
                  <a:cxn ang="0">
                    <a:pos x="T9" y="T11"/>
                  </a:cxn>
                  <a:cxn ang="0">
                    <a:pos x="T13" y="T15"/>
                  </a:cxn>
                </a:cxnLst>
                <a:rect l="0" t="0" r="r" b="b"/>
                <a:pathLst>
                  <a:path w="72" h="369">
                    <a:moveTo>
                      <a:pt x="4" y="0"/>
                    </a:moveTo>
                    <a:lnTo>
                      <a:pt x="0" y="0"/>
                    </a:lnTo>
                    <a:lnTo>
                      <a:pt x="0" y="368"/>
                    </a:lnTo>
                    <a:lnTo>
                      <a:pt x="72" y="36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0" name="Group 208"/>
            <p:cNvGrpSpPr>
              <a:grpSpLocks/>
            </p:cNvGrpSpPr>
            <p:nvPr/>
          </p:nvGrpSpPr>
          <p:grpSpPr bwMode="auto">
            <a:xfrm>
              <a:off x="6757" y="11151"/>
              <a:ext cx="19" cy="1292"/>
              <a:chOff x="6757" y="11151"/>
              <a:chExt cx="19" cy="1292"/>
            </a:xfrm>
          </p:grpSpPr>
          <p:sp>
            <p:nvSpPr>
              <p:cNvPr id="1369" name="Freeform 209"/>
              <p:cNvSpPr>
                <a:spLocks/>
              </p:cNvSpPr>
              <p:nvPr/>
            </p:nvSpPr>
            <p:spPr bwMode="auto">
              <a:xfrm>
                <a:off x="6757" y="11151"/>
                <a:ext cx="19" cy="1292"/>
              </a:xfrm>
              <a:custGeom>
                <a:avLst/>
                <a:gdLst>
                  <a:gd name="T0" fmla="+- 0 6762 6757"/>
                  <a:gd name="T1" fmla="*/ T0 w 19"/>
                  <a:gd name="T2" fmla="+- 0 11151 11151"/>
                  <a:gd name="T3" fmla="*/ 11151 h 1292"/>
                  <a:gd name="T4" fmla="+- 0 6757 6757"/>
                  <a:gd name="T5" fmla="*/ T4 w 19"/>
                  <a:gd name="T6" fmla="+- 0 11151 11151"/>
                  <a:gd name="T7" fmla="*/ 11151 h 1292"/>
                  <a:gd name="T8" fmla="+- 0 6757 6757"/>
                  <a:gd name="T9" fmla="*/ T8 w 19"/>
                  <a:gd name="T10" fmla="+- 0 12443 11151"/>
                  <a:gd name="T11" fmla="*/ 12443 h 1292"/>
                  <a:gd name="T12" fmla="+- 0 6776 6757"/>
                  <a:gd name="T13" fmla="*/ T12 w 19"/>
                  <a:gd name="T14" fmla="+- 0 12443 11151"/>
                  <a:gd name="T15" fmla="*/ 12443 h 1292"/>
                </a:gdLst>
                <a:ahLst/>
                <a:cxnLst>
                  <a:cxn ang="0">
                    <a:pos x="T1" y="T3"/>
                  </a:cxn>
                  <a:cxn ang="0">
                    <a:pos x="T5" y="T7"/>
                  </a:cxn>
                  <a:cxn ang="0">
                    <a:pos x="T9" y="T11"/>
                  </a:cxn>
                  <a:cxn ang="0">
                    <a:pos x="T13" y="T15"/>
                  </a:cxn>
                </a:cxnLst>
                <a:rect l="0" t="0" r="r" b="b"/>
                <a:pathLst>
                  <a:path w="19" h="1292">
                    <a:moveTo>
                      <a:pt x="5" y="0"/>
                    </a:moveTo>
                    <a:lnTo>
                      <a:pt x="0" y="0"/>
                    </a:lnTo>
                    <a:lnTo>
                      <a:pt x="0" y="1292"/>
                    </a:lnTo>
                    <a:lnTo>
                      <a:pt x="19" y="129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1" name="Group 210"/>
            <p:cNvGrpSpPr>
              <a:grpSpLocks/>
            </p:cNvGrpSpPr>
            <p:nvPr/>
          </p:nvGrpSpPr>
          <p:grpSpPr bwMode="auto">
            <a:xfrm>
              <a:off x="6738" y="11798"/>
              <a:ext cx="110" cy="932"/>
              <a:chOff x="6738" y="11798"/>
              <a:chExt cx="110" cy="932"/>
            </a:xfrm>
          </p:grpSpPr>
          <p:sp>
            <p:nvSpPr>
              <p:cNvPr id="1368" name="Freeform 211"/>
              <p:cNvSpPr>
                <a:spLocks/>
              </p:cNvSpPr>
              <p:nvPr/>
            </p:nvSpPr>
            <p:spPr bwMode="auto">
              <a:xfrm>
                <a:off x="6738" y="11798"/>
                <a:ext cx="110" cy="932"/>
              </a:xfrm>
              <a:custGeom>
                <a:avLst/>
                <a:gdLst>
                  <a:gd name="T0" fmla="+- 0 6757 6738"/>
                  <a:gd name="T1" fmla="*/ T0 w 110"/>
                  <a:gd name="T2" fmla="+- 0 11798 11798"/>
                  <a:gd name="T3" fmla="*/ 11798 h 932"/>
                  <a:gd name="T4" fmla="+- 0 6738 6738"/>
                  <a:gd name="T5" fmla="*/ T4 w 110"/>
                  <a:gd name="T6" fmla="+- 0 11798 11798"/>
                  <a:gd name="T7" fmla="*/ 11798 h 932"/>
                  <a:gd name="T8" fmla="+- 0 6738 6738"/>
                  <a:gd name="T9" fmla="*/ T8 w 110"/>
                  <a:gd name="T10" fmla="+- 0 12730 11798"/>
                  <a:gd name="T11" fmla="*/ 12730 h 932"/>
                  <a:gd name="T12" fmla="+- 0 6848 6738"/>
                  <a:gd name="T13" fmla="*/ T12 w 110"/>
                  <a:gd name="T14" fmla="+- 0 12730 11798"/>
                  <a:gd name="T15" fmla="*/ 12730 h 932"/>
                </a:gdLst>
                <a:ahLst/>
                <a:cxnLst>
                  <a:cxn ang="0">
                    <a:pos x="T1" y="T3"/>
                  </a:cxn>
                  <a:cxn ang="0">
                    <a:pos x="T5" y="T7"/>
                  </a:cxn>
                  <a:cxn ang="0">
                    <a:pos x="T9" y="T11"/>
                  </a:cxn>
                  <a:cxn ang="0">
                    <a:pos x="T13" y="T15"/>
                  </a:cxn>
                </a:cxnLst>
                <a:rect l="0" t="0" r="r" b="b"/>
                <a:pathLst>
                  <a:path w="110" h="932">
                    <a:moveTo>
                      <a:pt x="19" y="0"/>
                    </a:moveTo>
                    <a:lnTo>
                      <a:pt x="0" y="0"/>
                    </a:lnTo>
                    <a:lnTo>
                      <a:pt x="0" y="932"/>
                    </a:lnTo>
                    <a:lnTo>
                      <a:pt x="110" y="93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2" name="Group 212"/>
            <p:cNvGrpSpPr>
              <a:grpSpLocks/>
            </p:cNvGrpSpPr>
            <p:nvPr/>
          </p:nvGrpSpPr>
          <p:grpSpPr bwMode="auto">
            <a:xfrm>
              <a:off x="6733" y="12263"/>
              <a:ext cx="115" cy="568"/>
              <a:chOff x="6733" y="12263"/>
              <a:chExt cx="115" cy="568"/>
            </a:xfrm>
          </p:grpSpPr>
          <p:sp>
            <p:nvSpPr>
              <p:cNvPr id="1367" name="Freeform 213"/>
              <p:cNvSpPr>
                <a:spLocks/>
              </p:cNvSpPr>
              <p:nvPr/>
            </p:nvSpPr>
            <p:spPr bwMode="auto">
              <a:xfrm>
                <a:off x="6733" y="12263"/>
                <a:ext cx="115" cy="568"/>
              </a:xfrm>
              <a:custGeom>
                <a:avLst/>
                <a:gdLst>
                  <a:gd name="T0" fmla="+- 0 6738 6733"/>
                  <a:gd name="T1" fmla="*/ T0 w 115"/>
                  <a:gd name="T2" fmla="+- 0 12263 12263"/>
                  <a:gd name="T3" fmla="*/ 12263 h 568"/>
                  <a:gd name="T4" fmla="+- 0 6733 6733"/>
                  <a:gd name="T5" fmla="*/ T4 w 115"/>
                  <a:gd name="T6" fmla="+- 0 12263 12263"/>
                  <a:gd name="T7" fmla="*/ 12263 h 568"/>
                  <a:gd name="T8" fmla="+- 0 6733 6733"/>
                  <a:gd name="T9" fmla="*/ T8 w 115"/>
                  <a:gd name="T10" fmla="+- 0 12831 12263"/>
                  <a:gd name="T11" fmla="*/ 12831 h 568"/>
                  <a:gd name="T12" fmla="+- 0 6848 6733"/>
                  <a:gd name="T13" fmla="*/ T12 w 115"/>
                  <a:gd name="T14" fmla="+- 0 12831 12263"/>
                  <a:gd name="T15" fmla="*/ 12831 h 568"/>
                </a:gdLst>
                <a:ahLst/>
                <a:cxnLst>
                  <a:cxn ang="0">
                    <a:pos x="T1" y="T3"/>
                  </a:cxn>
                  <a:cxn ang="0">
                    <a:pos x="T5" y="T7"/>
                  </a:cxn>
                  <a:cxn ang="0">
                    <a:pos x="T9" y="T11"/>
                  </a:cxn>
                  <a:cxn ang="0">
                    <a:pos x="T13" y="T15"/>
                  </a:cxn>
                </a:cxnLst>
                <a:rect l="0" t="0" r="r" b="b"/>
                <a:pathLst>
                  <a:path w="115" h="568">
                    <a:moveTo>
                      <a:pt x="5" y="0"/>
                    </a:moveTo>
                    <a:lnTo>
                      <a:pt x="0" y="0"/>
                    </a:lnTo>
                    <a:lnTo>
                      <a:pt x="0" y="568"/>
                    </a:lnTo>
                    <a:lnTo>
                      <a:pt x="115" y="56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3" name="Group 214"/>
            <p:cNvGrpSpPr>
              <a:grpSpLocks/>
            </p:cNvGrpSpPr>
            <p:nvPr/>
          </p:nvGrpSpPr>
          <p:grpSpPr bwMode="auto">
            <a:xfrm>
              <a:off x="6783" y="12933"/>
              <a:ext cx="65" cy="102"/>
              <a:chOff x="6783" y="12933"/>
              <a:chExt cx="65" cy="102"/>
            </a:xfrm>
          </p:grpSpPr>
          <p:sp>
            <p:nvSpPr>
              <p:cNvPr id="1366" name="Freeform 215"/>
              <p:cNvSpPr>
                <a:spLocks/>
              </p:cNvSpPr>
              <p:nvPr/>
            </p:nvSpPr>
            <p:spPr bwMode="auto">
              <a:xfrm>
                <a:off x="6783" y="12933"/>
                <a:ext cx="65" cy="102"/>
              </a:xfrm>
              <a:custGeom>
                <a:avLst/>
                <a:gdLst>
                  <a:gd name="T0" fmla="+- 0 6848 6783"/>
                  <a:gd name="T1" fmla="*/ T0 w 65"/>
                  <a:gd name="T2" fmla="+- 0 12933 12933"/>
                  <a:gd name="T3" fmla="*/ 12933 h 102"/>
                  <a:gd name="T4" fmla="+- 0 6783 6783"/>
                  <a:gd name="T5" fmla="*/ T4 w 65"/>
                  <a:gd name="T6" fmla="+- 0 12933 12933"/>
                  <a:gd name="T7" fmla="*/ 12933 h 102"/>
                  <a:gd name="T8" fmla="+- 0 6783 6783"/>
                  <a:gd name="T9" fmla="*/ T8 w 65"/>
                  <a:gd name="T10" fmla="+- 0 13035 12933"/>
                  <a:gd name="T11" fmla="*/ 13035 h 102"/>
                  <a:gd name="T12" fmla="+- 0 6848 6783"/>
                  <a:gd name="T13" fmla="*/ T12 w 65"/>
                  <a:gd name="T14" fmla="+- 0 13035 12933"/>
                  <a:gd name="T15" fmla="*/ 13035 h 102"/>
                </a:gdLst>
                <a:ahLst/>
                <a:cxnLst>
                  <a:cxn ang="0">
                    <a:pos x="T1" y="T3"/>
                  </a:cxn>
                  <a:cxn ang="0">
                    <a:pos x="T5" y="T7"/>
                  </a:cxn>
                  <a:cxn ang="0">
                    <a:pos x="T9" y="T11"/>
                  </a:cxn>
                  <a:cxn ang="0">
                    <a:pos x="T13" y="T15"/>
                  </a:cxn>
                </a:cxnLst>
                <a:rect l="0" t="0" r="r" b="b"/>
                <a:pathLst>
                  <a:path w="65" h="102">
                    <a:moveTo>
                      <a:pt x="65" y="0"/>
                    </a:moveTo>
                    <a:lnTo>
                      <a:pt x="0" y="0"/>
                    </a:lnTo>
                    <a:lnTo>
                      <a:pt x="0" y="102"/>
                    </a:lnTo>
                    <a:lnTo>
                      <a:pt x="65" y="10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4" name="Group 216"/>
            <p:cNvGrpSpPr>
              <a:grpSpLocks/>
            </p:cNvGrpSpPr>
            <p:nvPr/>
          </p:nvGrpSpPr>
          <p:grpSpPr bwMode="auto">
            <a:xfrm>
              <a:off x="6718" y="12547"/>
              <a:ext cx="65" cy="437"/>
              <a:chOff x="6718" y="12547"/>
              <a:chExt cx="65" cy="437"/>
            </a:xfrm>
          </p:grpSpPr>
          <p:sp>
            <p:nvSpPr>
              <p:cNvPr id="1365" name="Freeform 217"/>
              <p:cNvSpPr>
                <a:spLocks/>
              </p:cNvSpPr>
              <p:nvPr/>
            </p:nvSpPr>
            <p:spPr bwMode="auto">
              <a:xfrm>
                <a:off x="6718" y="12547"/>
                <a:ext cx="65" cy="437"/>
              </a:xfrm>
              <a:custGeom>
                <a:avLst/>
                <a:gdLst>
                  <a:gd name="T0" fmla="+- 0 6733 6718"/>
                  <a:gd name="T1" fmla="*/ T0 w 65"/>
                  <a:gd name="T2" fmla="+- 0 12547 12547"/>
                  <a:gd name="T3" fmla="*/ 12547 h 437"/>
                  <a:gd name="T4" fmla="+- 0 6718 6718"/>
                  <a:gd name="T5" fmla="*/ T4 w 65"/>
                  <a:gd name="T6" fmla="+- 0 12547 12547"/>
                  <a:gd name="T7" fmla="*/ 12547 h 437"/>
                  <a:gd name="T8" fmla="+- 0 6718 6718"/>
                  <a:gd name="T9" fmla="*/ T8 w 65"/>
                  <a:gd name="T10" fmla="+- 0 12985 12547"/>
                  <a:gd name="T11" fmla="*/ 12985 h 437"/>
                  <a:gd name="T12" fmla="+- 0 6783 6718"/>
                  <a:gd name="T13" fmla="*/ T12 w 65"/>
                  <a:gd name="T14" fmla="+- 0 12985 12547"/>
                  <a:gd name="T15" fmla="*/ 12985 h 437"/>
                </a:gdLst>
                <a:ahLst/>
                <a:cxnLst>
                  <a:cxn ang="0">
                    <a:pos x="T1" y="T3"/>
                  </a:cxn>
                  <a:cxn ang="0">
                    <a:pos x="T5" y="T7"/>
                  </a:cxn>
                  <a:cxn ang="0">
                    <a:pos x="T9" y="T11"/>
                  </a:cxn>
                  <a:cxn ang="0">
                    <a:pos x="T13" y="T15"/>
                  </a:cxn>
                </a:cxnLst>
                <a:rect l="0" t="0" r="r" b="b"/>
                <a:pathLst>
                  <a:path w="65" h="437">
                    <a:moveTo>
                      <a:pt x="15" y="0"/>
                    </a:moveTo>
                    <a:lnTo>
                      <a:pt x="0" y="0"/>
                    </a:lnTo>
                    <a:lnTo>
                      <a:pt x="0" y="438"/>
                    </a:lnTo>
                    <a:lnTo>
                      <a:pt x="65" y="43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5" name="Group 218"/>
            <p:cNvGrpSpPr>
              <a:grpSpLocks/>
            </p:cNvGrpSpPr>
            <p:nvPr/>
          </p:nvGrpSpPr>
          <p:grpSpPr bwMode="auto">
            <a:xfrm>
              <a:off x="6696" y="12767"/>
              <a:ext cx="153" cy="371"/>
              <a:chOff x="6696" y="12767"/>
              <a:chExt cx="153" cy="371"/>
            </a:xfrm>
          </p:grpSpPr>
          <p:sp>
            <p:nvSpPr>
              <p:cNvPr id="1364" name="Freeform 219"/>
              <p:cNvSpPr>
                <a:spLocks/>
              </p:cNvSpPr>
              <p:nvPr/>
            </p:nvSpPr>
            <p:spPr bwMode="auto">
              <a:xfrm>
                <a:off x="6696" y="12767"/>
                <a:ext cx="153" cy="371"/>
              </a:xfrm>
              <a:custGeom>
                <a:avLst/>
                <a:gdLst>
                  <a:gd name="T0" fmla="+- 0 6718 6696"/>
                  <a:gd name="T1" fmla="*/ T0 w 153"/>
                  <a:gd name="T2" fmla="+- 0 12767 12767"/>
                  <a:gd name="T3" fmla="*/ 12767 h 371"/>
                  <a:gd name="T4" fmla="+- 0 6696 6696"/>
                  <a:gd name="T5" fmla="*/ T4 w 153"/>
                  <a:gd name="T6" fmla="+- 0 12767 12767"/>
                  <a:gd name="T7" fmla="*/ 12767 h 371"/>
                  <a:gd name="T8" fmla="+- 0 6696 6696"/>
                  <a:gd name="T9" fmla="*/ T8 w 153"/>
                  <a:gd name="T10" fmla="+- 0 13137 12767"/>
                  <a:gd name="T11" fmla="*/ 13137 h 371"/>
                  <a:gd name="T12" fmla="+- 0 6848 6696"/>
                  <a:gd name="T13" fmla="*/ T12 w 153"/>
                  <a:gd name="T14" fmla="+- 0 13137 12767"/>
                  <a:gd name="T15" fmla="*/ 13137 h 371"/>
                </a:gdLst>
                <a:ahLst/>
                <a:cxnLst>
                  <a:cxn ang="0">
                    <a:pos x="T1" y="T3"/>
                  </a:cxn>
                  <a:cxn ang="0">
                    <a:pos x="T5" y="T7"/>
                  </a:cxn>
                  <a:cxn ang="0">
                    <a:pos x="T9" y="T11"/>
                  </a:cxn>
                  <a:cxn ang="0">
                    <a:pos x="T13" y="T15"/>
                  </a:cxn>
                </a:cxnLst>
                <a:rect l="0" t="0" r="r" b="b"/>
                <a:pathLst>
                  <a:path w="153" h="371">
                    <a:moveTo>
                      <a:pt x="22" y="0"/>
                    </a:moveTo>
                    <a:lnTo>
                      <a:pt x="0" y="0"/>
                    </a:lnTo>
                    <a:lnTo>
                      <a:pt x="0" y="370"/>
                    </a:lnTo>
                    <a:lnTo>
                      <a:pt x="152" y="37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6" name="Group 220"/>
            <p:cNvGrpSpPr>
              <a:grpSpLocks/>
            </p:cNvGrpSpPr>
            <p:nvPr/>
          </p:nvGrpSpPr>
          <p:grpSpPr bwMode="auto">
            <a:xfrm>
              <a:off x="6693" y="12951"/>
              <a:ext cx="155" cy="288"/>
              <a:chOff x="6693" y="12951"/>
              <a:chExt cx="155" cy="288"/>
            </a:xfrm>
          </p:grpSpPr>
          <p:sp>
            <p:nvSpPr>
              <p:cNvPr id="1363" name="Freeform 221"/>
              <p:cNvSpPr>
                <a:spLocks/>
              </p:cNvSpPr>
              <p:nvPr/>
            </p:nvSpPr>
            <p:spPr bwMode="auto">
              <a:xfrm>
                <a:off x="6693" y="12951"/>
                <a:ext cx="155" cy="288"/>
              </a:xfrm>
              <a:custGeom>
                <a:avLst/>
                <a:gdLst>
                  <a:gd name="T0" fmla="+- 0 6696 6693"/>
                  <a:gd name="T1" fmla="*/ T0 w 155"/>
                  <a:gd name="T2" fmla="+- 0 12951 12951"/>
                  <a:gd name="T3" fmla="*/ 12951 h 288"/>
                  <a:gd name="T4" fmla="+- 0 6693 6693"/>
                  <a:gd name="T5" fmla="*/ T4 w 155"/>
                  <a:gd name="T6" fmla="+- 0 12951 12951"/>
                  <a:gd name="T7" fmla="*/ 12951 h 288"/>
                  <a:gd name="T8" fmla="+- 0 6693 6693"/>
                  <a:gd name="T9" fmla="*/ T8 w 155"/>
                  <a:gd name="T10" fmla="+- 0 13239 12951"/>
                  <a:gd name="T11" fmla="*/ 13239 h 288"/>
                  <a:gd name="T12" fmla="+- 0 6848 6693"/>
                  <a:gd name="T13" fmla="*/ T12 w 155"/>
                  <a:gd name="T14" fmla="+- 0 13239 12951"/>
                  <a:gd name="T15" fmla="*/ 13239 h 288"/>
                </a:gdLst>
                <a:ahLst/>
                <a:cxnLst>
                  <a:cxn ang="0">
                    <a:pos x="T1" y="T3"/>
                  </a:cxn>
                  <a:cxn ang="0">
                    <a:pos x="T5" y="T7"/>
                  </a:cxn>
                  <a:cxn ang="0">
                    <a:pos x="T9" y="T11"/>
                  </a:cxn>
                  <a:cxn ang="0">
                    <a:pos x="T13" y="T15"/>
                  </a:cxn>
                </a:cxnLst>
                <a:rect l="0" t="0" r="r" b="b"/>
                <a:pathLst>
                  <a:path w="155" h="288">
                    <a:moveTo>
                      <a:pt x="3" y="0"/>
                    </a:moveTo>
                    <a:lnTo>
                      <a:pt x="0" y="0"/>
                    </a:lnTo>
                    <a:lnTo>
                      <a:pt x="0" y="288"/>
                    </a:lnTo>
                    <a:lnTo>
                      <a:pt x="155" y="28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7" name="Group 222"/>
            <p:cNvGrpSpPr>
              <a:grpSpLocks/>
            </p:cNvGrpSpPr>
            <p:nvPr/>
          </p:nvGrpSpPr>
          <p:grpSpPr bwMode="auto">
            <a:xfrm>
              <a:off x="6689" y="13095"/>
              <a:ext cx="159" cy="246"/>
              <a:chOff x="6689" y="13095"/>
              <a:chExt cx="159" cy="246"/>
            </a:xfrm>
          </p:grpSpPr>
          <p:sp>
            <p:nvSpPr>
              <p:cNvPr id="1362" name="Freeform 223"/>
              <p:cNvSpPr>
                <a:spLocks/>
              </p:cNvSpPr>
              <p:nvPr/>
            </p:nvSpPr>
            <p:spPr bwMode="auto">
              <a:xfrm>
                <a:off x="6689" y="13095"/>
                <a:ext cx="159" cy="246"/>
              </a:xfrm>
              <a:custGeom>
                <a:avLst/>
                <a:gdLst>
                  <a:gd name="T0" fmla="+- 0 6693 6689"/>
                  <a:gd name="T1" fmla="*/ T0 w 159"/>
                  <a:gd name="T2" fmla="+- 0 13095 13095"/>
                  <a:gd name="T3" fmla="*/ 13095 h 246"/>
                  <a:gd name="T4" fmla="+- 0 6689 6689"/>
                  <a:gd name="T5" fmla="*/ T4 w 159"/>
                  <a:gd name="T6" fmla="+- 0 13095 13095"/>
                  <a:gd name="T7" fmla="*/ 13095 h 246"/>
                  <a:gd name="T8" fmla="+- 0 6689 6689"/>
                  <a:gd name="T9" fmla="*/ T8 w 159"/>
                  <a:gd name="T10" fmla="+- 0 13341 13095"/>
                  <a:gd name="T11" fmla="*/ 13341 h 246"/>
                  <a:gd name="T12" fmla="+- 0 6848 6689"/>
                  <a:gd name="T13" fmla="*/ T12 w 159"/>
                  <a:gd name="T14" fmla="+- 0 13341 13095"/>
                  <a:gd name="T15" fmla="*/ 13341 h 246"/>
                </a:gdLst>
                <a:ahLst/>
                <a:cxnLst>
                  <a:cxn ang="0">
                    <a:pos x="T1" y="T3"/>
                  </a:cxn>
                  <a:cxn ang="0">
                    <a:pos x="T5" y="T7"/>
                  </a:cxn>
                  <a:cxn ang="0">
                    <a:pos x="T9" y="T11"/>
                  </a:cxn>
                  <a:cxn ang="0">
                    <a:pos x="T13" y="T15"/>
                  </a:cxn>
                </a:cxnLst>
                <a:rect l="0" t="0" r="r" b="b"/>
                <a:pathLst>
                  <a:path w="159" h="246">
                    <a:moveTo>
                      <a:pt x="4" y="0"/>
                    </a:moveTo>
                    <a:lnTo>
                      <a:pt x="0" y="0"/>
                    </a:lnTo>
                    <a:lnTo>
                      <a:pt x="0" y="246"/>
                    </a:lnTo>
                    <a:lnTo>
                      <a:pt x="159" y="24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8" name="Group 224"/>
            <p:cNvGrpSpPr>
              <a:grpSpLocks/>
            </p:cNvGrpSpPr>
            <p:nvPr/>
          </p:nvGrpSpPr>
          <p:grpSpPr bwMode="auto">
            <a:xfrm>
              <a:off x="6647" y="13218"/>
              <a:ext cx="201" cy="224"/>
              <a:chOff x="6647" y="13218"/>
              <a:chExt cx="201" cy="224"/>
            </a:xfrm>
          </p:grpSpPr>
          <p:sp>
            <p:nvSpPr>
              <p:cNvPr id="1361" name="Freeform 225"/>
              <p:cNvSpPr>
                <a:spLocks/>
              </p:cNvSpPr>
              <p:nvPr/>
            </p:nvSpPr>
            <p:spPr bwMode="auto">
              <a:xfrm>
                <a:off x="6647" y="13218"/>
                <a:ext cx="201" cy="224"/>
              </a:xfrm>
              <a:custGeom>
                <a:avLst/>
                <a:gdLst>
                  <a:gd name="T0" fmla="+- 0 6689 6647"/>
                  <a:gd name="T1" fmla="*/ T0 w 201"/>
                  <a:gd name="T2" fmla="+- 0 13218 13218"/>
                  <a:gd name="T3" fmla="*/ 13218 h 224"/>
                  <a:gd name="T4" fmla="+- 0 6647 6647"/>
                  <a:gd name="T5" fmla="*/ T4 w 201"/>
                  <a:gd name="T6" fmla="+- 0 13218 13218"/>
                  <a:gd name="T7" fmla="*/ 13218 h 224"/>
                  <a:gd name="T8" fmla="+- 0 6647 6647"/>
                  <a:gd name="T9" fmla="*/ T8 w 201"/>
                  <a:gd name="T10" fmla="+- 0 13442 13218"/>
                  <a:gd name="T11" fmla="*/ 13442 h 224"/>
                  <a:gd name="T12" fmla="+- 0 6848 6647"/>
                  <a:gd name="T13" fmla="*/ T12 w 201"/>
                  <a:gd name="T14" fmla="+- 0 13442 13218"/>
                  <a:gd name="T15" fmla="*/ 13442 h 224"/>
                </a:gdLst>
                <a:ahLst/>
                <a:cxnLst>
                  <a:cxn ang="0">
                    <a:pos x="T1" y="T3"/>
                  </a:cxn>
                  <a:cxn ang="0">
                    <a:pos x="T5" y="T7"/>
                  </a:cxn>
                  <a:cxn ang="0">
                    <a:pos x="T9" y="T11"/>
                  </a:cxn>
                  <a:cxn ang="0">
                    <a:pos x="T13" y="T15"/>
                  </a:cxn>
                </a:cxnLst>
                <a:rect l="0" t="0" r="r" b="b"/>
                <a:pathLst>
                  <a:path w="201" h="224">
                    <a:moveTo>
                      <a:pt x="42" y="0"/>
                    </a:moveTo>
                    <a:lnTo>
                      <a:pt x="0" y="0"/>
                    </a:lnTo>
                    <a:lnTo>
                      <a:pt x="0" y="224"/>
                    </a:lnTo>
                    <a:lnTo>
                      <a:pt x="201" y="22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9" name="Group 226"/>
            <p:cNvGrpSpPr>
              <a:grpSpLocks/>
            </p:cNvGrpSpPr>
            <p:nvPr/>
          </p:nvGrpSpPr>
          <p:grpSpPr bwMode="auto">
            <a:xfrm>
              <a:off x="6625" y="13330"/>
              <a:ext cx="223" cy="214"/>
              <a:chOff x="6625" y="13330"/>
              <a:chExt cx="223" cy="214"/>
            </a:xfrm>
          </p:grpSpPr>
          <p:sp>
            <p:nvSpPr>
              <p:cNvPr id="1360" name="Freeform 227"/>
              <p:cNvSpPr>
                <a:spLocks/>
              </p:cNvSpPr>
              <p:nvPr/>
            </p:nvSpPr>
            <p:spPr bwMode="auto">
              <a:xfrm>
                <a:off x="6625" y="13330"/>
                <a:ext cx="223" cy="214"/>
              </a:xfrm>
              <a:custGeom>
                <a:avLst/>
                <a:gdLst>
                  <a:gd name="T0" fmla="+- 0 6647 6625"/>
                  <a:gd name="T1" fmla="*/ T0 w 223"/>
                  <a:gd name="T2" fmla="+- 0 13330 13330"/>
                  <a:gd name="T3" fmla="*/ 13330 h 214"/>
                  <a:gd name="T4" fmla="+- 0 6625 6625"/>
                  <a:gd name="T5" fmla="*/ T4 w 223"/>
                  <a:gd name="T6" fmla="+- 0 13330 13330"/>
                  <a:gd name="T7" fmla="*/ 13330 h 214"/>
                  <a:gd name="T8" fmla="+- 0 6625 6625"/>
                  <a:gd name="T9" fmla="*/ T8 w 223"/>
                  <a:gd name="T10" fmla="+- 0 13544 13330"/>
                  <a:gd name="T11" fmla="*/ 13544 h 214"/>
                  <a:gd name="T12" fmla="+- 0 6848 6625"/>
                  <a:gd name="T13" fmla="*/ T12 w 223"/>
                  <a:gd name="T14" fmla="+- 0 13544 13330"/>
                  <a:gd name="T15" fmla="*/ 13544 h 214"/>
                </a:gdLst>
                <a:ahLst/>
                <a:cxnLst>
                  <a:cxn ang="0">
                    <a:pos x="T1" y="T3"/>
                  </a:cxn>
                  <a:cxn ang="0">
                    <a:pos x="T5" y="T7"/>
                  </a:cxn>
                  <a:cxn ang="0">
                    <a:pos x="T9" y="T11"/>
                  </a:cxn>
                  <a:cxn ang="0">
                    <a:pos x="T13" y="T15"/>
                  </a:cxn>
                </a:cxnLst>
                <a:rect l="0" t="0" r="r" b="b"/>
                <a:pathLst>
                  <a:path w="223" h="214">
                    <a:moveTo>
                      <a:pt x="22" y="0"/>
                    </a:moveTo>
                    <a:lnTo>
                      <a:pt x="0" y="0"/>
                    </a:lnTo>
                    <a:lnTo>
                      <a:pt x="0" y="214"/>
                    </a:lnTo>
                    <a:lnTo>
                      <a:pt x="223" y="21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0" name="Group 228"/>
            <p:cNvGrpSpPr>
              <a:grpSpLocks/>
            </p:cNvGrpSpPr>
            <p:nvPr/>
          </p:nvGrpSpPr>
          <p:grpSpPr bwMode="auto">
            <a:xfrm>
              <a:off x="6602" y="10676"/>
              <a:ext cx="46" cy="2761"/>
              <a:chOff x="6602" y="10676"/>
              <a:chExt cx="46" cy="2761"/>
            </a:xfrm>
          </p:grpSpPr>
          <p:sp>
            <p:nvSpPr>
              <p:cNvPr id="1359" name="Freeform 229"/>
              <p:cNvSpPr>
                <a:spLocks/>
              </p:cNvSpPr>
              <p:nvPr/>
            </p:nvSpPr>
            <p:spPr bwMode="auto">
              <a:xfrm>
                <a:off x="6602" y="10676"/>
                <a:ext cx="46" cy="2761"/>
              </a:xfrm>
              <a:custGeom>
                <a:avLst/>
                <a:gdLst>
                  <a:gd name="T0" fmla="+- 0 6647 6602"/>
                  <a:gd name="T1" fmla="*/ T0 w 46"/>
                  <a:gd name="T2" fmla="+- 0 10676 10676"/>
                  <a:gd name="T3" fmla="*/ 10676 h 2761"/>
                  <a:gd name="T4" fmla="+- 0 6602 6602"/>
                  <a:gd name="T5" fmla="*/ T4 w 46"/>
                  <a:gd name="T6" fmla="+- 0 10676 10676"/>
                  <a:gd name="T7" fmla="*/ 10676 h 2761"/>
                  <a:gd name="T8" fmla="+- 0 6602 6602"/>
                  <a:gd name="T9" fmla="*/ T8 w 46"/>
                  <a:gd name="T10" fmla="+- 0 13437 10676"/>
                  <a:gd name="T11" fmla="*/ 13437 h 2761"/>
                  <a:gd name="T12" fmla="+- 0 6625 6602"/>
                  <a:gd name="T13" fmla="*/ T12 w 46"/>
                  <a:gd name="T14" fmla="+- 0 13437 10676"/>
                  <a:gd name="T15" fmla="*/ 13437 h 2761"/>
                </a:gdLst>
                <a:ahLst/>
                <a:cxnLst>
                  <a:cxn ang="0">
                    <a:pos x="T1" y="T3"/>
                  </a:cxn>
                  <a:cxn ang="0">
                    <a:pos x="T5" y="T7"/>
                  </a:cxn>
                  <a:cxn ang="0">
                    <a:pos x="T9" y="T11"/>
                  </a:cxn>
                  <a:cxn ang="0">
                    <a:pos x="T13" y="T15"/>
                  </a:cxn>
                </a:cxnLst>
                <a:rect l="0" t="0" r="r" b="b"/>
                <a:pathLst>
                  <a:path w="46" h="2761">
                    <a:moveTo>
                      <a:pt x="45" y="0"/>
                    </a:moveTo>
                    <a:lnTo>
                      <a:pt x="0" y="0"/>
                    </a:lnTo>
                    <a:lnTo>
                      <a:pt x="0" y="2761"/>
                    </a:lnTo>
                    <a:lnTo>
                      <a:pt x="23" y="276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1" name="Group 230"/>
            <p:cNvGrpSpPr>
              <a:grpSpLocks/>
            </p:cNvGrpSpPr>
            <p:nvPr/>
          </p:nvGrpSpPr>
          <p:grpSpPr bwMode="auto">
            <a:xfrm>
              <a:off x="6690" y="13747"/>
              <a:ext cx="158" cy="103"/>
              <a:chOff x="6690" y="13747"/>
              <a:chExt cx="158" cy="103"/>
            </a:xfrm>
          </p:grpSpPr>
          <p:sp>
            <p:nvSpPr>
              <p:cNvPr id="1358" name="Freeform 231"/>
              <p:cNvSpPr>
                <a:spLocks/>
              </p:cNvSpPr>
              <p:nvPr/>
            </p:nvSpPr>
            <p:spPr bwMode="auto">
              <a:xfrm>
                <a:off x="6690" y="13747"/>
                <a:ext cx="158" cy="103"/>
              </a:xfrm>
              <a:custGeom>
                <a:avLst/>
                <a:gdLst>
                  <a:gd name="T0" fmla="+- 0 6848 6690"/>
                  <a:gd name="T1" fmla="*/ T0 w 158"/>
                  <a:gd name="T2" fmla="+- 0 13747 13747"/>
                  <a:gd name="T3" fmla="*/ 13747 h 103"/>
                  <a:gd name="T4" fmla="+- 0 6690 6690"/>
                  <a:gd name="T5" fmla="*/ T4 w 158"/>
                  <a:gd name="T6" fmla="+- 0 13747 13747"/>
                  <a:gd name="T7" fmla="*/ 13747 h 103"/>
                  <a:gd name="T8" fmla="+- 0 6690 6690"/>
                  <a:gd name="T9" fmla="*/ T8 w 158"/>
                  <a:gd name="T10" fmla="+- 0 13850 13747"/>
                  <a:gd name="T11" fmla="*/ 13850 h 103"/>
                  <a:gd name="T12" fmla="+- 0 6848 6690"/>
                  <a:gd name="T13" fmla="*/ T12 w 158"/>
                  <a:gd name="T14" fmla="+- 0 13850 13747"/>
                  <a:gd name="T15" fmla="*/ 13850 h 103"/>
                </a:gdLst>
                <a:ahLst/>
                <a:cxnLst>
                  <a:cxn ang="0">
                    <a:pos x="T1" y="T3"/>
                  </a:cxn>
                  <a:cxn ang="0">
                    <a:pos x="T5" y="T7"/>
                  </a:cxn>
                  <a:cxn ang="0">
                    <a:pos x="T9" y="T11"/>
                  </a:cxn>
                  <a:cxn ang="0">
                    <a:pos x="T13" y="T15"/>
                  </a:cxn>
                </a:cxnLst>
                <a:rect l="0" t="0" r="r" b="b"/>
                <a:pathLst>
                  <a:path w="158" h="103">
                    <a:moveTo>
                      <a:pt x="158" y="0"/>
                    </a:moveTo>
                    <a:lnTo>
                      <a:pt x="0" y="0"/>
                    </a:lnTo>
                    <a:lnTo>
                      <a:pt x="0" y="103"/>
                    </a:lnTo>
                    <a:lnTo>
                      <a:pt x="158" y="10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2" name="Group 232"/>
            <p:cNvGrpSpPr>
              <a:grpSpLocks/>
            </p:cNvGrpSpPr>
            <p:nvPr/>
          </p:nvGrpSpPr>
          <p:grpSpPr bwMode="auto">
            <a:xfrm>
              <a:off x="6648" y="13646"/>
              <a:ext cx="200" cy="153"/>
              <a:chOff x="6648" y="13646"/>
              <a:chExt cx="200" cy="153"/>
            </a:xfrm>
          </p:grpSpPr>
          <p:sp>
            <p:nvSpPr>
              <p:cNvPr id="1357" name="Freeform 233"/>
              <p:cNvSpPr>
                <a:spLocks/>
              </p:cNvSpPr>
              <p:nvPr/>
            </p:nvSpPr>
            <p:spPr bwMode="auto">
              <a:xfrm>
                <a:off x="6648" y="13646"/>
                <a:ext cx="200" cy="153"/>
              </a:xfrm>
              <a:custGeom>
                <a:avLst/>
                <a:gdLst>
                  <a:gd name="T0" fmla="+- 0 6848 6648"/>
                  <a:gd name="T1" fmla="*/ T0 w 200"/>
                  <a:gd name="T2" fmla="+- 0 13646 13646"/>
                  <a:gd name="T3" fmla="*/ 13646 h 153"/>
                  <a:gd name="T4" fmla="+- 0 6648 6648"/>
                  <a:gd name="T5" fmla="*/ T4 w 200"/>
                  <a:gd name="T6" fmla="+- 0 13646 13646"/>
                  <a:gd name="T7" fmla="*/ 13646 h 153"/>
                  <a:gd name="T8" fmla="+- 0 6648 6648"/>
                  <a:gd name="T9" fmla="*/ T8 w 200"/>
                  <a:gd name="T10" fmla="+- 0 13799 13646"/>
                  <a:gd name="T11" fmla="*/ 13799 h 153"/>
                  <a:gd name="T12" fmla="+- 0 6690 6648"/>
                  <a:gd name="T13" fmla="*/ T12 w 200"/>
                  <a:gd name="T14" fmla="+- 0 13799 13646"/>
                  <a:gd name="T15" fmla="*/ 13799 h 153"/>
                </a:gdLst>
                <a:ahLst/>
                <a:cxnLst>
                  <a:cxn ang="0">
                    <a:pos x="T1" y="T3"/>
                  </a:cxn>
                  <a:cxn ang="0">
                    <a:pos x="T5" y="T7"/>
                  </a:cxn>
                  <a:cxn ang="0">
                    <a:pos x="T9" y="T11"/>
                  </a:cxn>
                  <a:cxn ang="0">
                    <a:pos x="T13" y="T15"/>
                  </a:cxn>
                </a:cxnLst>
                <a:rect l="0" t="0" r="r" b="b"/>
                <a:pathLst>
                  <a:path w="200" h="153">
                    <a:moveTo>
                      <a:pt x="200" y="0"/>
                    </a:moveTo>
                    <a:lnTo>
                      <a:pt x="0" y="0"/>
                    </a:lnTo>
                    <a:lnTo>
                      <a:pt x="0" y="153"/>
                    </a:lnTo>
                    <a:lnTo>
                      <a:pt x="42" y="1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3" name="Group 234"/>
            <p:cNvGrpSpPr>
              <a:grpSpLocks/>
            </p:cNvGrpSpPr>
            <p:nvPr/>
          </p:nvGrpSpPr>
          <p:grpSpPr bwMode="auto">
            <a:xfrm>
              <a:off x="6624" y="13723"/>
              <a:ext cx="224" cy="229"/>
              <a:chOff x="6624" y="13723"/>
              <a:chExt cx="224" cy="229"/>
            </a:xfrm>
          </p:grpSpPr>
          <p:sp>
            <p:nvSpPr>
              <p:cNvPr id="1356" name="Freeform 235"/>
              <p:cNvSpPr>
                <a:spLocks/>
              </p:cNvSpPr>
              <p:nvPr/>
            </p:nvSpPr>
            <p:spPr bwMode="auto">
              <a:xfrm>
                <a:off x="6624" y="13723"/>
                <a:ext cx="224" cy="229"/>
              </a:xfrm>
              <a:custGeom>
                <a:avLst/>
                <a:gdLst>
                  <a:gd name="T0" fmla="+- 0 6648 6624"/>
                  <a:gd name="T1" fmla="*/ T0 w 224"/>
                  <a:gd name="T2" fmla="+- 0 13723 13723"/>
                  <a:gd name="T3" fmla="*/ 13723 h 229"/>
                  <a:gd name="T4" fmla="+- 0 6624 6624"/>
                  <a:gd name="T5" fmla="*/ T4 w 224"/>
                  <a:gd name="T6" fmla="+- 0 13723 13723"/>
                  <a:gd name="T7" fmla="*/ 13723 h 229"/>
                  <a:gd name="T8" fmla="+- 0 6624 6624"/>
                  <a:gd name="T9" fmla="*/ T8 w 224"/>
                  <a:gd name="T10" fmla="+- 0 13952 13723"/>
                  <a:gd name="T11" fmla="*/ 13952 h 229"/>
                  <a:gd name="T12" fmla="+- 0 6848 6624"/>
                  <a:gd name="T13" fmla="*/ T12 w 224"/>
                  <a:gd name="T14" fmla="+- 0 13952 13723"/>
                  <a:gd name="T15" fmla="*/ 13952 h 229"/>
                </a:gdLst>
                <a:ahLst/>
                <a:cxnLst>
                  <a:cxn ang="0">
                    <a:pos x="T1" y="T3"/>
                  </a:cxn>
                  <a:cxn ang="0">
                    <a:pos x="T5" y="T7"/>
                  </a:cxn>
                  <a:cxn ang="0">
                    <a:pos x="T9" y="T11"/>
                  </a:cxn>
                  <a:cxn ang="0">
                    <a:pos x="T13" y="T15"/>
                  </a:cxn>
                </a:cxnLst>
                <a:rect l="0" t="0" r="r" b="b"/>
                <a:pathLst>
                  <a:path w="224" h="229">
                    <a:moveTo>
                      <a:pt x="24" y="0"/>
                    </a:moveTo>
                    <a:lnTo>
                      <a:pt x="0" y="0"/>
                    </a:lnTo>
                    <a:lnTo>
                      <a:pt x="0" y="229"/>
                    </a:lnTo>
                    <a:lnTo>
                      <a:pt x="224" y="2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4" name="Group 236"/>
            <p:cNvGrpSpPr>
              <a:grpSpLocks/>
            </p:cNvGrpSpPr>
            <p:nvPr/>
          </p:nvGrpSpPr>
          <p:grpSpPr bwMode="auto">
            <a:xfrm>
              <a:off x="6581" y="12056"/>
              <a:ext cx="43" cy="1780"/>
              <a:chOff x="6581" y="12056"/>
              <a:chExt cx="43" cy="1780"/>
            </a:xfrm>
          </p:grpSpPr>
          <p:sp>
            <p:nvSpPr>
              <p:cNvPr id="1355" name="Freeform 237"/>
              <p:cNvSpPr>
                <a:spLocks/>
              </p:cNvSpPr>
              <p:nvPr/>
            </p:nvSpPr>
            <p:spPr bwMode="auto">
              <a:xfrm>
                <a:off x="6581" y="12056"/>
                <a:ext cx="43" cy="1780"/>
              </a:xfrm>
              <a:custGeom>
                <a:avLst/>
                <a:gdLst>
                  <a:gd name="T0" fmla="+- 0 6602 6581"/>
                  <a:gd name="T1" fmla="*/ T0 w 43"/>
                  <a:gd name="T2" fmla="+- 0 12056 12056"/>
                  <a:gd name="T3" fmla="*/ 12056 h 1780"/>
                  <a:gd name="T4" fmla="+- 0 6581 6581"/>
                  <a:gd name="T5" fmla="*/ T4 w 43"/>
                  <a:gd name="T6" fmla="+- 0 12056 12056"/>
                  <a:gd name="T7" fmla="*/ 12056 h 1780"/>
                  <a:gd name="T8" fmla="+- 0 6581 6581"/>
                  <a:gd name="T9" fmla="*/ T8 w 43"/>
                  <a:gd name="T10" fmla="+- 0 13837 12056"/>
                  <a:gd name="T11" fmla="*/ 13837 h 1780"/>
                  <a:gd name="T12" fmla="+- 0 6624 6581"/>
                  <a:gd name="T13" fmla="*/ T12 w 43"/>
                  <a:gd name="T14" fmla="+- 0 13837 12056"/>
                  <a:gd name="T15" fmla="*/ 13837 h 1780"/>
                </a:gdLst>
                <a:ahLst/>
                <a:cxnLst>
                  <a:cxn ang="0">
                    <a:pos x="T1" y="T3"/>
                  </a:cxn>
                  <a:cxn ang="0">
                    <a:pos x="T5" y="T7"/>
                  </a:cxn>
                  <a:cxn ang="0">
                    <a:pos x="T9" y="T11"/>
                  </a:cxn>
                  <a:cxn ang="0">
                    <a:pos x="T13" y="T15"/>
                  </a:cxn>
                </a:cxnLst>
                <a:rect l="0" t="0" r="r" b="b"/>
                <a:pathLst>
                  <a:path w="43" h="1780">
                    <a:moveTo>
                      <a:pt x="21" y="0"/>
                    </a:moveTo>
                    <a:lnTo>
                      <a:pt x="0" y="0"/>
                    </a:lnTo>
                    <a:lnTo>
                      <a:pt x="0" y="1781"/>
                    </a:lnTo>
                    <a:lnTo>
                      <a:pt x="43" y="178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5" name="Group 238"/>
            <p:cNvGrpSpPr>
              <a:grpSpLocks/>
            </p:cNvGrpSpPr>
            <p:nvPr/>
          </p:nvGrpSpPr>
          <p:grpSpPr bwMode="auto">
            <a:xfrm>
              <a:off x="6532" y="9058"/>
              <a:ext cx="69" cy="3889"/>
              <a:chOff x="6532" y="9058"/>
              <a:chExt cx="69" cy="3889"/>
            </a:xfrm>
          </p:grpSpPr>
          <p:sp>
            <p:nvSpPr>
              <p:cNvPr id="1354" name="Freeform 239"/>
              <p:cNvSpPr>
                <a:spLocks/>
              </p:cNvSpPr>
              <p:nvPr/>
            </p:nvSpPr>
            <p:spPr bwMode="auto">
              <a:xfrm>
                <a:off x="6532" y="9058"/>
                <a:ext cx="69" cy="3889"/>
              </a:xfrm>
              <a:custGeom>
                <a:avLst/>
                <a:gdLst>
                  <a:gd name="T0" fmla="+- 0 6601 6532"/>
                  <a:gd name="T1" fmla="*/ T0 w 69"/>
                  <a:gd name="T2" fmla="+- 0 9058 9058"/>
                  <a:gd name="T3" fmla="*/ 9058 h 3889"/>
                  <a:gd name="T4" fmla="+- 0 6532 6532"/>
                  <a:gd name="T5" fmla="*/ T4 w 69"/>
                  <a:gd name="T6" fmla="+- 0 9058 9058"/>
                  <a:gd name="T7" fmla="*/ 9058 h 3889"/>
                  <a:gd name="T8" fmla="+- 0 6532 6532"/>
                  <a:gd name="T9" fmla="*/ T8 w 69"/>
                  <a:gd name="T10" fmla="+- 0 12946 9058"/>
                  <a:gd name="T11" fmla="*/ 12946 h 3889"/>
                  <a:gd name="T12" fmla="+- 0 6581 6532"/>
                  <a:gd name="T13" fmla="*/ T12 w 69"/>
                  <a:gd name="T14" fmla="+- 0 12946 9058"/>
                  <a:gd name="T15" fmla="*/ 12946 h 3889"/>
                </a:gdLst>
                <a:ahLst/>
                <a:cxnLst>
                  <a:cxn ang="0">
                    <a:pos x="T1" y="T3"/>
                  </a:cxn>
                  <a:cxn ang="0">
                    <a:pos x="T5" y="T7"/>
                  </a:cxn>
                  <a:cxn ang="0">
                    <a:pos x="T9" y="T11"/>
                  </a:cxn>
                  <a:cxn ang="0">
                    <a:pos x="T13" y="T15"/>
                  </a:cxn>
                </a:cxnLst>
                <a:rect l="0" t="0" r="r" b="b"/>
                <a:pathLst>
                  <a:path w="69" h="3889">
                    <a:moveTo>
                      <a:pt x="69" y="0"/>
                    </a:moveTo>
                    <a:lnTo>
                      <a:pt x="0" y="0"/>
                    </a:lnTo>
                    <a:lnTo>
                      <a:pt x="0" y="3888"/>
                    </a:lnTo>
                    <a:lnTo>
                      <a:pt x="49" y="388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6" name="Group 240"/>
            <p:cNvGrpSpPr>
              <a:grpSpLocks/>
            </p:cNvGrpSpPr>
            <p:nvPr/>
          </p:nvGrpSpPr>
          <p:grpSpPr bwMode="auto">
            <a:xfrm>
              <a:off x="6892" y="2664"/>
              <a:ext cx="26" cy="14"/>
              <a:chOff x="6892" y="2664"/>
              <a:chExt cx="26" cy="14"/>
            </a:xfrm>
          </p:grpSpPr>
          <p:sp>
            <p:nvSpPr>
              <p:cNvPr id="1353" name="Freeform 241"/>
              <p:cNvSpPr>
                <a:spLocks/>
              </p:cNvSpPr>
              <p:nvPr/>
            </p:nvSpPr>
            <p:spPr bwMode="auto">
              <a:xfrm>
                <a:off x="6892" y="2664"/>
                <a:ext cx="26" cy="14"/>
              </a:xfrm>
              <a:custGeom>
                <a:avLst/>
                <a:gdLst>
                  <a:gd name="T0" fmla="+- 0 6892 6892"/>
                  <a:gd name="T1" fmla="*/ T0 w 26"/>
                  <a:gd name="T2" fmla="+- 0 2677 2664"/>
                  <a:gd name="T3" fmla="*/ 2677 h 14"/>
                  <a:gd name="T4" fmla="+- 0 6892 6892"/>
                  <a:gd name="T5" fmla="*/ T4 w 26"/>
                  <a:gd name="T6" fmla="+- 0 2664 2664"/>
                  <a:gd name="T7" fmla="*/ 2664 h 14"/>
                  <a:gd name="T8" fmla="+- 0 6918 6892"/>
                  <a:gd name="T9" fmla="*/ T8 w 26"/>
                  <a:gd name="T10" fmla="+- 0 2664 2664"/>
                  <a:gd name="T11" fmla="*/ 2664 h 14"/>
                  <a:gd name="T12" fmla="+- 0 6918 6892"/>
                  <a:gd name="T13" fmla="*/ T12 w 26"/>
                  <a:gd name="T14" fmla="+- 0 2677 2664"/>
                  <a:gd name="T15" fmla="*/ 2677 h 14"/>
                </a:gdLst>
                <a:ahLst/>
                <a:cxnLst>
                  <a:cxn ang="0">
                    <a:pos x="T1" y="T3"/>
                  </a:cxn>
                  <a:cxn ang="0">
                    <a:pos x="T5" y="T7"/>
                  </a:cxn>
                  <a:cxn ang="0">
                    <a:pos x="T9" y="T11"/>
                  </a:cxn>
                  <a:cxn ang="0">
                    <a:pos x="T13" y="T15"/>
                  </a:cxn>
                </a:cxnLst>
                <a:rect l="0" t="0" r="r" b="b"/>
                <a:pathLst>
                  <a:path w="26" h="14">
                    <a:moveTo>
                      <a:pt x="0" y="13"/>
                    </a:moveTo>
                    <a:lnTo>
                      <a:pt x="0" y="0"/>
                    </a:lnTo>
                    <a:lnTo>
                      <a:pt x="26" y="0"/>
                    </a:lnTo>
                    <a:lnTo>
                      <a:pt x="26" y="1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7" name="Group 242"/>
            <p:cNvGrpSpPr>
              <a:grpSpLocks/>
            </p:cNvGrpSpPr>
            <p:nvPr/>
          </p:nvGrpSpPr>
          <p:grpSpPr bwMode="auto">
            <a:xfrm>
              <a:off x="6944" y="2652"/>
              <a:ext cx="26" cy="25"/>
              <a:chOff x="6944" y="2652"/>
              <a:chExt cx="26" cy="25"/>
            </a:xfrm>
          </p:grpSpPr>
          <p:sp>
            <p:nvSpPr>
              <p:cNvPr id="1352" name="Freeform 243"/>
              <p:cNvSpPr>
                <a:spLocks/>
              </p:cNvSpPr>
              <p:nvPr/>
            </p:nvSpPr>
            <p:spPr bwMode="auto">
              <a:xfrm>
                <a:off x="6944" y="2652"/>
                <a:ext cx="26" cy="25"/>
              </a:xfrm>
              <a:custGeom>
                <a:avLst/>
                <a:gdLst>
                  <a:gd name="T0" fmla="+- 0 6944 6944"/>
                  <a:gd name="T1" fmla="*/ T0 w 26"/>
                  <a:gd name="T2" fmla="+- 0 2677 2652"/>
                  <a:gd name="T3" fmla="*/ 2677 h 25"/>
                  <a:gd name="T4" fmla="+- 0 6944 6944"/>
                  <a:gd name="T5" fmla="*/ T4 w 26"/>
                  <a:gd name="T6" fmla="+- 0 2652 2652"/>
                  <a:gd name="T7" fmla="*/ 2652 h 25"/>
                  <a:gd name="T8" fmla="+- 0 6970 6944"/>
                  <a:gd name="T9" fmla="*/ T8 w 26"/>
                  <a:gd name="T10" fmla="+- 0 2652 2652"/>
                  <a:gd name="T11" fmla="*/ 2652 h 25"/>
                  <a:gd name="T12" fmla="+- 0 6970 6944"/>
                  <a:gd name="T13" fmla="*/ T12 w 26"/>
                  <a:gd name="T14" fmla="+- 0 2677 2652"/>
                  <a:gd name="T15" fmla="*/ 2677 h 25"/>
                </a:gdLst>
                <a:ahLst/>
                <a:cxnLst>
                  <a:cxn ang="0">
                    <a:pos x="T1" y="T3"/>
                  </a:cxn>
                  <a:cxn ang="0">
                    <a:pos x="T5" y="T7"/>
                  </a:cxn>
                  <a:cxn ang="0">
                    <a:pos x="T9" y="T11"/>
                  </a:cxn>
                  <a:cxn ang="0">
                    <a:pos x="T13" y="T15"/>
                  </a:cxn>
                </a:cxnLst>
                <a:rect l="0" t="0" r="r" b="b"/>
                <a:pathLst>
                  <a:path w="26" h="25">
                    <a:moveTo>
                      <a:pt x="0" y="25"/>
                    </a:moveTo>
                    <a:lnTo>
                      <a:pt x="0" y="0"/>
                    </a:lnTo>
                    <a:lnTo>
                      <a:pt x="26" y="0"/>
                    </a:lnTo>
                    <a:lnTo>
                      <a:pt x="26" y="2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8" name="Group 244"/>
            <p:cNvGrpSpPr>
              <a:grpSpLocks/>
            </p:cNvGrpSpPr>
            <p:nvPr/>
          </p:nvGrpSpPr>
          <p:grpSpPr bwMode="auto">
            <a:xfrm>
              <a:off x="6905" y="2451"/>
              <a:ext cx="52" cy="212"/>
              <a:chOff x="6905" y="2451"/>
              <a:chExt cx="52" cy="212"/>
            </a:xfrm>
          </p:grpSpPr>
          <p:sp>
            <p:nvSpPr>
              <p:cNvPr id="1351" name="Freeform 245"/>
              <p:cNvSpPr>
                <a:spLocks/>
              </p:cNvSpPr>
              <p:nvPr/>
            </p:nvSpPr>
            <p:spPr bwMode="auto">
              <a:xfrm>
                <a:off x="6905" y="2451"/>
                <a:ext cx="52" cy="212"/>
              </a:xfrm>
              <a:custGeom>
                <a:avLst/>
                <a:gdLst>
                  <a:gd name="T0" fmla="+- 0 6905 6905"/>
                  <a:gd name="T1" fmla="*/ T0 w 52"/>
                  <a:gd name="T2" fmla="+- 0 2664 2451"/>
                  <a:gd name="T3" fmla="*/ 2664 h 212"/>
                  <a:gd name="T4" fmla="+- 0 6905 6905"/>
                  <a:gd name="T5" fmla="*/ T4 w 52"/>
                  <a:gd name="T6" fmla="+- 0 2451 2451"/>
                  <a:gd name="T7" fmla="*/ 2451 h 212"/>
                  <a:gd name="T8" fmla="+- 0 6957 6905"/>
                  <a:gd name="T9" fmla="*/ T8 w 52"/>
                  <a:gd name="T10" fmla="+- 0 2451 2451"/>
                  <a:gd name="T11" fmla="*/ 2451 h 212"/>
                  <a:gd name="T12" fmla="+- 0 6957 6905"/>
                  <a:gd name="T13" fmla="*/ T12 w 52"/>
                  <a:gd name="T14" fmla="+- 0 2652 2451"/>
                  <a:gd name="T15" fmla="*/ 2652 h 212"/>
                </a:gdLst>
                <a:ahLst/>
                <a:cxnLst>
                  <a:cxn ang="0">
                    <a:pos x="T1" y="T3"/>
                  </a:cxn>
                  <a:cxn ang="0">
                    <a:pos x="T5" y="T7"/>
                  </a:cxn>
                  <a:cxn ang="0">
                    <a:pos x="T9" y="T11"/>
                  </a:cxn>
                  <a:cxn ang="0">
                    <a:pos x="T13" y="T15"/>
                  </a:cxn>
                </a:cxnLst>
                <a:rect l="0" t="0" r="r" b="b"/>
                <a:pathLst>
                  <a:path w="52" h="212">
                    <a:moveTo>
                      <a:pt x="0" y="213"/>
                    </a:moveTo>
                    <a:lnTo>
                      <a:pt x="0" y="0"/>
                    </a:lnTo>
                    <a:lnTo>
                      <a:pt x="52" y="0"/>
                    </a:lnTo>
                    <a:lnTo>
                      <a:pt x="52" y="20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9" name="Group 246"/>
            <p:cNvGrpSpPr>
              <a:grpSpLocks/>
            </p:cNvGrpSpPr>
            <p:nvPr/>
          </p:nvGrpSpPr>
          <p:grpSpPr bwMode="auto">
            <a:xfrm>
              <a:off x="6996" y="2670"/>
              <a:ext cx="26" cy="8"/>
              <a:chOff x="6996" y="2670"/>
              <a:chExt cx="26" cy="8"/>
            </a:xfrm>
          </p:grpSpPr>
          <p:sp>
            <p:nvSpPr>
              <p:cNvPr id="1350" name="Freeform 247"/>
              <p:cNvSpPr>
                <a:spLocks/>
              </p:cNvSpPr>
              <p:nvPr/>
            </p:nvSpPr>
            <p:spPr bwMode="auto">
              <a:xfrm>
                <a:off x="6996" y="2670"/>
                <a:ext cx="26" cy="8"/>
              </a:xfrm>
              <a:custGeom>
                <a:avLst/>
                <a:gdLst>
                  <a:gd name="T0" fmla="+- 0 6996 6996"/>
                  <a:gd name="T1" fmla="*/ T0 w 26"/>
                  <a:gd name="T2" fmla="+- 0 2677 2670"/>
                  <a:gd name="T3" fmla="*/ 2677 h 8"/>
                  <a:gd name="T4" fmla="+- 0 6996 6996"/>
                  <a:gd name="T5" fmla="*/ T4 w 26"/>
                  <a:gd name="T6" fmla="+- 0 2670 2670"/>
                  <a:gd name="T7" fmla="*/ 2670 h 8"/>
                  <a:gd name="T8" fmla="+- 0 7023 6996"/>
                  <a:gd name="T9" fmla="*/ T8 w 26"/>
                  <a:gd name="T10" fmla="+- 0 2670 2670"/>
                  <a:gd name="T11" fmla="*/ 2670 h 8"/>
                  <a:gd name="T12" fmla="+- 0 7023 6996"/>
                  <a:gd name="T13" fmla="*/ T12 w 26"/>
                  <a:gd name="T14" fmla="+- 0 2677 2670"/>
                  <a:gd name="T15" fmla="*/ 2677 h 8"/>
                </a:gdLst>
                <a:ahLst/>
                <a:cxnLst>
                  <a:cxn ang="0">
                    <a:pos x="T1" y="T3"/>
                  </a:cxn>
                  <a:cxn ang="0">
                    <a:pos x="T5" y="T7"/>
                  </a:cxn>
                  <a:cxn ang="0">
                    <a:pos x="T9" y="T11"/>
                  </a:cxn>
                  <a:cxn ang="0">
                    <a:pos x="T13" y="T15"/>
                  </a:cxn>
                </a:cxnLst>
                <a:rect l="0" t="0" r="r" b="b"/>
                <a:pathLst>
                  <a:path w="26" h="8">
                    <a:moveTo>
                      <a:pt x="0" y="7"/>
                    </a:moveTo>
                    <a:lnTo>
                      <a:pt x="0" y="0"/>
                    </a:lnTo>
                    <a:lnTo>
                      <a:pt x="27" y="0"/>
                    </a:lnTo>
                    <a:lnTo>
                      <a:pt x="27" y="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0" name="Group 248"/>
            <p:cNvGrpSpPr>
              <a:grpSpLocks/>
            </p:cNvGrpSpPr>
            <p:nvPr/>
          </p:nvGrpSpPr>
          <p:grpSpPr bwMode="auto">
            <a:xfrm>
              <a:off x="7049" y="2658"/>
              <a:ext cx="26" cy="19"/>
              <a:chOff x="7049" y="2658"/>
              <a:chExt cx="26" cy="19"/>
            </a:xfrm>
          </p:grpSpPr>
          <p:sp>
            <p:nvSpPr>
              <p:cNvPr id="1349" name="Freeform 249"/>
              <p:cNvSpPr>
                <a:spLocks/>
              </p:cNvSpPr>
              <p:nvPr/>
            </p:nvSpPr>
            <p:spPr bwMode="auto">
              <a:xfrm>
                <a:off x="7049" y="2658"/>
                <a:ext cx="26" cy="19"/>
              </a:xfrm>
              <a:custGeom>
                <a:avLst/>
                <a:gdLst>
                  <a:gd name="T0" fmla="+- 0 7049 7049"/>
                  <a:gd name="T1" fmla="*/ T0 w 26"/>
                  <a:gd name="T2" fmla="+- 0 2677 2658"/>
                  <a:gd name="T3" fmla="*/ 2677 h 19"/>
                  <a:gd name="T4" fmla="+- 0 7049 7049"/>
                  <a:gd name="T5" fmla="*/ T4 w 26"/>
                  <a:gd name="T6" fmla="+- 0 2658 2658"/>
                  <a:gd name="T7" fmla="*/ 2658 h 19"/>
                  <a:gd name="T8" fmla="+- 0 7074 7049"/>
                  <a:gd name="T9" fmla="*/ T8 w 26"/>
                  <a:gd name="T10" fmla="+- 0 2658 2658"/>
                  <a:gd name="T11" fmla="*/ 2658 h 19"/>
                  <a:gd name="T12" fmla="+- 0 7074 7049"/>
                  <a:gd name="T13" fmla="*/ T12 w 26"/>
                  <a:gd name="T14" fmla="+- 0 2677 2658"/>
                  <a:gd name="T15" fmla="*/ 2677 h 19"/>
                </a:gdLst>
                <a:ahLst/>
                <a:cxnLst>
                  <a:cxn ang="0">
                    <a:pos x="T1" y="T3"/>
                  </a:cxn>
                  <a:cxn ang="0">
                    <a:pos x="T5" y="T7"/>
                  </a:cxn>
                  <a:cxn ang="0">
                    <a:pos x="T9" y="T11"/>
                  </a:cxn>
                  <a:cxn ang="0">
                    <a:pos x="T13" y="T15"/>
                  </a:cxn>
                </a:cxnLst>
                <a:rect l="0" t="0" r="r" b="b"/>
                <a:pathLst>
                  <a:path w="26" h="19">
                    <a:moveTo>
                      <a:pt x="0" y="19"/>
                    </a:moveTo>
                    <a:lnTo>
                      <a:pt x="0" y="0"/>
                    </a:lnTo>
                    <a:lnTo>
                      <a:pt x="25" y="0"/>
                    </a:lnTo>
                    <a:lnTo>
                      <a:pt x="25" y="1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1" name="Group 250"/>
            <p:cNvGrpSpPr>
              <a:grpSpLocks/>
            </p:cNvGrpSpPr>
            <p:nvPr/>
          </p:nvGrpSpPr>
          <p:grpSpPr bwMode="auto">
            <a:xfrm>
              <a:off x="7009" y="2468"/>
              <a:ext cx="52" cy="202"/>
              <a:chOff x="7009" y="2468"/>
              <a:chExt cx="52" cy="202"/>
            </a:xfrm>
          </p:grpSpPr>
          <p:sp>
            <p:nvSpPr>
              <p:cNvPr id="1348" name="Freeform 251"/>
              <p:cNvSpPr>
                <a:spLocks/>
              </p:cNvSpPr>
              <p:nvPr/>
            </p:nvSpPr>
            <p:spPr bwMode="auto">
              <a:xfrm>
                <a:off x="7009" y="2468"/>
                <a:ext cx="52" cy="202"/>
              </a:xfrm>
              <a:custGeom>
                <a:avLst/>
                <a:gdLst>
                  <a:gd name="T0" fmla="+- 0 7009 7009"/>
                  <a:gd name="T1" fmla="*/ T0 w 52"/>
                  <a:gd name="T2" fmla="+- 0 2670 2468"/>
                  <a:gd name="T3" fmla="*/ 2670 h 202"/>
                  <a:gd name="T4" fmla="+- 0 7009 7009"/>
                  <a:gd name="T5" fmla="*/ T4 w 52"/>
                  <a:gd name="T6" fmla="+- 0 2468 2468"/>
                  <a:gd name="T7" fmla="*/ 2468 h 202"/>
                  <a:gd name="T8" fmla="+- 0 7061 7009"/>
                  <a:gd name="T9" fmla="*/ T8 w 52"/>
                  <a:gd name="T10" fmla="+- 0 2468 2468"/>
                  <a:gd name="T11" fmla="*/ 2468 h 202"/>
                  <a:gd name="T12" fmla="+- 0 7061 7009"/>
                  <a:gd name="T13" fmla="*/ T12 w 52"/>
                  <a:gd name="T14" fmla="+- 0 2658 2468"/>
                  <a:gd name="T15" fmla="*/ 2658 h 202"/>
                </a:gdLst>
                <a:ahLst/>
                <a:cxnLst>
                  <a:cxn ang="0">
                    <a:pos x="T1" y="T3"/>
                  </a:cxn>
                  <a:cxn ang="0">
                    <a:pos x="T5" y="T7"/>
                  </a:cxn>
                  <a:cxn ang="0">
                    <a:pos x="T9" y="T11"/>
                  </a:cxn>
                  <a:cxn ang="0">
                    <a:pos x="T13" y="T15"/>
                  </a:cxn>
                </a:cxnLst>
                <a:rect l="0" t="0" r="r" b="b"/>
                <a:pathLst>
                  <a:path w="52" h="202">
                    <a:moveTo>
                      <a:pt x="0" y="202"/>
                    </a:moveTo>
                    <a:lnTo>
                      <a:pt x="0" y="0"/>
                    </a:lnTo>
                    <a:lnTo>
                      <a:pt x="52" y="0"/>
                    </a:lnTo>
                    <a:lnTo>
                      <a:pt x="52" y="19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2" name="Group 252"/>
            <p:cNvGrpSpPr>
              <a:grpSpLocks/>
            </p:cNvGrpSpPr>
            <p:nvPr/>
          </p:nvGrpSpPr>
          <p:grpSpPr bwMode="auto">
            <a:xfrm>
              <a:off x="6931" y="2400"/>
              <a:ext cx="105" cy="68"/>
              <a:chOff x="6931" y="2400"/>
              <a:chExt cx="105" cy="68"/>
            </a:xfrm>
          </p:grpSpPr>
          <p:sp>
            <p:nvSpPr>
              <p:cNvPr id="1347" name="Freeform 253"/>
              <p:cNvSpPr>
                <a:spLocks/>
              </p:cNvSpPr>
              <p:nvPr/>
            </p:nvSpPr>
            <p:spPr bwMode="auto">
              <a:xfrm>
                <a:off x="6931" y="2400"/>
                <a:ext cx="105" cy="68"/>
              </a:xfrm>
              <a:custGeom>
                <a:avLst/>
                <a:gdLst>
                  <a:gd name="T0" fmla="+- 0 6931 6931"/>
                  <a:gd name="T1" fmla="*/ T0 w 105"/>
                  <a:gd name="T2" fmla="+- 0 2451 2400"/>
                  <a:gd name="T3" fmla="*/ 2451 h 68"/>
                  <a:gd name="T4" fmla="+- 0 6931 6931"/>
                  <a:gd name="T5" fmla="*/ T4 w 105"/>
                  <a:gd name="T6" fmla="+- 0 2400 2400"/>
                  <a:gd name="T7" fmla="*/ 2400 h 68"/>
                  <a:gd name="T8" fmla="+- 0 7036 6931"/>
                  <a:gd name="T9" fmla="*/ T8 w 105"/>
                  <a:gd name="T10" fmla="+- 0 2400 2400"/>
                  <a:gd name="T11" fmla="*/ 2400 h 68"/>
                  <a:gd name="T12" fmla="+- 0 7036 6931"/>
                  <a:gd name="T13" fmla="*/ T12 w 105"/>
                  <a:gd name="T14" fmla="+- 0 2468 2400"/>
                  <a:gd name="T15" fmla="*/ 2468 h 68"/>
                </a:gdLst>
                <a:ahLst/>
                <a:cxnLst>
                  <a:cxn ang="0">
                    <a:pos x="T1" y="T3"/>
                  </a:cxn>
                  <a:cxn ang="0">
                    <a:pos x="T5" y="T7"/>
                  </a:cxn>
                  <a:cxn ang="0">
                    <a:pos x="T9" y="T11"/>
                  </a:cxn>
                  <a:cxn ang="0">
                    <a:pos x="T13" y="T15"/>
                  </a:cxn>
                </a:cxnLst>
                <a:rect l="0" t="0" r="r" b="b"/>
                <a:pathLst>
                  <a:path w="105" h="68">
                    <a:moveTo>
                      <a:pt x="0" y="51"/>
                    </a:moveTo>
                    <a:lnTo>
                      <a:pt x="0" y="0"/>
                    </a:lnTo>
                    <a:lnTo>
                      <a:pt x="105" y="0"/>
                    </a:lnTo>
                    <a:lnTo>
                      <a:pt x="105" y="6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3" name="Group 254"/>
            <p:cNvGrpSpPr>
              <a:grpSpLocks/>
            </p:cNvGrpSpPr>
            <p:nvPr/>
          </p:nvGrpSpPr>
          <p:grpSpPr bwMode="auto">
            <a:xfrm>
              <a:off x="7101" y="2647"/>
              <a:ext cx="26" cy="31"/>
              <a:chOff x="7101" y="2647"/>
              <a:chExt cx="26" cy="31"/>
            </a:xfrm>
          </p:grpSpPr>
          <p:sp>
            <p:nvSpPr>
              <p:cNvPr id="1346" name="Freeform 255"/>
              <p:cNvSpPr>
                <a:spLocks/>
              </p:cNvSpPr>
              <p:nvPr/>
            </p:nvSpPr>
            <p:spPr bwMode="auto">
              <a:xfrm>
                <a:off x="7101" y="2647"/>
                <a:ext cx="26" cy="31"/>
              </a:xfrm>
              <a:custGeom>
                <a:avLst/>
                <a:gdLst>
                  <a:gd name="T0" fmla="+- 0 7101 7101"/>
                  <a:gd name="T1" fmla="*/ T0 w 26"/>
                  <a:gd name="T2" fmla="+- 0 2677 2647"/>
                  <a:gd name="T3" fmla="*/ 2677 h 31"/>
                  <a:gd name="T4" fmla="+- 0 7101 7101"/>
                  <a:gd name="T5" fmla="*/ T4 w 26"/>
                  <a:gd name="T6" fmla="+- 0 2647 2647"/>
                  <a:gd name="T7" fmla="*/ 2647 h 31"/>
                  <a:gd name="T8" fmla="+- 0 7127 7101"/>
                  <a:gd name="T9" fmla="*/ T8 w 26"/>
                  <a:gd name="T10" fmla="+- 0 2647 2647"/>
                  <a:gd name="T11" fmla="*/ 2647 h 31"/>
                  <a:gd name="T12" fmla="+- 0 7127 7101"/>
                  <a:gd name="T13" fmla="*/ T12 w 26"/>
                  <a:gd name="T14" fmla="+- 0 2677 2647"/>
                  <a:gd name="T15" fmla="*/ 2677 h 31"/>
                </a:gdLst>
                <a:ahLst/>
                <a:cxnLst>
                  <a:cxn ang="0">
                    <a:pos x="T1" y="T3"/>
                  </a:cxn>
                  <a:cxn ang="0">
                    <a:pos x="T5" y="T7"/>
                  </a:cxn>
                  <a:cxn ang="0">
                    <a:pos x="T9" y="T11"/>
                  </a:cxn>
                  <a:cxn ang="0">
                    <a:pos x="T13" y="T15"/>
                  </a:cxn>
                </a:cxnLst>
                <a:rect l="0" t="0" r="r" b="b"/>
                <a:pathLst>
                  <a:path w="26" h="31">
                    <a:moveTo>
                      <a:pt x="0" y="30"/>
                    </a:moveTo>
                    <a:lnTo>
                      <a:pt x="0" y="0"/>
                    </a:lnTo>
                    <a:lnTo>
                      <a:pt x="26" y="0"/>
                    </a:lnTo>
                    <a:lnTo>
                      <a:pt x="26" y="3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4" name="Group 256"/>
            <p:cNvGrpSpPr>
              <a:grpSpLocks/>
            </p:cNvGrpSpPr>
            <p:nvPr/>
          </p:nvGrpSpPr>
          <p:grpSpPr bwMode="auto">
            <a:xfrm>
              <a:off x="7153" y="2640"/>
              <a:ext cx="26" cy="37"/>
              <a:chOff x="7153" y="2640"/>
              <a:chExt cx="26" cy="37"/>
            </a:xfrm>
          </p:grpSpPr>
          <p:sp>
            <p:nvSpPr>
              <p:cNvPr id="1345" name="Freeform 257"/>
              <p:cNvSpPr>
                <a:spLocks/>
              </p:cNvSpPr>
              <p:nvPr/>
            </p:nvSpPr>
            <p:spPr bwMode="auto">
              <a:xfrm>
                <a:off x="7153" y="2640"/>
                <a:ext cx="26" cy="37"/>
              </a:xfrm>
              <a:custGeom>
                <a:avLst/>
                <a:gdLst>
                  <a:gd name="T0" fmla="+- 0 7153 7153"/>
                  <a:gd name="T1" fmla="*/ T0 w 26"/>
                  <a:gd name="T2" fmla="+- 0 2677 2640"/>
                  <a:gd name="T3" fmla="*/ 2677 h 37"/>
                  <a:gd name="T4" fmla="+- 0 7153 7153"/>
                  <a:gd name="T5" fmla="*/ T4 w 26"/>
                  <a:gd name="T6" fmla="+- 0 2640 2640"/>
                  <a:gd name="T7" fmla="*/ 2640 h 37"/>
                  <a:gd name="T8" fmla="+- 0 7179 7153"/>
                  <a:gd name="T9" fmla="*/ T8 w 26"/>
                  <a:gd name="T10" fmla="+- 0 2640 2640"/>
                  <a:gd name="T11" fmla="*/ 2640 h 37"/>
                  <a:gd name="T12" fmla="+- 0 7179 7153"/>
                  <a:gd name="T13" fmla="*/ T12 w 26"/>
                  <a:gd name="T14" fmla="+- 0 2677 2640"/>
                  <a:gd name="T15" fmla="*/ 2677 h 37"/>
                </a:gdLst>
                <a:ahLst/>
                <a:cxnLst>
                  <a:cxn ang="0">
                    <a:pos x="T1" y="T3"/>
                  </a:cxn>
                  <a:cxn ang="0">
                    <a:pos x="T5" y="T7"/>
                  </a:cxn>
                  <a:cxn ang="0">
                    <a:pos x="T9" y="T11"/>
                  </a:cxn>
                  <a:cxn ang="0">
                    <a:pos x="T13" y="T15"/>
                  </a:cxn>
                </a:cxnLst>
                <a:rect l="0" t="0" r="r" b="b"/>
                <a:pathLst>
                  <a:path w="26" h="37">
                    <a:moveTo>
                      <a:pt x="0" y="37"/>
                    </a:moveTo>
                    <a:lnTo>
                      <a:pt x="0" y="0"/>
                    </a:lnTo>
                    <a:lnTo>
                      <a:pt x="26" y="0"/>
                    </a:lnTo>
                    <a:lnTo>
                      <a:pt x="26" y="3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5" name="Group 258"/>
            <p:cNvGrpSpPr>
              <a:grpSpLocks/>
            </p:cNvGrpSpPr>
            <p:nvPr/>
          </p:nvGrpSpPr>
          <p:grpSpPr bwMode="auto">
            <a:xfrm>
              <a:off x="7205" y="2660"/>
              <a:ext cx="27" cy="18"/>
              <a:chOff x="7205" y="2660"/>
              <a:chExt cx="27" cy="18"/>
            </a:xfrm>
          </p:grpSpPr>
          <p:sp>
            <p:nvSpPr>
              <p:cNvPr id="1344" name="Freeform 259"/>
              <p:cNvSpPr>
                <a:spLocks/>
              </p:cNvSpPr>
              <p:nvPr/>
            </p:nvSpPr>
            <p:spPr bwMode="auto">
              <a:xfrm>
                <a:off x="7205" y="2660"/>
                <a:ext cx="27" cy="18"/>
              </a:xfrm>
              <a:custGeom>
                <a:avLst/>
                <a:gdLst>
                  <a:gd name="T0" fmla="+- 0 7205 7205"/>
                  <a:gd name="T1" fmla="*/ T0 w 27"/>
                  <a:gd name="T2" fmla="+- 0 2677 2660"/>
                  <a:gd name="T3" fmla="*/ 2677 h 18"/>
                  <a:gd name="T4" fmla="+- 0 7205 7205"/>
                  <a:gd name="T5" fmla="*/ T4 w 27"/>
                  <a:gd name="T6" fmla="+- 0 2660 2660"/>
                  <a:gd name="T7" fmla="*/ 2660 h 18"/>
                  <a:gd name="T8" fmla="+- 0 7232 7205"/>
                  <a:gd name="T9" fmla="*/ T8 w 27"/>
                  <a:gd name="T10" fmla="+- 0 2660 2660"/>
                  <a:gd name="T11" fmla="*/ 2660 h 18"/>
                  <a:gd name="T12" fmla="+- 0 7232 7205"/>
                  <a:gd name="T13" fmla="*/ T12 w 27"/>
                  <a:gd name="T14" fmla="+- 0 2677 2660"/>
                  <a:gd name="T15" fmla="*/ 2677 h 18"/>
                </a:gdLst>
                <a:ahLst/>
                <a:cxnLst>
                  <a:cxn ang="0">
                    <a:pos x="T1" y="T3"/>
                  </a:cxn>
                  <a:cxn ang="0">
                    <a:pos x="T5" y="T7"/>
                  </a:cxn>
                  <a:cxn ang="0">
                    <a:pos x="T9" y="T11"/>
                  </a:cxn>
                  <a:cxn ang="0">
                    <a:pos x="T13" y="T15"/>
                  </a:cxn>
                </a:cxnLst>
                <a:rect l="0" t="0" r="r" b="b"/>
                <a:pathLst>
                  <a:path w="27" h="18">
                    <a:moveTo>
                      <a:pt x="0" y="17"/>
                    </a:moveTo>
                    <a:lnTo>
                      <a:pt x="0" y="0"/>
                    </a:lnTo>
                    <a:lnTo>
                      <a:pt x="27" y="0"/>
                    </a:lnTo>
                    <a:lnTo>
                      <a:pt x="27" y="1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6" name="Group 260"/>
            <p:cNvGrpSpPr>
              <a:grpSpLocks/>
            </p:cNvGrpSpPr>
            <p:nvPr/>
          </p:nvGrpSpPr>
          <p:grpSpPr bwMode="auto">
            <a:xfrm>
              <a:off x="7257" y="2643"/>
              <a:ext cx="26" cy="35"/>
              <a:chOff x="7257" y="2643"/>
              <a:chExt cx="26" cy="35"/>
            </a:xfrm>
          </p:grpSpPr>
          <p:sp>
            <p:nvSpPr>
              <p:cNvPr id="1343" name="Freeform 261"/>
              <p:cNvSpPr>
                <a:spLocks/>
              </p:cNvSpPr>
              <p:nvPr/>
            </p:nvSpPr>
            <p:spPr bwMode="auto">
              <a:xfrm>
                <a:off x="7257" y="2643"/>
                <a:ext cx="26" cy="35"/>
              </a:xfrm>
              <a:custGeom>
                <a:avLst/>
                <a:gdLst>
                  <a:gd name="T0" fmla="+- 0 7257 7257"/>
                  <a:gd name="T1" fmla="*/ T0 w 26"/>
                  <a:gd name="T2" fmla="+- 0 2677 2643"/>
                  <a:gd name="T3" fmla="*/ 2677 h 35"/>
                  <a:gd name="T4" fmla="+- 0 7257 7257"/>
                  <a:gd name="T5" fmla="*/ T4 w 26"/>
                  <a:gd name="T6" fmla="+- 0 2643 2643"/>
                  <a:gd name="T7" fmla="*/ 2643 h 35"/>
                  <a:gd name="T8" fmla="+- 0 7284 7257"/>
                  <a:gd name="T9" fmla="*/ T8 w 26"/>
                  <a:gd name="T10" fmla="+- 0 2643 2643"/>
                  <a:gd name="T11" fmla="*/ 2643 h 35"/>
                  <a:gd name="T12" fmla="+- 0 7284 7257"/>
                  <a:gd name="T13" fmla="*/ T12 w 26"/>
                  <a:gd name="T14" fmla="+- 0 2677 2643"/>
                  <a:gd name="T15" fmla="*/ 2677 h 35"/>
                </a:gdLst>
                <a:ahLst/>
                <a:cxnLst>
                  <a:cxn ang="0">
                    <a:pos x="T1" y="T3"/>
                  </a:cxn>
                  <a:cxn ang="0">
                    <a:pos x="T5" y="T7"/>
                  </a:cxn>
                  <a:cxn ang="0">
                    <a:pos x="T9" y="T11"/>
                  </a:cxn>
                  <a:cxn ang="0">
                    <a:pos x="T13" y="T15"/>
                  </a:cxn>
                </a:cxnLst>
                <a:rect l="0" t="0" r="r" b="b"/>
                <a:pathLst>
                  <a:path w="26" h="35">
                    <a:moveTo>
                      <a:pt x="0" y="34"/>
                    </a:moveTo>
                    <a:lnTo>
                      <a:pt x="0" y="0"/>
                    </a:lnTo>
                    <a:lnTo>
                      <a:pt x="27" y="0"/>
                    </a:lnTo>
                    <a:lnTo>
                      <a:pt x="27" y="3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7" name="Group 262"/>
            <p:cNvGrpSpPr>
              <a:grpSpLocks/>
            </p:cNvGrpSpPr>
            <p:nvPr/>
          </p:nvGrpSpPr>
          <p:grpSpPr bwMode="auto">
            <a:xfrm>
              <a:off x="7219" y="2571"/>
              <a:ext cx="52" cy="88"/>
              <a:chOff x="7219" y="2571"/>
              <a:chExt cx="52" cy="88"/>
            </a:xfrm>
          </p:grpSpPr>
          <p:sp>
            <p:nvSpPr>
              <p:cNvPr id="1342" name="Freeform 263"/>
              <p:cNvSpPr>
                <a:spLocks/>
              </p:cNvSpPr>
              <p:nvPr/>
            </p:nvSpPr>
            <p:spPr bwMode="auto">
              <a:xfrm>
                <a:off x="7219" y="2571"/>
                <a:ext cx="52" cy="88"/>
              </a:xfrm>
              <a:custGeom>
                <a:avLst/>
                <a:gdLst>
                  <a:gd name="T0" fmla="+- 0 7219 7219"/>
                  <a:gd name="T1" fmla="*/ T0 w 52"/>
                  <a:gd name="T2" fmla="+- 0 2660 2571"/>
                  <a:gd name="T3" fmla="*/ 2660 h 88"/>
                  <a:gd name="T4" fmla="+- 0 7219 7219"/>
                  <a:gd name="T5" fmla="*/ T4 w 52"/>
                  <a:gd name="T6" fmla="+- 0 2571 2571"/>
                  <a:gd name="T7" fmla="*/ 2571 h 88"/>
                  <a:gd name="T8" fmla="+- 0 7270 7219"/>
                  <a:gd name="T9" fmla="*/ T8 w 52"/>
                  <a:gd name="T10" fmla="+- 0 2571 2571"/>
                  <a:gd name="T11" fmla="*/ 2571 h 88"/>
                  <a:gd name="T12" fmla="+- 0 7270 7219"/>
                  <a:gd name="T13" fmla="*/ T12 w 52"/>
                  <a:gd name="T14" fmla="+- 0 2643 2571"/>
                  <a:gd name="T15" fmla="*/ 2643 h 88"/>
                </a:gdLst>
                <a:ahLst/>
                <a:cxnLst>
                  <a:cxn ang="0">
                    <a:pos x="T1" y="T3"/>
                  </a:cxn>
                  <a:cxn ang="0">
                    <a:pos x="T5" y="T7"/>
                  </a:cxn>
                  <a:cxn ang="0">
                    <a:pos x="T9" y="T11"/>
                  </a:cxn>
                  <a:cxn ang="0">
                    <a:pos x="T13" y="T15"/>
                  </a:cxn>
                </a:cxnLst>
                <a:rect l="0" t="0" r="r" b="b"/>
                <a:pathLst>
                  <a:path w="52" h="88">
                    <a:moveTo>
                      <a:pt x="0" y="89"/>
                    </a:moveTo>
                    <a:lnTo>
                      <a:pt x="0" y="0"/>
                    </a:lnTo>
                    <a:lnTo>
                      <a:pt x="51" y="0"/>
                    </a:lnTo>
                    <a:lnTo>
                      <a:pt x="51" y="7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8" name="Group 264"/>
            <p:cNvGrpSpPr>
              <a:grpSpLocks/>
            </p:cNvGrpSpPr>
            <p:nvPr/>
          </p:nvGrpSpPr>
          <p:grpSpPr bwMode="auto">
            <a:xfrm>
              <a:off x="7310" y="2652"/>
              <a:ext cx="26" cy="25"/>
              <a:chOff x="7310" y="2652"/>
              <a:chExt cx="26" cy="25"/>
            </a:xfrm>
          </p:grpSpPr>
          <p:sp>
            <p:nvSpPr>
              <p:cNvPr id="1341" name="Freeform 265"/>
              <p:cNvSpPr>
                <a:spLocks/>
              </p:cNvSpPr>
              <p:nvPr/>
            </p:nvSpPr>
            <p:spPr bwMode="auto">
              <a:xfrm>
                <a:off x="7310" y="2652"/>
                <a:ext cx="26" cy="25"/>
              </a:xfrm>
              <a:custGeom>
                <a:avLst/>
                <a:gdLst>
                  <a:gd name="T0" fmla="+- 0 7310 7310"/>
                  <a:gd name="T1" fmla="*/ T0 w 26"/>
                  <a:gd name="T2" fmla="+- 0 2677 2652"/>
                  <a:gd name="T3" fmla="*/ 2677 h 25"/>
                  <a:gd name="T4" fmla="+- 0 7310 7310"/>
                  <a:gd name="T5" fmla="*/ T4 w 26"/>
                  <a:gd name="T6" fmla="+- 0 2652 2652"/>
                  <a:gd name="T7" fmla="*/ 2652 h 25"/>
                  <a:gd name="T8" fmla="+- 0 7336 7310"/>
                  <a:gd name="T9" fmla="*/ T8 w 26"/>
                  <a:gd name="T10" fmla="+- 0 2652 2652"/>
                  <a:gd name="T11" fmla="*/ 2652 h 25"/>
                  <a:gd name="T12" fmla="+- 0 7336 7310"/>
                  <a:gd name="T13" fmla="*/ T12 w 26"/>
                  <a:gd name="T14" fmla="+- 0 2677 2652"/>
                  <a:gd name="T15" fmla="*/ 2677 h 25"/>
                </a:gdLst>
                <a:ahLst/>
                <a:cxnLst>
                  <a:cxn ang="0">
                    <a:pos x="T1" y="T3"/>
                  </a:cxn>
                  <a:cxn ang="0">
                    <a:pos x="T5" y="T7"/>
                  </a:cxn>
                  <a:cxn ang="0">
                    <a:pos x="T9" y="T11"/>
                  </a:cxn>
                  <a:cxn ang="0">
                    <a:pos x="T13" y="T15"/>
                  </a:cxn>
                </a:cxnLst>
                <a:rect l="0" t="0" r="r" b="b"/>
                <a:pathLst>
                  <a:path w="26" h="25">
                    <a:moveTo>
                      <a:pt x="0" y="25"/>
                    </a:moveTo>
                    <a:lnTo>
                      <a:pt x="0" y="0"/>
                    </a:lnTo>
                    <a:lnTo>
                      <a:pt x="26" y="0"/>
                    </a:lnTo>
                    <a:lnTo>
                      <a:pt x="26" y="2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9" name="Group 266"/>
            <p:cNvGrpSpPr>
              <a:grpSpLocks/>
            </p:cNvGrpSpPr>
            <p:nvPr/>
          </p:nvGrpSpPr>
          <p:grpSpPr bwMode="auto">
            <a:xfrm>
              <a:off x="7362" y="2662"/>
              <a:ext cx="26" cy="16"/>
              <a:chOff x="7362" y="2662"/>
              <a:chExt cx="26" cy="16"/>
            </a:xfrm>
          </p:grpSpPr>
          <p:sp>
            <p:nvSpPr>
              <p:cNvPr id="1340" name="Freeform 267"/>
              <p:cNvSpPr>
                <a:spLocks/>
              </p:cNvSpPr>
              <p:nvPr/>
            </p:nvSpPr>
            <p:spPr bwMode="auto">
              <a:xfrm>
                <a:off x="7362" y="2662"/>
                <a:ext cx="26" cy="16"/>
              </a:xfrm>
              <a:custGeom>
                <a:avLst/>
                <a:gdLst>
                  <a:gd name="T0" fmla="+- 0 7362 7362"/>
                  <a:gd name="T1" fmla="*/ T0 w 26"/>
                  <a:gd name="T2" fmla="+- 0 2677 2662"/>
                  <a:gd name="T3" fmla="*/ 2677 h 16"/>
                  <a:gd name="T4" fmla="+- 0 7362 7362"/>
                  <a:gd name="T5" fmla="*/ T4 w 26"/>
                  <a:gd name="T6" fmla="+- 0 2662 2662"/>
                  <a:gd name="T7" fmla="*/ 2662 h 16"/>
                  <a:gd name="T8" fmla="+- 0 7388 7362"/>
                  <a:gd name="T9" fmla="*/ T8 w 26"/>
                  <a:gd name="T10" fmla="+- 0 2662 2662"/>
                  <a:gd name="T11" fmla="*/ 2662 h 16"/>
                  <a:gd name="T12" fmla="+- 0 7388 7362"/>
                  <a:gd name="T13" fmla="*/ T12 w 26"/>
                  <a:gd name="T14" fmla="+- 0 2677 2662"/>
                  <a:gd name="T15" fmla="*/ 2677 h 16"/>
                </a:gdLst>
                <a:ahLst/>
                <a:cxnLst>
                  <a:cxn ang="0">
                    <a:pos x="T1" y="T3"/>
                  </a:cxn>
                  <a:cxn ang="0">
                    <a:pos x="T5" y="T7"/>
                  </a:cxn>
                  <a:cxn ang="0">
                    <a:pos x="T9" y="T11"/>
                  </a:cxn>
                  <a:cxn ang="0">
                    <a:pos x="T13" y="T15"/>
                  </a:cxn>
                </a:cxnLst>
                <a:rect l="0" t="0" r="r" b="b"/>
                <a:pathLst>
                  <a:path w="26" h="16">
                    <a:moveTo>
                      <a:pt x="0" y="15"/>
                    </a:moveTo>
                    <a:lnTo>
                      <a:pt x="0" y="0"/>
                    </a:lnTo>
                    <a:lnTo>
                      <a:pt x="26" y="0"/>
                    </a:lnTo>
                    <a:lnTo>
                      <a:pt x="26"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0" name="Group 268"/>
            <p:cNvGrpSpPr>
              <a:grpSpLocks/>
            </p:cNvGrpSpPr>
            <p:nvPr/>
          </p:nvGrpSpPr>
          <p:grpSpPr bwMode="auto">
            <a:xfrm>
              <a:off x="7323" y="2594"/>
              <a:ext cx="52" cy="68"/>
              <a:chOff x="7323" y="2594"/>
              <a:chExt cx="52" cy="68"/>
            </a:xfrm>
          </p:grpSpPr>
          <p:sp>
            <p:nvSpPr>
              <p:cNvPr id="1339" name="Freeform 269"/>
              <p:cNvSpPr>
                <a:spLocks/>
              </p:cNvSpPr>
              <p:nvPr/>
            </p:nvSpPr>
            <p:spPr bwMode="auto">
              <a:xfrm>
                <a:off x="7323" y="2594"/>
                <a:ext cx="52" cy="68"/>
              </a:xfrm>
              <a:custGeom>
                <a:avLst/>
                <a:gdLst>
                  <a:gd name="T0" fmla="+- 0 7323 7323"/>
                  <a:gd name="T1" fmla="*/ T0 w 52"/>
                  <a:gd name="T2" fmla="+- 0 2652 2594"/>
                  <a:gd name="T3" fmla="*/ 2652 h 68"/>
                  <a:gd name="T4" fmla="+- 0 7323 7323"/>
                  <a:gd name="T5" fmla="*/ T4 w 52"/>
                  <a:gd name="T6" fmla="+- 0 2594 2594"/>
                  <a:gd name="T7" fmla="*/ 2594 h 68"/>
                  <a:gd name="T8" fmla="+- 0 7375 7323"/>
                  <a:gd name="T9" fmla="*/ T8 w 52"/>
                  <a:gd name="T10" fmla="+- 0 2594 2594"/>
                  <a:gd name="T11" fmla="*/ 2594 h 68"/>
                  <a:gd name="T12" fmla="+- 0 7375 7323"/>
                  <a:gd name="T13" fmla="*/ T12 w 52"/>
                  <a:gd name="T14" fmla="+- 0 2662 2594"/>
                  <a:gd name="T15" fmla="*/ 2662 h 68"/>
                </a:gdLst>
                <a:ahLst/>
                <a:cxnLst>
                  <a:cxn ang="0">
                    <a:pos x="T1" y="T3"/>
                  </a:cxn>
                  <a:cxn ang="0">
                    <a:pos x="T5" y="T7"/>
                  </a:cxn>
                  <a:cxn ang="0">
                    <a:pos x="T9" y="T11"/>
                  </a:cxn>
                  <a:cxn ang="0">
                    <a:pos x="T13" y="T15"/>
                  </a:cxn>
                </a:cxnLst>
                <a:rect l="0" t="0" r="r" b="b"/>
                <a:pathLst>
                  <a:path w="52" h="68">
                    <a:moveTo>
                      <a:pt x="0" y="58"/>
                    </a:moveTo>
                    <a:lnTo>
                      <a:pt x="0" y="0"/>
                    </a:lnTo>
                    <a:lnTo>
                      <a:pt x="52" y="0"/>
                    </a:lnTo>
                    <a:lnTo>
                      <a:pt x="52" y="6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1" name="Group 270"/>
            <p:cNvGrpSpPr>
              <a:grpSpLocks/>
            </p:cNvGrpSpPr>
            <p:nvPr/>
          </p:nvGrpSpPr>
          <p:grpSpPr bwMode="auto">
            <a:xfrm>
              <a:off x="7245" y="2554"/>
              <a:ext cx="105" cy="40"/>
              <a:chOff x="7245" y="2554"/>
              <a:chExt cx="105" cy="40"/>
            </a:xfrm>
          </p:grpSpPr>
          <p:sp>
            <p:nvSpPr>
              <p:cNvPr id="1338" name="Freeform 271"/>
              <p:cNvSpPr>
                <a:spLocks/>
              </p:cNvSpPr>
              <p:nvPr/>
            </p:nvSpPr>
            <p:spPr bwMode="auto">
              <a:xfrm>
                <a:off x="7245" y="2554"/>
                <a:ext cx="105" cy="40"/>
              </a:xfrm>
              <a:custGeom>
                <a:avLst/>
                <a:gdLst>
                  <a:gd name="T0" fmla="+- 0 7245 7245"/>
                  <a:gd name="T1" fmla="*/ T0 w 105"/>
                  <a:gd name="T2" fmla="+- 0 2571 2554"/>
                  <a:gd name="T3" fmla="*/ 2571 h 40"/>
                  <a:gd name="T4" fmla="+- 0 7245 7245"/>
                  <a:gd name="T5" fmla="*/ T4 w 105"/>
                  <a:gd name="T6" fmla="+- 0 2554 2554"/>
                  <a:gd name="T7" fmla="*/ 2554 h 40"/>
                  <a:gd name="T8" fmla="+- 0 7349 7245"/>
                  <a:gd name="T9" fmla="*/ T8 w 105"/>
                  <a:gd name="T10" fmla="+- 0 2554 2554"/>
                  <a:gd name="T11" fmla="*/ 2554 h 40"/>
                  <a:gd name="T12" fmla="+- 0 7349 7245"/>
                  <a:gd name="T13" fmla="*/ T12 w 105"/>
                  <a:gd name="T14" fmla="+- 0 2594 2554"/>
                  <a:gd name="T15" fmla="*/ 2594 h 40"/>
                </a:gdLst>
                <a:ahLst/>
                <a:cxnLst>
                  <a:cxn ang="0">
                    <a:pos x="T1" y="T3"/>
                  </a:cxn>
                  <a:cxn ang="0">
                    <a:pos x="T5" y="T7"/>
                  </a:cxn>
                  <a:cxn ang="0">
                    <a:pos x="T9" y="T11"/>
                  </a:cxn>
                  <a:cxn ang="0">
                    <a:pos x="T13" y="T15"/>
                  </a:cxn>
                </a:cxnLst>
                <a:rect l="0" t="0" r="r" b="b"/>
                <a:pathLst>
                  <a:path w="105" h="40">
                    <a:moveTo>
                      <a:pt x="0" y="17"/>
                    </a:moveTo>
                    <a:lnTo>
                      <a:pt x="0" y="0"/>
                    </a:lnTo>
                    <a:lnTo>
                      <a:pt x="104" y="0"/>
                    </a:lnTo>
                    <a:lnTo>
                      <a:pt x="104" y="4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2" name="Group 272"/>
            <p:cNvGrpSpPr>
              <a:grpSpLocks/>
            </p:cNvGrpSpPr>
            <p:nvPr/>
          </p:nvGrpSpPr>
          <p:grpSpPr bwMode="auto">
            <a:xfrm>
              <a:off x="7415" y="2669"/>
              <a:ext cx="26" cy="9"/>
              <a:chOff x="7415" y="2669"/>
              <a:chExt cx="26" cy="9"/>
            </a:xfrm>
          </p:grpSpPr>
          <p:sp>
            <p:nvSpPr>
              <p:cNvPr id="1337" name="Freeform 273"/>
              <p:cNvSpPr>
                <a:spLocks/>
              </p:cNvSpPr>
              <p:nvPr/>
            </p:nvSpPr>
            <p:spPr bwMode="auto">
              <a:xfrm>
                <a:off x="7415" y="2669"/>
                <a:ext cx="26" cy="9"/>
              </a:xfrm>
              <a:custGeom>
                <a:avLst/>
                <a:gdLst>
                  <a:gd name="T0" fmla="+- 0 7415 7415"/>
                  <a:gd name="T1" fmla="*/ T0 w 26"/>
                  <a:gd name="T2" fmla="+- 0 2677 2669"/>
                  <a:gd name="T3" fmla="*/ 2677 h 9"/>
                  <a:gd name="T4" fmla="+- 0 7415 7415"/>
                  <a:gd name="T5" fmla="*/ T4 w 26"/>
                  <a:gd name="T6" fmla="+- 0 2669 2669"/>
                  <a:gd name="T7" fmla="*/ 2669 h 9"/>
                  <a:gd name="T8" fmla="+- 0 7440 7415"/>
                  <a:gd name="T9" fmla="*/ T8 w 26"/>
                  <a:gd name="T10" fmla="+- 0 2669 2669"/>
                  <a:gd name="T11" fmla="*/ 2669 h 9"/>
                  <a:gd name="T12" fmla="+- 0 7440 7415"/>
                  <a:gd name="T13" fmla="*/ T12 w 26"/>
                  <a:gd name="T14" fmla="+- 0 2677 2669"/>
                  <a:gd name="T15" fmla="*/ 2677 h 9"/>
                </a:gdLst>
                <a:ahLst/>
                <a:cxnLst>
                  <a:cxn ang="0">
                    <a:pos x="T1" y="T3"/>
                  </a:cxn>
                  <a:cxn ang="0">
                    <a:pos x="T5" y="T7"/>
                  </a:cxn>
                  <a:cxn ang="0">
                    <a:pos x="T9" y="T11"/>
                  </a:cxn>
                  <a:cxn ang="0">
                    <a:pos x="T13" y="T15"/>
                  </a:cxn>
                </a:cxnLst>
                <a:rect l="0" t="0" r="r" b="b"/>
                <a:pathLst>
                  <a:path w="26" h="9">
                    <a:moveTo>
                      <a:pt x="0" y="8"/>
                    </a:moveTo>
                    <a:lnTo>
                      <a:pt x="0" y="0"/>
                    </a:lnTo>
                    <a:lnTo>
                      <a:pt x="25" y="0"/>
                    </a:lnTo>
                    <a:lnTo>
                      <a:pt x="25"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3" name="Group 274"/>
            <p:cNvGrpSpPr>
              <a:grpSpLocks/>
            </p:cNvGrpSpPr>
            <p:nvPr/>
          </p:nvGrpSpPr>
          <p:grpSpPr bwMode="auto">
            <a:xfrm>
              <a:off x="7297" y="2531"/>
              <a:ext cx="131" cy="137"/>
              <a:chOff x="7297" y="2531"/>
              <a:chExt cx="131" cy="137"/>
            </a:xfrm>
          </p:grpSpPr>
          <p:sp>
            <p:nvSpPr>
              <p:cNvPr id="1336" name="Freeform 275"/>
              <p:cNvSpPr>
                <a:spLocks/>
              </p:cNvSpPr>
              <p:nvPr/>
            </p:nvSpPr>
            <p:spPr bwMode="auto">
              <a:xfrm>
                <a:off x="7297" y="2531"/>
                <a:ext cx="131" cy="137"/>
              </a:xfrm>
              <a:custGeom>
                <a:avLst/>
                <a:gdLst>
                  <a:gd name="T0" fmla="+- 0 7297 7297"/>
                  <a:gd name="T1" fmla="*/ T0 w 131"/>
                  <a:gd name="T2" fmla="+- 0 2554 2531"/>
                  <a:gd name="T3" fmla="*/ 2554 h 137"/>
                  <a:gd name="T4" fmla="+- 0 7297 7297"/>
                  <a:gd name="T5" fmla="*/ T4 w 131"/>
                  <a:gd name="T6" fmla="+- 0 2531 2531"/>
                  <a:gd name="T7" fmla="*/ 2531 h 137"/>
                  <a:gd name="T8" fmla="+- 0 7428 7297"/>
                  <a:gd name="T9" fmla="*/ T8 w 131"/>
                  <a:gd name="T10" fmla="+- 0 2531 2531"/>
                  <a:gd name="T11" fmla="*/ 2531 h 137"/>
                  <a:gd name="T12" fmla="+- 0 7428 7297"/>
                  <a:gd name="T13" fmla="*/ T12 w 131"/>
                  <a:gd name="T14" fmla="+- 0 2669 2531"/>
                  <a:gd name="T15" fmla="*/ 2669 h 137"/>
                </a:gdLst>
                <a:ahLst/>
                <a:cxnLst>
                  <a:cxn ang="0">
                    <a:pos x="T1" y="T3"/>
                  </a:cxn>
                  <a:cxn ang="0">
                    <a:pos x="T5" y="T7"/>
                  </a:cxn>
                  <a:cxn ang="0">
                    <a:pos x="T9" y="T11"/>
                  </a:cxn>
                  <a:cxn ang="0">
                    <a:pos x="T13" y="T15"/>
                  </a:cxn>
                </a:cxnLst>
                <a:rect l="0" t="0" r="r" b="b"/>
                <a:pathLst>
                  <a:path w="131" h="137">
                    <a:moveTo>
                      <a:pt x="0" y="23"/>
                    </a:moveTo>
                    <a:lnTo>
                      <a:pt x="0" y="0"/>
                    </a:lnTo>
                    <a:lnTo>
                      <a:pt x="131" y="0"/>
                    </a:lnTo>
                    <a:lnTo>
                      <a:pt x="131" y="13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4" name="Group 276"/>
            <p:cNvGrpSpPr>
              <a:grpSpLocks/>
            </p:cNvGrpSpPr>
            <p:nvPr/>
          </p:nvGrpSpPr>
          <p:grpSpPr bwMode="auto">
            <a:xfrm>
              <a:off x="7166" y="2500"/>
              <a:ext cx="196" cy="140"/>
              <a:chOff x="7166" y="2500"/>
              <a:chExt cx="196" cy="140"/>
            </a:xfrm>
          </p:grpSpPr>
          <p:sp>
            <p:nvSpPr>
              <p:cNvPr id="1335" name="Freeform 277"/>
              <p:cNvSpPr>
                <a:spLocks/>
              </p:cNvSpPr>
              <p:nvPr/>
            </p:nvSpPr>
            <p:spPr bwMode="auto">
              <a:xfrm>
                <a:off x="7166" y="2500"/>
                <a:ext cx="196" cy="140"/>
              </a:xfrm>
              <a:custGeom>
                <a:avLst/>
                <a:gdLst>
                  <a:gd name="T0" fmla="+- 0 7166 7166"/>
                  <a:gd name="T1" fmla="*/ T0 w 196"/>
                  <a:gd name="T2" fmla="+- 0 2640 2500"/>
                  <a:gd name="T3" fmla="*/ 2640 h 140"/>
                  <a:gd name="T4" fmla="+- 0 7166 7166"/>
                  <a:gd name="T5" fmla="*/ T4 w 196"/>
                  <a:gd name="T6" fmla="+- 0 2500 2500"/>
                  <a:gd name="T7" fmla="*/ 2500 h 140"/>
                  <a:gd name="T8" fmla="+- 0 7362 7166"/>
                  <a:gd name="T9" fmla="*/ T8 w 196"/>
                  <a:gd name="T10" fmla="+- 0 2500 2500"/>
                  <a:gd name="T11" fmla="*/ 2500 h 140"/>
                  <a:gd name="T12" fmla="+- 0 7362 7166"/>
                  <a:gd name="T13" fmla="*/ T12 w 196"/>
                  <a:gd name="T14" fmla="+- 0 2531 2500"/>
                  <a:gd name="T15" fmla="*/ 2531 h 140"/>
                </a:gdLst>
                <a:ahLst/>
                <a:cxnLst>
                  <a:cxn ang="0">
                    <a:pos x="T1" y="T3"/>
                  </a:cxn>
                  <a:cxn ang="0">
                    <a:pos x="T5" y="T7"/>
                  </a:cxn>
                  <a:cxn ang="0">
                    <a:pos x="T9" y="T11"/>
                  </a:cxn>
                  <a:cxn ang="0">
                    <a:pos x="T13" y="T15"/>
                  </a:cxn>
                </a:cxnLst>
                <a:rect l="0" t="0" r="r" b="b"/>
                <a:pathLst>
                  <a:path w="196" h="140">
                    <a:moveTo>
                      <a:pt x="0" y="140"/>
                    </a:moveTo>
                    <a:lnTo>
                      <a:pt x="0" y="0"/>
                    </a:lnTo>
                    <a:lnTo>
                      <a:pt x="196" y="0"/>
                    </a:lnTo>
                    <a:lnTo>
                      <a:pt x="196" y="3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5" name="Group 278"/>
            <p:cNvGrpSpPr>
              <a:grpSpLocks/>
            </p:cNvGrpSpPr>
            <p:nvPr/>
          </p:nvGrpSpPr>
          <p:grpSpPr bwMode="auto">
            <a:xfrm>
              <a:off x="7114" y="2468"/>
              <a:ext cx="150" cy="179"/>
              <a:chOff x="7114" y="2468"/>
              <a:chExt cx="150" cy="179"/>
            </a:xfrm>
          </p:grpSpPr>
          <p:sp>
            <p:nvSpPr>
              <p:cNvPr id="1334" name="Freeform 279"/>
              <p:cNvSpPr>
                <a:spLocks/>
              </p:cNvSpPr>
              <p:nvPr/>
            </p:nvSpPr>
            <p:spPr bwMode="auto">
              <a:xfrm>
                <a:off x="7114" y="2468"/>
                <a:ext cx="150" cy="179"/>
              </a:xfrm>
              <a:custGeom>
                <a:avLst/>
                <a:gdLst>
                  <a:gd name="T0" fmla="+- 0 7114 7114"/>
                  <a:gd name="T1" fmla="*/ T0 w 150"/>
                  <a:gd name="T2" fmla="+- 0 2647 2468"/>
                  <a:gd name="T3" fmla="*/ 2647 h 179"/>
                  <a:gd name="T4" fmla="+- 0 7114 7114"/>
                  <a:gd name="T5" fmla="*/ T4 w 150"/>
                  <a:gd name="T6" fmla="+- 0 2468 2468"/>
                  <a:gd name="T7" fmla="*/ 2468 h 179"/>
                  <a:gd name="T8" fmla="+- 0 7264 7114"/>
                  <a:gd name="T9" fmla="*/ T8 w 150"/>
                  <a:gd name="T10" fmla="+- 0 2468 2468"/>
                  <a:gd name="T11" fmla="*/ 2468 h 179"/>
                  <a:gd name="T12" fmla="+- 0 7264 7114"/>
                  <a:gd name="T13" fmla="*/ T12 w 150"/>
                  <a:gd name="T14" fmla="+- 0 2500 2468"/>
                  <a:gd name="T15" fmla="*/ 2500 h 179"/>
                </a:gdLst>
                <a:ahLst/>
                <a:cxnLst>
                  <a:cxn ang="0">
                    <a:pos x="T1" y="T3"/>
                  </a:cxn>
                  <a:cxn ang="0">
                    <a:pos x="T5" y="T7"/>
                  </a:cxn>
                  <a:cxn ang="0">
                    <a:pos x="T9" y="T11"/>
                  </a:cxn>
                  <a:cxn ang="0">
                    <a:pos x="T13" y="T15"/>
                  </a:cxn>
                </a:cxnLst>
                <a:rect l="0" t="0" r="r" b="b"/>
                <a:pathLst>
                  <a:path w="150" h="179">
                    <a:moveTo>
                      <a:pt x="0" y="179"/>
                    </a:moveTo>
                    <a:lnTo>
                      <a:pt x="0" y="0"/>
                    </a:lnTo>
                    <a:lnTo>
                      <a:pt x="150" y="0"/>
                    </a:lnTo>
                    <a:lnTo>
                      <a:pt x="150" y="3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6" name="Group 280"/>
            <p:cNvGrpSpPr>
              <a:grpSpLocks/>
            </p:cNvGrpSpPr>
            <p:nvPr/>
          </p:nvGrpSpPr>
          <p:grpSpPr bwMode="auto">
            <a:xfrm>
              <a:off x="7466" y="2632"/>
              <a:ext cx="26" cy="46"/>
              <a:chOff x="7466" y="2632"/>
              <a:chExt cx="26" cy="46"/>
            </a:xfrm>
          </p:grpSpPr>
          <p:sp>
            <p:nvSpPr>
              <p:cNvPr id="1333" name="Freeform 281"/>
              <p:cNvSpPr>
                <a:spLocks/>
              </p:cNvSpPr>
              <p:nvPr/>
            </p:nvSpPr>
            <p:spPr bwMode="auto">
              <a:xfrm>
                <a:off x="7466" y="2632"/>
                <a:ext cx="26" cy="46"/>
              </a:xfrm>
              <a:custGeom>
                <a:avLst/>
                <a:gdLst>
                  <a:gd name="T0" fmla="+- 0 7466 7466"/>
                  <a:gd name="T1" fmla="*/ T0 w 26"/>
                  <a:gd name="T2" fmla="+- 0 2677 2632"/>
                  <a:gd name="T3" fmla="*/ 2677 h 46"/>
                  <a:gd name="T4" fmla="+- 0 7466 7466"/>
                  <a:gd name="T5" fmla="*/ T4 w 26"/>
                  <a:gd name="T6" fmla="+- 0 2632 2632"/>
                  <a:gd name="T7" fmla="*/ 2632 h 46"/>
                  <a:gd name="T8" fmla="+- 0 7493 7466"/>
                  <a:gd name="T9" fmla="*/ T8 w 26"/>
                  <a:gd name="T10" fmla="+- 0 2632 2632"/>
                  <a:gd name="T11" fmla="*/ 2632 h 46"/>
                  <a:gd name="T12" fmla="+- 0 7493 7466"/>
                  <a:gd name="T13" fmla="*/ T12 w 26"/>
                  <a:gd name="T14" fmla="+- 0 2677 2632"/>
                  <a:gd name="T15" fmla="*/ 2677 h 46"/>
                </a:gdLst>
                <a:ahLst/>
                <a:cxnLst>
                  <a:cxn ang="0">
                    <a:pos x="T1" y="T3"/>
                  </a:cxn>
                  <a:cxn ang="0">
                    <a:pos x="T5" y="T7"/>
                  </a:cxn>
                  <a:cxn ang="0">
                    <a:pos x="T9" y="T11"/>
                  </a:cxn>
                  <a:cxn ang="0">
                    <a:pos x="T13" y="T15"/>
                  </a:cxn>
                </a:cxnLst>
                <a:rect l="0" t="0" r="r" b="b"/>
                <a:pathLst>
                  <a:path w="26" h="46">
                    <a:moveTo>
                      <a:pt x="0" y="45"/>
                    </a:moveTo>
                    <a:lnTo>
                      <a:pt x="0" y="0"/>
                    </a:lnTo>
                    <a:lnTo>
                      <a:pt x="27" y="0"/>
                    </a:lnTo>
                    <a:lnTo>
                      <a:pt x="27" y="4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7" name="Group 282"/>
            <p:cNvGrpSpPr>
              <a:grpSpLocks/>
            </p:cNvGrpSpPr>
            <p:nvPr/>
          </p:nvGrpSpPr>
          <p:grpSpPr bwMode="auto">
            <a:xfrm>
              <a:off x="7189" y="2447"/>
              <a:ext cx="291" cy="185"/>
              <a:chOff x="7189" y="2447"/>
              <a:chExt cx="291" cy="185"/>
            </a:xfrm>
          </p:grpSpPr>
          <p:sp>
            <p:nvSpPr>
              <p:cNvPr id="1332" name="Freeform 283"/>
              <p:cNvSpPr>
                <a:spLocks/>
              </p:cNvSpPr>
              <p:nvPr/>
            </p:nvSpPr>
            <p:spPr bwMode="auto">
              <a:xfrm>
                <a:off x="7189" y="2447"/>
                <a:ext cx="291" cy="185"/>
              </a:xfrm>
              <a:custGeom>
                <a:avLst/>
                <a:gdLst>
                  <a:gd name="T0" fmla="+- 0 7189 7189"/>
                  <a:gd name="T1" fmla="*/ T0 w 291"/>
                  <a:gd name="T2" fmla="+- 0 2468 2447"/>
                  <a:gd name="T3" fmla="*/ 2468 h 185"/>
                  <a:gd name="T4" fmla="+- 0 7189 7189"/>
                  <a:gd name="T5" fmla="*/ T4 w 291"/>
                  <a:gd name="T6" fmla="+- 0 2447 2447"/>
                  <a:gd name="T7" fmla="*/ 2447 h 185"/>
                  <a:gd name="T8" fmla="+- 0 7480 7189"/>
                  <a:gd name="T9" fmla="*/ T8 w 291"/>
                  <a:gd name="T10" fmla="+- 0 2447 2447"/>
                  <a:gd name="T11" fmla="*/ 2447 h 185"/>
                  <a:gd name="T12" fmla="+- 0 7480 7189"/>
                  <a:gd name="T13" fmla="*/ T12 w 291"/>
                  <a:gd name="T14" fmla="+- 0 2632 2447"/>
                  <a:gd name="T15" fmla="*/ 2632 h 185"/>
                </a:gdLst>
                <a:ahLst/>
                <a:cxnLst>
                  <a:cxn ang="0">
                    <a:pos x="T1" y="T3"/>
                  </a:cxn>
                  <a:cxn ang="0">
                    <a:pos x="T5" y="T7"/>
                  </a:cxn>
                  <a:cxn ang="0">
                    <a:pos x="T9" y="T11"/>
                  </a:cxn>
                  <a:cxn ang="0">
                    <a:pos x="T13" y="T15"/>
                  </a:cxn>
                </a:cxnLst>
                <a:rect l="0" t="0" r="r" b="b"/>
                <a:pathLst>
                  <a:path w="291" h="185">
                    <a:moveTo>
                      <a:pt x="0" y="21"/>
                    </a:moveTo>
                    <a:lnTo>
                      <a:pt x="0" y="0"/>
                    </a:lnTo>
                    <a:lnTo>
                      <a:pt x="291" y="0"/>
                    </a:lnTo>
                    <a:lnTo>
                      <a:pt x="291" y="18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8" name="Group 284"/>
            <p:cNvGrpSpPr>
              <a:grpSpLocks/>
            </p:cNvGrpSpPr>
            <p:nvPr/>
          </p:nvGrpSpPr>
          <p:grpSpPr bwMode="auto">
            <a:xfrm>
              <a:off x="7519" y="2659"/>
              <a:ext cx="26" cy="18"/>
              <a:chOff x="7519" y="2659"/>
              <a:chExt cx="26" cy="18"/>
            </a:xfrm>
          </p:grpSpPr>
          <p:sp>
            <p:nvSpPr>
              <p:cNvPr id="1331" name="Freeform 285"/>
              <p:cNvSpPr>
                <a:spLocks/>
              </p:cNvSpPr>
              <p:nvPr/>
            </p:nvSpPr>
            <p:spPr bwMode="auto">
              <a:xfrm>
                <a:off x="7519" y="2659"/>
                <a:ext cx="26" cy="18"/>
              </a:xfrm>
              <a:custGeom>
                <a:avLst/>
                <a:gdLst>
                  <a:gd name="T0" fmla="+- 0 7519 7519"/>
                  <a:gd name="T1" fmla="*/ T0 w 26"/>
                  <a:gd name="T2" fmla="+- 0 2677 2659"/>
                  <a:gd name="T3" fmla="*/ 2677 h 18"/>
                  <a:gd name="T4" fmla="+- 0 7519 7519"/>
                  <a:gd name="T5" fmla="*/ T4 w 26"/>
                  <a:gd name="T6" fmla="+- 0 2659 2659"/>
                  <a:gd name="T7" fmla="*/ 2659 h 18"/>
                  <a:gd name="T8" fmla="+- 0 7545 7519"/>
                  <a:gd name="T9" fmla="*/ T8 w 26"/>
                  <a:gd name="T10" fmla="+- 0 2659 2659"/>
                  <a:gd name="T11" fmla="*/ 2659 h 18"/>
                  <a:gd name="T12" fmla="+- 0 7545 7519"/>
                  <a:gd name="T13" fmla="*/ T12 w 26"/>
                  <a:gd name="T14" fmla="+- 0 2677 2659"/>
                  <a:gd name="T15" fmla="*/ 2677 h 18"/>
                </a:gdLst>
                <a:ahLst/>
                <a:cxnLst>
                  <a:cxn ang="0">
                    <a:pos x="T1" y="T3"/>
                  </a:cxn>
                  <a:cxn ang="0">
                    <a:pos x="T5" y="T7"/>
                  </a:cxn>
                  <a:cxn ang="0">
                    <a:pos x="T9" y="T11"/>
                  </a:cxn>
                  <a:cxn ang="0">
                    <a:pos x="T13" y="T15"/>
                  </a:cxn>
                </a:cxnLst>
                <a:rect l="0" t="0" r="r" b="b"/>
                <a:pathLst>
                  <a:path w="26" h="18">
                    <a:moveTo>
                      <a:pt x="0" y="18"/>
                    </a:moveTo>
                    <a:lnTo>
                      <a:pt x="0" y="0"/>
                    </a:lnTo>
                    <a:lnTo>
                      <a:pt x="26" y="0"/>
                    </a:lnTo>
                    <a:lnTo>
                      <a:pt x="26" y="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9" name="Group 286"/>
            <p:cNvGrpSpPr>
              <a:grpSpLocks/>
            </p:cNvGrpSpPr>
            <p:nvPr/>
          </p:nvGrpSpPr>
          <p:grpSpPr bwMode="auto">
            <a:xfrm>
              <a:off x="7571" y="2666"/>
              <a:ext cx="26" cy="11"/>
              <a:chOff x="7571" y="2666"/>
              <a:chExt cx="26" cy="11"/>
            </a:xfrm>
          </p:grpSpPr>
          <p:sp>
            <p:nvSpPr>
              <p:cNvPr id="1330" name="Freeform 287"/>
              <p:cNvSpPr>
                <a:spLocks/>
              </p:cNvSpPr>
              <p:nvPr/>
            </p:nvSpPr>
            <p:spPr bwMode="auto">
              <a:xfrm>
                <a:off x="7571" y="2666"/>
                <a:ext cx="26" cy="11"/>
              </a:xfrm>
              <a:custGeom>
                <a:avLst/>
                <a:gdLst>
                  <a:gd name="T0" fmla="+- 0 7571 7571"/>
                  <a:gd name="T1" fmla="*/ T0 w 26"/>
                  <a:gd name="T2" fmla="+- 0 2677 2666"/>
                  <a:gd name="T3" fmla="*/ 2677 h 11"/>
                  <a:gd name="T4" fmla="+- 0 7571 7571"/>
                  <a:gd name="T5" fmla="*/ T4 w 26"/>
                  <a:gd name="T6" fmla="+- 0 2666 2666"/>
                  <a:gd name="T7" fmla="*/ 2666 h 11"/>
                  <a:gd name="T8" fmla="+- 0 7597 7571"/>
                  <a:gd name="T9" fmla="*/ T8 w 26"/>
                  <a:gd name="T10" fmla="+- 0 2666 2666"/>
                  <a:gd name="T11" fmla="*/ 2666 h 11"/>
                  <a:gd name="T12" fmla="+- 0 7597 7571"/>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0" name="Group 288"/>
            <p:cNvGrpSpPr>
              <a:grpSpLocks/>
            </p:cNvGrpSpPr>
            <p:nvPr/>
          </p:nvGrpSpPr>
          <p:grpSpPr bwMode="auto">
            <a:xfrm>
              <a:off x="7624" y="2666"/>
              <a:ext cx="26" cy="11"/>
              <a:chOff x="7624" y="2666"/>
              <a:chExt cx="26" cy="11"/>
            </a:xfrm>
          </p:grpSpPr>
          <p:sp>
            <p:nvSpPr>
              <p:cNvPr id="1329" name="Freeform 289"/>
              <p:cNvSpPr>
                <a:spLocks/>
              </p:cNvSpPr>
              <p:nvPr/>
            </p:nvSpPr>
            <p:spPr bwMode="auto">
              <a:xfrm>
                <a:off x="7624" y="2666"/>
                <a:ext cx="26" cy="11"/>
              </a:xfrm>
              <a:custGeom>
                <a:avLst/>
                <a:gdLst>
                  <a:gd name="T0" fmla="+- 0 7624 7624"/>
                  <a:gd name="T1" fmla="*/ T0 w 26"/>
                  <a:gd name="T2" fmla="+- 0 2677 2666"/>
                  <a:gd name="T3" fmla="*/ 2677 h 11"/>
                  <a:gd name="T4" fmla="+- 0 7624 7624"/>
                  <a:gd name="T5" fmla="*/ T4 w 26"/>
                  <a:gd name="T6" fmla="+- 0 2666 2666"/>
                  <a:gd name="T7" fmla="*/ 2666 h 11"/>
                  <a:gd name="T8" fmla="+- 0 7650 7624"/>
                  <a:gd name="T9" fmla="*/ T8 w 26"/>
                  <a:gd name="T10" fmla="+- 0 2666 2666"/>
                  <a:gd name="T11" fmla="*/ 2666 h 11"/>
                  <a:gd name="T12" fmla="+- 0 7650 7624"/>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1" name="Group 290"/>
            <p:cNvGrpSpPr>
              <a:grpSpLocks/>
            </p:cNvGrpSpPr>
            <p:nvPr/>
          </p:nvGrpSpPr>
          <p:grpSpPr bwMode="auto">
            <a:xfrm>
              <a:off x="7584" y="2567"/>
              <a:ext cx="52" cy="99"/>
              <a:chOff x="7584" y="2567"/>
              <a:chExt cx="52" cy="99"/>
            </a:xfrm>
          </p:grpSpPr>
          <p:sp>
            <p:nvSpPr>
              <p:cNvPr id="1328" name="Freeform 291"/>
              <p:cNvSpPr>
                <a:spLocks/>
              </p:cNvSpPr>
              <p:nvPr/>
            </p:nvSpPr>
            <p:spPr bwMode="auto">
              <a:xfrm>
                <a:off x="7584" y="2567"/>
                <a:ext cx="52" cy="99"/>
              </a:xfrm>
              <a:custGeom>
                <a:avLst/>
                <a:gdLst>
                  <a:gd name="T0" fmla="+- 0 7584 7584"/>
                  <a:gd name="T1" fmla="*/ T0 w 52"/>
                  <a:gd name="T2" fmla="+- 0 2666 2567"/>
                  <a:gd name="T3" fmla="*/ 2666 h 99"/>
                  <a:gd name="T4" fmla="+- 0 7584 7584"/>
                  <a:gd name="T5" fmla="*/ T4 w 52"/>
                  <a:gd name="T6" fmla="+- 0 2567 2567"/>
                  <a:gd name="T7" fmla="*/ 2567 h 99"/>
                  <a:gd name="T8" fmla="+- 0 7637 7584"/>
                  <a:gd name="T9" fmla="*/ T8 w 52"/>
                  <a:gd name="T10" fmla="+- 0 2567 2567"/>
                  <a:gd name="T11" fmla="*/ 2567 h 99"/>
                  <a:gd name="T12" fmla="+- 0 7637 7584"/>
                  <a:gd name="T13" fmla="*/ T12 w 52"/>
                  <a:gd name="T14" fmla="+- 0 2666 2567"/>
                  <a:gd name="T15" fmla="*/ 2666 h 99"/>
                </a:gdLst>
                <a:ahLst/>
                <a:cxnLst>
                  <a:cxn ang="0">
                    <a:pos x="T1" y="T3"/>
                  </a:cxn>
                  <a:cxn ang="0">
                    <a:pos x="T5" y="T7"/>
                  </a:cxn>
                  <a:cxn ang="0">
                    <a:pos x="T9" y="T11"/>
                  </a:cxn>
                  <a:cxn ang="0">
                    <a:pos x="T13" y="T15"/>
                  </a:cxn>
                </a:cxnLst>
                <a:rect l="0" t="0" r="r" b="b"/>
                <a:pathLst>
                  <a:path w="52" h="99">
                    <a:moveTo>
                      <a:pt x="0" y="99"/>
                    </a:moveTo>
                    <a:lnTo>
                      <a:pt x="0" y="0"/>
                    </a:lnTo>
                    <a:lnTo>
                      <a:pt x="53" y="0"/>
                    </a:lnTo>
                    <a:lnTo>
                      <a:pt x="53" y="9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2" name="Group 292"/>
            <p:cNvGrpSpPr>
              <a:grpSpLocks/>
            </p:cNvGrpSpPr>
            <p:nvPr/>
          </p:nvGrpSpPr>
          <p:grpSpPr bwMode="auto">
            <a:xfrm>
              <a:off x="7676" y="2662"/>
              <a:ext cx="26" cy="16"/>
              <a:chOff x="7676" y="2662"/>
              <a:chExt cx="26" cy="16"/>
            </a:xfrm>
          </p:grpSpPr>
          <p:sp>
            <p:nvSpPr>
              <p:cNvPr id="1327" name="Freeform 293"/>
              <p:cNvSpPr>
                <a:spLocks/>
              </p:cNvSpPr>
              <p:nvPr/>
            </p:nvSpPr>
            <p:spPr bwMode="auto">
              <a:xfrm>
                <a:off x="7676" y="2662"/>
                <a:ext cx="26" cy="16"/>
              </a:xfrm>
              <a:custGeom>
                <a:avLst/>
                <a:gdLst>
                  <a:gd name="T0" fmla="+- 0 7676 7676"/>
                  <a:gd name="T1" fmla="*/ T0 w 26"/>
                  <a:gd name="T2" fmla="+- 0 2677 2662"/>
                  <a:gd name="T3" fmla="*/ 2677 h 16"/>
                  <a:gd name="T4" fmla="+- 0 7676 7676"/>
                  <a:gd name="T5" fmla="*/ T4 w 26"/>
                  <a:gd name="T6" fmla="+- 0 2662 2662"/>
                  <a:gd name="T7" fmla="*/ 2662 h 16"/>
                  <a:gd name="T8" fmla="+- 0 7702 7676"/>
                  <a:gd name="T9" fmla="*/ T8 w 26"/>
                  <a:gd name="T10" fmla="+- 0 2662 2662"/>
                  <a:gd name="T11" fmla="*/ 2662 h 16"/>
                  <a:gd name="T12" fmla="+- 0 7702 7676"/>
                  <a:gd name="T13" fmla="*/ T12 w 26"/>
                  <a:gd name="T14" fmla="+- 0 2677 2662"/>
                  <a:gd name="T15" fmla="*/ 2677 h 16"/>
                </a:gdLst>
                <a:ahLst/>
                <a:cxnLst>
                  <a:cxn ang="0">
                    <a:pos x="T1" y="T3"/>
                  </a:cxn>
                  <a:cxn ang="0">
                    <a:pos x="T5" y="T7"/>
                  </a:cxn>
                  <a:cxn ang="0">
                    <a:pos x="T9" y="T11"/>
                  </a:cxn>
                  <a:cxn ang="0">
                    <a:pos x="T13" y="T15"/>
                  </a:cxn>
                </a:cxnLst>
                <a:rect l="0" t="0" r="r" b="b"/>
                <a:pathLst>
                  <a:path w="26" h="16">
                    <a:moveTo>
                      <a:pt x="0" y="15"/>
                    </a:moveTo>
                    <a:lnTo>
                      <a:pt x="0" y="0"/>
                    </a:lnTo>
                    <a:lnTo>
                      <a:pt x="26" y="0"/>
                    </a:lnTo>
                    <a:lnTo>
                      <a:pt x="26"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3" name="Group 294"/>
            <p:cNvGrpSpPr>
              <a:grpSpLocks/>
            </p:cNvGrpSpPr>
            <p:nvPr/>
          </p:nvGrpSpPr>
          <p:grpSpPr bwMode="auto">
            <a:xfrm>
              <a:off x="7611" y="2551"/>
              <a:ext cx="78" cy="111"/>
              <a:chOff x="7611" y="2551"/>
              <a:chExt cx="78" cy="111"/>
            </a:xfrm>
          </p:grpSpPr>
          <p:sp>
            <p:nvSpPr>
              <p:cNvPr id="1326" name="Freeform 295"/>
              <p:cNvSpPr>
                <a:spLocks/>
              </p:cNvSpPr>
              <p:nvPr/>
            </p:nvSpPr>
            <p:spPr bwMode="auto">
              <a:xfrm>
                <a:off x="7611" y="2551"/>
                <a:ext cx="78" cy="111"/>
              </a:xfrm>
              <a:custGeom>
                <a:avLst/>
                <a:gdLst>
                  <a:gd name="T0" fmla="+- 0 7611 7611"/>
                  <a:gd name="T1" fmla="*/ T0 w 78"/>
                  <a:gd name="T2" fmla="+- 0 2567 2551"/>
                  <a:gd name="T3" fmla="*/ 2567 h 111"/>
                  <a:gd name="T4" fmla="+- 0 7611 7611"/>
                  <a:gd name="T5" fmla="*/ T4 w 78"/>
                  <a:gd name="T6" fmla="+- 0 2551 2551"/>
                  <a:gd name="T7" fmla="*/ 2551 h 111"/>
                  <a:gd name="T8" fmla="+- 0 7689 7611"/>
                  <a:gd name="T9" fmla="*/ T8 w 78"/>
                  <a:gd name="T10" fmla="+- 0 2551 2551"/>
                  <a:gd name="T11" fmla="*/ 2551 h 111"/>
                  <a:gd name="T12" fmla="+- 0 7689 7611"/>
                  <a:gd name="T13" fmla="*/ T12 w 78"/>
                  <a:gd name="T14" fmla="+- 0 2662 2551"/>
                  <a:gd name="T15" fmla="*/ 2662 h 111"/>
                </a:gdLst>
                <a:ahLst/>
                <a:cxnLst>
                  <a:cxn ang="0">
                    <a:pos x="T1" y="T3"/>
                  </a:cxn>
                  <a:cxn ang="0">
                    <a:pos x="T5" y="T7"/>
                  </a:cxn>
                  <a:cxn ang="0">
                    <a:pos x="T9" y="T11"/>
                  </a:cxn>
                  <a:cxn ang="0">
                    <a:pos x="T13" y="T15"/>
                  </a:cxn>
                </a:cxnLst>
                <a:rect l="0" t="0" r="r" b="b"/>
                <a:pathLst>
                  <a:path w="78" h="111">
                    <a:moveTo>
                      <a:pt x="0" y="16"/>
                    </a:moveTo>
                    <a:lnTo>
                      <a:pt x="0" y="0"/>
                    </a:lnTo>
                    <a:lnTo>
                      <a:pt x="78" y="0"/>
                    </a:lnTo>
                    <a:lnTo>
                      <a:pt x="78" y="1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4" name="Group 296"/>
            <p:cNvGrpSpPr>
              <a:grpSpLocks/>
            </p:cNvGrpSpPr>
            <p:nvPr/>
          </p:nvGrpSpPr>
          <p:grpSpPr bwMode="auto">
            <a:xfrm>
              <a:off x="7728" y="2654"/>
              <a:ext cx="26" cy="23"/>
              <a:chOff x="7728" y="2654"/>
              <a:chExt cx="26" cy="23"/>
            </a:xfrm>
          </p:grpSpPr>
          <p:sp>
            <p:nvSpPr>
              <p:cNvPr id="1325" name="Freeform 297"/>
              <p:cNvSpPr>
                <a:spLocks/>
              </p:cNvSpPr>
              <p:nvPr/>
            </p:nvSpPr>
            <p:spPr bwMode="auto">
              <a:xfrm>
                <a:off x="7728" y="2654"/>
                <a:ext cx="26" cy="23"/>
              </a:xfrm>
              <a:custGeom>
                <a:avLst/>
                <a:gdLst>
                  <a:gd name="T0" fmla="+- 0 7728 7728"/>
                  <a:gd name="T1" fmla="*/ T0 w 26"/>
                  <a:gd name="T2" fmla="+- 0 2677 2654"/>
                  <a:gd name="T3" fmla="*/ 2677 h 23"/>
                  <a:gd name="T4" fmla="+- 0 7728 7728"/>
                  <a:gd name="T5" fmla="*/ T4 w 26"/>
                  <a:gd name="T6" fmla="+- 0 2654 2654"/>
                  <a:gd name="T7" fmla="*/ 2654 h 23"/>
                  <a:gd name="T8" fmla="+- 0 7754 7728"/>
                  <a:gd name="T9" fmla="*/ T8 w 26"/>
                  <a:gd name="T10" fmla="+- 0 2654 2654"/>
                  <a:gd name="T11" fmla="*/ 2654 h 23"/>
                  <a:gd name="T12" fmla="+- 0 7754 7728"/>
                  <a:gd name="T13" fmla="*/ T12 w 26"/>
                  <a:gd name="T14" fmla="+- 0 2677 2654"/>
                  <a:gd name="T15" fmla="*/ 2677 h 23"/>
                </a:gdLst>
                <a:ahLst/>
                <a:cxnLst>
                  <a:cxn ang="0">
                    <a:pos x="T1" y="T3"/>
                  </a:cxn>
                  <a:cxn ang="0">
                    <a:pos x="T5" y="T7"/>
                  </a:cxn>
                  <a:cxn ang="0">
                    <a:pos x="T9" y="T11"/>
                  </a:cxn>
                  <a:cxn ang="0">
                    <a:pos x="T13" y="T15"/>
                  </a:cxn>
                </a:cxnLst>
                <a:rect l="0" t="0" r="r" b="b"/>
                <a:pathLst>
                  <a:path w="26" h="23">
                    <a:moveTo>
                      <a:pt x="0" y="23"/>
                    </a:moveTo>
                    <a:lnTo>
                      <a:pt x="0" y="0"/>
                    </a:lnTo>
                    <a:lnTo>
                      <a:pt x="26" y="0"/>
                    </a:lnTo>
                    <a:lnTo>
                      <a:pt x="26" y="2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5" name="Group 298"/>
            <p:cNvGrpSpPr>
              <a:grpSpLocks/>
            </p:cNvGrpSpPr>
            <p:nvPr/>
          </p:nvGrpSpPr>
          <p:grpSpPr bwMode="auto">
            <a:xfrm>
              <a:off x="7650" y="2527"/>
              <a:ext cx="92" cy="127"/>
              <a:chOff x="7650" y="2527"/>
              <a:chExt cx="92" cy="127"/>
            </a:xfrm>
          </p:grpSpPr>
          <p:sp>
            <p:nvSpPr>
              <p:cNvPr id="1324" name="Freeform 299"/>
              <p:cNvSpPr>
                <a:spLocks/>
              </p:cNvSpPr>
              <p:nvPr/>
            </p:nvSpPr>
            <p:spPr bwMode="auto">
              <a:xfrm>
                <a:off x="7650" y="2527"/>
                <a:ext cx="92" cy="127"/>
              </a:xfrm>
              <a:custGeom>
                <a:avLst/>
                <a:gdLst>
                  <a:gd name="T0" fmla="+- 0 7650 7650"/>
                  <a:gd name="T1" fmla="*/ T0 w 92"/>
                  <a:gd name="T2" fmla="+- 0 2551 2527"/>
                  <a:gd name="T3" fmla="*/ 2551 h 127"/>
                  <a:gd name="T4" fmla="+- 0 7650 7650"/>
                  <a:gd name="T5" fmla="*/ T4 w 92"/>
                  <a:gd name="T6" fmla="+- 0 2527 2527"/>
                  <a:gd name="T7" fmla="*/ 2527 h 127"/>
                  <a:gd name="T8" fmla="+- 0 7741 7650"/>
                  <a:gd name="T9" fmla="*/ T8 w 92"/>
                  <a:gd name="T10" fmla="+- 0 2527 2527"/>
                  <a:gd name="T11" fmla="*/ 2527 h 127"/>
                  <a:gd name="T12" fmla="+- 0 7741 7650"/>
                  <a:gd name="T13" fmla="*/ T12 w 92"/>
                  <a:gd name="T14" fmla="+- 0 2654 2527"/>
                  <a:gd name="T15" fmla="*/ 2654 h 127"/>
                </a:gdLst>
                <a:ahLst/>
                <a:cxnLst>
                  <a:cxn ang="0">
                    <a:pos x="T1" y="T3"/>
                  </a:cxn>
                  <a:cxn ang="0">
                    <a:pos x="T5" y="T7"/>
                  </a:cxn>
                  <a:cxn ang="0">
                    <a:pos x="T9" y="T11"/>
                  </a:cxn>
                  <a:cxn ang="0">
                    <a:pos x="T13" y="T15"/>
                  </a:cxn>
                </a:cxnLst>
                <a:rect l="0" t="0" r="r" b="b"/>
                <a:pathLst>
                  <a:path w="92" h="127">
                    <a:moveTo>
                      <a:pt x="0" y="24"/>
                    </a:moveTo>
                    <a:lnTo>
                      <a:pt x="0" y="0"/>
                    </a:lnTo>
                    <a:lnTo>
                      <a:pt x="91" y="0"/>
                    </a:lnTo>
                    <a:lnTo>
                      <a:pt x="91" y="12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6" name="Group 300"/>
            <p:cNvGrpSpPr>
              <a:grpSpLocks/>
            </p:cNvGrpSpPr>
            <p:nvPr/>
          </p:nvGrpSpPr>
          <p:grpSpPr bwMode="auto">
            <a:xfrm>
              <a:off x="7532" y="2517"/>
              <a:ext cx="163" cy="142"/>
              <a:chOff x="7532" y="2517"/>
              <a:chExt cx="163" cy="142"/>
            </a:xfrm>
          </p:grpSpPr>
          <p:sp>
            <p:nvSpPr>
              <p:cNvPr id="1323" name="Freeform 301"/>
              <p:cNvSpPr>
                <a:spLocks/>
              </p:cNvSpPr>
              <p:nvPr/>
            </p:nvSpPr>
            <p:spPr bwMode="auto">
              <a:xfrm>
                <a:off x="7532" y="2517"/>
                <a:ext cx="163" cy="142"/>
              </a:xfrm>
              <a:custGeom>
                <a:avLst/>
                <a:gdLst>
                  <a:gd name="T0" fmla="+- 0 7532 7532"/>
                  <a:gd name="T1" fmla="*/ T0 w 163"/>
                  <a:gd name="T2" fmla="+- 0 2659 2517"/>
                  <a:gd name="T3" fmla="*/ 2659 h 142"/>
                  <a:gd name="T4" fmla="+- 0 7532 7532"/>
                  <a:gd name="T5" fmla="*/ T4 w 163"/>
                  <a:gd name="T6" fmla="+- 0 2517 2517"/>
                  <a:gd name="T7" fmla="*/ 2517 h 142"/>
                  <a:gd name="T8" fmla="+- 0 7695 7532"/>
                  <a:gd name="T9" fmla="*/ T8 w 163"/>
                  <a:gd name="T10" fmla="+- 0 2517 2517"/>
                  <a:gd name="T11" fmla="*/ 2517 h 142"/>
                  <a:gd name="T12" fmla="+- 0 7695 7532"/>
                  <a:gd name="T13" fmla="*/ T12 w 163"/>
                  <a:gd name="T14" fmla="+- 0 2527 2517"/>
                  <a:gd name="T15" fmla="*/ 2527 h 142"/>
                </a:gdLst>
                <a:ahLst/>
                <a:cxnLst>
                  <a:cxn ang="0">
                    <a:pos x="T1" y="T3"/>
                  </a:cxn>
                  <a:cxn ang="0">
                    <a:pos x="T5" y="T7"/>
                  </a:cxn>
                  <a:cxn ang="0">
                    <a:pos x="T9" y="T11"/>
                  </a:cxn>
                  <a:cxn ang="0">
                    <a:pos x="T13" y="T15"/>
                  </a:cxn>
                </a:cxnLst>
                <a:rect l="0" t="0" r="r" b="b"/>
                <a:pathLst>
                  <a:path w="163" h="142">
                    <a:moveTo>
                      <a:pt x="0" y="142"/>
                    </a:moveTo>
                    <a:lnTo>
                      <a:pt x="0" y="0"/>
                    </a:lnTo>
                    <a:lnTo>
                      <a:pt x="163" y="0"/>
                    </a:lnTo>
                    <a:lnTo>
                      <a:pt x="163"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7" name="Group 302"/>
            <p:cNvGrpSpPr>
              <a:grpSpLocks/>
            </p:cNvGrpSpPr>
            <p:nvPr/>
          </p:nvGrpSpPr>
          <p:grpSpPr bwMode="auto">
            <a:xfrm>
              <a:off x="7780" y="2670"/>
              <a:ext cx="26" cy="7"/>
              <a:chOff x="7780" y="2670"/>
              <a:chExt cx="26" cy="7"/>
            </a:xfrm>
          </p:grpSpPr>
          <p:sp>
            <p:nvSpPr>
              <p:cNvPr id="1322" name="Freeform 303"/>
              <p:cNvSpPr>
                <a:spLocks/>
              </p:cNvSpPr>
              <p:nvPr/>
            </p:nvSpPr>
            <p:spPr bwMode="auto">
              <a:xfrm>
                <a:off x="7780" y="2670"/>
                <a:ext cx="26" cy="7"/>
              </a:xfrm>
              <a:custGeom>
                <a:avLst/>
                <a:gdLst>
                  <a:gd name="T0" fmla="+- 0 7780 7780"/>
                  <a:gd name="T1" fmla="*/ T0 w 26"/>
                  <a:gd name="T2" fmla="+- 0 2677 2670"/>
                  <a:gd name="T3" fmla="*/ 2677 h 7"/>
                  <a:gd name="T4" fmla="+- 0 7780 7780"/>
                  <a:gd name="T5" fmla="*/ T4 w 26"/>
                  <a:gd name="T6" fmla="+- 0 2670 2670"/>
                  <a:gd name="T7" fmla="*/ 2670 h 7"/>
                  <a:gd name="T8" fmla="+- 0 7807 7780"/>
                  <a:gd name="T9" fmla="*/ T8 w 26"/>
                  <a:gd name="T10" fmla="+- 0 2670 2670"/>
                  <a:gd name="T11" fmla="*/ 2670 h 7"/>
                  <a:gd name="T12" fmla="+- 0 7807 7780"/>
                  <a:gd name="T13" fmla="*/ T12 w 26"/>
                  <a:gd name="T14" fmla="+- 0 2677 2670"/>
                  <a:gd name="T15" fmla="*/ 2677 h 7"/>
                </a:gdLst>
                <a:ahLst/>
                <a:cxnLst>
                  <a:cxn ang="0">
                    <a:pos x="T1" y="T3"/>
                  </a:cxn>
                  <a:cxn ang="0">
                    <a:pos x="T5" y="T7"/>
                  </a:cxn>
                  <a:cxn ang="0">
                    <a:pos x="T9" y="T11"/>
                  </a:cxn>
                  <a:cxn ang="0">
                    <a:pos x="T13" y="T15"/>
                  </a:cxn>
                </a:cxnLst>
                <a:rect l="0" t="0" r="r" b="b"/>
                <a:pathLst>
                  <a:path w="26" h="7">
                    <a:moveTo>
                      <a:pt x="0" y="7"/>
                    </a:moveTo>
                    <a:lnTo>
                      <a:pt x="0" y="0"/>
                    </a:lnTo>
                    <a:lnTo>
                      <a:pt x="27" y="0"/>
                    </a:lnTo>
                    <a:lnTo>
                      <a:pt x="27" y="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8" name="Group 304"/>
            <p:cNvGrpSpPr>
              <a:grpSpLocks/>
            </p:cNvGrpSpPr>
            <p:nvPr/>
          </p:nvGrpSpPr>
          <p:grpSpPr bwMode="auto">
            <a:xfrm>
              <a:off x="7833" y="2667"/>
              <a:ext cx="26" cy="10"/>
              <a:chOff x="7833" y="2667"/>
              <a:chExt cx="26" cy="10"/>
            </a:xfrm>
          </p:grpSpPr>
          <p:sp>
            <p:nvSpPr>
              <p:cNvPr id="1321" name="Freeform 305"/>
              <p:cNvSpPr>
                <a:spLocks/>
              </p:cNvSpPr>
              <p:nvPr/>
            </p:nvSpPr>
            <p:spPr bwMode="auto">
              <a:xfrm>
                <a:off x="7833" y="2667"/>
                <a:ext cx="26" cy="10"/>
              </a:xfrm>
              <a:custGeom>
                <a:avLst/>
                <a:gdLst>
                  <a:gd name="T0" fmla="+- 0 7833 7833"/>
                  <a:gd name="T1" fmla="*/ T0 w 26"/>
                  <a:gd name="T2" fmla="+- 0 2677 2667"/>
                  <a:gd name="T3" fmla="*/ 2677 h 10"/>
                  <a:gd name="T4" fmla="+- 0 7833 7833"/>
                  <a:gd name="T5" fmla="*/ T4 w 26"/>
                  <a:gd name="T6" fmla="+- 0 2667 2667"/>
                  <a:gd name="T7" fmla="*/ 2667 h 10"/>
                  <a:gd name="T8" fmla="+- 0 7858 7833"/>
                  <a:gd name="T9" fmla="*/ T8 w 26"/>
                  <a:gd name="T10" fmla="+- 0 2667 2667"/>
                  <a:gd name="T11" fmla="*/ 2667 h 10"/>
                  <a:gd name="T12" fmla="+- 0 7858 7833"/>
                  <a:gd name="T13" fmla="*/ T12 w 26"/>
                  <a:gd name="T14" fmla="+- 0 2677 2667"/>
                  <a:gd name="T15" fmla="*/ 2677 h 10"/>
                </a:gdLst>
                <a:ahLst/>
                <a:cxnLst>
                  <a:cxn ang="0">
                    <a:pos x="T1" y="T3"/>
                  </a:cxn>
                  <a:cxn ang="0">
                    <a:pos x="T5" y="T7"/>
                  </a:cxn>
                  <a:cxn ang="0">
                    <a:pos x="T9" y="T11"/>
                  </a:cxn>
                  <a:cxn ang="0">
                    <a:pos x="T13" y="T15"/>
                  </a:cxn>
                </a:cxnLst>
                <a:rect l="0" t="0" r="r" b="b"/>
                <a:pathLst>
                  <a:path w="26" h="10">
                    <a:moveTo>
                      <a:pt x="0" y="10"/>
                    </a:moveTo>
                    <a:lnTo>
                      <a:pt x="0" y="0"/>
                    </a:lnTo>
                    <a:lnTo>
                      <a:pt x="25" y="0"/>
                    </a:lnTo>
                    <a:lnTo>
                      <a:pt x="25"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9" name="Group 306"/>
            <p:cNvGrpSpPr>
              <a:grpSpLocks/>
            </p:cNvGrpSpPr>
            <p:nvPr/>
          </p:nvGrpSpPr>
          <p:grpSpPr bwMode="auto">
            <a:xfrm>
              <a:off x="7793" y="2543"/>
              <a:ext cx="52" cy="126"/>
              <a:chOff x="7793" y="2543"/>
              <a:chExt cx="52" cy="126"/>
            </a:xfrm>
          </p:grpSpPr>
          <p:sp>
            <p:nvSpPr>
              <p:cNvPr id="1320" name="Freeform 307"/>
              <p:cNvSpPr>
                <a:spLocks/>
              </p:cNvSpPr>
              <p:nvPr/>
            </p:nvSpPr>
            <p:spPr bwMode="auto">
              <a:xfrm>
                <a:off x="7793" y="2543"/>
                <a:ext cx="52" cy="126"/>
              </a:xfrm>
              <a:custGeom>
                <a:avLst/>
                <a:gdLst>
                  <a:gd name="T0" fmla="+- 0 7793 7793"/>
                  <a:gd name="T1" fmla="*/ T0 w 52"/>
                  <a:gd name="T2" fmla="+- 0 2670 2543"/>
                  <a:gd name="T3" fmla="*/ 2670 h 126"/>
                  <a:gd name="T4" fmla="+- 0 7793 7793"/>
                  <a:gd name="T5" fmla="*/ T4 w 52"/>
                  <a:gd name="T6" fmla="+- 0 2543 2543"/>
                  <a:gd name="T7" fmla="*/ 2543 h 126"/>
                  <a:gd name="T8" fmla="+- 0 7846 7793"/>
                  <a:gd name="T9" fmla="*/ T8 w 52"/>
                  <a:gd name="T10" fmla="+- 0 2543 2543"/>
                  <a:gd name="T11" fmla="*/ 2543 h 126"/>
                  <a:gd name="T12" fmla="+- 0 7846 7793"/>
                  <a:gd name="T13" fmla="*/ T12 w 52"/>
                  <a:gd name="T14" fmla="+- 0 2667 2543"/>
                  <a:gd name="T15" fmla="*/ 2667 h 126"/>
                </a:gdLst>
                <a:ahLst/>
                <a:cxnLst>
                  <a:cxn ang="0">
                    <a:pos x="T1" y="T3"/>
                  </a:cxn>
                  <a:cxn ang="0">
                    <a:pos x="T5" y="T7"/>
                  </a:cxn>
                  <a:cxn ang="0">
                    <a:pos x="T9" y="T11"/>
                  </a:cxn>
                  <a:cxn ang="0">
                    <a:pos x="T13" y="T15"/>
                  </a:cxn>
                </a:cxnLst>
                <a:rect l="0" t="0" r="r" b="b"/>
                <a:pathLst>
                  <a:path w="52" h="126">
                    <a:moveTo>
                      <a:pt x="0" y="127"/>
                    </a:moveTo>
                    <a:lnTo>
                      <a:pt x="0" y="0"/>
                    </a:lnTo>
                    <a:lnTo>
                      <a:pt x="53" y="0"/>
                    </a:lnTo>
                    <a:lnTo>
                      <a:pt x="53" y="12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0" name="Group 308"/>
            <p:cNvGrpSpPr>
              <a:grpSpLocks/>
            </p:cNvGrpSpPr>
            <p:nvPr/>
          </p:nvGrpSpPr>
          <p:grpSpPr bwMode="auto">
            <a:xfrm>
              <a:off x="7885" y="2669"/>
              <a:ext cx="26" cy="8"/>
              <a:chOff x="7885" y="2669"/>
              <a:chExt cx="26" cy="8"/>
            </a:xfrm>
          </p:grpSpPr>
          <p:sp>
            <p:nvSpPr>
              <p:cNvPr id="1319" name="Freeform 309"/>
              <p:cNvSpPr>
                <a:spLocks/>
              </p:cNvSpPr>
              <p:nvPr/>
            </p:nvSpPr>
            <p:spPr bwMode="auto">
              <a:xfrm>
                <a:off x="7885" y="2669"/>
                <a:ext cx="26" cy="8"/>
              </a:xfrm>
              <a:custGeom>
                <a:avLst/>
                <a:gdLst>
                  <a:gd name="T0" fmla="+- 0 7885 7885"/>
                  <a:gd name="T1" fmla="*/ T0 w 26"/>
                  <a:gd name="T2" fmla="+- 0 2677 2669"/>
                  <a:gd name="T3" fmla="*/ 2677 h 8"/>
                  <a:gd name="T4" fmla="+- 0 7885 7885"/>
                  <a:gd name="T5" fmla="*/ T4 w 26"/>
                  <a:gd name="T6" fmla="+- 0 2669 2669"/>
                  <a:gd name="T7" fmla="*/ 2669 h 8"/>
                  <a:gd name="T8" fmla="+- 0 7911 7885"/>
                  <a:gd name="T9" fmla="*/ T8 w 26"/>
                  <a:gd name="T10" fmla="+- 0 2669 2669"/>
                  <a:gd name="T11" fmla="*/ 2669 h 8"/>
                  <a:gd name="T12" fmla="+- 0 7911 7885"/>
                  <a:gd name="T13" fmla="*/ T12 w 26"/>
                  <a:gd name="T14" fmla="+- 0 2677 2669"/>
                  <a:gd name="T15" fmla="*/ 2677 h 8"/>
                </a:gdLst>
                <a:ahLst/>
                <a:cxnLst>
                  <a:cxn ang="0">
                    <a:pos x="T1" y="T3"/>
                  </a:cxn>
                  <a:cxn ang="0">
                    <a:pos x="T5" y="T7"/>
                  </a:cxn>
                  <a:cxn ang="0">
                    <a:pos x="T9" y="T11"/>
                  </a:cxn>
                  <a:cxn ang="0">
                    <a:pos x="T13" y="T15"/>
                  </a:cxn>
                </a:cxnLst>
                <a:rect l="0" t="0" r="r" b="b"/>
                <a:pathLst>
                  <a:path w="26" h="8">
                    <a:moveTo>
                      <a:pt x="0" y="8"/>
                    </a:moveTo>
                    <a:lnTo>
                      <a:pt x="0" y="0"/>
                    </a:lnTo>
                    <a:lnTo>
                      <a:pt x="26" y="0"/>
                    </a:lnTo>
                    <a:lnTo>
                      <a:pt x="26"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1" name="Group 310"/>
            <p:cNvGrpSpPr>
              <a:grpSpLocks/>
            </p:cNvGrpSpPr>
            <p:nvPr/>
          </p:nvGrpSpPr>
          <p:grpSpPr bwMode="auto">
            <a:xfrm>
              <a:off x="7937" y="2669"/>
              <a:ext cx="26" cy="9"/>
              <a:chOff x="7937" y="2669"/>
              <a:chExt cx="26" cy="9"/>
            </a:xfrm>
          </p:grpSpPr>
          <p:sp>
            <p:nvSpPr>
              <p:cNvPr id="1318" name="Freeform 311"/>
              <p:cNvSpPr>
                <a:spLocks/>
              </p:cNvSpPr>
              <p:nvPr/>
            </p:nvSpPr>
            <p:spPr bwMode="auto">
              <a:xfrm>
                <a:off x="7937" y="2669"/>
                <a:ext cx="26" cy="9"/>
              </a:xfrm>
              <a:custGeom>
                <a:avLst/>
                <a:gdLst>
                  <a:gd name="T0" fmla="+- 0 7937 7937"/>
                  <a:gd name="T1" fmla="*/ T0 w 26"/>
                  <a:gd name="T2" fmla="+- 0 2677 2669"/>
                  <a:gd name="T3" fmla="*/ 2677 h 9"/>
                  <a:gd name="T4" fmla="+- 0 7937 7937"/>
                  <a:gd name="T5" fmla="*/ T4 w 26"/>
                  <a:gd name="T6" fmla="+- 0 2669 2669"/>
                  <a:gd name="T7" fmla="*/ 2669 h 9"/>
                  <a:gd name="T8" fmla="+- 0 7963 7937"/>
                  <a:gd name="T9" fmla="*/ T8 w 26"/>
                  <a:gd name="T10" fmla="+- 0 2669 2669"/>
                  <a:gd name="T11" fmla="*/ 2669 h 9"/>
                  <a:gd name="T12" fmla="+- 0 7963 7937"/>
                  <a:gd name="T13" fmla="*/ T12 w 26"/>
                  <a:gd name="T14" fmla="+- 0 2677 2669"/>
                  <a:gd name="T15" fmla="*/ 2677 h 9"/>
                </a:gdLst>
                <a:ahLst/>
                <a:cxnLst>
                  <a:cxn ang="0">
                    <a:pos x="T1" y="T3"/>
                  </a:cxn>
                  <a:cxn ang="0">
                    <a:pos x="T5" y="T7"/>
                  </a:cxn>
                  <a:cxn ang="0">
                    <a:pos x="T9" y="T11"/>
                  </a:cxn>
                  <a:cxn ang="0">
                    <a:pos x="T13" y="T15"/>
                  </a:cxn>
                </a:cxnLst>
                <a:rect l="0" t="0" r="r" b="b"/>
                <a:pathLst>
                  <a:path w="26" h="9">
                    <a:moveTo>
                      <a:pt x="0" y="8"/>
                    </a:moveTo>
                    <a:lnTo>
                      <a:pt x="0" y="0"/>
                    </a:lnTo>
                    <a:lnTo>
                      <a:pt x="26" y="0"/>
                    </a:lnTo>
                    <a:lnTo>
                      <a:pt x="26"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2" name="Group 312"/>
            <p:cNvGrpSpPr>
              <a:grpSpLocks/>
            </p:cNvGrpSpPr>
            <p:nvPr/>
          </p:nvGrpSpPr>
          <p:grpSpPr bwMode="auto">
            <a:xfrm>
              <a:off x="7898" y="2548"/>
              <a:ext cx="52" cy="121"/>
              <a:chOff x="7898" y="2548"/>
              <a:chExt cx="52" cy="121"/>
            </a:xfrm>
          </p:grpSpPr>
          <p:sp>
            <p:nvSpPr>
              <p:cNvPr id="1317" name="Freeform 313"/>
              <p:cNvSpPr>
                <a:spLocks/>
              </p:cNvSpPr>
              <p:nvPr/>
            </p:nvSpPr>
            <p:spPr bwMode="auto">
              <a:xfrm>
                <a:off x="7898" y="2548"/>
                <a:ext cx="52" cy="121"/>
              </a:xfrm>
              <a:custGeom>
                <a:avLst/>
                <a:gdLst>
                  <a:gd name="T0" fmla="+- 0 7898 7898"/>
                  <a:gd name="T1" fmla="*/ T0 w 52"/>
                  <a:gd name="T2" fmla="+- 0 2669 2548"/>
                  <a:gd name="T3" fmla="*/ 2669 h 121"/>
                  <a:gd name="T4" fmla="+- 0 7898 7898"/>
                  <a:gd name="T5" fmla="*/ T4 w 52"/>
                  <a:gd name="T6" fmla="+- 0 2548 2548"/>
                  <a:gd name="T7" fmla="*/ 2548 h 121"/>
                  <a:gd name="T8" fmla="+- 0 7950 7898"/>
                  <a:gd name="T9" fmla="*/ T8 w 52"/>
                  <a:gd name="T10" fmla="+- 0 2548 2548"/>
                  <a:gd name="T11" fmla="*/ 2548 h 121"/>
                  <a:gd name="T12" fmla="+- 0 7950 7898"/>
                  <a:gd name="T13" fmla="*/ T12 w 52"/>
                  <a:gd name="T14" fmla="+- 0 2669 2548"/>
                  <a:gd name="T15" fmla="*/ 2669 h 121"/>
                </a:gdLst>
                <a:ahLst/>
                <a:cxnLst>
                  <a:cxn ang="0">
                    <a:pos x="T1" y="T3"/>
                  </a:cxn>
                  <a:cxn ang="0">
                    <a:pos x="T5" y="T7"/>
                  </a:cxn>
                  <a:cxn ang="0">
                    <a:pos x="T9" y="T11"/>
                  </a:cxn>
                  <a:cxn ang="0">
                    <a:pos x="T13" y="T15"/>
                  </a:cxn>
                </a:cxnLst>
                <a:rect l="0" t="0" r="r" b="b"/>
                <a:pathLst>
                  <a:path w="52" h="121">
                    <a:moveTo>
                      <a:pt x="0" y="121"/>
                    </a:moveTo>
                    <a:lnTo>
                      <a:pt x="0" y="0"/>
                    </a:lnTo>
                    <a:lnTo>
                      <a:pt x="52" y="0"/>
                    </a:lnTo>
                    <a:lnTo>
                      <a:pt x="52" y="12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3" name="Group 314"/>
            <p:cNvGrpSpPr>
              <a:grpSpLocks/>
            </p:cNvGrpSpPr>
            <p:nvPr/>
          </p:nvGrpSpPr>
          <p:grpSpPr bwMode="auto">
            <a:xfrm>
              <a:off x="7820" y="2532"/>
              <a:ext cx="104" cy="16"/>
              <a:chOff x="7820" y="2532"/>
              <a:chExt cx="104" cy="16"/>
            </a:xfrm>
          </p:grpSpPr>
          <p:sp>
            <p:nvSpPr>
              <p:cNvPr id="1316" name="Freeform 315"/>
              <p:cNvSpPr>
                <a:spLocks/>
              </p:cNvSpPr>
              <p:nvPr/>
            </p:nvSpPr>
            <p:spPr bwMode="auto">
              <a:xfrm>
                <a:off x="7820" y="2532"/>
                <a:ext cx="104" cy="16"/>
              </a:xfrm>
              <a:custGeom>
                <a:avLst/>
                <a:gdLst>
                  <a:gd name="T0" fmla="+- 0 7820 7820"/>
                  <a:gd name="T1" fmla="*/ T0 w 104"/>
                  <a:gd name="T2" fmla="+- 0 2543 2532"/>
                  <a:gd name="T3" fmla="*/ 2543 h 16"/>
                  <a:gd name="T4" fmla="+- 0 7820 7820"/>
                  <a:gd name="T5" fmla="*/ T4 w 104"/>
                  <a:gd name="T6" fmla="+- 0 2532 2532"/>
                  <a:gd name="T7" fmla="*/ 2532 h 16"/>
                  <a:gd name="T8" fmla="+- 0 7924 7820"/>
                  <a:gd name="T9" fmla="*/ T8 w 104"/>
                  <a:gd name="T10" fmla="+- 0 2532 2532"/>
                  <a:gd name="T11" fmla="*/ 2532 h 16"/>
                  <a:gd name="T12" fmla="+- 0 7924 7820"/>
                  <a:gd name="T13" fmla="*/ T12 w 104"/>
                  <a:gd name="T14" fmla="+- 0 2548 2532"/>
                  <a:gd name="T15" fmla="*/ 2548 h 16"/>
                </a:gdLst>
                <a:ahLst/>
                <a:cxnLst>
                  <a:cxn ang="0">
                    <a:pos x="T1" y="T3"/>
                  </a:cxn>
                  <a:cxn ang="0">
                    <a:pos x="T5" y="T7"/>
                  </a:cxn>
                  <a:cxn ang="0">
                    <a:pos x="T9" y="T11"/>
                  </a:cxn>
                  <a:cxn ang="0">
                    <a:pos x="T13" y="T15"/>
                  </a:cxn>
                </a:cxnLst>
                <a:rect l="0" t="0" r="r" b="b"/>
                <a:pathLst>
                  <a:path w="104" h="16">
                    <a:moveTo>
                      <a:pt x="0" y="11"/>
                    </a:moveTo>
                    <a:lnTo>
                      <a:pt x="0" y="0"/>
                    </a:lnTo>
                    <a:lnTo>
                      <a:pt x="104" y="0"/>
                    </a:lnTo>
                    <a:lnTo>
                      <a:pt x="104" y="1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4" name="Group 316"/>
            <p:cNvGrpSpPr>
              <a:grpSpLocks/>
            </p:cNvGrpSpPr>
            <p:nvPr/>
          </p:nvGrpSpPr>
          <p:grpSpPr bwMode="auto">
            <a:xfrm>
              <a:off x="7613" y="2494"/>
              <a:ext cx="259" cy="39"/>
              <a:chOff x="7613" y="2494"/>
              <a:chExt cx="259" cy="39"/>
            </a:xfrm>
          </p:grpSpPr>
          <p:sp>
            <p:nvSpPr>
              <p:cNvPr id="1315" name="Freeform 317"/>
              <p:cNvSpPr>
                <a:spLocks/>
              </p:cNvSpPr>
              <p:nvPr/>
            </p:nvSpPr>
            <p:spPr bwMode="auto">
              <a:xfrm>
                <a:off x="7613" y="2494"/>
                <a:ext cx="259" cy="39"/>
              </a:xfrm>
              <a:custGeom>
                <a:avLst/>
                <a:gdLst>
                  <a:gd name="T0" fmla="+- 0 7613 7613"/>
                  <a:gd name="T1" fmla="*/ T0 w 259"/>
                  <a:gd name="T2" fmla="+- 0 2517 2494"/>
                  <a:gd name="T3" fmla="*/ 2517 h 39"/>
                  <a:gd name="T4" fmla="+- 0 7613 7613"/>
                  <a:gd name="T5" fmla="*/ T4 w 259"/>
                  <a:gd name="T6" fmla="+- 0 2494 2494"/>
                  <a:gd name="T7" fmla="*/ 2494 h 39"/>
                  <a:gd name="T8" fmla="+- 0 7872 7613"/>
                  <a:gd name="T9" fmla="*/ T8 w 259"/>
                  <a:gd name="T10" fmla="+- 0 2494 2494"/>
                  <a:gd name="T11" fmla="*/ 2494 h 39"/>
                  <a:gd name="T12" fmla="+- 0 7872 7613"/>
                  <a:gd name="T13" fmla="*/ T12 w 259"/>
                  <a:gd name="T14" fmla="+- 0 2532 2494"/>
                  <a:gd name="T15" fmla="*/ 2532 h 39"/>
                </a:gdLst>
                <a:ahLst/>
                <a:cxnLst>
                  <a:cxn ang="0">
                    <a:pos x="T1" y="T3"/>
                  </a:cxn>
                  <a:cxn ang="0">
                    <a:pos x="T5" y="T7"/>
                  </a:cxn>
                  <a:cxn ang="0">
                    <a:pos x="T9" y="T11"/>
                  </a:cxn>
                  <a:cxn ang="0">
                    <a:pos x="T13" y="T15"/>
                  </a:cxn>
                </a:cxnLst>
                <a:rect l="0" t="0" r="r" b="b"/>
                <a:pathLst>
                  <a:path w="259" h="39">
                    <a:moveTo>
                      <a:pt x="0" y="23"/>
                    </a:moveTo>
                    <a:lnTo>
                      <a:pt x="0" y="0"/>
                    </a:lnTo>
                    <a:lnTo>
                      <a:pt x="259" y="0"/>
                    </a:lnTo>
                    <a:lnTo>
                      <a:pt x="259" y="3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5" name="Group 318"/>
            <p:cNvGrpSpPr>
              <a:grpSpLocks/>
            </p:cNvGrpSpPr>
            <p:nvPr/>
          </p:nvGrpSpPr>
          <p:grpSpPr bwMode="auto">
            <a:xfrm>
              <a:off x="7989" y="2663"/>
              <a:ext cx="26" cy="14"/>
              <a:chOff x="7989" y="2663"/>
              <a:chExt cx="26" cy="14"/>
            </a:xfrm>
          </p:grpSpPr>
          <p:sp>
            <p:nvSpPr>
              <p:cNvPr id="1314" name="Freeform 319"/>
              <p:cNvSpPr>
                <a:spLocks/>
              </p:cNvSpPr>
              <p:nvPr/>
            </p:nvSpPr>
            <p:spPr bwMode="auto">
              <a:xfrm>
                <a:off x="7989" y="2663"/>
                <a:ext cx="26" cy="14"/>
              </a:xfrm>
              <a:custGeom>
                <a:avLst/>
                <a:gdLst>
                  <a:gd name="T0" fmla="+- 0 7989 7989"/>
                  <a:gd name="T1" fmla="*/ T0 w 26"/>
                  <a:gd name="T2" fmla="+- 0 2677 2663"/>
                  <a:gd name="T3" fmla="*/ 2677 h 14"/>
                  <a:gd name="T4" fmla="+- 0 7989 7989"/>
                  <a:gd name="T5" fmla="*/ T4 w 26"/>
                  <a:gd name="T6" fmla="+- 0 2663 2663"/>
                  <a:gd name="T7" fmla="*/ 2663 h 14"/>
                  <a:gd name="T8" fmla="+- 0 8016 7989"/>
                  <a:gd name="T9" fmla="*/ T8 w 26"/>
                  <a:gd name="T10" fmla="+- 0 2663 2663"/>
                  <a:gd name="T11" fmla="*/ 2663 h 14"/>
                  <a:gd name="T12" fmla="+- 0 8016 7989"/>
                  <a:gd name="T13" fmla="*/ T12 w 26"/>
                  <a:gd name="T14" fmla="+- 0 2677 2663"/>
                  <a:gd name="T15" fmla="*/ 2677 h 14"/>
                </a:gdLst>
                <a:ahLst/>
                <a:cxnLst>
                  <a:cxn ang="0">
                    <a:pos x="T1" y="T3"/>
                  </a:cxn>
                  <a:cxn ang="0">
                    <a:pos x="T5" y="T7"/>
                  </a:cxn>
                  <a:cxn ang="0">
                    <a:pos x="T9" y="T11"/>
                  </a:cxn>
                  <a:cxn ang="0">
                    <a:pos x="T13" y="T15"/>
                  </a:cxn>
                </a:cxnLst>
                <a:rect l="0" t="0" r="r" b="b"/>
                <a:pathLst>
                  <a:path w="26" h="14">
                    <a:moveTo>
                      <a:pt x="0" y="14"/>
                    </a:moveTo>
                    <a:lnTo>
                      <a:pt x="0" y="0"/>
                    </a:lnTo>
                    <a:lnTo>
                      <a:pt x="27" y="0"/>
                    </a:lnTo>
                    <a:lnTo>
                      <a:pt x="27" y="1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6" name="Group 320"/>
            <p:cNvGrpSpPr>
              <a:grpSpLocks/>
            </p:cNvGrpSpPr>
            <p:nvPr/>
          </p:nvGrpSpPr>
          <p:grpSpPr bwMode="auto">
            <a:xfrm>
              <a:off x="8042" y="2669"/>
              <a:ext cx="26" cy="8"/>
              <a:chOff x="8042" y="2669"/>
              <a:chExt cx="26" cy="8"/>
            </a:xfrm>
          </p:grpSpPr>
          <p:sp>
            <p:nvSpPr>
              <p:cNvPr id="1313" name="Freeform 321"/>
              <p:cNvSpPr>
                <a:spLocks/>
              </p:cNvSpPr>
              <p:nvPr/>
            </p:nvSpPr>
            <p:spPr bwMode="auto">
              <a:xfrm>
                <a:off x="8042" y="2669"/>
                <a:ext cx="26" cy="8"/>
              </a:xfrm>
              <a:custGeom>
                <a:avLst/>
                <a:gdLst>
                  <a:gd name="T0" fmla="+- 0 8042 8042"/>
                  <a:gd name="T1" fmla="*/ T0 w 26"/>
                  <a:gd name="T2" fmla="+- 0 2677 2669"/>
                  <a:gd name="T3" fmla="*/ 2677 h 8"/>
                  <a:gd name="T4" fmla="+- 0 8042 8042"/>
                  <a:gd name="T5" fmla="*/ T4 w 26"/>
                  <a:gd name="T6" fmla="+- 0 2669 2669"/>
                  <a:gd name="T7" fmla="*/ 2669 h 8"/>
                  <a:gd name="T8" fmla="+- 0 8068 8042"/>
                  <a:gd name="T9" fmla="*/ T8 w 26"/>
                  <a:gd name="T10" fmla="+- 0 2669 2669"/>
                  <a:gd name="T11" fmla="*/ 2669 h 8"/>
                  <a:gd name="T12" fmla="+- 0 8068 8042"/>
                  <a:gd name="T13" fmla="*/ T12 w 26"/>
                  <a:gd name="T14" fmla="+- 0 2677 2669"/>
                  <a:gd name="T15" fmla="*/ 2677 h 8"/>
                </a:gdLst>
                <a:ahLst/>
                <a:cxnLst>
                  <a:cxn ang="0">
                    <a:pos x="T1" y="T3"/>
                  </a:cxn>
                  <a:cxn ang="0">
                    <a:pos x="T5" y="T7"/>
                  </a:cxn>
                  <a:cxn ang="0">
                    <a:pos x="T9" y="T11"/>
                  </a:cxn>
                  <a:cxn ang="0">
                    <a:pos x="T13" y="T15"/>
                  </a:cxn>
                </a:cxnLst>
                <a:rect l="0" t="0" r="r" b="b"/>
                <a:pathLst>
                  <a:path w="26" h="8">
                    <a:moveTo>
                      <a:pt x="0" y="8"/>
                    </a:moveTo>
                    <a:lnTo>
                      <a:pt x="0" y="0"/>
                    </a:lnTo>
                    <a:lnTo>
                      <a:pt x="26" y="0"/>
                    </a:lnTo>
                    <a:lnTo>
                      <a:pt x="26"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7" name="Group 322"/>
            <p:cNvGrpSpPr>
              <a:grpSpLocks/>
            </p:cNvGrpSpPr>
            <p:nvPr/>
          </p:nvGrpSpPr>
          <p:grpSpPr bwMode="auto">
            <a:xfrm>
              <a:off x="8003" y="2552"/>
              <a:ext cx="52" cy="117"/>
              <a:chOff x="8003" y="2552"/>
              <a:chExt cx="52" cy="117"/>
            </a:xfrm>
          </p:grpSpPr>
          <p:sp>
            <p:nvSpPr>
              <p:cNvPr id="1312" name="Freeform 323"/>
              <p:cNvSpPr>
                <a:spLocks/>
              </p:cNvSpPr>
              <p:nvPr/>
            </p:nvSpPr>
            <p:spPr bwMode="auto">
              <a:xfrm>
                <a:off x="8003" y="2552"/>
                <a:ext cx="52" cy="117"/>
              </a:xfrm>
              <a:custGeom>
                <a:avLst/>
                <a:gdLst>
                  <a:gd name="T0" fmla="+- 0 8003 8003"/>
                  <a:gd name="T1" fmla="*/ T0 w 52"/>
                  <a:gd name="T2" fmla="+- 0 2663 2552"/>
                  <a:gd name="T3" fmla="*/ 2663 h 117"/>
                  <a:gd name="T4" fmla="+- 0 8003 8003"/>
                  <a:gd name="T5" fmla="*/ T4 w 52"/>
                  <a:gd name="T6" fmla="+- 0 2552 2552"/>
                  <a:gd name="T7" fmla="*/ 2552 h 117"/>
                  <a:gd name="T8" fmla="+- 0 8055 8003"/>
                  <a:gd name="T9" fmla="*/ T8 w 52"/>
                  <a:gd name="T10" fmla="+- 0 2552 2552"/>
                  <a:gd name="T11" fmla="*/ 2552 h 117"/>
                  <a:gd name="T12" fmla="+- 0 8055 8003"/>
                  <a:gd name="T13" fmla="*/ T12 w 52"/>
                  <a:gd name="T14" fmla="+- 0 2669 2552"/>
                  <a:gd name="T15" fmla="*/ 2669 h 117"/>
                </a:gdLst>
                <a:ahLst/>
                <a:cxnLst>
                  <a:cxn ang="0">
                    <a:pos x="T1" y="T3"/>
                  </a:cxn>
                  <a:cxn ang="0">
                    <a:pos x="T5" y="T7"/>
                  </a:cxn>
                  <a:cxn ang="0">
                    <a:pos x="T9" y="T11"/>
                  </a:cxn>
                  <a:cxn ang="0">
                    <a:pos x="T13" y="T15"/>
                  </a:cxn>
                </a:cxnLst>
                <a:rect l="0" t="0" r="r" b="b"/>
                <a:pathLst>
                  <a:path w="52" h="117">
                    <a:moveTo>
                      <a:pt x="0" y="111"/>
                    </a:moveTo>
                    <a:lnTo>
                      <a:pt x="0" y="0"/>
                    </a:lnTo>
                    <a:lnTo>
                      <a:pt x="52" y="0"/>
                    </a:lnTo>
                    <a:lnTo>
                      <a:pt x="52" y="11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8" name="Group 324"/>
            <p:cNvGrpSpPr>
              <a:grpSpLocks/>
            </p:cNvGrpSpPr>
            <p:nvPr/>
          </p:nvGrpSpPr>
          <p:grpSpPr bwMode="auto">
            <a:xfrm>
              <a:off x="8094" y="2658"/>
              <a:ext cx="26" cy="19"/>
              <a:chOff x="8094" y="2658"/>
              <a:chExt cx="26" cy="19"/>
            </a:xfrm>
          </p:grpSpPr>
          <p:sp>
            <p:nvSpPr>
              <p:cNvPr id="1311" name="Freeform 325"/>
              <p:cNvSpPr>
                <a:spLocks/>
              </p:cNvSpPr>
              <p:nvPr/>
            </p:nvSpPr>
            <p:spPr bwMode="auto">
              <a:xfrm>
                <a:off x="8094" y="2658"/>
                <a:ext cx="26" cy="19"/>
              </a:xfrm>
              <a:custGeom>
                <a:avLst/>
                <a:gdLst>
                  <a:gd name="T0" fmla="+- 0 8094 8094"/>
                  <a:gd name="T1" fmla="*/ T0 w 26"/>
                  <a:gd name="T2" fmla="+- 0 2677 2658"/>
                  <a:gd name="T3" fmla="*/ 2677 h 19"/>
                  <a:gd name="T4" fmla="+- 0 8094 8094"/>
                  <a:gd name="T5" fmla="*/ T4 w 26"/>
                  <a:gd name="T6" fmla="+- 0 2658 2658"/>
                  <a:gd name="T7" fmla="*/ 2658 h 19"/>
                  <a:gd name="T8" fmla="+- 0 8120 8094"/>
                  <a:gd name="T9" fmla="*/ T8 w 26"/>
                  <a:gd name="T10" fmla="+- 0 2658 2658"/>
                  <a:gd name="T11" fmla="*/ 2658 h 19"/>
                  <a:gd name="T12" fmla="+- 0 8120 8094"/>
                  <a:gd name="T13" fmla="*/ T12 w 26"/>
                  <a:gd name="T14" fmla="+- 0 2677 2658"/>
                  <a:gd name="T15" fmla="*/ 2677 h 19"/>
                </a:gdLst>
                <a:ahLst/>
                <a:cxnLst>
                  <a:cxn ang="0">
                    <a:pos x="T1" y="T3"/>
                  </a:cxn>
                  <a:cxn ang="0">
                    <a:pos x="T5" y="T7"/>
                  </a:cxn>
                  <a:cxn ang="0">
                    <a:pos x="T9" y="T11"/>
                  </a:cxn>
                  <a:cxn ang="0">
                    <a:pos x="T13" y="T15"/>
                  </a:cxn>
                </a:cxnLst>
                <a:rect l="0" t="0" r="r" b="b"/>
                <a:pathLst>
                  <a:path w="26" h="19">
                    <a:moveTo>
                      <a:pt x="0" y="19"/>
                    </a:moveTo>
                    <a:lnTo>
                      <a:pt x="0" y="0"/>
                    </a:lnTo>
                    <a:lnTo>
                      <a:pt x="26" y="0"/>
                    </a:lnTo>
                    <a:lnTo>
                      <a:pt x="26" y="1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9" name="Group 326"/>
            <p:cNvGrpSpPr>
              <a:grpSpLocks/>
            </p:cNvGrpSpPr>
            <p:nvPr/>
          </p:nvGrpSpPr>
          <p:grpSpPr bwMode="auto">
            <a:xfrm>
              <a:off x="8146" y="2647"/>
              <a:ext cx="26" cy="30"/>
              <a:chOff x="8146" y="2647"/>
              <a:chExt cx="26" cy="30"/>
            </a:xfrm>
          </p:grpSpPr>
          <p:sp>
            <p:nvSpPr>
              <p:cNvPr id="1310" name="Freeform 327"/>
              <p:cNvSpPr>
                <a:spLocks/>
              </p:cNvSpPr>
              <p:nvPr/>
            </p:nvSpPr>
            <p:spPr bwMode="auto">
              <a:xfrm>
                <a:off x="8146" y="2647"/>
                <a:ext cx="26" cy="30"/>
              </a:xfrm>
              <a:custGeom>
                <a:avLst/>
                <a:gdLst>
                  <a:gd name="T0" fmla="+- 0 8146 8146"/>
                  <a:gd name="T1" fmla="*/ T0 w 26"/>
                  <a:gd name="T2" fmla="+- 0 2677 2647"/>
                  <a:gd name="T3" fmla="*/ 2677 h 30"/>
                  <a:gd name="T4" fmla="+- 0 8146 8146"/>
                  <a:gd name="T5" fmla="*/ T4 w 26"/>
                  <a:gd name="T6" fmla="+- 0 2647 2647"/>
                  <a:gd name="T7" fmla="*/ 2647 h 30"/>
                  <a:gd name="T8" fmla="+- 0 8172 8146"/>
                  <a:gd name="T9" fmla="*/ T8 w 26"/>
                  <a:gd name="T10" fmla="+- 0 2647 2647"/>
                  <a:gd name="T11" fmla="*/ 2647 h 30"/>
                  <a:gd name="T12" fmla="+- 0 8172 8146"/>
                  <a:gd name="T13" fmla="*/ T12 w 26"/>
                  <a:gd name="T14" fmla="+- 0 2677 2647"/>
                  <a:gd name="T15" fmla="*/ 2677 h 30"/>
                </a:gdLst>
                <a:ahLst/>
                <a:cxnLst>
                  <a:cxn ang="0">
                    <a:pos x="T1" y="T3"/>
                  </a:cxn>
                  <a:cxn ang="0">
                    <a:pos x="T5" y="T7"/>
                  </a:cxn>
                  <a:cxn ang="0">
                    <a:pos x="T9" y="T11"/>
                  </a:cxn>
                  <a:cxn ang="0">
                    <a:pos x="T13" y="T15"/>
                  </a:cxn>
                </a:cxnLst>
                <a:rect l="0" t="0" r="r" b="b"/>
                <a:pathLst>
                  <a:path w="26" h="30">
                    <a:moveTo>
                      <a:pt x="0" y="30"/>
                    </a:moveTo>
                    <a:lnTo>
                      <a:pt x="0" y="0"/>
                    </a:lnTo>
                    <a:lnTo>
                      <a:pt x="26" y="0"/>
                    </a:lnTo>
                    <a:lnTo>
                      <a:pt x="26" y="3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0" name="Group 328"/>
            <p:cNvGrpSpPr>
              <a:grpSpLocks/>
            </p:cNvGrpSpPr>
            <p:nvPr/>
          </p:nvGrpSpPr>
          <p:grpSpPr bwMode="auto">
            <a:xfrm>
              <a:off x="8107" y="2577"/>
              <a:ext cx="52" cy="81"/>
              <a:chOff x="8107" y="2577"/>
              <a:chExt cx="52" cy="81"/>
            </a:xfrm>
          </p:grpSpPr>
          <p:sp>
            <p:nvSpPr>
              <p:cNvPr id="1309" name="Freeform 329"/>
              <p:cNvSpPr>
                <a:spLocks/>
              </p:cNvSpPr>
              <p:nvPr/>
            </p:nvSpPr>
            <p:spPr bwMode="auto">
              <a:xfrm>
                <a:off x="8107" y="2577"/>
                <a:ext cx="52" cy="81"/>
              </a:xfrm>
              <a:custGeom>
                <a:avLst/>
                <a:gdLst>
                  <a:gd name="T0" fmla="+- 0 8107 8107"/>
                  <a:gd name="T1" fmla="*/ T0 w 52"/>
                  <a:gd name="T2" fmla="+- 0 2658 2577"/>
                  <a:gd name="T3" fmla="*/ 2658 h 81"/>
                  <a:gd name="T4" fmla="+- 0 8107 8107"/>
                  <a:gd name="T5" fmla="*/ T4 w 52"/>
                  <a:gd name="T6" fmla="+- 0 2577 2577"/>
                  <a:gd name="T7" fmla="*/ 2577 h 81"/>
                  <a:gd name="T8" fmla="+- 0 8159 8107"/>
                  <a:gd name="T9" fmla="*/ T8 w 52"/>
                  <a:gd name="T10" fmla="+- 0 2577 2577"/>
                  <a:gd name="T11" fmla="*/ 2577 h 81"/>
                  <a:gd name="T12" fmla="+- 0 8159 8107"/>
                  <a:gd name="T13" fmla="*/ T12 w 52"/>
                  <a:gd name="T14" fmla="+- 0 2647 2577"/>
                  <a:gd name="T15" fmla="*/ 2647 h 81"/>
                </a:gdLst>
                <a:ahLst/>
                <a:cxnLst>
                  <a:cxn ang="0">
                    <a:pos x="T1" y="T3"/>
                  </a:cxn>
                  <a:cxn ang="0">
                    <a:pos x="T5" y="T7"/>
                  </a:cxn>
                  <a:cxn ang="0">
                    <a:pos x="T9" y="T11"/>
                  </a:cxn>
                  <a:cxn ang="0">
                    <a:pos x="T13" y="T15"/>
                  </a:cxn>
                </a:cxnLst>
                <a:rect l="0" t="0" r="r" b="b"/>
                <a:pathLst>
                  <a:path w="52" h="81">
                    <a:moveTo>
                      <a:pt x="0" y="81"/>
                    </a:moveTo>
                    <a:lnTo>
                      <a:pt x="0" y="0"/>
                    </a:lnTo>
                    <a:lnTo>
                      <a:pt x="52" y="0"/>
                    </a:lnTo>
                    <a:lnTo>
                      <a:pt x="52" y="7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1" name="Group 330"/>
            <p:cNvGrpSpPr>
              <a:grpSpLocks/>
            </p:cNvGrpSpPr>
            <p:nvPr/>
          </p:nvGrpSpPr>
          <p:grpSpPr bwMode="auto">
            <a:xfrm>
              <a:off x="8199" y="2669"/>
              <a:ext cx="26" cy="8"/>
              <a:chOff x="8199" y="2669"/>
              <a:chExt cx="26" cy="8"/>
            </a:xfrm>
          </p:grpSpPr>
          <p:sp>
            <p:nvSpPr>
              <p:cNvPr id="1308" name="Freeform 331"/>
              <p:cNvSpPr>
                <a:spLocks/>
              </p:cNvSpPr>
              <p:nvPr/>
            </p:nvSpPr>
            <p:spPr bwMode="auto">
              <a:xfrm>
                <a:off x="8199" y="2669"/>
                <a:ext cx="26" cy="8"/>
              </a:xfrm>
              <a:custGeom>
                <a:avLst/>
                <a:gdLst>
                  <a:gd name="T0" fmla="+- 0 8199 8199"/>
                  <a:gd name="T1" fmla="*/ T0 w 26"/>
                  <a:gd name="T2" fmla="+- 0 2677 2669"/>
                  <a:gd name="T3" fmla="*/ 2677 h 8"/>
                  <a:gd name="T4" fmla="+- 0 8199 8199"/>
                  <a:gd name="T5" fmla="*/ T4 w 26"/>
                  <a:gd name="T6" fmla="+- 0 2669 2669"/>
                  <a:gd name="T7" fmla="*/ 2669 h 8"/>
                  <a:gd name="T8" fmla="+- 0 8225 8199"/>
                  <a:gd name="T9" fmla="*/ T8 w 26"/>
                  <a:gd name="T10" fmla="+- 0 2669 2669"/>
                  <a:gd name="T11" fmla="*/ 2669 h 8"/>
                  <a:gd name="T12" fmla="+- 0 8225 8199"/>
                  <a:gd name="T13" fmla="*/ T12 w 26"/>
                  <a:gd name="T14" fmla="+- 0 2677 2669"/>
                  <a:gd name="T15" fmla="*/ 2677 h 8"/>
                </a:gdLst>
                <a:ahLst/>
                <a:cxnLst>
                  <a:cxn ang="0">
                    <a:pos x="T1" y="T3"/>
                  </a:cxn>
                  <a:cxn ang="0">
                    <a:pos x="T5" y="T7"/>
                  </a:cxn>
                  <a:cxn ang="0">
                    <a:pos x="T9" y="T11"/>
                  </a:cxn>
                  <a:cxn ang="0">
                    <a:pos x="T13" y="T15"/>
                  </a:cxn>
                </a:cxnLst>
                <a:rect l="0" t="0" r="r" b="b"/>
                <a:pathLst>
                  <a:path w="26" h="8">
                    <a:moveTo>
                      <a:pt x="0" y="8"/>
                    </a:moveTo>
                    <a:lnTo>
                      <a:pt x="0" y="0"/>
                    </a:lnTo>
                    <a:lnTo>
                      <a:pt x="26" y="0"/>
                    </a:lnTo>
                    <a:lnTo>
                      <a:pt x="26" y="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2" name="Group 332"/>
            <p:cNvGrpSpPr>
              <a:grpSpLocks/>
            </p:cNvGrpSpPr>
            <p:nvPr/>
          </p:nvGrpSpPr>
          <p:grpSpPr bwMode="auto">
            <a:xfrm>
              <a:off x="8251" y="2666"/>
              <a:ext cx="26" cy="11"/>
              <a:chOff x="8251" y="2666"/>
              <a:chExt cx="26" cy="11"/>
            </a:xfrm>
          </p:grpSpPr>
          <p:sp>
            <p:nvSpPr>
              <p:cNvPr id="1307" name="Freeform 333"/>
              <p:cNvSpPr>
                <a:spLocks/>
              </p:cNvSpPr>
              <p:nvPr/>
            </p:nvSpPr>
            <p:spPr bwMode="auto">
              <a:xfrm>
                <a:off x="8251" y="2666"/>
                <a:ext cx="26" cy="11"/>
              </a:xfrm>
              <a:custGeom>
                <a:avLst/>
                <a:gdLst>
                  <a:gd name="T0" fmla="+- 0 8251 8251"/>
                  <a:gd name="T1" fmla="*/ T0 w 26"/>
                  <a:gd name="T2" fmla="+- 0 2677 2666"/>
                  <a:gd name="T3" fmla="*/ 2677 h 11"/>
                  <a:gd name="T4" fmla="+- 0 8251 8251"/>
                  <a:gd name="T5" fmla="*/ T4 w 26"/>
                  <a:gd name="T6" fmla="+- 0 2666 2666"/>
                  <a:gd name="T7" fmla="*/ 2666 h 11"/>
                  <a:gd name="T8" fmla="+- 0 8277 8251"/>
                  <a:gd name="T9" fmla="*/ T8 w 26"/>
                  <a:gd name="T10" fmla="+- 0 2666 2666"/>
                  <a:gd name="T11" fmla="*/ 2666 h 11"/>
                  <a:gd name="T12" fmla="+- 0 8277 8251"/>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3" name="Group 334"/>
            <p:cNvGrpSpPr>
              <a:grpSpLocks/>
            </p:cNvGrpSpPr>
            <p:nvPr/>
          </p:nvGrpSpPr>
          <p:grpSpPr bwMode="auto">
            <a:xfrm>
              <a:off x="8212" y="2591"/>
              <a:ext cx="52" cy="78"/>
              <a:chOff x="8212" y="2591"/>
              <a:chExt cx="52" cy="78"/>
            </a:xfrm>
          </p:grpSpPr>
          <p:sp>
            <p:nvSpPr>
              <p:cNvPr id="1306" name="Freeform 335"/>
              <p:cNvSpPr>
                <a:spLocks/>
              </p:cNvSpPr>
              <p:nvPr/>
            </p:nvSpPr>
            <p:spPr bwMode="auto">
              <a:xfrm>
                <a:off x="8212" y="2591"/>
                <a:ext cx="52" cy="78"/>
              </a:xfrm>
              <a:custGeom>
                <a:avLst/>
                <a:gdLst>
                  <a:gd name="T0" fmla="+- 0 8212 8212"/>
                  <a:gd name="T1" fmla="*/ T0 w 52"/>
                  <a:gd name="T2" fmla="+- 0 2669 2591"/>
                  <a:gd name="T3" fmla="*/ 2669 h 78"/>
                  <a:gd name="T4" fmla="+- 0 8212 8212"/>
                  <a:gd name="T5" fmla="*/ T4 w 52"/>
                  <a:gd name="T6" fmla="+- 0 2591 2591"/>
                  <a:gd name="T7" fmla="*/ 2591 h 78"/>
                  <a:gd name="T8" fmla="+- 0 8264 8212"/>
                  <a:gd name="T9" fmla="*/ T8 w 52"/>
                  <a:gd name="T10" fmla="+- 0 2591 2591"/>
                  <a:gd name="T11" fmla="*/ 2591 h 78"/>
                  <a:gd name="T12" fmla="+- 0 8264 8212"/>
                  <a:gd name="T13" fmla="*/ T12 w 52"/>
                  <a:gd name="T14" fmla="+- 0 2666 2591"/>
                  <a:gd name="T15" fmla="*/ 2666 h 78"/>
                </a:gdLst>
                <a:ahLst/>
                <a:cxnLst>
                  <a:cxn ang="0">
                    <a:pos x="T1" y="T3"/>
                  </a:cxn>
                  <a:cxn ang="0">
                    <a:pos x="T5" y="T7"/>
                  </a:cxn>
                  <a:cxn ang="0">
                    <a:pos x="T9" y="T11"/>
                  </a:cxn>
                  <a:cxn ang="0">
                    <a:pos x="T13" y="T15"/>
                  </a:cxn>
                </a:cxnLst>
                <a:rect l="0" t="0" r="r" b="b"/>
                <a:pathLst>
                  <a:path w="52" h="78">
                    <a:moveTo>
                      <a:pt x="0" y="78"/>
                    </a:moveTo>
                    <a:lnTo>
                      <a:pt x="0" y="0"/>
                    </a:lnTo>
                    <a:lnTo>
                      <a:pt x="52" y="0"/>
                    </a:lnTo>
                    <a:lnTo>
                      <a:pt x="52" y="7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4" name="Group 336"/>
            <p:cNvGrpSpPr>
              <a:grpSpLocks/>
            </p:cNvGrpSpPr>
            <p:nvPr/>
          </p:nvGrpSpPr>
          <p:grpSpPr bwMode="auto">
            <a:xfrm>
              <a:off x="8133" y="2571"/>
              <a:ext cx="104" cy="20"/>
              <a:chOff x="8133" y="2571"/>
              <a:chExt cx="104" cy="20"/>
            </a:xfrm>
          </p:grpSpPr>
          <p:sp>
            <p:nvSpPr>
              <p:cNvPr id="1305" name="Freeform 337"/>
              <p:cNvSpPr>
                <a:spLocks/>
              </p:cNvSpPr>
              <p:nvPr/>
            </p:nvSpPr>
            <p:spPr bwMode="auto">
              <a:xfrm>
                <a:off x="8133" y="2571"/>
                <a:ext cx="104" cy="20"/>
              </a:xfrm>
              <a:custGeom>
                <a:avLst/>
                <a:gdLst>
                  <a:gd name="T0" fmla="+- 0 8133 8133"/>
                  <a:gd name="T1" fmla="*/ T0 w 104"/>
                  <a:gd name="T2" fmla="+- 0 2577 2571"/>
                  <a:gd name="T3" fmla="*/ 2577 h 20"/>
                  <a:gd name="T4" fmla="+- 0 8133 8133"/>
                  <a:gd name="T5" fmla="*/ T4 w 104"/>
                  <a:gd name="T6" fmla="+- 0 2571 2571"/>
                  <a:gd name="T7" fmla="*/ 2571 h 20"/>
                  <a:gd name="T8" fmla="+- 0 8238 8133"/>
                  <a:gd name="T9" fmla="*/ T8 w 104"/>
                  <a:gd name="T10" fmla="+- 0 2571 2571"/>
                  <a:gd name="T11" fmla="*/ 2571 h 20"/>
                  <a:gd name="T12" fmla="+- 0 8238 8133"/>
                  <a:gd name="T13" fmla="*/ T12 w 104"/>
                  <a:gd name="T14" fmla="+- 0 2591 2571"/>
                  <a:gd name="T15" fmla="*/ 2591 h 20"/>
                </a:gdLst>
                <a:ahLst/>
                <a:cxnLst>
                  <a:cxn ang="0">
                    <a:pos x="T1" y="T3"/>
                  </a:cxn>
                  <a:cxn ang="0">
                    <a:pos x="T5" y="T7"/>
                  </a:cxn>
                  <a:cxn ang="0">
                    <a:pos x="T9" y="T11"/>
                  </a:cxn>
                  <a:cxn ang="0">
                    <a:pos x="T13" y="T15"/>
                  </a:cxn>
                </a:cxnLst>
                <a:rect l="0" t="0" r="r" b="b"/>
                <a:pathLst>
                  <a:path w="104" h="20">
                    <a:moveTo>
                      <a:pt x="0" y="6"/>
                    </a:moveTo>
                    <a:lnTo>
                      <a:pt x="0" y="0"/>
                    </a:lnTo>
                    <a:lnTo>
                      <a:pt x="105" y="0"/>
                    </a:lnTo>
                    <a:lnTo>
                      <a:pt x="105" y="2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5" name="Group 338"/>
            <p:cNvGrpSpPr>
              <a:grpSpLocks/>
            </p:cNvGrpSpPr>
            <p:nvPr/>
          </p:nvGrpSpPr>
          <p:grpSpPr bwMode="auto">
            <a:xfrm>
              <a:off x="8029" y="2531"/>
              <a:ext cx="157" cy="40"/>
              <a:chOff x="8029" y="2531"/>
              <a:chExt cx="157" cy="40"/>
            </a:xfrm>
          </p:grpSpPr>
          <p:sp>
            <p:nvSpPr>
              <p:cNvPr id="1304" name="Freeform 339"/>
              <p:cNvSpPr>
                <a:spLocks/>
              </p:cNvSpPr>
              <p:nvPr/>
            </p:nvSpPr>
            <p:spPr bwMode="auto">
              <a:xfrm>
                <a:off x="8029" y="2531"/>
                <a:ext cx="157" cy="40"/>
              </a:xfrm>
              <a:custGeom>
                <a:avLst/>
                <a:gdLst>
                  <a:gd name="T0" fmla="+- 0 8029 8029"/>
                  <a:gd name="T1" fmla="*/ T0 w 157"/>
                  <a:gd name="T2" fmla="+- 0 2552 2531"/>
                  <a:gd name="T3" fmla="*/ 2552 h 40"/>
                  <a:gd name="T4" fmla="+- 0 8029 8029"/>
                  <a:gd name="T5" fmla="*/ T4 w 157"/>
                  <a:gd name="T6" fmla="+- 0 2531 2531"/>
                  <a:gd name="T7" fmla="*/ 2531 h 40"/>
                  <a:gd name="T8" fmla="+- 0 8185 8029"/>
                  <a:gd name="T9" fmla="*/ T8 w 157"/>
                  <a:gd name="T10" fmla="+- 0 2531 2531"/>
                  <a:gd name="T11" fmla="*/ 2531 h 40"/>
                  <a:gd name="T12" fmla="+- 0 8185 8029"/>
                  <a:gd name="T13" fmla="*/ T12 w 157"/>
                  <a:gd name="T14" fmla="+- 0 2571 2531"/>
                  <a:gd name="T15" fmla="*/ 2571 h 40"/>
                </a:gdLst>
                <a:ahLst/>
                <a:cxnLst>
                  <a:cxn ang="0">
                    <a:pos x="T1" y="T3"/>
                  </a:cxn>
                  <a:cxn ang="0">
                    <a:pos x="T5" y="T7"/>
                  </a:cxn>
                  <a:cxn ang="0">
                    <a:pos x="T9" y="T11"/>
                  </a:cxn>
                  <a:cxn ang="0">
                    <a:pos x="T13" y="T15"/>
                  </a:cxn>
                </a:cxnLst>
                <a:rect l="0" t="0" r="r" b="b"/>
                <a:pathLst>
                  <a:path w="157" h="40">
                    <a:moveTo>
                      <a:pt x="0" y="21"/>
                    </a:moveTo>
                    <a:lnTo>
                      <a:pt x="0" y="0"/>
                    </a:lnTo>
                    <a:lnTo>
                      <a:pt x="156" y="0"/>
                    </a:lnTo>
                    <a:lnTo>
                      <a:pt x="156" y="4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6" name="Group 340"/>
            <p:cNvGrpSpPr>
              <a:grpSpLocks/>
            </p:cNvGrpSpPr>
            <p:nvPr/>
          </p:nvGrpSpPr>
          <p:grpSpPr bwMode="auto">
            <a:xfrm>
              <a:off x="8303" y="2644"/>
              <a:ext cx="26" cy="34"/>
              <a:chOff x="8303" y="2644"/>
              <a:chExt cx="26" cy="34"/>
            </a:xfrm>
          </p:grpSpPr>
          <p:sp>
            <p:nvSpPr>
              <p:cNvPr id="1303" name="Freeform 341"/>
              <p:cNvSpPr>
                <a:spLocks/>
              </p:cNvSpPr>
              <p:nvPr/>
            </p:nvSpPr>
            <p:spPr bwMode="auto">
              <a:xfrm>
                <a:off x="8303" y="2644"/>
                <a:ext cx="26" cy="34"/>
              </a:xfrm>
              <a:custGeom>
                <a:avLst/>
                <a:gdLst>
                  <a:gd name="T0" fmla="+- 0 8303 8303"/>
                  <a:gd name="T1" fmla="*/ T0 w 26"/>
                  <a:gd name="T2" fmla="+- 0 2677 2644"/>
                  <a:gd name="T3" fmla="*/ 2677 h 34"/>
                  <a:gd name="T4" fmla="+- 0 8303 8303"/>
                  <a:gd name="T5" fmla="*/ T4 w 26"/>
                  <a:gd name="T6" fmla="+- 0 2644 2644"/>
                  <a:gd name="T7" fmla="*/ 2644 h 34"/>
                  <a:gd name="T8" fmla="+- 0 8329 8303"/>
                  <a:gd name="T9" fmla="*/ T8 w 26"/>
                  <a:gd name="T10" fmla="+- 0 2644 2644"/>
                  <a:gd name="T11" fmla="*/ 2644 h 34"/>
                  <a:gd name="T12" fmla="+- 0 8329 8303"/>
                  <a:gd name="T13" fmla="*/ T12 w 26"/>
                  <a:gd name="T14" fmla="+- 0 2677 2644"/>
                  <a:gd name="T15" fmla="*/ 2677 h 34"/>
                </a:gdLst>
                <a:ahLst/>
                <a:cxnLst>
                  <a:cxn ang="0">
                    <a:pos x="T1" y="T3"/>
                  </a:cxn>
                  <a:cxn ang="0">
                    <a:pos x="T5" y="T7"/>
                  </a:cxn>
                  <a:cxn ang="0">
                    <a:pos x="T9" y="T11"/>
                  </a:cxn>
                  <a:cxn ang="0">
                    <a:pos x="T13" y="T15"/>
                  </a:cxn>
                </a:cxnLst>
                <a:rect l="0" t="0" r="r" b="b"/>
                <a:pathLst>
                  <a:path w="26" h="34">
                    <a:moveTo>
                      <a:pt x="0" y="33"/>
                    </a:moveTo>
                    <a:lnTo>
                      <a:pt x="0" y="0"/>
                    </a:lnTo>
                    <a:lnTo>
                      <a:pt x="26" y="0"/>
                    </a:lnTo>
                    <a:lnTo>
                      <a:pt x="26" y="3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7" name="Group 342"/>
            <p:cNvGrpSpPr>
              <a:grpSpLocks/>
            </p:cNvGrpSpPr>
            <p:nvPr/>
          </p:nvGrpSpPr>
          <p:grpSpPr bwMode="auto">
            <a:xfrm>
              <a:off x="8107" y="2508"/>
              <a:ext cx="209" cy="136"/>
              <a:chOff x="8107" y="2508"/>
              <a:chExt cx="209" cy="136"/>
            </a:xfrm>
          </p:grpSpPr>
          <p:sp>
            <p:nvSpPr>
              <p:cNvPr id="1302" name="Freeform 343"/>
              <p:cNvSpPr>
                <a:spLocks/>
              </p:cNvSpPr>
              <p:nvPr/>
            </p:nvSpPr>
            <p:spPr bwMode="auto">
              <a:xfrm>
                <a:off x="8107" y="2508"/>
                <a:ext cx="209" cy="136"/>
              </a:xfrm>
              <a:custGeom>
                <a:avLst/>
                <a:gdLst>
                  <a:gd name="T0" fmla="+- 0 8107 8107"/>
                  <a:gd name="T1" fmla="*/ T0 w 209"/>
                  <a:gd name="T2" fmla="+- 0 2531 2508"/>
                  <a:gd name="T3" fmla="*/ 2531 h 136"/>
                  <a:gd name="T4" fmla="+- 0 8107 8107"/>
                  <a:gd name="T5" fmla="*/ T4 w 209"/>
                  <a:gd name="T6" fmla="+- 0 2508 2508"/>
                  <a:gd name="T7" fmla="*/ 2508 h 136"/>
                  <a:gd name="T8" fmla="+- 0 8316 8107"/>
                  <a:gd name="T9" fmla="*/ T8 w 209"/>
                  <a:gd name="T10" fmla="+- 0 2508 2508"/>
                  <a:gd name="T11" fmla="*/ 2508 h 136"/>
                  <a:gd name="T12" fmla="+- 0 8316 8107"/>
                  <a:gd name="T13" fmla="*/ T12 w 209"/>
                  <a:gd name="T14" fmla="+- 0 2644 2508"/>
                  <a:gd name="T15" fmla="*/ 2644 h 136"/>
                </a:gdLst>
                <a:ahLst/>
                <a:cxnLst>
                  <a:cxn ang="0">
                    <a:pos x="T1" y="T3"/>
                  </a:cxn>
                  <a:cxn ang="0">
                    <a:pos x="T5" y="T7"/>
                  </a:cxn>
                  <a:cxn ang="0">
                    <a:pos x="T9" y="T11"/>
                  </a:cxn>
                  <a:cxn ang="0">
                    <a:pos x="T13" y="T15"/>
                  </a:cxn>
                </a:cxnLst>
                <a:rect l="0" t="0" r="r" b="b"/>
                <a:pathLst>
                  <a:path w="209" h="136">
                    <a:moveTo>
                      <a:pt x="0" y="23"/>
                    </a:moveTo>
                    <a:lnTo>
                      <a:pt x="0" y="0"/>
                    </a:lnTo>
                    <a:lnTo>
                      <a:pt x="209" y="0"/>
                    </a:lnTo>
                    <a:lnTo>
                      <a:pt x="209" y="13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8" name="Group 344"/>
            <p:cNvGrpSpPr>
              <a:grpSpLocks/>
            </p:cNvGrpSpPr>
            <p:nvPr/>
          </p:nvGrpSpPr>
          <p:grpSpPr bwMode="auto">
            <a:xfrm>
              <a:off x="7742" y="2491"/>
              <a:ext cx="469" cy="17"/>
              <a:chOff x="7742" y="2491"/>
              <a:chExt cx="469" cy="17"/>
            </a:xfrm>
          </p:grpSpPr>
          <p:sp>
            <p:nvSpPr>
              <p:cNvPr id="1301" name="Freeform 345"/>
              <p:cNvSpPr>
                <a:spLocks/>
              </p:cNvSpPr>
              <p:nvPr/>
            </p:nvSpPr>
            <p:spPr bwMode="auto">
              <a:xfrm>
                <a:off x="7742" y="2491"/>
                <a:ext cx="469" cy="17"/>
              </a:xfrm>
              <a:custGeom>
                <a:avLst/>
                <a:gdLst>
                  <a:gd name="T0" fmla="+- 0 7742 7742"/>
                  <a:gd name="T1" fmla="*/ T0 w 469"/>
                  <a:gd name="T2" fmla="+- 0 2494 2491"/>
                  <a:gd name="T3" fmla="*/ 2494 h 17"/>
                  <a:gd name="T4" fmla="+- 0 7742 7742"/>
                  <a:gd name="T5" fmla="*/ T4 w 469"/>
                  <a:gd name="T6" fmla="+- 0 2491 2491"/>
                  <a:gd name="T7" fmla="*/ 2491 h 17"/>
                  <a:gd name="T8" fmla="+- 0 8212 7742"/>
                  <a:gd name="T9" fmla="*/ T8 w 469"/>
                  <a:gd name="T10" fmla="+- 0 2491 2491"/>
                  <a:gd name="T11" fmla="*/ 2491 h 17"/>
                  <a:gd name="T12" fmla="+- 0 8212 7742"/>
                  <a:gd name="T13" fmla="*/ T12 w 469"/>
                  <a:gd name="T14" fmla="+- 0 2508 2491"/>
                  <a:gd name="T15" fmla="*/ 2508 h 17"/>
                </a:gdLst>
                <a:ahLst/>
                <a:cxnLst>
                  <a:cxn ang="0">
                    <a:pos x="T1" y="T3"/>
                  </a:cxn>
                  <a:cxn ang="0">
                    <a:pos x="T5" y="T7"/>
                  </a:cxn>
                  <a:cxn ang="0">
                    <a:pos x="T9" y="T11"/>
                  </a:cxn>
                  <a:cxn ang="0">
                    <a:pos x="T13" y="T15"/>
                  </a:cxn>
                </a:cxnLst>
                <a:rect l="0" t="0" r="r" b="b"/>
                <a:pathLst>
                  <a:path w="469" h="17">
                    <a:moveTo>
                      <a:pt x="0" y="3"/>
                    </a:moveTo>
                    <a:lnTo>
                      <a:pt x="0" y="0"/>
                    </a:lnTo>
                    <a:lnTo>
                      <a:pt x="470" y="0"/>
                    </a:lnTo>
                    <a:lnTo>
                      <a:pt x="470" y="1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9" name="Group 346"/>
            <p:cNvGrpSpPr>
              <a:grpSpLocks/>
            </p:cNvGrpSpPr>
            <p:nvPr/>
          </p:nvGrpSpPr>
          <p:grpSpPr bwMode="auto">
            <a:xfrm>
              <a:off x="8355" y="2671"/>
              <a:ext cx="26" cy="6"/>
              <a:chOff x="8355" y="2671"/>
              <a:chExt cx="26" cy="6"/>
            </a:xfrm>
          </p:grpSpPr>
          <p:sp>
            <p:nvSpPr>
              <p:cNvPr id="1300" name="Freeform 347"/>
              <p:cNvSpPr>
                <a:spLocks/>
              </p:cNvSpPr>
              <p:nvPr/>
            </p:nvSpPr>
            <p:spPr bwMode="auto">
              <a:xfrm>
                <a:off x="8355" y="2671"/>
                <a:ext cx="26" cy="6"/>
              </a:xfrm>
              <a:custGeom>
                <a:avLst/>
                <a:gdLst>
                  <a:gd name="T0" fmla="+- 0 8355 8355"/>
                  <a:gd name="T1" fmla="*/ T0 w 26"/>
                  <a:gd name="T2" fmla="+- 0 2677 2671"/>
                  <a:gd name="T3" fmla="*/ 2677 h 6"/>
                  <a:gd name="T4" fmla="+- 0 8355 8355"/>
                  <a:gd name="T5" fmla="*/ T4 w 26"/>
                  <a:gd name="T6" fmla="+- 0 2671 2671"/>
                  <a:gd name="T7" fmla="*/ 2671 h 6"/>
                  <a:gd name="T8" fmla="+- 0 8381 8355"/>
                  <a:gd name="T9" fmla="*/ T8 w 26"/>
                  <a:gd name="T10" fmla="+- 0 2671 2671"/>
                  <a:gd name="T11" fmla="*/ 2671 h 6"/>
                  <a:gd name="T12" fmla="+- 0 8381 8355"/>
                  <a:gd name="T13" fmla="*/ T12 w 26"/>
                  <a:gd name="T14" fmla="+- 0 2677 2671"/>
                  <a:gd name="T15" fmla="*/ 2677 h 6"/>
                </a:gdLst>
                <a:ahLst/>
                <a:cxnLst>
                  <a:cxn ang="0">
                    <a:pos x="T1" y="T3"/>
                  </a:cxn>
                  <a:cxn ang="0">
                    <a:pos x="T5" y="T7"/>
                  </a:cxn>
                  <a:cxn ang="0">
                    <a:pos x="T9" y="T11"/>
                  </a:cxn>
                  <a:cxn ang="0">
                    <a:pos x="T13" y="T15"/>
                  </a:cxn>
                </a:cxnLst>
                <a:rect l="0" t="0" r="r" b="b"/>
                <a:pathLst>
                  <a:path w="26" h="6">
                    <a:moveTo>
                      <a:pt x="0" y="6"/>
                    </a:moveTo>
                    <a:lnTo>
                      <a:pt x="0" y="0"/>
                    </a:lnTo>
                    <a:lnTo>
                      <a:pt x="26" y="0"/>
                    </a:lnTo>
                    <a:lnTo>
                      <a:pt x="26" y="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0" name="Group 348"/>
            <p:cNvGrpSpPr>
              <a:grpSpLocks/>
            </p:cNvGrpSpPr>
            <p:nvPr/>
          </p:nvGrpSpPr>
          <p:grpSpPr bwMode="auto">
            <a:xfrm>
              <a:off x="8408" y="2671"/>
              <a:ext cx="26" cy="7"/>
              <a:chOff x="8408" y="2671"/>
              <a:chExt cx="26" cy="7"/>
            </a:xfrm>
          </p:grpSpPr>
          <p:sp>
            <p:nvSpPr>
              <p:cNvPr id="1299" name="Freeform 349"/>
              <p:cNvSpPr>
                <a:spLocks/>
              </p:cNvSpPr>
              <p:nvPr/>
            </p:nvSpPr>
            <p:spPr bwMode="auto">
              <a:xfrm>
                <a:off x="8408" y="2671"/>
                <a:ext cx="26" cy="7"/>
              </a:xfrm>
              <a:custGeom>
                <a:avLst/>
                <a:gdLst>
                  <a:gd name="T0" fmla="+- 0 8408 8408"/>
                  <a:gd name="T1" fmla="*/ T0 w 26"/>
                  <a:gd name="T2" fmla="+- 0 2677 2671"/>
                  <a:gd name="T3" fmla="*/ 2677 h 7"/>
                  <a:gd name="T4" fmla="+- 0 8408 8408"/>
                  <a:gd name="T5" fmla="*/ T4 w 26"/>
                  <a:gd name="T6" fmla="+- 0 2671 2671"/>
                  <a:gd name="T7" fmla="*/ 2671 h 7"/>
                  <a:gd name="T8" fmla="+- 0 8434 8408"/>
                  <a:gd name="T9" fmla="*/ T8 w 26"/>
                  <a:gd name="T10" fmla="+- 0 2671 2671"/>
                  <a:gd name="T11" fmla="*/ 2671 h 7"/>
                  <a:gd name="T12" fmla="+- 0 8434 8408"/>
                  <a:gd name="T13" fmla="*/ T12 w 26"/>
                  <a:gd name="T14" fmla="+- 0 2677 2671"/>
                  <a:gd name="T15" fmla="*/ 2677 h 7"/>
                </a:gdLst>
                <a:ahLst/>
                <a:cxnLst>
                  <a:cxn ang="0">
                    <a:pos x="T1" y="T3"/>
                  </a:cxn>
                  <a:cxn ang="0">
                    <a:pos x="T5" y="T7"/>
                  </a:cxn>
                  <a:cxn ang="0">
                    <a:pos x="T9" y="T11"/>
                  </a:cxn>
                  <a:cxn ang="0">
                    <a:pos x="T13" y="T15"/>
                  </a:cxn>
                </a:cxnLst>
                <a:rect l="0" t="0" r="r" b="b"/>
                <a:pathLst>
                  <a:path w="26" h="7">
                    <a:moveTo>
                      <a:pt x="0" y="6"/>
                    </a:moveTo>
                    <a:lnTo>
                      <a:pt x="0" y="0"/>
                    </a:lnTo>
                    <a:lnTo>
                      <a:pt x="26" y="0"/>
                    </a:lnTo>
                    <a:lnTo>
                      <a:pt x="26" y="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1" name="Group 350"/>
            <p:cNvGrpSpPr>
              <a:grpSpLocks/>
            </p:cNvGrpSpPr>
            <p:nvPr/>
          </p:nvGrpSpPr>
          <p:grpSpPr bwMode="auto">
            <a:xfrm>
              <a:off x="8460" y="2666"/>
              <a:ext cx="26" cy="11"/>
              <a:chOff x="8460" y="2666"/>
              <a:chExt cx="26" cy="11"/>
            </a:xfrm>
          </p:grpSpPr>
          <p:sp>
            <p:nvSpPr>
              <p:cNvPr id="1298" name="Freeform 351"/>
              <p:cNvSpPr>
                <a:spLocks/>
              </p:cNvSpPr>
              <p:nvPr/>
            </p:nvSpPr>
            <p:spPr bwMode="auto">
              <a:xfrm>
                <a:off x="8460" y="2666"/>
                <a:ext cx="26" cy="11"/>
              </a:xfrm>
              <a:custGeom>
                <a:avLst/>
                <a:gdLst>
                  <a:gd name="T0" fmla="+- 0 8460 8460"/>
                  <a:gd name="T1" fmla="*/ T0 w 26"/>
                  <a:gd name="T2" fmla="+- 0 2677 2666"/>
                  <a:gd name="T3" fmla="*/ 2677 h 11"/>
                  <a:gd name="T4" fmla="+- 0 8460 8460"/>
                  <a:gd name="T5" fmla="*/ T4 w 26"/>
                  <a:gd name="T6" fmla="+- 0 2666 2666"/>
                  <a:gd name="T7" fmla="*/ 2666 h 11"/>
                  <a:gd name="T8" fmla="+- 0 8486 8460"/>
                  <a:gd name="T9" fmla="*/ T8 w 26"/>
                  <a:gd name="T10" fmla="+- 0 2666 2666"/>
                  <a:gd name="T11" fmla="*/ 2666 h 11"/>
                  <a:gd name="T12" fmla="+- 0 8486 8460"/>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2" name="Group 352"/>
            <p:cNvGrpSpPr>
              <a:grpSpLocks/>
            </p:cNvGrpSpPr>
            <p:nvPr/>
          </p:nvGrpSpPr>
          <p:grpSpPr bwMode="auto">
            <a:xfrm>
              <a:off x="8421" y="2531"/>
              <a:ext cx="52" cy="140"/>
              <a:chOff x="8421" y="2531"/>
              <a:chExt cx="52" cy="140"/>
            </a:xfrm>
          </p:grpSpPr>
          <p:sp>
            <p:nvSpPr>
              <p:cNvPr id="1297" name="Freeform 353"/>
              <p:cNvSpPr>
                <a:spLocks/>
              </p:cNvSpPr>
              <p:nvPr/>
            </p:nvSpPr>
            <p:spPr bwMode="auto">
              <a:xfrm>
                <a:off x="8421" y="2531"/>
                <a:ext cx="52" cy="140"/>
              </a:xfrm>
              <a:custGeom>
                <a:avLst/>
                <a:gdLst>
                  <a:gd name="T0" fmla="+- 0 8421 8421"/>
                  <a:gd name="T1" fmla="*/ T0 w 52"/>
                  <a:gd name="T2" fmla="+- 0 2671 2531"/>
                  <a:gd name="T3" fmla="*/ 2671 h 140"/>
                  <a:gd name="T4" fmla="+- 0 8421 8421"/>
                  <a:gd name="T5" fmla="*/ T4 w 52"/>
                  <a:gd name="T6" fmla="+- 0 2531 2531"/>
                  <a:gd name="T7" fmla="*/ 2531 h 140"/>
                  <a:gd name="T8" fmla="+- 0 8473 8421"/>
                  <a:gd name="T9" fmla="*/ T8 w 52"/>
                  <a:gd name="T10" fmla="+- 0 2531 2531"/>
                  <a:gd name="T11" fmla="*/ 2531 h 140"/>
                  <a:gd name="T12" fmla="+- 0 8473 8421"/>
                  <a:gd name="T13" fmla="*/ T12 w 52"/>
                  <a:gd name="T14" fmla="+- 0 2666 2531"/>
                  <a:gd name="T15" fmla="*/ 2666 h 140"/>
                </a:gdLst>
                <a:ahLst/>
                <a:cxnLst>
                  <a:cxn ang="0">
                    <a:pos x="T1" y="T3"/>
                  </a:cxn>
                  <a:cxn ang="0">
                    <a:pos x="T5" y="T7"/>
                  </a:cxn>
                  <a:cxn ang="0">
                    <a:pos x="T9" y="T11"/>
                  </a:cxn>
                  <a:cxn ang="0">
                    <a:pos x="T13" y="T15"/>
                  </a:cxn>
                </a:cxnLst>
                <a:rect l="0" t="0" r="r" b="b"/>
                <a:pathLst>
                  <a:path w="52" h="140">
                    <a:moveTo>
                      <a:pt x="0" y="140"/>
                    </a:moveTo>
                    <a:lnTo>
                      <a:pt x="0" y="0"/>
                    </a:lnTo>
                    <a:lnTo>
                      <a:pt x="52" y="0"/>
                    </a:lnTo>
                    <a:lnTo>
                      <a:pt x="52" y="13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3" name="Group 354"/>
            <p:cNvGrpSpPr>
              <a:grpSpLocks/>
            </p:cNvGrpSpPr>
            <p:nvPr/>
          </p:nvGrpSpPr>
          <p:grpSpPr bwMode="auto">
            <a:xfrm>
              <a:off x="8368" y="2510"/>
              <a:ext cx="78" cy="161"/>
              <a:chOff x="8368" y="2510"/>
              <a:chExt cx="78" cy="161"/>
            </a:xfrm>
          </p:grpSpPr>
          <p:sp>
            <p:nvSpPr>
              <p:cNvPr id="1296" name="Freeform 355"/>
              <p:cNvSpPr>
                <a:spLocks/>
              </p:cNvSpPr>
              <p:nvPr/>
            </p:nvSpPr>
            <p:spPr bwMode="auto">
              <a:xfrm>
                <a:off x="8368" y="2510"/>
                <a:ext cx="78" cy="161"/>
              </a:xfrm>
              <a:custGeom>
                <a:avLst/>
                <a:gdLst>
                  <a:gd name="T0" fmla="+- 0 8368 8368"/>
                  <a:gd name="T1" fmla="*/ T0 w 78"/>
                  <a:gd name="T2" fmla="+- 0 2671 2510"/>
                  <a:gd name="T3" fmla="*/ 2671 h 161"/>
                  <a:gd name="T4" fmla="+- 0 8368 8368"/>
                  <a:gd name="T5" fmla="*/ T4 w 78"/>
                  <a:gd name="T6" fmla="+- 0 2510 2510"/>
                  <a:gd name="T7" fmla="*/ 2510 h 161"/>
                  <a:gd name="T8" fmla="+- 0 8447 8368"/>
                  <a:gd name="T9" fmla="*/ T8 w 78"/>
                  <a:gd name="T10" fmla="+- 0 2510 2510"/>
                  <a:gd name="T11" fmla="*/ 2510 h 161"/>
                  <a:gd name="T12" fmla="+- 0 8447 8368"/>
                  <a:gd name="T13" fmla="*/ T12 w 78"/>
                  <a:gd name="T14" fmla="+- 0 2531 2510"/>
                  <a:gd name="T15" fmla="*/ 2531 h 161"/>
                </a:gdLst>
                <a:ahLst/>
                <a:cxnLst>
                  <a:cxn ang="0">
                    <a:pos x="T1" y="T3"/>
                  </a:cxn>
                  <a:cxn ang="0">
                    <a:pos x="T5" y="T7"/>
                  </a:cxn>
                  <a:cxn ang="0">
                    <a:pos x="T9" y="T11"/>
                  </a:cxn>
                  <a:cxn ang="0">
                    <a:pos x="T13" y="T15"/>
                  </a:cxn>
                </a:cxnLst>
                <a:rect l="0" t="0" r="r" b="b"/>
                <a:pathLst>
                  <a:path w="78" h="161">
                    <a:moveTo>
                      <a:pt x="0" y="161"/>
                    </a:moveTo>
                    <a:lnTo>
                      <a:pt x="0" y="0"/>
                    </a:lnTo>
                    <a:lnTo>
                      <a:pt x="79" y="0"/>
                    </a:lnTo>
                    <a:lnTo>
                      <a:pt x="79" y="2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4" name="Group 356"/>
            <p:cNvGrpSpPr>
              <a:grpSpLocks/>
            </p:cNvGrpSpPr>
            <p:nvPr/>
          </p:nvGrpSpPr>
          <p:grpSpPr bwMode="auto">
            <a:xfrm>
              <a:off x="8512" y="2668"/>
              <a:ext cx="26" cy="9"/>
              <a:chOff x="8512" y="2668"/>
              <a:chExt cx="26" cy="9"/>
            </a:xfrm>
          </p:grpSpPr>
          <p:sp>
            <p:nvSpPr>
              <p:cNvPr id="1295" name="Freeform 357"/>
              <p:cNvSpPr>
                <a:spLocks/>
              </p:cNvSpPr>
              <p:nvPr/>
            </p:nvSpPr>
            <p:spPr bwMode="auto">
              <a:xfrm>
                <a:off x="8512" y="2668"/>
                <a:ext cx="26" cy="9"/>
              </a:xfrm>
              <a:custGeom>
                <a:avLst/>
                <a:gdLst>
                  <a:gd name="T0" fmla="+- 0 8512 8512"/>
                  <a:gd name="T1" fmla="*/ T0 w 26"/>
                  <a:gd name="T2" fmla="+- 0 2677 2668"/>
                  <a:gd name="T3" fmla="*/ 2677 h 9"/>
                  <a:gd name="T4" fmla="+- 0 8512 8512"/>
                  <a:gd name="T5" fmla="*/ T4 w 26"/>
                  <a:gd name="T6" fmla="+- 0 2668 2668"/>
                  <a:gd name="T7" fmla="*/ 2668 h 9"/>
                  <a:gd name="T8" fmla="+- 0 8538 8512"/>
                  <a:gd name="T9" fmla="*/ T8 w 26"/>
                  <a:gd name="T10" fmla="+- 0 2668 2668"/>
                  <a:gd name="T11" fmla="*/ 2668 h 9"/>
                  <a:gd name="T12" fmla="+- 0 8538 8512"/>
                  <a:gd name="T13" fmla="*/ T12 w 26"/>
                  <a:gd name="T14" fmla="+- 0 2677 2668"/>
                  <a:gd name="T15" fmla="*/ 2677 h 9"/>
                </a:gdLst>
                <a:ahLst/>
                <a:cxnLst>
                  <a:cxn ang="0">
                    <a:pos x="T1" y="T3"/>
                  </a:cxn>
                  <a:cxn ang="0">
                    <a:pos x="T5" y="T7"/>
                  </a:cxn>
                  <a:cxn ang="0">
                    <a:pos x="T9" y="T11"/>
                  </a:cxn>
                  <a:cxn ang="0">
                    <a:pos x="T13" y="T15"/>
                  </a:cxn>
                </a:cxnLst>
                <a:rect l="0" t="0" r="r" b="b"/>
                <a:pathLst>
                  <a:path w="26" h="9">
                    <a:moveTo>
                      <a:pt x="0" y="9"/>
                    </a:moveTo>
                    <a:lnTo>
                      <a:pt x="0" y="0"/>
                    </a:lnTo>
                    <a:lnTo>
                      <a:pt x="26" y="0"/>
                    </a:lnTo>
                    <a:lnTo>
                      <a:pt x="26" y="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5" name="Group 358"/>
            <p:cNvGrpSpPr>
              <a:grpSpLocks/>
            </p:cNvGrpSpPr>
            <p:nvPr/>
          </p:nvGrpSpPr>
          <p:grpSpPr bwMode="auto">
            <a:xfrm>
              <a:off x="8408" y="2479"/>
              <a:ext cx="118" cy="189"/>
              <a:chOff x="8408" y="2479"/>
              <a:chExt cx="118" cy="189"/>
            </a:xfrm>
          </p:grpSpPr>
          <p:sp>
            <p:nvSpPr>
              <p:cNvPr id="1294" name="Freeform 359"/>
              <p:cNvSpPr>
                <a:spLocks/>
              </p:cNvSpPr>
              <p:nvPr/>
            </p:nvSpPr>
            <p:spPr bwMode="auto">
              <a:xfrm>
                <a:off x="8408" y="2479"/>
                <a:ext cx="118" cy="189"/>
              </a:xfrm>
              <a:custGeom>
                <a:avLst/>
                <a:gdLst>
                  <a:gd name="T0" fmla="+- 0 8408 8408"/>
                  <a:gd name="T1" fmla="*/ T0 w 118"/>
                  <a:gd name="T2" fmla="+- 0 2510 2479"/>
                  <a:gd name="T3" fmla="*/ 2510 h 189"/>
                  <a:gd name="T4" fmla="+- 0 8408 8408"/>
                  <a:gd name="T5" fmla="*/ T4 w 118"/>
                  <a:gd name="T6" fmla="+- 0 2479 2479"/>
                  <a:gd name="T7" fmla="*/ 2479 h 189"/>
                  <a:gd name="T8" fmla="+- 0 8525 8408"/>
                  <a:gd name="T9" fmla="*/ T8 w 118"/>
                  <a:gd name="T10" fmla="+- 0 2479 2479"/>
                  <a:gd name="T11" fmla="*/ 2479 h 189"/>
                  <a:gd name="T12" fmla="+- 0 8525 8408"/>
                  <a:gd name="T13" fmla="*/ T12 w 118"/>
                  <a:gd name="T14" fmla="+- 0 2668 2479"/>
                  <a:gd name="T15" fmla="*/ 2668 h 189"/>
                </a:gdLst>
                <a:ahLst/>
                <a:cxnLst>
                  <a:cxn ang="0">
                    <a:pos x="T1" y="T3"/>
                  </a:cxn>
                  <a:cxn ang="0">
                    <a:pos x="T5" y="T7"/>
                  </a:cxn>
                  <a:cxn ang="0">
                    <a:pos x="T9" y="T11"/>
                  </a:cxn>
                  <a:cxn ang="0">
                    <a:pos x="T13" y="T15"/>
                  </a:cxn>
                </a:cxnLst>
                <a:rect l="0" t="0" r="r" b="b"/>
                <a:pathLst>
                  <a:path w="118" h="189">
                    <a:moveTo>
                      <a:pt x="0" y="31"/>
                    </a:moveTo>
                    <a:lnTo>
                      <a:pt x="0" y="0"/>
                    </a:lnTo>
                    <a:lnTo>
                      <a:pt x="117" y="0"/>
                    </a:lnTo>
                    <a:lnTo>
                      <a:pt x="117" y="18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6" name="Group 360"/>
            <p:cNvGrpSpPr>
              <a:grpSpLocks/>
            </p:cNvGrpSpPr>
            <p:nvPr/>
          </p:nvGrpSpPr>
          <p:grpSpPr bwMode="auto">
            <a:xfrm>
              <a:off x="7977" y="2453"/>
              <a:ext cx="489" cy="38"/>
              <a:chOff x="7977" y="2453"/>
              <a:chExt cx="489" cy="38"/>
            </a:xfrm>
          </p:grpSpPr>
          <p:sp>
            <p:nvSpPr>
              <p:cNvPr id="1293" name="Freeform 361"/>
              <p:cNvSpPr>
                <a:spLocks/>
              </p:cNvSpPr>
              <p:nvPr/>
            </p:nvSpPr>
            <p:spPr bwMode="auto">
              <a:xfrm>
                <a:off x="7977" y="2453"/>
                <a:ext cx="489" cy="38"/>
              </a:xfrm>
              <a:custGeom>
                <a:avLst/>
                <a:gdLst>
                  <a:gd name="T0" fmla="+- 0 7977 7977"/>
                  <a:gd name="T1" fmla="*/ T0 w 489"/>
                  <a:gd name="T2" fmla="+- 0 2491 2453"/>
                  <a:gd name="T3" fmla="*/ 2491 h 38"/>
                  <a:gd name="T4" fmla="+- 0 7977 7977"/>
                  <a:gd name="T5" fmla="*/ T4 w 489"/>
                  <a:gd name="T6" fmla="+- 0 2453 2453"/>
                  <a:gd name="T7" fmla="*/ 2453 h 38"/>
                  <a:gd name="T8" fmla="+- 0 8466 7977"/>
                  <a:gd name="T9" fmla="*/ T8 w 489"/>
                  <a:gd name="T10" fmla="+- 0 2453 2453"/>
                  <a:gd name="T11" fmla="*/ 2453 h 38"/>
                  <a:gd name="T12" fmla="+- 0 8466 7977"/>
                  <a:gd name="T13" fmla="*/ T12 w 489"/>
                  <a:gd name="T14" fmla="+- 0 2479 2453"/>
                  <a:gd name="T15" fmla="*/ 2479 h 38"/>
                </a:gdLst>
                <a:ahLst/>
                <a:cxnLst>
                  <a:cxn ang="0">
                    <a:pos x="T1" y="T3"/>
                  </a:cxn>
                  <a:cxn ang="0">
                    <a:pos x="T5" y="T7"/>
                  </a:cxn>
                  <a:cxn ang="0">
                    <a:pos x="T9" y="T11"/>
                  </a:cxn>
                  <a:cxn ang="0">
                    <a:pos x="T13" y="T15"/>
                  </a:cxn>
                </a:cxnLst>
                <a:rect l="0" t="0" r="r" b="b"/>
                <a:pathLst>
                  <a:path w="489" h="38">
                    <a:moveTo>
                      <a:pt x="0" y="38"/>
                    </a:moveTo>
                    <a:lnTo>
                      <a:pt x="0" y="0"/>
                    </a:lnTo>
                    <a:lnTo>
                      <a:pt x="489" y="0"/>
                    </a:lnTo>
                    <a:lnTo>
                      <a:pt x="489" y="2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7" name="Group 362"/>
            <p:cNvGrpSpPr>
              <a:grpSpLocks/>
            </p:cNvGrpSpPr>
            <p:nvPr/>
          </p:nvGrpSpPr>
          <p:grpSpPr bwMode="auto">
            <a:xfrm>
              <a:off x="8564" y="2664"/>
              <a:ext cx="26" cy="13"/>
              <a:chOff x="8564" y="2664"/>
              <a:chExt cx="26" cy="13"/>
            </a:xfrm>
          </p:grpSpPr>
          <p:sp>
            <p:nvSpPr>
              <p:cNvPr id="1292" name="Freeform 363"/>
              <p:cNvSpPr>
                <a:spLocks/>
              </p:cNvSpPr>
              <p:nvPr/>
            </p:nvSpPr>
            <p:spPr bwMode="auto">
              <a:xfrm>
                <a:off x="8564" y="2664"/>
                <a:ext cx="26" cy="13"/>
              </a:xfrm>
              <a:custGeom>
                <a:avLst/>
                <a:gdLst>
                  <a:gd name="T0" fmla="+- 0 8564 8564"/>
                  <a:gd name="T1" fmla="*/ T0 w 26"/>
                  <a:gd name="T2" fmla="+- 0 2677 2664"/>
                  <a:gd name="T3" fmla="*/ 2677 h 13"/>
                  <a:gd name="T4" fmla="+- 0 8564 8564"/>
                  <a:gd name="T5" fmla="*/ T4 w 26"/>
                  <a:gd name="T6" fmla="+- 0 2664 2664"/>
                  <a:gd name="T7" fmla="*/ 2664 h 13"/>
                  <a:gd name="T8" fmla="+- 0 8591 8564"/>
                  <a:gd name="T9" fmla="*/ T8 w 26"/>
                  <a:gd name="T10" fmla="+- 0 2664 2664"/>
                  <a:gd name="T11" fmla="*/ 2664 h 13"/>
                  <a:gd name="T12" fmla="+- 0 8591 8564"/>
                  <a:gd name="T13" fmla="*/ T12 w 26"/>
                  <a:gd name="T14" fmla="+- 0 2677 2664"/>
                  <a:gd name="T15" fmla="*/ 2677 h 13"/>
                </a:gdLst>
                <a:ahLst/>
                <a:cxnLst>
                  <a:cxn ang="0">
                    <a:pos x="T1" y="T3"/>
                  </a:cxn>
                  <a:cxn ang="0">
                    <a:pos x="T5" y="T7"/>
                  </a:cxn>
                  <a:cxn ang="0">
                    <a:pos x="T9" y="T11"/>
                  </a:cxn>
                  <a:cxn ang="0">
                    <a:pos x="T13" y="T15"/>
                  </a:cxn>
                </a:cxnLst>
                <a:rect l="0" t="0" r="r" b="b"/>
                <a:pathLst>
                  <a:path w="26" h="13">
                    <a:moveTo>
                      <a:pt x="0" y="13"/>
                    </a:moveTo>
                    <a:lnTo>
                      <a:pt x="0" y="0"/>
                    </a:lnTo>
                    <a:lnTo>
                      <a:pt x="27" y="0"/>
                    </a:lnTo>
                    <a:lnTo>
                      <a:pt x="27" y="1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8" name="Group 364"/>
            <p:cNvGrpSpPr>
              <a:grpSpLocks/>
            </p:cNvGrpSpPr>
            <p:nvPr/>
          </p:nvGrpSpPr>
          <p:grpSpPr bwMode="auto">
            <a:xfrm>
              <a:off x="8617" y="2672"/>
              <a:ext cx="26" cy="5"/>
              <a:chOff x="8617" y="2672"/>
              <a:chExt cx="26" cy="5"/>
            </a:xfrm>
          </p:grpSpPr>
          <p:sp>
            <p:nvSpPr>
              <p:cNvPr id="1291" name="Freeform 365"/>
              <p:cNvSpPr>
                <a:spLocks/>
              </p:cNvSpPr>
              <p:nvPr/>
            </p:nvSpPr>
            <p:spPr bwMode="auto">
              <a:xfrm>
                <a:off x="8617" y="2672"/>
                <a:ext cx="26" cy="5"/>
              </a:xfrm>
              <a:custGeom>
                <a:avLst/>
                <a:gdLst>
                  <a:gd name="T0" fmla="+- 0 8617 8617"/>
                  <a:gd name="T1" fmla="*/ T0 w 26"/>
                  <a:gd name="T2" fmla="+- 0 2677 2672"/>
                  <a:gd name="T3" fmla="*/ 2677 h 5"/>
                  <a:gd name="T4" fmla="+- 0 8617 8617"/>
                  <a:gd name="T5" fmla="*/ T4 w 26"/>
                  <a:gd name="T6" fmla="+- 0 2672 2672"/>
                  <a:gd name="T7" fmla="*/ 2672 h 5"/>
                  <a:gd name="T8" fmla="+- 0 8643 8617"/>
                  <a:gd name="T9" fmla="*/ T8 w 26"/>
                  <a:gd name="T10" fmla="+- 0 2672 2672"/>
                  <a:gd name="T11" fmla="*/ 2672 h 5"/>
                  <a:gd name="T12" fmla="+- 0 8643 8617"/>
                  <a:gd name="T13" fmla="*/ T12 w 26"/>
                  <a:gd name="T14" fmla="+- 0 2677 2672"/>
                  <a:gd name="T15" fmla="*/ 2677 h 5"/>
                </a:gdLst>
                <a:ahLst/>
                <a:cxnLst>
                  <a:cxn ang="0">
                    <a:pos x="T1" y="T3"/>
                  </a:cxn>
                  <a:cxn ang="0">
                    <a:pos x="T5" y="T7"/>
                  </a:cxn>
                  <a:cxn ang="0">
                    <a:pos x="T9" y="T11"/>
                  </a:cxn>
                  <a:cxn ang="0">
                    <a:pos x="T13" y="T15"/>
                  </a:cxn>
                </a:cxnLst>
                <a:rect l="0" t="0" r="r" b="b"/>
                <a:pathLst>
                  <a:path w="26" h="5">
                    <a:moveTo>
                      <a:pt x="0" y="5"/>
                    </a:moveTo>
                    <a:lnTo>
                      <a:pt x="0" y="0"/>
                    </a:lnTo>
                    <a:lnTo>
                      <a:pt x="26" y="0"/>
                    </a:lnTo>
                    <a:lnTo>
                      <a:pt x="26" y="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9" name="Group 366"/>
            <p:cNvGrpSpPr>
              <a:grpSpLocks/>
            </p:cNvGrpSpPr>
            <p:nvPr/>
          </p:nvGrpSpPr>
          <p:grpSpPr bwMode="auto">
            <a:xfrm>
              <a:off x="8577" y="2527"/>
              <a:ext cx="52" cy="144"/>
              <a:chOff x="8577" y="2527"/>
              <a:chExt cx="52" cy="144"/>
            </a:xfrm>
          </p:grpSpPr>
          <p:sp>
            <p:nvSpPr>
              <p:cNvPr id="1290" name="Freeform 367"/>
              <p:cNvSpPr>
                <a:spLocks/>
              </p:cNvSpPr>
              <p:nvPr/>
            </p:nvSpPr>
            <p:spPr bwMode="auto">
              <a:xfrm>
                <a:off x="8577" y="2527"/>
                <a:ext cx="52" cy="144"/>
              </a:xfrm>
              <a:custGeom>
                <a:avLst/>
                <a:gdLst>
                  <a:gd name="T0" fmla="+- 0 8577 8577"/>
                  <a:gd name="T1" fmla="*/ T0 w 52"/>
                  <a:gd name="T2" fmla="+- 0 2664 2527"/>
                  <a:gd name="T3" fmla="*/ 2664 h 144"/>
                  <a:gd name="T4" fmla="+- 0 8577 8577"/>
                  <a:gd name="T5" fmla="*/ T4 w 52"/>
                  <a:gd name="T6" fmla="+- 0 2527 2527"/>
                  <a:gd name="T7" fmla="*/ 2527 h 144"/>
                  <a:gd name="T8" fmla="+- 0 8630 8577"/>
                  <a:gd name="T9" fmla="*/ T8 w 52"/>
                  <a:gd name="T10" fmla="+- 0 2527 2527"/>
                  <a:gd name="T11" fmla="*/ 2527 h 144"/>
                  <a:gd name="T12" fmla="+- 0 8630 8577"/>
                  <a:gd name="T13" fmla="*/ T12 w 52"/>
                  <a:gd name="T14" fmla="+- 0 2672 2527"/>
                  <a:gd name="T15" fmla="*/ 2672 h 144"/>
                </a:gdLst>
                <a:ahLst/>
                <a:cxnLst>
                  <a:cxn ang="0">
                    <a:pos x="T1" y="T3"/>
                  </a:cxn>
                  <a:cxn ang="0">
                    <a:pos x="T5" y="T7"/>
                  </a:cxn>
                  <a:cxn ang="0">
                    <a:pos x="T9" y="T11"/>
                  </a:cxn>
                  <a:cxn ang="0">
                    <a:pos x="T13" y="T15"/>
                  </a:cxn>
                </a:cxnLst>
                <a:rect l="0" t="0" r="r" b="b"/>
                <a:pathLst>
                  <a:path w="52" h="144">
                    <a:moveTo>
                      <a:pt x="0" y="137"/>
                    </a:moveTo>
                    <a:lnTo>
                      <a:pt x="0" y="0"/>
                    </a:lnTo>
                    <a:lnTo>
                      <a:pt x="53" y="0"/>
                    </a:lnTo>
                    <a:lnTo>
                      <a:pt x="53" y="14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0" name="Group 368"/>
            <p:cNvGrpSpPr>
              <a:grpSpLocks/>
            </p:cNvGrpSpPr>
            <p:nvPr/>
          </p:nvGrpSpPr>
          <p:grpSpPr bwMode="auto">
            <a:xfrm>
              <a:off x="8669" y="2667"/>
              <a:ext cx="26" cy="10"/>
              <a:chOff x="8669" y="2667"/>
              <a:chExt cx="26" cy="10"/>
            </a:xfrm>
          </p:grpSpPr>
          <p:sp>
            <p:nvSpPr>
              <p:cNvPr id="1289" name="Freeform 369"/>
              <p:cNvSpPr>
                <a:spLocks/>
              </p:cNvSpPr>
              <p:nvPr/>
            </p:nvSpPr>
            <p:spPr bwMode="auto">
              <a:xfrm>
                <a:off x="8669" y="2667"/>
                <a:ext cx="26" cy="10"/>
              </a:xfrm>
              <a:custGeom>
                <a:avLst/>
                <a:gdLst>
                  <a:gd name="T0" fmla="+- 0 8669 8669"/>
                  <a:gd name="T1" fmla="*/ T0 w 26"/>
                  <a:gd name="T2" fmla="+- 0 2677 2667"/>
                  <a:gd name="T3" fmla="*/ 2677 h 10"/>
                  <a:gd name="T4" fmla="+- 0 8669 8669"/>
                  <a:gd name="T5" fmla="*/ T4 w 26"/>
                  <a:gd name="T6" fmla="+- 0 2667 2667"/>
                  <a:gd name="T7" fmla="*/ 2667 h 10"/>
                  <a:gd name="T8" fmla="+- 0 8695 8669"/>
                  <a:gd name="T9" fmla="*/ T8 w 26"/>
                  <a:gd name="T10" fmla="+- 0 2667 2667"/>
                  <a:gd name="T11" fmla="*/ 2667 h 10"/>
                  <a:gd name="T12" fmla="+- 0 8695 8669"/>
                  <a:gd name="T13" fmla="*/ T12 w 26"/>
                  <a:gd name="T14" fmla="+- 0 2677 2667"/>
                  <a:gd name="T15" fmla="*/ 2677 h 10"/>
                </a:gdLst>
                <a:ahLst/>
                <a:cxnLst>
                  <a:cxn ang="0">
                    <a:pos x="T1" y="T3"/>
                  </a:cxn>
                  <a:cxn ang="0">
                    <a:pos x="T5" y="T7"/>
                  </a:cxn>
                  <a:cxn ang="0">
                    <a:pos x="T9" y="T11"/>
                  </a:cxn>
                  <a:cxn ang="0">
                    <a:pos x="T13" y="T15"/>
                  </a:cxn>
                </a:cxnLst>
                <a:rect l="0" t="0" r="r" b="b"/>
                <a:pathLst>
                  <a:path w="26" h="10">
                    <a:moveTo>
                      <a:pt x="0" y="10"/>
                    </a:moveTo>
                    <a:lnTo>
                      <a:pt x="0" y="0"/>
                    </a:lnTo>
                    <a:lnTo>
                      <a:pt x="26" y="0"/>
                    </a:lnTo>
                    <a:lnTo>
                      <a:pt x="26"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1" name="Group 370"/>
            <p:cNvGrpSpPr>
              <a:grpSpLocks/>
            </p:cNvGrpSpPr>
            <p:nvPr/>
          </p:nvGrpSpPr>
          <p:grpSpPr bwMode="auto">
            <a:xfrm>
              <a:off x="8604" y="2502"/>
              <a:ext cx="78" cy="166"/>
              <a:chOff x="8604" y="2502"/>
              <a:chExt cx="78" cy="166"/>
            </a:xfrm>
          </p:grpSpPr>
          <p:sp>
            <p:nvSpPr>
              <p:cNvPr id="1288" name="Freeform 371"/>
              <p:cNvSpPr>
                <a:spLocks/>
              </p:cNvSpPr>
              <p:nvPr/>
            </p:nvSpPr>
            <p:spPr bwMode="auto">
              <a:xfrm>
                <a:off x="8604" y="2502"/>
                <a:ext cx="78" cy="166"/>
              </a:xfrm>
              <a:custGeom>
                <a:avLst/>
                <a:gdLst>
                  <a:gd name="T0" fmla="+- 0 8604 8604"/>
                  <a:gd name="T1" fmla="*/ T0 w 78"/>
                  <a:gd name="T2" fmla="+- 0 2527 2502"/>
                  <a:gd name="T3" fmla="*/ 2527 h 166"/>
                  <a:gd name="T4" fmla="+- 0 8604 8604"/>
                  <a:gd name="T5" fmla="*/ T4 w 78"/>
                  <a:gd name="T6" fmla="+- 0 2502 2502"/>
                  <a:gd name="T7" fmla="*/ 2502 h 166"/>
                  <a:gd name="T8" fmla="+- 0 8682 8604"/>
                  <a:gd name="T9" fmla="*/ T8 w 78"/>
                  <a:gd name="T10" fmla="+- 0 2502 2502"/>
                  <a:gd name="T11" fmla="*/ 2502 h 166"/>
                  <a:gd name="T12" fmla="+- 0 8682 8604"/>
                  <a:gd name="T13" fmla="*/ T12 w 78"/>
                  <a:gd name="T14" fmla="+- 0 2667 2502"/>
                  <a:gd name="T15" fmla="*/ 2667 h 166"/>
                </a:gdLst>
                <a:ahLst/>
                <a:cxnLst>
                  <a:cxn ang="0">
                    <a:pos x="T1" y="T3"/>
                  </a:cxn>
                  <a:cxn ang="0">
                    <a:pos x="T5" y="T7"/>
                  </a:cxn>
                  <a:cxn ang="0">
                    <a:pos x="T9" y="T11"/>
                  </a:cxn>
                  <a:cxn ang="0">
                    <a:pos x="T13" y="T15"/>
                  </a:cxn>
                </a:cxnLst>
                <a:rect l="0" t="0" r="r" b="b"/>
                <a:pathLst>
                  <a:path w="78" h="166">
                    <a:moveTo>
                      <a:pt x="0" y="25"/>
                    </a:moveTo>
                    <a:lnTo>
                      <a:pt x="0" y="0"/>
                    </a:lnTo>
                    <a:lnTo>
                      <a:pt x="78" y="0"/>
                    </a:lnTo>
                    <a:lnTo>
                      <a:pt x="78" y="16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2" name="Group 372"/>
            <p:cNvGrpSpPr>
              <a:grpSpLocks/>
            </p:cNvGrpSpPr>
            <p:nvPr/>
          </p:nvGrpSpPr>
          <p:grpSpPr bwMode="auto">
            <a:xfrm>
              <a:off x="8222" y="2442"/>
              <a:ext cx="421" cy="60"/>
              <a:chOff x="8222" y="2442"/>
              <a:chExt cx="421" cy="60"/>
            </a:xfrm>
          </p:grpSpPr>
          <p:sp>
            <p:nvSpPr>
              <p:cNvPr id="1287" name="Freeform 373"/>
              <p:cNvSpPr>
                <a:spLocks/>
              </p:cNvSpPr>
              <p:nvPr/>
            </p:nvSpPr>
            <p:spPr bwMode="auto">
              <a:xfrm>
                <a:off x="8222" y="2442"/>
                <a:ext cx="421" cy="60"/>
              </a:xfrm>
              <a:custGeom>
                <a:avLst/>
                <a:gdLst>
                  <a:gd name="T0" fmla="+- 0 8222 8222"/>
                  <a:gd name="T1" fmla="*/ T0 w 421"/>
                  <a:gd name="T2" fmla="+- 0 2453 2442"/>
                  <a:gd name="T3" fmla="*/ 2453 h 60"/>
                  <a:gd name="T4" fmla="+- 0 8222 8222"/>
                  <a:gd name="T5" fmla="*/ T4 w 421"/>
                  <a:gd name="T6" fmla="+- 0 2442 2442"/>
                  <a:gd name="T7" fmla="*/ 2442 h 60"/>
                  <a:gd name="T8" fmla="+- 0 8643 8222"/>
                  <a:gd name="T9" fmla="*/ T8 w 421"/>
                  <a:gd name="T10" fmla="+- 0 2442 2442"/>
                  <a:gd name="T11" fmla="*/ 2442 h 60"/>
                  <a:gd name="T12" fmla="+- 0 8643 8222"/>
                  <a:gd name="T13" fmla="*/ T12 w 421"/>
                  <a:gd name="T14" fmla="+- 0 2502 2442"/>
                  <a:gd name="T15" fmla="*/ 2502 h 60"/>
                </a:gdLst>
                <a:ahLst/>
                <a:cxnLst>
                  <a:cxn ang="0">
                    <a:pos x="T1" y="T3"/>
                  </a:cxn>
                  <a:cxn ang="0">
                    <a:pos x="T5" y="T7"/>
                  </a:cxn>
                  <a:cxn ang="0">
                    <a:pos x="T9" y="T11"/>
                  </a:cxn>
                  <a:cxn ang="0">
                    <a:pos x="T13" y="T15"/>
                  </a:cxn>
                </a:cxnLst>
                <a:rect l="0" t="0" r="r" b="b"/>
                <a:pathLst>
                  <a:path w="421" h="60">
                    <a:moveTo>
                      <a:pt x="0" y="11"/>
                    </a:moveTo>
                    <a:lnTo>
                      <a:pt x="0" y="0"/>
                    </a:lnTo>
                    <a:lnTo>
                      <a:pt x="421" y="0"/>
                    </a:lnTo>
                    <a:lnTo>
                      <a:pt x="421" y="6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3" name="Group 374"/>
            <p:cNvGrpSpPr>
              <a:grpSpLocks/>
            </p:cNvGrpSpPr>
            <p:nvPr/>
          </p:nvGrpSpPr>
          <p:grpSpPr bwMode="auto">
            <a:xfrm>
              <a:off x="8721" y="2665"/>
              <a:ext cx="26" cy="12"/>
              <a:chOff x="8721" y="2665"/>
              <a:chExt cx="26" cy="12"/>
            </a:xfrm>
          </p:grpSpPr>
          <p:sp>
            <p:nvSpPr>
              <p:cNvPr id="1286" name="Freeform 375"/>
              <p:cNvSpPr>
                <a:spLocks/>
              </p:cNvSpPr>
              <p:nvPr/>
            </p:nvSpPr>
            <p:spPr bwMode="auto">
              <a:xfrm>
                <a:off x="8721" y="2665"/>
                <a:ext cx="26" cy="12"/>
              </a:xfrm>
              <a:custGeom>
                <a:avLst/>
                <a:gdLst>
                  <a:gd name="T0" fmla="+- 0 8721 8721"/>
                  <a:gd name="T1" fmla="*/ T0 w 26"/>
                  <a:gd name="T2" fmla="+- 0 2677 2665"/>
                  <a:gd name="T3" fmla="*/ 2677 h 12"/>
                  <a:gd name="T4" fmla="+- 0 8721 8721"/>
                  <a:gd name="T5" fmla="*/ T4 w 26"/>
                  <a:gd name="T6" fmla="+- 0 2665 2665"/>
                  <a:gd name="T7" fmla="*/ 2665 h 12"/>
                  <a:gd name="T8" fmla="+- 0 8747 8721"/>
                  <a:gd name="T9" fmla="*/ T8 w 26"/>
                  <a:gd name="T10" fmla="+- 0 2665 2665"/>
                  <a:gd name="T11" fmla="*/ 2665 h 12"/>
                  <a:gd name="T12" fmla="+- 0 8747 8721"/>
                  <a:gd name="T13" fmla="*/ T12 w 26"/>
                  <a:gd name="T14" fmla="+- 0 2677 2665"/>
                  <a:gd name="T15" fmla="*/ 2677 h 12"/>
                </a:gdLst>
                <a:ahLst/>
                <a:cxnLst>
                  <a:cxn ang="0">
                    <a:pos x="T1" y="T3"/>
                  </a:cxn>
                  <a:cxn ang="0">
                    <a:pos x="T5" y="T7"/>
                  </a:cxn>
                  <a:cxn ang="0">
                    <a:pos x="T9" y="T11"/>
                  </a:cxn>
                  <a:cxn ang="0">
                    <a:pos x="T13" y="T15"/>
                  </a:cxn>
                </a:cxnLst>
                <a:rect l="0" t="0" r="r" b="b"/>
                <a:pathLst>
                  <a:path w="26" h="12">
                    <a:moveTo>
                      <a:pt x="0" y="12"/>
                    </a:moveTo>
                    <a:lnTo>
                      <a:pt x="0" y="0"/>
                    </a:lnTo>
                    <a:lnTo>
                      <a:pt x="26" y="0"/>
                    </a:lnTo>
                    <a:lnTo>
                      <a:pt x="26" y="1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4" name="Group 376"/>
            <p:cNvGrpSpPr>
              <a:grpSpLocks/>
            </p:cNvGrpSpPr>
            <p:nvPr/>
          </p:nvGrpSpPr>
          <p:grpSpPr bwMode="auto">
            <a:xfrm>
              <a:off x="8774" y="2658"/>
              <a:ext cx="26" cy="20"/>
              <a:chOff x="8774" y="2658"/>
              <a:chExt cx="26" cy="20"/>
            </a:xfrm>
          </p:grpSpPr>
          <p:sp>
            <p:nvSpPr>
              <p:cNvPr id="1285" name="Freeform 377"/>
              <p:cNvSpPr>
                <a:spLocks/>
              </p:cNvSpPr>
              <p:nvPr/>
            </p:nvSpPr>
            <p:spPr bwMode="auto">
              <a:xfrm>
                <a:off x="8774" y="2658"/>
                <a:ext cx="26" cy="20"/>
              </a:xfrm>
              <a:custGeom>
                <a:avLst/>
                <a:gdLst>
                  <a:gd name="T0" fmla="+- 0 8774 8774"/>
                  <a:gd name="T1" fmla="*/ T0 w 26"/>
                  <a:gd name="T2" fmla="+- 0 2677 2658"/>
                  <a:gd name="T3" fmla="*/ 2677 h 20"/>
                  <a:gd name="T4" fmla="+- 0 8774 8774"/>
                  <a:gd name="T5" fmla="*/ T4 w 26"/>
                  <a:gd name="T6" fmla="+- 0 2658 2658"/>
                  <a:gd name="T7" fmla="*/ 2658 h 20"/>
                  <a:gd name="T8" fmla="+- 0 8800 8774"/>
                  <a:gd name="T9" fmla="*/ T8 w 26"/>
                  <a:gd name="T10" fmla="+- 0 2658 2658"/>
                  <a:gd name="T11" fmla="*/ 2658 h 20"/>
                  <a:gd name="T12" fmla="+- 0 8800 8774"/>
                  <a:gd name="T13" fmla="*/ T12 w 26"/>
                  <a:gd name="T14" fmla="+- 0 2677 2658"/>
                  <a:gd name="T15" fmla="*/ 2677 h 20"/>
                </a:gdLst>
                <a:ahLst/>
                <a:cxnLst>
                  <a:cxn ang="0">
                    <a:pos x="T1" y="T3"/>
                  </a:cxn>
                  <a:cxn ang="0">
                    <a:pos x="T5" y="T7"/>
                  </a:cxn>
                  <a:cxn ang="0">
                    <a:pos x="T9" y="T11"/>
                  </a:cxn>
                  <a:cxn ang="0">
                    <a:pos x="T13" y="T15"/>
                  </a:cxn>
                </a:cxnLst>
                <a:rect l="0" t="0" r="r" b="b"/>
                <a:pathLst>
                  <a:path w="26" h="20">
                    <a:moveTo>
                      <a:pt x="0" y="19"/>
                    </a:moveTo>
                    <a:lnTo>
                      <a:pt x="0" y="0"/>
                    </a:lnTo>
                    <a:lnTo>
                      <a:pt x="26" y="0"/>
                    </a:lnTo>
                    <a:lnTo>
                      <a:pt x="26" y="1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5" name="Group 378"/>
            <p:cNvGrpSpPr>
              <a:grpSpLocks/>
            </p:cNvGrpSpPr>
            <p:nvPr/>
          </p:nvGrpSpPr>
          <p:grpSpPr bwMode="auto">
            <a:xfrm>
              <a:off x="8734" y="2487"/>
              <a:ext cx="52" cy="177"/>
              <a:chOff x="8734" y="2487"/>
              <a:chExt cx="52" cy="177"/>
            </a:xfrm>
          </p:grpSpPr>
          <p:sp>
            <p:nvSpPr>
              <p:cNvPr id="1284" name="Freeform 379"/>
              <p:cNvSpPr>
                <a:spLocks/>
              </p:cNvSpPr>
              <p:nvPr/>
            </p:nvSpPr>
            <p:spPr bwMode="auto">
              <a:xfrm>
                <a:off x="8734" y="2487"/>
                <a:ext cx="52" cy="177"/>
              </a:xfrm>
              <a:custGeom>
                <a:avLst/>
                <a:gdLst>
                  <a:gd name="T0" fmla="+- 0 8734 8734"/>
                  <a:gd name="T1" fmla="*/ T0 w 52"/>
                  <a:gd name="T2" fmla="+- 0 2665 2487"/>
                  <a:gd name="T3" fmla="*/ 2665 h 177"/>
                  <a:gd name="T4" fmla="+- 0 8734 8734"/>
                  <a:gd name="T5" fmla="*/ T4 w 52"/>
                  <a:gd name="T6" fmla="+- 0 2487 2487"/>
                  <a:gd name="T7" fmla="*/ 2487 h 177"/>
                  <a:gd name="T8" fmla="+- 0 8787 8734"/>
                  <a:gd name="T9" fmla="*/ T8 w 52"/>
                  <a:gd name="T10" fmla="+- 0 2487 2487"/>
                  <a:gd name="T11" fmla="*/ 2487 h 177"/>
                  <a:gd name="T12" fmla="+- 0 8787 8734"/>
                  <a:gd name="T13" fmla="*/ T12 w 52"/>
                  <a:gd name="T14" fmla="+- 0 2658 2487"/>
                  <a:gd name="T15" fmla="*/ 2658 h 177"/>
                </a:gdLst>
                <a:ahLst/>
                <a:cxnLst>
                  <a:cxn ang="0">
                    <a:pos x="T1" y="T3"/>
                  </a:cxn>
                  <a:cxn ang="0">
                    <a:pos x="T5" y="T7"/>
                  </a:cxn>
                  <a:cxn ang="0">
                    <a:pos x="T9" y="T11"/>
                  </a:cxn>
                  <a:cxn ang="0">
                    <a:pos x="T13" y="T15"/>
                  </a:cxn>
                </a:cxnLst>
                <a:rect l="0" t="0" r="r" b="b"/>
                <a:pathLst>
                  <a:path w="52" h="177">
                    <a:moveTo>
                      <a:pt x="0" y="178"/>
                    </a:moveTo>
                    <a:lnTo>
                      <a:pt x="0" y="0"/>
                    </a:lnTo>
                    <a:lnTo>
                      <a:pt x="53" y="0"/>
                    </a:lnTo>
                    <a:lnTo>
                      <a:pt x="53" y="17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6" name="Group 380"/>
            <p:cNvGrpSpPr>
              <a:grpSpLocks/>
            </p:cNvGrpSpPr>
            <p:nvPr/>
          </p:nvGrpSpPr>
          <p:grpSpPr bwMode="auto">
            <a:xfrm>
              <a:off x="8432" y="2428"/>
              <a:ext cx="328" cy="60"/>
              <a:chOff x="8432" y="2428"/>
              <a:chExt cx="328" cy="60"/>
            </a:xfrm>
          </p:grpSpPr>
          <p:sp>
            <p:nvSpPr>
              <p:cNvPr id="1283" name="Freeform 381"/>
              <p:cNvSpPr>
                <a:spLocks/>
              </p:cNvSpPr>
              <p:nvPr/>
            </p:nvSpPr>
            <p:spPr bwMode="auto">
              <a:xfrm>
                <a:off x="8432" y="2428"/>
                <a:ext cx="328" cy="60"/>
              </a:xfrm>
              <a:custGeom>
                <a:avLst/>
                <a:gdLst>
                  <a:gd name="T0" fmla="+- 0 8432 8432"/>
                  <a:gd name="T1" fmla="*/ T0 w 328"/>
                  <a:gd name="T2" fmla="+- 0 2442 2428"/>
                  <a:gd name="T3" fmla="*/ 2442 h 60"/>
                  <a:gd name="T4" fmla="+- 0 8432 8432"/>
                  <a:gd name="T5" fmla="*/ T4 w 328"/>
                  <a:gd name="T6" fmla="+- 0 2428 2428"/>
                  <a:gd name="T7" fmla="*/ 2428 h 60"/>
                  <a:gd name="T8" fmla="+- 0 8760 8432"/>
                  <a:gd name="T9" fmla="*/ T8 w 328"/>
                  <a:gd name="T10" fmla="+- 0 2428 2428"/>
                  <a:gd name="T11" fmla="*/ 2428 h 60"/>
                  <a:gd name="T12" fmla="+- 0 8760 8432"/>
                  <a:gd name="T13" fmla="*/ T12 w 328"/>
                  <a:gd name="T14" fmla="+- 0 2487 2428"/>
                  <a:gd name="T15" fmla="*/ 2487 h 60"/>
                </a:gdLst>
                <a:ahLst/>
                <a:cxnLst>
                  <a:cxn ang="0">
                    <a:pos x="T1" y="T3"/>
                  </a:cxn>
                  <a:cxn ang="0">
                    <a:pos x="T5" y="T7"/>
                  </a:cxn>
                  <a:cxn ang="0">
                    <a:pos x="T9" y="T11"/>
                  </a:cxn>
                  <a:cxn ang="0">
                    <a:pos x="T13" y="T15"/>
                  </a:cxn>
                </a:cxnLst>
                <a:rect l="0" t="0" r="r" b="b"/>
                <a:pathLst>
                  <a:path w="328" h="60">
                    <a:moveTo>
                      <a:pt x="0" y="14"/>
                    </a:moveTo>
                    <a:lnTo>
                      <a:pt x="0" y="0"/>
                    </a:lnTo>
                    <a:lnTo>
                      <a:pt x="328" y="0"/>
                    </a:lnTo>
                    <a:lnTo>
                      <a:pt x="328" y="5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7" name="Group 382"/>
            <p:cNvGrpSpPr>
              <a:grpSpLocks/>
            </p:cNvGrpSpPr>
            <p:nvPr/>
          </p:nvGrpSpPr>
          <p:grpSpPr bwMode="auto">
            <a:xfrm>
              <a:off x="8826" y="2670"/>
              <a:ext cx="27" cy="7"/>
              <a:chOff x="8826" y="2670"/>
              <a:chExt cx="27" cy="7"/>
            </a:xfrm>
          </p:grpSpPr>
          <p:sp>
            <p:nvSpPr>
              <p:cNvPr id="1282" name="Freeform 383"/>
              <p:cNvSpPr>
                <a:spLocks/>
              </p:cNvSpPr>
              <p:nvPr/>
            </p:nvSpPr>
            <p:spPr bwMode="auto">
              <a:xfrm>
                <a:off x="8826" y="2670"/>
                <a:ext cx="27" cy="7"/>
              </a:xfrm>
              <a:custGeom>
                <a:avLst/>
                <a:gdLst>
                  <a:gd name="T0" fmla="+- 0 8826 8826"/>
                  <a:gd name="T1" fmla="*/ T0 w 27"/>
                  <a:gd name="T2" fmla="+- 0 2677 2670"/>
                  <a:gd name="T3" fmla="*/ 2677 h 7"/>
                  <a:gd name="T4" fmla="+- 0 8826 8826"/>
                  <a:gd name="T5" fmla="*/ T4 w 27"/>
                  <a:gd name="T6" fmla="+- 0 2670 2670"/>
                  <a:gd name="T7" fmla="*/ 2670 h 7"/>
                  <a:gd name="T8" fmla="+- 0 8852 8826"/>
                  <a:gd name="T9" fmla="*/ T8 w 27"/>
                  <a:gd name="T10" fmla="+- 0 2670 2670"/>
                  <a:gd name="T11" fmla="*/ 2670 h 7"/>
                  <a:gd name="T12" fmla="+- 0 8852 8826"/>
                  <a:gd name="T13" fmla="*/ T12 w 27"/>
                  <a:gd name="T14" fmla="+- 0 2677 2670"/>
                  <a:gd name="T15" fmla="*/ 2677 h 7"/>
                </a:gdLst>
                <a:ahLst/>
                <a:cxnLst>
                  <a:cxn ang="0">
                    <a:pos x="T1" y="T3"/>
                  </a:cxn>
                  <a:cxn ang="0">
                    <a:pos x="T5" y="T7"/>
                  </a:cxn>
                  <a:cxn ang="0">
                    <a:pos x="T9" y="T11"/>
                  </a:cxn>
                  <a:cxn ang="0">
                    <a:pos x="T13" y="T15"/>
                  </a:cxn>
                </a:cxnLst>
                <a:rect l="0" t="0" r="r" b="b"/>
                <a:pathLst>
                  <a:path w="27" h="7">
                    <a:moveTo>
                      <a:pt x="0" y="7"/>
                    </a:moveTo>
                    <a:lnTo>
                      <a:pt x="0" y="0"/>
                    </a:lnTo>
                    <a:lnTo>
                      <a:pt x="26" y="0"/>
                    </a:lnTo>
                    <a:lnTo>
                      <a:pt x="26" y="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8" name="Group 384"/>
            <p:cNvGrpSpPr>
              <a:grpSpLocks/>
            </p:cNvGrpSpPr>
            <p:nvPr/>
          </p:nvGrpSpPr>
          <p:grpSpPr bwMode="auto">
            <a:xfrm>
              <a:off x="8878" y="2670"/>
              <a:ext cx="27" cy="7"/>
              <a:chOff x="8878" y="2670"/>
              <a:chExt cx="27" cy="7"/>
            </a:xfrm>
          </p:grpSpPr>
          <p:sp>
            <p:nvSpPr>
              <p:cNvPr id="1281" name="Freeform 385"/>
              <p:cNvSpPr>
                <a:spLocks/>
              </p:cNvSpPr>
              <p:nvPr/>
            </p:nvSpPr>
            <p:spPr bwMode="auto">
              <a:xfrm>
                <a:off x="8878" y="2670"/>
                <a:ext cx="27" cy="7"/>
              </a:xfrm>
              <a:custGeom>
                <a:avLst/>
                <a:gdLst>
                  <a:gd name="T0" fmla="+- 0 8878 8878"/>
                  <a:gd name="T1" fmla="*/ T0 w 27"/>
                  <a:gd name="T2" fmla="+- 0 2677 2670"/>
                  <a:gd name="T3" fmla="*/ 2677 h 7"/>
                  <a:gd name="T4" fmla="+- 0 8878 8878"/>
                  <a:gd name="T5" fmla="*/ T4 w 27"/>
                  <a:gd name="T6" fmla="+- 0 2670 2670"/>
                  <a:gd name="T7" fmla="*/ 2670 h 7"/>
                  <a:gd name="T8" fmla="+- 0 8905 8878"/>
                  <a:gd name="T9" fmla="*/ T8 w 27"/>
                  <a:gd name="T10" fmla="+- 0 2670 2670"/>
                  <a:gd name="T11" fmla="*/ 2670 h 7"/>
                  <a:gd name="T12" fmla="+- 0 8905 8878"/>
                  <a:gd name="T13" fmla="*/ T12 w 27"/>
                  <a:gd name="T14" fmla="+- 0 2677 2670"/>
                  <a:gd name="T15" fmla="*/ 2677 h 7"/>
                </a:gdLst>
                <a:ahLst/>
                <a:cxnLst>
                  <a:cxn ang="0">
                    <a:pos x="T1" y="T3"/>
                  </a:cxn>
                  <a:cxn ang="0">
                    <a:pos x="T5" y="T7"/>
                  </a:cxn>
                  <a:cxn ang="0">
                    <a:pos x="T9" y="T11"/>
                  </a:cxn>
                  <a:cxn ang="0">
                    <a:pos x="T13" y="T15"/>
                  </a:cxn>
                </a:cxnLst>
                <a:rect l="0" t="0" r="r" b="b"/>
                <a:pathLst>
                  <a:path w="27" h="7">
                    <a:moveTo>
                      <a:pt x="0" y="7"/>
                    </a:moveTo>
                    <a:lnTo>
                      <a:pt x="0" y="0"/>
                    </a:lnTo>
                    <a:lnTo>
                      <a:pt x="27" y="0"/>
                    </a:lnTo>
                    <a:lnTo>
                      <a:pt x="27" y="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9" name="Group 386"/>
            <p:cNvGrpSpPr>
              <a:grpSpLocks/>
            </p:cNvGrpSpPr>
            <p:nvPr/>
          </p:nvGrpSpPr>
          <p:grpSpPr bwMode="auto">
            <a:xfrm>
              <a:off x="8930" y="2607"/>
              <a:ext cx="26" cy="70"/>
              <a:chOff x="8930" y="2607"/>
              <a:chExt cx="26" cy="70"/>
            </a:xfrm>
          </p:grpSpPr>
          <p:sp>
            <p:nvSpPr>
              <p:cNvPr id="1280" name="Freeform 387"/>
              <p:cNvSpPr>
                <a:spLocks/>
              </p:cNvSpPr>
              <p:nvPr/>
            </p:nvSpPr>
            <p:spPr bwMode="auto">
              <a:xfrm>
                <a:off x="8930" y="2607"/>
                <a:ext cx="26" cy="70"/>
              </a:xfrm>
              <a:custGeom>
                <a:avLst/>
                <a:gdLst>
                  <a:gd name="T0" fmla="+- 0 8930 8930"/>
                  <a:gd name="T1" fmla="*/ T0 w 26"/>
                  <a:gd name="T2" fmla="+- 0 2677 2607"/>
                  <a:gd name="T3" fmla="*/ 2677 h 70"/>
                  <a:gd name="T4" fmla="+- 0 8930 8930"/>
                  <a:gd name="T5" fmla="*/ T4 w 26"/>
                  <a:gd name="T6" fmla="+- 0 2607 2607"/>
                  <a:gd name="T7" fmla="*/ 2607 h 70"/>
                  <a:gd name="T8" fmla="+- 0 8956 8930"/>
                  <a:gd name="T9" fmla="*/ T8 w 26"/>
                  <a:gd name="T10" fmla="+- 0 2607 2607"/>
                  <a:gd name="T11" fmla="*/ 2607 h 70"/>
                  <a:gd name="T12" fmla="+- 0 8956 8930"/>
                  <a:gd name="T13" fmla="*/ T12 w 26"/>
                  <a:gd name="T14" fmla="+- 0 2677 2607"/>
                  <a:gd name="T15" fmla="*/ 2677 h 70"/>
                </a:gdLst>
                <a:ahLst/>
                <a:cxnLst>
                  <a:cxn ang="0">
                    <a:pos x="T1" y="T3"/>
                  </a:cxn>
                  <a:cxn ang="0">
                    <a:pos x="T5" y="T7"/>
                  </a:cxn>
                  <a:cxn ang="0">
                    <a:pos x="T9" y="T11"/>
                  </a:cxn>
                  <a:cxn ang="0">
                    <a:pos x="T13" y="T15"/>
                  </a:cxn>
                </a:cxnLst>
                <a:rect l="0" t="0" r="r" b="b"/>
                <a:pathLst>
                  <a:path w="26" h="70">
                    <a:moveTo>
                      <a:pt x="0" y="70"/>
                    </a:moveTo>
                    <a:lnTo>
                      <a:pt x="0" y="0"/>
                    </a:lnTo>
                    <a:lnTo>
                      <a:pt x="26" y="0"/>
                    </a:lnTo>
                    <a:lnTo>
                      <a:pt x="26" y="7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0" name="Group 388"/>
            <p:cNvGrpSpPr>
              <a:grpSpLocks/>
            </p:cNvGrpSpPr>
            <p:nvPr/>
          </p:nvGrpSpPr>
          <p:grpSpPr bwMode="auto">
            <a:xfrm>
              <a:off x="8891" y="2546"/>
              <a:ext cx="52" cy="124"/>
              <a:chOff x="8891" y="2546"/>
              <a:chExt cx="52" cy="124"/>
            </a:xfrm>
          </p:grpSpPr>
          <p:sp>
            <p:nvSpPr>
              <p:cNvPr id="1279" name="Freeform 389"/>
              <p:cNvSpPr>
                <a:spLocks/>
              </p:cNvSpPr>
              <p:nvPr/>
            </p:nvSpPr>
            <p:spPr bwMode="auto">
              <a:xfrm>
                <a:off x="8891" y="2546"/>
                <a:ext cx="52" cy="124"/>
              </a:xfrm>
              <a:custGeom>
                <a:avLst/>
                <a:gdLst>
                  <a:gd name="T0" fmla="+- 0 8891 8891"/>
                  <a:gd name="T1" fmla="*/ T0 w 52"/>
                  <a:gd name="T2" fmla="+- 0 2670 2546"/>
                  <a:gd name="T3" fmla="*/ 2670 h 124"/>
                  <a:gd name="T4" fmla="+- 0 8891 8891"/>
                  <a:gd name="T5" fmla="*/ T4 w 52"/>
                  <a:gd name="T6" fmla="+- 0 2546 2546"/>
                  <a:gd name="T7" fmla="*/ 2546 h 124"/>
                  <a:gd name="T8" fmla="+- 0 8943 8891"/>
                  <a:gd name="T9" fmla="*/ T8 w 52"/>
                  <a:gd name="T10" fmla="+- 0 2546 2546"/>
                  <a:gd name="T11" fmla="*/ 2546 h 124"/>
                  <a:gd name="T12" fmla="+- 0 8943 8891"/>
                  <a:gd name="T13" fmla="*/ T12 w 52"/>
                  <a:gd name="T14" fmla="+- 0 2607 2546"/>
                  <a:gd name="T15" fmla="*/ 2607 h 124"/>
                </a:gdLst>
                <a:ahLst/>
                <a:cxnLst>
                  <a:cxn ang="0">
                    <a:pos x="T1" y="T3"/>
                  </a:cxn>
                  <a:cxn ang="0">
                    <a:pos x="T5" y="T7"/>
                  </a:cxn>
                  <a:cxn ang="0">
                    <a:pos x="T9" y="T11"/>
                  </a:cxn>
                  <a:cxn ang="0">
                    <a:pos x="T13" y="T15"/>
                  </a:cxn>
                </a:cxnLst>
                <a:rect l="0" t="0" r="r" b="b"/>
                <a:pathLst>
                  <a:path w="52" h="124">
                    <a:moveTo>
                      <a:pt x="0" y="124"/>
                    </a:moveTo>
                    <a:lnTo>
                      <a:pt x="0" y="0"/>
                    </a:lnTo>
                    <a:lnTo>
                      <a:pt x="52" y="0"/>
                    </a:lnTo>
                    <a:lnTo>
                      <a:pt x="52" y="6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1" name="Group 390"/>
            <p:cNvGrpSpPr>
              <a:grpSpLocks/>
            </p:cNvGrpSpPr>
            <p:nvPr/>
          </p:nvGrpSpPr>
          <p:grpSpPr bwMode="auto">
            <a:xfrm>
              <a:off x="8983" y="2675"/>
              <a:ext cx="26" cy="3"/>
              <a:chOff x="8983" y="2675"/>
              <a:chExt cx="26" cy="3"/>
            </a:xfrm>
          </p:grpSpPr>
          <p:sp>
            <p:nvSpPr>
              <p:cNvPr id="1278" name="Freeform 391"/>
              <p:cNvSpPr>
                <a:spLocks/>
              </p:cNvSpPr>
              <p:nvPr/>
            </p:nvSpPr>
            <p:spPr bwMode="auto">
              <a:xfrm>
                <a:off x="8983" y="2675"/>
                <a:ext cx="26" cy="3"/>
              </a:xfrm>
              <a:custGeom>
                <a:avLst/>
                <a:gdLst>
                  <a:gd name="T0" fmla="+- 0 8983 8983"/>
                  <a:gd name="T1" fmla="*/ T0 w 26"/>
                  <a:gd name="T2" fmla="+- 0 2677 2675"/>
                  <a:gd name="T3" fmla="*/ 2677 h 3"/>
                  <a:gd name="T4" fmla="+- 0 8983 8983"/>
                  <a:gd name="T5" fmla="*/ T4 w 26"/>
                  <a:gd name="T6" fmla="+- 0 2675 2675"/>
                  <a:gd name="T7" fmla="*/ 2675 h 3"/>
                  <a:gd name="T8" fmla="+- 0 9009 8983"/>
                  <a:gd name="T9" fmla="*/ T8 w 26"/>
                  <a:gd name="T10" fmla="+- 0 2675 2675"/>
                  <a:gd name="T11" fmla="*/ 2675 h 3"/>
                  <a:gd name="T12" fmla="+- 0 9009 8983"/>
                  <a:gd name="T13" fmla="*/ T12 w 26"/>
                  <a:gd name="T14" fmla="+- 0 2677 2675"/>
                  <a:gd name="T15" fmla="*/ 2677 h 3"/>
                </a:gdLst>
                <a:ahLst/>
                <a:cxnLst>
                  <a:cxn ang="0">
                    <a:pos x="T1" y="T3"/>
                  </a:cxn>
                  <a:cxn ang="0">
                    <a:pos x="T5" y="T7"/>
                  </a:cxn>
                  <a:cxn ang="0">
                    <a:pos x="T9" y="T11"/>
                  </a:cxn>
                  <a:cxn ang="0">
                    <a:pos x="T13" y="T15"/>
                  </a:cxn>
                </a:cxnLst>
                <a:rect l="0" t="0" r="r" b="b"/>
                <a:pathLst>
                  <a:path w="26" h="3">
                    <a:moveTo>
                      <a:pt x="0" y="2"/>
                    </a:moveTo>
                    <a:lnTo>
                      <a:pt x="0" y="0"/>
                    </a:lnTo>
                    <a:lnTo>
                      <a:pt x="26" y="0"/>
                    </a:lnTo>
                    <a:lnTo>
                      <a:pt x="26" y="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2" name="Group 392"/>
            <p:cNvGrpSpPr>
              <a:grpSpLocks/>
            </p:cNvGrpSpPr>
            <p:nvPr/>
          </p:nvGrpSpPr>
          <p:grpSpPr bwMode="auto">
            <a:xfrm>
              <a:off x="8918" y="2496"/>
              <a:ext cx="78" cy="178"/>
              <a:chOff x="8918" y="2496"/>
              <a:chExt cx="78" cy="178"/>
            </a:xfrm>
          </p:grpSpPr>
          <p:sp>
            <p:nvSpPr>
              <p:cNvPr id="1277" name="Freeform 393"/>
              <p:cNvSpPr>
                <a:spLocks/>
              </p:cNvSpPr>
              <p:nvPr/>
            </p:nvSpPr>
            <p:spPr bwMode="auto">
              <a:xfrm>
                <a:off x="8918" y="2496"/>
                <a:ext cx="78" cy="178"/>
              </a:xfrm>
              <a:custGeom>
                <a:avLst/>
                <a:gdLst>
                  <a:gd name="T0" fmla="+- 0 8918 8918"/>
                  <a:gd name="T1" fmla="*/ T0 w 78"/>
                  <a:gd name="T2" fmla="+- 0 2546 2496"/>
                  <a:gd name="T3" fmla="*/ 2546 h 178"/>
                  <a:gd name="T4" fmla="+- 0 8918 8918"/>
                  <a:gd name="T5" fmla="*/ T4 w 78"/>
                  <a:gd name="T6" fmla="+- 0 2496 2496"/>
                  <a:gd name="T7" fmla="*/ 2496 h 178"/>
                  <a:gd name="T8" fmla="+- 0 8996 8918"/>
                  <a:gd name="T9" fmla="*/ T8 w 78"/>
                  <a:gd name="T10" fmla="+- 0 2496 2496"/>
                  <a:gd name="T11" fmla="*/ 2496 h 178"/>
                  <a:gd name="T12" fmla="+- 0 8996 8918"/>
                  <a:gd name="T13" fmla="*/ T12 w 78"/>
                  <a:gd name="T14" fmla="+- 0 2675 2496"/>
                  <a:gd name="T15" fmla="*/ 2675 h 178"/>
                </a:gdLst>
                <a:ahLst/>
                <a:cxnLst>
                  <a:cxn ang="0">
                    <a:pos x="T1" y="T3"/>
                  </a:cxn>
                  <a:cxn ang="0">
                    <a:pos x="T5" y="T7"/>
                  </a:cxn>
                  <a:cxn ang="0">
                    <a:pos x="T9" y="T11"/>
                  </a:cxn>
                  <a:cxn ang="0">
                    <a:pos x="T13" y="T15"/>
                  </a:cxn>
                </a:cxnLst>
                <a:rect l="0" t="0" r="r" b="b"/>
                <a:pathLst>
                  <a:path w="78" h="178">
                    <a:moveTo>
                      <a:pt x="0" y="50"/>
                    </a:moveTo>
                    <a:lnTo>
                      <a:pt x="0" y="0"/>
                    </a:lnTo>
                    <a:lnTo>
                      <a:pt x="78" y="0"/>
                    </a:lnTo>
                    <a:lnTo>
                      <a:pt x="78" y="17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3" name="Group 394"/>
            <p:cNvGrpSpPr>
              <a:grpSpLocks/>
            </p:cNvGrpSpPr>
            <p:nvPr/>
          </p:nvGrpSpPr>
          <p:grpSpPr bwMode="auto">
            <a:xfrm>
              <a:off x="8839" y="2475"/>
              <a:ext cx="117" cy="195"/>
              <a:chOff x="8839" y="2475"/>
              <a:chExt cx="117" cy="195"/>
            </a:xfrm>
          </p:grpSpPr>
          <p:sp>
            <p:nvSpPr>
              <p:cNvPr id="1276" name="Freeform 395"/>
              <p:cNvSpPr>
                <a:spLocks/>
              </p:cNvSpPr>
              <p:nvPr/>
            </p:nvSpPr>
            <p:spPr bwMode="auto">
              <a:xfrm>
                <a:off x="8839" y="2475"/>
                <a:ext cx="117" cy="195"/>
              </a:xfrm>
              <a:custGeom>
                <a:avLst/>
                <a:gdLst>
                  <a:gd name="T0" fmla="+- 0 8839 8839"/>
                  <a:gd name="T1" fmla="*/ T0 w 117"/>
                  <a:gd name="T2" fmla="+- 0 2670 2475"/>
                  <a:gd name="T3" fmla="*/ 2670 h 195"/>
                  <a:gd name="T4" fmla="+- 0 8839 8839"/>
                  <a:gd name="T5" fmla="*/ T4 w 117"/>
                  <a:gd name="T6" fmla="+- 0 2475 2475"/>
                  <a:gd name="T7" fmla="*/ 2475 h 195"/>
                  <a:gd name="T8" fmla="+- 0 8956 8839"/>
                  <a:gd name="T9" fmla="*/ T8 w 117"/>
                  <a:gd name="T10" fmla="+- 0 2475 2475"/>
                  <a:gd name="T11" fmla="*/ 2475 h 195"/>
                  <a:gd name="T12" fmla="+- 0 8956 8839"/>
                  <a:gd name="T13" fmla="*/ T12 w 117"/>
                  <a:gd name="T14" fmla="+- 0 2496 2475"/>
                  <a:gd name="T15" fmla="*/ 2496 h 195"/>
                </a:gdLst>
                <a:ahLst/>
                <a:cxnLst>
                  <a:cxn ang="0">
                    <a:pos x="T1" y="T3"/>
                  </a:cxn>
                  <a:cxn ang="0">
                    <a:pos x="T5" y="T7"/>
                  </a:cxn>
                  <a:cxn ang="0">
                    <a:pos x="T9" y="T11"/>
                  </a:cxn>
                  <a:cxn ang="0">
                    <a:pos x="T13" y="T15"/>
                  </a:cxn>
                </a:cxnLst>
                <a:rect l="0" t="0" r="r" b="b"/>
                <a:pathLst>
                  <a:path w="117" h="195">
                    <a:moveTo>
                      <a:pt x="0" y="195"/>
                    </a:moveTo>
                    <a:lnTo>
                      <a:pt x="0" y="0"/>
                    </a:lnTo>
                    <a:lnTo>
                      <a:pt x="117" y="0"/>
                    </a:lnTo>
                    <a:lnTo>
                      <a:pt x="117" y="2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4" name="Group 396"/>
            <p:cNvGrpSpPr>
              <a:grpSpLocks/>
            </p:cNvGrpSpPr>
            <p:nvPr/>
          </p:nvGrpSpPr>
          <p:grpSpPr bwMode="auto">
            <a:xfrm>
              <a:off x="8596" y="2419"/>
              <a:ext cx="301" cy="56"/>
              <a:chOff x="8596" y="2419"/>
              <a:chExt cx="301" cy="56"/>
            </a:xfrm>
          </p:grpSpPr>
          <p:sp>
            <p:nvSpPr>
              <p:cNvPr id="1275" name="Freeform 397"/>
              <p:cNvSpPr>
                <a:spLocks/>
              </p:cNvSpPr>
              <p:nvPr/>
            </p:nvSpPr>
            <p:spPr bwMode="auto">
              <a:xfrm>
                <a:off x="8596" y="2419"/>
                <a:ext cx="301" cy="56"/>
              </a:xfrm>
              <a:custGeom>
                <a:avLst/>
                <a:gdLst>
                  <a:gd name="T0" fmla="+- 0 8596 8596"/>
                  <a:gd name="T1" fmla="*/ T0 w 301"/>
                  <a:gd name="T2" fmla="+- 0 2428 2419"/>
                  <a:gd name="T3" fmla="*/ 2428 h 56"/>
                  <a:gd name="T4" fmla="+- 0 8596 8596"/>
                  <a:gd name="T5" fmla="*/ T4 w 301"/>
                  <a:gd name="T6" fmla="+- 0 2419 2419"/>
                  <a:gd name="T7" fmla="*/ 2419 h 56"/>
                  <a:gd name="T8" fmla="+- 0 8898 8596"/>
                  <a:gd name="T9" fmla="*/ T8 w 301"/>
                  <a:gd name="T10" fmla="+- 0 2419 2419"/>
                  <a:gd name="T11" fmla="*/ 2419 h 56"/>
                  <a:gd name="T12" fmla="+- 0 8898 8596"/>
                  <a:gd name="T13" fmla="*/ T12 w 301"/>
                  <a:gd name="T14" fmla="+- 0 2475 2419"/>
                  <a:gd name="T15" fmla="*/ 2475 h 56"/>
                </a:gdLst>
                <a:ahLst/>
                <a:cxnLst>
                  <a:cxn ang="0">
                    <a:pos x="T1" y="T3"/>
                  </a:cxn>
                  <a:cxn ang="0">
                    <a:pos x="T5" y="T7"/>
                  </a:cxn>
                  <a:cxn ang="0">
                    <a:pos x="T9" y="T11"/>
                  </a:cxn>
                  <a:cxn ang="0">
                    <a:pos x="T13" y="T15"/>
                  </a:cxn>
                </a:cxnLst>
                <a:rect l="0" t="0" r="r" b="b"/>
                <a:pathLst>
                  <a:path w="301" h="56">
                    <a:moveTo>
                      <a:pt x="0" y="9"/>
                    </a:moveTo>
                    <a:lnTo>
                      <a:pt x="0" y="0"/>
                    </a:lnTo>
                    <a:lnTo>
                      <a:pt x="302" y="0"/>
                    </a:lnTo>
                    <a:lnTo>
                      <a:pt x="302" y="5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5" name="Group 398"/>
            <p:cNvGrpSpPr>
              <a:grpSpLocks/>
            </p:cNvGrpSpPr>
            <p:nvPr/>
          </p:nvGrpSpPr>
          <p:grpSpPr bwMode="auto">
            <a:xfrm>
              <a:off x="7334" y="2416"/>
              <a:ext cx="1413" cy="31"/>
              <a:chOff x="7334" y="2416"/>
              <a:chExt cx="1413" cy="31"/>
            </a:xfrm>
          </p:grpSpPr>
          <p:sp>
            <p:nvSpPr>
              <p:cNvPr id="1274" name="Freeform 399"/>
              <p:cNvSpPr>
                <a:spLocks/>
              </p:cNvSpPr>
              <p:nvPr/>
            </p:nvSpPr>
            <p:spPr bwMode="auto">
              <a:xfrm>
                <a:off x="7334" y="2416"/>
                <a:ext cx="1413" cy="31"/>
              </a:xfrm>
              <a:custGeom>
                <a:avLst/>
                <a:gdLst>
                  <a:gd name="T0" fmla="+- 0 7334 7334"/>
                  <a:gd name="T1" fmla="*/ T0 w 1413"/>
                  <a:gd name="T2" fmla="+- 0 2447 2416"/>
                  <a:gd name="T3" fmla="*/ 2447 h 31"/>
                  <a:gd name="T4" fmla="+- 0 7334 7334"/>
                  <a:gd name="T5" fmla="*/ T4 w 1413"/>
                  <a:gd name="T6" fmla="+- 0 2416 2416"/>
                  <a:gd name="T7" fmla="*/ 2416 h 31"/>
                  <a:gd name="T8" fmla="+- 0 8747 7334"/>
                  <a:gd name="T9" fmla="*/ T8 w 1413"/>
                  <a:gd name="T10" fmla="+- 0 2416 2416"/>
                  <a:gd name="T11" fmla="*/ 2416 h 31"/>
                  <a:gd name="T12" fmla="+- 0 8747 7334"/>
                  <a:gd name="T13" fmla="*/ T12 w 1413"/>
                  <a:gd name="T14" fmla="+- 0 2419 2416"/>
                  <a:gd name="T15" fmla="*/ 2419 h 31"/>
                </a:gdLst>
                <a:ahLst/>
                <a:cxnLst>
                  <a:cxn ang="0">
                    <a:pos x="T1" y="T3"/>
                  </a:cxn>
                  <a:cxn ang="0">
                    <a:pos x="T5" y="T7"/>
                  </a:cxn>
                  <a:cxn ang="0">
                    <a:pos x="T9" y="T11"/>
                  </a:cxn>
                  <a:cxn ang="0">
                    <a:pos x="T13" y="T15"/>
                  </a:cxn>
                </a:cxnLst>
                <a:rect l="0" t="0" r="r" b="b"/>
                <a:pathLst>
                  <a:path w="1413" h="31">
                    <a:moveTo>
                      <a:pt x="0" y="31"/>
                    </a:moveTo>
                    <a:lnTo>
                      <a:pt x="0" y="0"/>
                    </a:lnTo>
                    <a:lnTo>
                      <a:pt x="1413" y="0"/>
                    </a:lnTo>
                    <a:lnTo>
                      <a:pt x="1413" y="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6" name="Group 400"/>
            <p:cNvGrpSpPr>
              <a:grpSpLocks/>
            </p:cNvGrpSpPr>
            <p:nvPr/>
          </p:nvGrpSpPr>
          <p:grpSpPr bwMode="auto">
            <a:xfrm>
              <a:off x="9035" y="2661"/>
              <a:ext cx="26" cy="16"/>
              <a:chOff x="9035" y="2661"/>
              <a:chExt cx="26" cy="16"/>
            </a:xfrm>
          </p:grpSpPr>
          <p:sp>
            <p:nvSpPr>
              <p:cNvPr id="1273" name="Freeform 401"/>
              <p:cNvSpPr>
                <a:spLocks/>
              </p:cNvSpPr>
              <p:nvPr/>
            </p:nvSpPr>
            <p:spPr bwMode="auto">
              <a:xfrm>
                <a:off x="9035" y="2661"/>
                <a:ext cx="26" cy="16"/>
              </a:xfrm>
              <a:custGeom>
                <a:avLst/>
                <a:gdLst>
                  <a:gd name="T0" fmla="+- 0 9035 9035"/>
                  <a:gd name="T1" fmla="*/ T0 w 26"/>
                  <a:gd name="T2" fmla="+- 0 2677 2661"/>
                  <a:gd name="T3" fmla="*/ 2677 h 16"/>
                  <a:gd name="T4" fmla="+- 0 9035 9035"/>
                  <a:gd name="T5" fmla="*/ T4 w 26"/>
                  <a:gd name="T6" fmla="+- 0 2661 2661"/>
                  <a:gd name="T7" fmla="*/ 2661 h 16"/>
                  <a:gd name="T8" fmla="+- 0 9061 9035"/>
                  <a:gd name="T9" fmla="*/ T8 w 26"/>
                  <a:gd name="T10" fmla="+- 0 2661 2661"/>
                  <a:gd name="T11" fmla="*/ 2661 h 16"/>
                  <a:gd name="T12" fmla="+- 0 9061 9035"/>
                  <a:gd name="T13" fmla="*/ T12 w 26"/>
                  <a:gd name="T14" fmla="+- 0 2677 2661"/>
                  <a:gd name="T15" fmla="*/ 2677 h 16"/>
                </a:gdLst>
                <a:ahLst/>
                <a:cxnLst>
                  <a:cxn ang="0">
                    <a:pos x="T1" y="T3"/>
                  </a:cxn>
                  <a:cxn ang="0">
                    <a:pos x="T5" y="T7"/>
                  </a:cxn>
                  <a:cxn ang="0">
                    <a:pos x="T9" y="T11"/>
                  </a:cxn>
                  <a:cxn ang="0">
                    <a:pos x="T13" y="T15"/>
                  </a:cxn>
                </a:cxnLst>
                <a:rect l="0" t="0" r="r" b="b"/>
                <a:pathLst>
                  <a:path w="26" h="16">
                    <a:moveTo>
                      <a:pt x="0" y="16"/>
                    </a:moveTo>
                    <a:lnTo>
                      <a:pt x="0" y="0"/>
                    </a:lnTo>
                    <a:lnTo>
                      <a:pt x="26" y="0"/>
                    </a:lnTo>
                    <a:lnTo>
                      <a:pt x="26" y="1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7" name="Group 402"/>
            <p:cNvGrpSpPr>
              <a:grpSpLocks/>
            </p:cNvGrpSpPr>
            <p:nvPr/>
          </p:nvGrpSpPr>
          <p:grpSpPr bwMode="auto">
            <a:xfrm>
              <a:off x="9087" y="2665"/>
              <a:ext cx="26" cy="13"/>
              <a:chOff x="9087" y="2665"/>
              <a:chExt cx="26" cy="13"/>
            </a:xfrm>
          </p:grpSpPr>
          <p:sp>
            <p:nvSpPr>
              <p:cNvPr id="1272" name="Freeform 403"/>
              <p:cNvSpPr>
                <a:spLocks/>
              </p:cNvSpPr>
              <p:nvPr/>
            </p:nvSpPr>
            <p:spPr bwMode="auto">
              <a:xfrm>
                <a:off x="9087" y="2665"/>
                <a:ext cx="26" cy="13"/>
              </a:xfrm>
              <a:custGeom>
                <a:avLst/>
                <a:gdLst>
                  <a:gd name="T0" fmla="+- 0 9087 9087"/>
                  <a:gd name="T1" fmla="*/ T0 w 26"/>
                  <a:gd name="T2" fmla="+- 0 2677 2665"/>
                  <a:gd name="T3" fmla="*/ 2677 h 13"/>
                  <a:gd name="T4" fmla="+- 0 9087 9087"/>
                  <a:gd name="T5" fmla="*/ T4 w 26"/>
                  <a:gd name="T6" fmla="+- 0 2665 2665"/>
                  <a:gd name="T7" fmla="*/ 2665 h 13"/>
                  <a:gd name="T8" fmla="+- 0 9114 9087"/>
                  <a:gd name="T9" fmla="*/ T8 w 26"/>
                  <a:gd name="T10" fmla="+- 0 2665 2665"/>
                  <a:gd name="T11" fmla="*/ 2665 h 13"/>
                  <a:gd name="T12" fmla="+- 0 9114 9087"/>
                  <a:gd name="T13" fmla="*/ T12 w 26"/>
                  <a:gd name="T14" fmla="+- 0 2677 2665"/>
                  <a:gd name="T15" fmla="*/ 2677 h 13"/>
                </a:gdLst>
                <a:ahLst/>
                <a:cxnLst>
                  <a:cxn ang="0">
                    <a:pos x="T1" y="T3"/>
                  </a:cxn>
                  <a:cxn ang="0">
                    <a:pos x="T5" y="T7"/>
                  </a:cxn>
                  <a:cxn ang="0">
                    <a:pos x="T9" y="T11"/>
                  </a:cxn>
                  <a:cxn ang="0">
                    <a:pos x="T13" y="T15"/>
                  </a:cxn>
                </a:cxnLst>
                <a:rect l="0" t="0" r="r" b="b"/>
                <a:pathLst>
                  <a:path w="26" h="13">
                    <a:moveTo>
                      <a:pt x="0" y="12"/>
                    </a:moveTo>
                    <a:lnTo>
                      <a:pt x="0" y="0"/>
                    </a:lnTo>
                    <a:lnTo>
                      <a:pt x="27" y="0"/>
                    </a:lnTo>
                    <a:lnTo>
                      <a:pt x="27" y="1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8" name="Group 404"/>
            <p:cNvGrpSpPr>
              <a:grpSpLocks/>
            </p:cNvGrpSpPr>
            <p:nvPr/>
          </p:nvGrpSpPr>
          <p:grpSpPr bwMode="auto">
            <a:xfrm>
              <a:off x="9048" y="2522"/>
              <a:ext cx="52" cy="143"/>
              <a:chOff x="9048" y="2522"/>
              <a:chExt cx="52" cy="143"/>
            </a:xfrm>
          </p:grpSpPr>
          <p:sp>
            <p:nvSpPr>
              <p:cNvPr id="1271" name="Freeform 405"/>
              <p:cNvSpPr>
                <a:spLocks/>
              </p:cNvSpPr>
              <p:nvPr/>
            </p:nvSpPr>
            <p:spPr bwMode="auto">
              <a:xfrm>
                <a:off x="9048" y="2522"/>
                <a:ext cx="52" cy="143"/>
              </a:xfrm>
              <a:custGeom>
                <a:avLst/>
                <a:gdLst>
                  <a:gd name="T0" fmla="+- 0 9048 9048"/>
                  <a:gd name="T1" fmla="*/ T0 w 52"/>
                  <a:gd name="T2" fmla="+- 0 2661 2522"/>
                  <a:gd name="T3" fmla="*/ 2661 h 143"/>
                  <a:gd name="T4" fmla="+- 0 9048 9048"/>
                  <a:gd name="T5" fmla="*/ T4 w 52"/>
                  <a:gd name="T6" fmla="+- 0 2522 2522"/>
                  <a:gd name="T7" fmla="*/ 2522 h 143"/>
                  <a:gd name="T8" fmla="+- 0 9101 9048"/>
                  <a:gd name="T9" fmla="*/ T8 w 52"/>
                  <a:gd name="T10" fmla="+- 0 2522 2522"/>
                  <a:gd name="T11" fmla="*/ 2522 h 143"/>
                  <a:gd name="T12" fmla="+- 0 9101 9048"/>
                  <a:gd name="T13" fmla="*/ T12 w 52"/>
                  <a:gd name="T14" fmla="+- 0 2665 2522"/>
                  <a:gd name="T15" fmla="*/ 2665 h 143"/>
                </a:gdLst>
                <a:ahLst/>
                <a:cxnLst>
                  <a:cxn ang="0">
                    <a:pos x="T1" y="T3"/>
                  </a:cxn>
                  <a:cxn ang="0">
                    <a:pos x="T5" y="T7"/>
                  </a:cxn>
                  <a:cxn ang="0">
                    <a:pos x="T9" y="T11"/>
                  </a:cxn>
                  <a:cxn ang="0">
                    <a:pos x="T13" y="T15"/>
                  </a:cxn>
                </a:cxnLst>
                <a:rect l="0" t="0" r="r" b="b"/>
                <a:pathLst>
                  <a:path w="52" h="143">
                    <a:moveTo>
                      <a:pt x="0" y="139"/>
                    </a:moveTo>
                    <a:lnTo>
                      <a:pt x="0" y="0"/>
                    </a:lnTo>
                    <a:lnTo>
                      <a:pt x="53" y="0"/>
                    </a:lnTo>
                    <a:lnTo>
                      <a:pt x="53" y="14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9" name="Group 406"/>
            <p:cNvGrpSpPr>
              <a:grpSpLocks/>
            </p:cNvGrpSpPr>
            <p:nvPr/>
          </p:nvGrpSpPr>
          <p:grpSpPr bwMode="auto">
            <a:xfrm>
              <a:off x="9139" y="2662"/>
              <a:ext cx="27" cy="15"/>
              <a:chOff x="9139" y="2662"/>
              <a:chExt cx="27" cy="15"/>
            </a:xfrm>
          </p:grpSpPr>
          <p:sp>
            <p:nvSpPr>
              <p:cNvPr id="1270" name="Freeform 407"/>
              <p:cNvSpPr>
                <a:spLocks/>
              </p:cNvSpPr>
              <p:nvPr/>
            </p:nvSpPr>
            <p:spPr bwMode="auto">
              <a:xfrm>
                <a:off x="9139" y="2662"/>
                <a:ext cx="27" cy="15"/>
              </a:xfrm>
              <a:custGeom>
                <a:avLst/>
                <a:gdLst>
                  <a:gd name="T0" fmla="+- 0 9139 9139"/>
                  <a:gd name="T1" fmla="*/ T0 w 27"/>
                  <a:gd name="T2" fmla="+- 0 2677 2662"/>
                  <a:gd name="T3" fmla="*/ 2677 h 15"/>
                  <a:gd name="T4" fmla="+- 0 9139 9139"/>
                  <a:gd name="T5" fmla="*/ T4 w 27"/>
                  <a:gd name="T6" fmla="+- 0 2662 2662"/>
                  <a:gd name="T7" fmla="*/ 2662 h 15"/>
                  <a:gd name="T8" fmla="+- 0 9166 9139"/>
                  <a:gd name="T9" fmla="*/ T8 w 27"/>
                  <a:gd name="T10" fmla="+- 0 2662 2662"/>
                  <a:gd name="T11" fmla="*/ 2662 h 15"/>
                  <a:gd name="T12" fmla="+- 0 9166 9139"/>
                  <a:gd name="T13" fmla="*/ T12 w 27"/>
                  <a:gd name="T14" fmla="+- 0 2677 2662"/>
                  <a:gd name="T15" fmla="*/ 2677 h 15"/>
                </a:gdLst>
                <a:ahLst/>
                <a:cxnLst>
                  <a:cxn ang="0">
                    <a:pos x="T1" y="T3"/>
                  </a:cxn>
                  <a:cxn ang="0">
                    <a:pos x="T5" y="T7"/>
                  </a:cxn>
                  <a:cxn ang="0">
                    <a:pos x="T9" y="T11"/>
                  </a:cxn>
                  <a:cxn ang="0">
                    <a:pos x="T13" y="T15"/>
                  </a:cxn>
                </a:cxnLst>
                <a:rect l="0" t="0" r="r" b="b"/>
                <a:pathLst>
                  <a:path w="27" h="15">
                    <a:moveTo>
                      <a:pt x="0" y="15"/>
                    </a:moveTo>
                    <a:lnTo>
                      <a:pt x="0" y="0"/>
                    </a:lnTo>
                    <a:lnTo>
                      <a:pt x="27" y="0"/>
                    </a:lnTo>
                    <a:lnTo>
                      <a:pt x="27"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0" name="Group 408"/>
            <p:cNvGrpSpPr>
              <a:grpSpLocks/>
            </p:cNvGrpSpPr>
            <p:nvPr/>
          </p:nvGrpSpPr>
          <p:grpSpPr bwMode="auto">
            <a:xfrm>
              <a:off x="9074" y="2431"/>
              <a:ext cx="78" cy="231"/>
              <a:chOff x="9074" y="2431"/>
              <a:chExt cx="78" cy="231"/>
            </a:xfrm>
          </p:grpSpPr>
          <p:sp>
            <p:nvSpPr>
              <p:cNvPr id="1269" name="Freeform 409"/>
              <p:cNvSpPr>
                <a:spLocks/>
              </p:cNvSpPr>
              <p:nvPr/>
            </p:nvSpPr>
            <p:spPr bwMode="auto">
              <a:xfrm>
                <a:off x="9074" y="2431"/>
                <a:ext cx="78" cy="231"/>
              </a:xfrm>
              <a:custGeom>
                <a:avLst/>
                <a:gdLst>
                  <a:gd name="T0" fmla="+- 0 9074 9074"/>
                  <a:gd name="T1" fmla="*/ T0 w 78"/>
                  <a:gd name="T2" fmla="+- 0 2522 2431"/>
                  <a:gd name="T3" fmla="*/ 2522 h 231"/>
                  <a:gd name="T4" fmla="+- 0 9074 9074"/>
                  <a:gd name="T5" fmla="*/ T4 w 78"/>
                  <a:gd name="T6" fmla="+- 0 2431 2431"/>
                  <a:gd name="T7" fmla="*/ 2431 h 231"/>
                  <a:gd name="T8" fmla="+- 0 9152 9074"/>
                  <a:gd name="T9" fmla="*/ T8 w 78"/>
                  <a:gd name="T10" fmla="+- 0 2431 2431"/>
                  <a:gd name="T11" fmla="*/ 2431 h 231"/>
                  <a:gd name="T12" fmla="+- 0 9152 9074"/>
                  <a:gd name="T13" fmla="*/ T12 w 78"/>
                  <a:gd name="T14" fmla="+- 0 2662 2431"/>
                  <a:gd name="T15" fmla="*/ 2662 h 231"/>
                </a:gdLst>
                <a:ahLst/>
                <a:cxnLst>
                  <a:cxn ang="0">
                    <a:pos x="T1" y="T3"/>
                  </a:cxn>
                  <a:cxn ang="0">
                    <a:pos x="T5" y="T7"/>
                  </a:cxn>
                  <a:cxn ang="0">
                    <a:pos x="T9" y="T11"/>
                  </a:cxn>
                  <a:cxn ang="0">
                    <a:pos x="T13" y="T15"/>
                  </a:cxn>
                </a:cxnLst>
                <a:rect l="0" t="0" r="r" b="b"/>
                <a:pathLst>
                  <a:path w="78" h="231">
                    <a:moveTo>
                      <a:pt x="0" y="91"/>
                    </a:moveTo>
                    <a:lnTo>
                      <a:pt x="0" y="0"/>
                    </a:lnTo>
                    <a:lnTo>
                      <a:pt x="78" y="0"/>
                    </a:lnTo>
                    <a:lnTo>
                      <a:pt x="78" y="23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1" name="Group 410"/>
            <p:cNvGrpSpPr>
              <a:grpSpLocks/>
            </p:cNvGrpSpPr>
            <p:nvPr/>
          </p:nvGrpSpPr>
          <p:grpSpPr bwMode="auto">
            <a:xfrm>
              <a:off x="8040" y="2403"/>
              <a:ext cx="1073" cy="28"/>
              <a:chOff x="8040" y="2403"/>
              <a:chExt cx="1073" cy="28"/>
            </a:xfrm>
          </p:grpSpPr>
          <p:sp>
            <p:nvSpPr>
              <p:cNvPr id="1268" name="Freeform 411"/>
              <p:cNvSpPr>
                <a:spLocks/>
              </p:cNvSpPr>
              <p:nvPr/>
            </p:nvSpPr>
            <p:spPr bwMode="auto">
              <a:xfrm>
                <a:off x="8040" y="2403"/>
                <a:ext cx="1073" cy="28"/>
              </a:xfrm>
              <a:custGeom>
                <a:avLst/>
                <a:gdLst>
                  <a:gd name="T0" fmla="+- 0 8040 8040"/>
                  <a:gd name="T1" fmla="*/ T0 w 1073"/>
                  <a:gd name="T2" fmla="+- 0 2416 2403"/>
                  <a:gd name="T3" fmla="*/ 2416 h 28"/>
                  <a:gd name="T4" fmla="+- 0 8040 8040"/>
                  <a:gd name="T5" fmla="*/ T4 w 1073"/>
                  <a:gd name="T6" fmla="+- 0 2403 2403"/>
                  <a:gd name="T7" fmla="*/ 2403 h 28"/>
                  <a:gd name="T8" fmla="+- 0 9114 8040"/>
                  <a:gd name="T9" fmla="*/ T8 w 1073"/>
                  <a:gd name="T10" fmla="+- 0 2403 2403"/>
                  <a:gd name="T11" fmla="*/ 2403 h 28"/>
                  <a:gd name="T12" fmla="+- 0 9114 8040"/>
                  <a:gd name="T13" fmla="*/ T12 w 1073"/>
                  <a:gd name="T14" fmla="+- 0 2431 2403"/>
                  <a:gd name="T15" fmla="*/ 2431 h 28"/>
                </a:gdLst>
                <a:ahLst/>
                <a:cxnLst>
                  <a:cxn ang="0">
                    <a:pos x="T1" y="T3"/>
                  </a:cxn>
                  <a:cxn ang="0">
                    <a:pos x="T5" y="T7"/>
                  </a:cxn>
                  <a:cxn ang="0">
                    <a:pos x="T9" y="T11"/>
                  </a:cxn>
                  <a:cxn ang="0">
                    <a:pos x="T13" y="T15"/>
                  </a:cxn>
                </a:cxnLst>
                <a:rect l="0" t="0" r="r" b="b"/>
                <a:pathLst>
                  <a:path w="1073" h="28">
                    <a:moveTo>
                      <a:pt x="0" y="13"/>
                    </a:moveTo>
                    <a:lnTo>
                      <a:pt x="0" y="0"/>
                    </a:lnTo>
                    <a:lnTo>
                      <a:pt x="1074" y="0"/>
                    </a:lnTo>
                    <a:lnTo>
                      <a:pt x="1074" y="2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2" name="Group 412"/>
            <p:cNvGrpSpPr>
              <a:grpSpLocks/>
            </p:cNvGrpSpPr>
            <p:nvPr/>
          </p:nvGrpSpPr>
          <p:grpSpPr bwMode="auto">
            <a:xfrm>
              <a:off x="9192" y="2653"/>
              <a:ext cx="26" cy="24"/>
              <a:chOff x="9192" y="2653"/>
              <a:chExt cx="26" cy="24"/>
            </a:xfrm>
          </p:grpSpPr>
          <p:sp>
            <p:nvSpPr>
              <p:cNvPr id="1267" name="Freeform 413"/>
              <p:cNvSpPr>
                <a:spLocks/>
              </p:cNvSpPr>
              <p:nvPr/>
            </p:nvSpPr>
            <p:spPr bwMode="auto">
              <a:xfrm>
                <a:off x="9192" y="2653"/>
                <a:ext cx="26" cy="24"/>
              </a:xfrm>
              <a:custGeom>
                <a:avLst/>
                <a:gdLst>
                  <a:gd name="T0" fmla="+- 0 9192 9192"/>
                  <a:gd name="T1" fmla="*/ T0 w 26"/>
                  <a:gd name="T2" fmla="+- 0 2677 2653"/>
                  <a:gd name="T3" fmla="*/ 2677 h 24"/>
                  <a:gd name="T4" fmla="+- 0 9192 9192"/>
                  <a:gd name="T5" fmla="*/ T4 w 26"/>
                  <a:gd name="T6" fmla="+- 0 2653 2653"/>
                  <a:gd name="T7" fmla="*/ 2653 h 24"/>
                  <a:gd name="T8" fmla="+- 0 9218 9192"/>
                  <a:gd name="T9" fmla="*/ T8 w 26"/>
                  <a:gd name="T10" fmla="+- 0 2653 2653"/>
                  <a:gd name="T11" fmla="*/ 2653 h 24"/>
                  <a:gd name="T12" fmla="+- 0 9218 9192"/>
                  <a:gd name="T13" fmla="*/ T12 w 26"/>
                  <a:gd name="T14" fmla="+- 0 2677 2653"/>
                  <a:gd name="T15" fmla="*/ 2677 h 24"/>
                </a:gdLst>
                <a:ahLst/>
                <a:cxnLst>
                  <a:cxn ang="0">
                    <a:pos x="T1" y="T3"/>
                  </a:cxn>
                  <a:cxn ang="0">
                    <a:pos x="T5" y="T7"/>
                  </a:cxn>
                  <a:cxn ang="0">
                    <a:pos x="T9" y="T11"/>
                  </a:cxn>
                  <a:cxn ang="0">
                    <a:pos x="T13" y="T15"/>
                  </a:cxn>
                </a:cxnLst>
                <a:rect l="0" t="0" r="r" b="b"/>
                <a:pathLst>
                  <a:path w="26" h="24">
                    <a:moveTo>
                      <a:pt x="0" y="24"/>
                    </a:moveTo>
                    <a:lnTo>
                      <a:pt x="0" y="0"/>
                    </a:lnTo>
                    <a:lnTo>
                      <a:pt x="26" y="0"/>
                    </a:lnTo>
                    <a:lnTo>
                      <a:pt x="26" y="2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3" name="Group 414"/>
            <p:cNvGrpSpPr>
              <a:grpSpLocks/>
            </p:cNvGrpSpPr>
            <p:nvPr/>
          </p:nvGrpSpPr>
          <p:grpSpPr bwMode="auto">
            <a:xfrm>
              <a:off x="9244" y="2611"/>
              <a:ext cx="26" cy="67"/>
              <a:chOff x="9244" y="2611"/>
              <a:chExt cx="26" cy="67"/>
            </a:xfrm>
          </p:grpSpPr>
          <p:sp>
            <p:nvSpPr>
              <p:cNvPr id="1266" name="Freeform 415"/>
              <p:cNvSpPr>
                <a:spLocks/>
              </p:cNvSpPr>
              <p:nvPr/>
            </p:nvSpPr>
            <p:spPr bwMode="auto">
              <a:xfrm>
                <a:off x="9244" y="2611"/>
                <a:ext cx="26" cy="67"/>
              </a:xfrm>
              <a:custGeom>
                <a:avLst/>
                <a:gdLst>
                  <a:gd name="T0" fmla="+- 0 9244 9244"/>
                  <a:gd name="T1" fmla="*/ T0 w 26"/>
                  <a:gd name="T2" fmla="+- 0 2677 2611"/>
                  <a:gd name="T3" fmla="*/ 2677 h 67"/>
                  <a:gd name="T4" fmla="+- 0 9244 9244"/>
                  <a:gd name="T5" fmla="*/ T4 w 26"/>
                  <a:gd name="T6" fmla="+- 0 2611 2611"/>
                  <a:gd name="T7" fmla="*/ 2611 h 67"/>
                  <a:gd name="T8" fmla="+- 0 9270 9244"/>
                  <a:gd name="T9" fmla="*/ T8 w 26"/>
                  <a:gd name="T10" fmla="+- 0 2611 2611"/>
                  <a:gd name="T11" fmla="*/ 2611 h 67"/>
                  <a:gd name="T12" fmla="+- 0 9270 9244"/>
                  <a:gd name="T13" fmla="*/ T12 w 26"/>
                  <a:gd name="T14" fmla="+- 0 2677 2611"/>
                  <a:gd name="T15" fmla="*/ 2677 h 67"/>
                </a:gdLst>
                <a:ahLst/>
                <a:cxnLst>
                  <a:cxn ang="0">
                    <a:pos x="T1" y="T3"/>
                  </a:cxn>
                  <a:cxn ang="0">
                    <a:pos x="T5" y="T7"/>
                  </a:cxn>
                  <a:cxn ang="0">
                    <a:pos x="T9" y="T11"/>
                  </a:cxn>
                  <a:cxn ang="0">
                    <a:pos x="T13" y="T15"/>
                  </a:cxn>
                </a:cxnLst>
                <a:rect l="0" t="0" r="r" b="b"/>
                <a:pathLst>
                  <a:path w="26" h="67">
                    <a:moveTo>
                      <a:pt x="0" y="66"/>
                    </a:moveTo>
                    <a:lnTo>
                      <a:pt x="0" y="0"/>
                    </a:lnTo>
                    <a:lnTo>
                      <a:pt x="26" y="0"/>
                    </a:lnTo>
                    <a:lnTo>
                      <a:pt x="26" y="6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4" name="Group 416"/>
            <p:cNvGrpSpPr>
              <a:grpSpLocks/>
            </p:cNvGrpSpPr>
            <p:nvPr/>
          </p:nvGrpSpPr>
          <p:grpSpPr bwMode="auto">
            <a:xfrm>
              <a:off x="9205" y="2485"/>
              <a:ext cx="52" cy="168"/>
              <a:chOff x="9205" y="2485"/>
              <a:chExt cx="52" cy="168"/>
            </a:xfrm>
          </p:grpSpPr>
          <p:sp>
            <p:nvSpPr>
              <p:cNvPr id="1265" name="Freeform 417"/>
              <p:cNvSpPr>
                <a:spLocks/>
              </p:cNvSpPr>
              <p:nvPr/>
            </p:nvSpPr>
            <p:spPr bwMode="auto">
              <a:xfrm>
                <a:off x="9205" y="2485"/>
                <a:ext cx="52" cy="168"/>
              </a:xfrm>
              <a:custGeom>
                <a:avLst/>
                <a:gdLst>
                  <a:gd name="T0" fmla="+- 0 9205 9205"/>
                  <a:gd name="T1" fmla="*/ T0 w 52"/>
                  <a:gd name="T2" fmla="+- 0 2653 2485"/>
                  <a:gd name="T3" fmla="*/ 2653 h 168"/>
                  <a:gd name="T4" fmla="+- 0 9205 9205"/>
                  <a:gd name="T5" fmla="*/ T4 w 52"/>
                  <a:gd name="T6" fmla="+- 0 2485 2485"/>
                  <a:gd name="T7" fmla="*/ 2485 h 168"/>
                  <a:gd name="T8" fmla="+- 0 9257 9205"/>
                  <a:gd name="T9" fmla="*/ T8 w 52"/>
                  <a:gd name="T10" fmla="+- 0 2485 2485"/>
                  <a:gd name="T11" fmla="*/ 2485 h 168"/>
                  <a:gd name="T12" fmla="+- 0 9257 9205"/>
                  <a:gd name="T13" fmla="*/ T12 w 52"/>
                  <a:gd name="T14" fmla="+- 0 2611 2485"/>
                  <a:gd name="T15" fmla="*/ 2611 h 168"/>
                </a:gdLst>
                <a:ahLst/>
                <a:cxnLst>
                  <a:cxn ang="0">
                    <a:pos x="T1" y="T3"/>
                  </a:cxn>
                  <a:cxn ang="0">
                    <a:pos x="T5" y="T7"/>
                  </a:cxn>
                  <a:cxn ang="0">
                    <a:pos x="T9" y="T11"/>
                  </a:cxn>
                  <a:cxn ang="0">
                    <a:pos x="T13" y="T15"/>
                  </a:cxn>
                </a:cxnLst>
                <a:rect l="0" t="0" r="r" b="b"/>
                <a:pathLst>
                  <a:path w="52" h="168">
                    <a:moveTo>
                      <a:pt x="0" y="168"/>
                    </a:moveTo>
                    <a:lnTo>
                      <a:pt x="0" y="0"/>
                    </a:lnTo>
                    <a:lnTo>
                      <a:pt x="52" y="0"/>
                    </a:lnTo>
                    <a:lnTo>
                      <a:pt x="52" y="12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5" name="Group 418"/>
            <p:cNvGrpSpPr>
              <a:grpSpLocks/>
            </p:cNvGrpSpPr>
            <p:nvPr/>
          </p:nvGrpSpPr>
          <p:grpSpPr bwMode="auto">
            <a:xfrm>
              <a:off x="9297" y="2651"/>
              <a:ext cx="26" cy="26"/>
              <a:chOff x="9297" y="2651"/>
              <a:chExt cx="26" cy="26"/>
            </a:xfrm>
          </p:grpSpPr>
          <p:sp>
            <p:nvSpPr>
              <p:cNvPr id="1264" name="Freeform 419"/>
              <p:cNvSpPr>
                <a:spLocks/>
              </p:cNvSpPr>
              <p:nvPr/>
            </p:nvSpPr>
            <p:spPr bwMode="auto">
              <a:xfrm>
                <a:off x="9297" y="2651"/>
                <a:ext cx="26" cy="26"/>
              </a:xfrm>
              <a:custGeom>
                <a:avLst/>
                <a:gdLst>
                  <a:gd name="T0" fmla="+- 0 9297 9297"/>
                  <a:gd name="T1" fmla="*/ T0 w 26"/>
                  <a:gd name="T2" fmla="+- 0 2677 2651"/>
                  <a:gd name="T3" fmla="*/ 2677 h 26"/>
                  <a:gd name="T4" fmla="+- 0 9297 9297"/>
                  <a:gd name="T5" fmla="*/ T4 w 26"/>
                  <a:gd name="T6" fmla="+- 0 2651 2651"/>
                  <a:gd name="T7" fmla="*/ 2651 h 26"/>
                  <a:gd name="T8" fmla="+- 0 9323 9297"/>
                  <a:gd name="T9" fmla="*/ T8 w 26"/>
                  <a:gd name="T10" fmla="+- 0 2651 2651"/>
                  <a:gd name="T11" fmla="*/ 2651 h 26"/>
                  <a:gd name="T12" fmla="+- 0 9323 9297"/>
                  <a:gd name="T13" fmla="*/ T12 w 26"/>
                  <a:gd name="T14" fmla="+- 0 2677 2651"/>
                  <a:gd name="T15" fmla="*/ 2677 h 26"/>
                </a:gdLst>
                <a:ahLst/>
                <a:cxnLst>
                  <a:cxn ang="0">
                    <a:pos x="T1" y="T3"/>
                  </a:cxn>
                  <a:cxn ang="0">
                    <a:pos x="T5" y="T7"/>
                  </a:cxn>
                  <a:cxn ang="0">
                    <a:pos x="T9" y="T11"/>
                  </a:cxn>
                  <a:cxn ang="0">
                    <a:pos x="T13" y="T15"/>
                  </a:cxn>
                </a:cxnLst>
                <a:rect l="0" t="0" r="r" b="b"/>
                <a:pathLst>
                  <a:path w="26" h="26">
                    <a:moveTo>
                      <a:pt x="0" y="26"/>
                    </a:moveTo>
                    <a:lnTo>
                      <a:pt x="0" y="0"/>
                    </a:lnTo>
                    <a:lnTo>
                      <a:pt x="26" y="0"/>
                    </a:lnTo>
                    <a:lnTo>
                      <a:pt x="26" y="2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6" name="Group 420"/>
            <p:cNvGrpSpPr>
              <a:grpSpLocks/>
            </p:cNvGrpSpPr>
            <p:nvPr/>
          </p:nvGrpSpPr>
          <p:grpSpPr bwMode="auto">
            <a:xfrm>
              <a:off x="9231" y="2456"/>
              <a:ext cx="78" cy="196"/>
              <a:chOff x="9231" y="2456"/>
              <a:chExt cx="78" cy="196"/>
            </a:xfrm>
          </p:grpSpPr>
          <p:sp>
            <p:nvSpPr>
              <p:cNvPr id="1263" name="Freeform 421"/>
              <p:cNvSpPr>
                <a:spLocks/>
              </p:cNvSpPr>
              <p:nvPr/>
            </p:nvSpPr>
            <p:spPr bwMode="auto">
              <a:xfrm>
                <a:off x="9231" y="2456"/>
                <a:ext cx="78" cy="196"/>
              </a:xfrm>
              <a:custGeom>
                <a:avLst/>
                <a:gdLst>
                  <a:gd name="T0" fmla="+- 0 9231 9231"/>
                  <a:gd name="T1" fmla="*/ T0 w 78"/>
                  <a:gd name="T2" fmla="+- 0 2485 2456"/>
                  <a:gd name="T3" fmla="*/ 2485 h 196"/>
                  <a:gd name="T4" fmla="+- 0 9231 9231"/>
                  <a:gd name="T5" fmla="*/ T4 w 78"/>
                  <a:gd name="T6" fmla="+- 0 2456 2456"/>
                  <a:gd name="T7" fmla="*/ 2456 h 196"/>
                  <a:gd name="T8" fmla="+- 0 9310 9231"/>
                  <a:gd name="T9" fmla="*/ T8 w 78"/>
                  <a:gd name="T10" fmla="+- 0 2456 2456"/>
                  <a:gd name="T11" fmla="*/ 2456 h 196"/>
                  <a:gd name="T12" fmla="+- 0 9310 9231"/>
                  <a:gd name="T13" fmla="*/ T12 w 78"/>
                  <a:gd name="T14" fmla="+- 0 2651 2456"/>
                  <a:gd name="T15" fmla="*/ 2651 h 196"/>
                </a:gdLst>
                <a:ahLst/>
                <a:cxnLst>
                  <a:cxn ang="0">
                    <a:pos x="T1" y="T3"/>
                  </a:cxn>
                  <a:cxn ang="0">
                    <a:pos x="T5" y="T7"/>
                  </a:cxn>
                  <a:cxn ang="0">
                    <a:pos x="T9" y="T11"/>
                  </a:cxn>
                  <a:cxn ang="0">
                    <a:pos x="T13" y="T15"/>
                  </a:cxn>
                </a:cxnLst>
                <a:rect l="0" t="0" r="r" b="b"/>
                <a:pathLst>
                  <a:path w="78" h="196">
                    <a:moveTo>
                      <a:pt x="0" y="29"/>
                    </a:moveTo>
                    <a:lnTo>
                      <a:pt x="0" y="0"/>
                    </a:lnTo>
                    <a:lnTo>
                      <a:pt x="79" y="0"/>
                    </a:lnTo>
                    <a:lnTo>
                      <a:pt x="79" y="19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7" name="Group 422"/>
            <p:cNvGrpSpPr>
              <a:grpSpLocks/>
            </p:cNvGrpSpPr>
            <p:nvPr/>
          </p:nvGrpSpPr>
          <p:grpSpPr bwMode="auto">
            <a:xfrm>
              <a:off x="9348" y="2672"/>
              <a:ext cx="26" cy="5"/>
              <a:chOff x="9348" y="2672"/>
              <a:chExt cx="26" cy="5"/>
            </a:xfrm>
          </p:grpSpPr>
          <p:sp>
            <p:nvSpPr>
              <p:cNvPr id="1262" name="Freeform 423"/>
              <p:cNvSpPr>
                <a:spLocks/>
              </p:cNvSpPr>
              <p:nvPr/>
            </p:nvSpPr>
            <p:spPr bwMode="auto">
              <a:xfrm>
                <a:off x="9348" y="2672"/>
                <a:ext cx="26" cy="5"/>
              </a:xfrm>
              <a:custGeom>
                <a:avLst/>
                <a:gdLst>
                  <a:gd name="T0" fmla="+- 0 9348 9348"/>
                  <a:gd name="T1" fmla="*/ T0 w 26"/>
                  <a:gd name="T2" fmla="+- 0 2677 2672"/>
                  <a:gd name="T3" fmla="*/ 2677 h 5"/>
                  <a:gd name="T4" fmla="+- 0 9348 9348"/>
                  <a:gd name="T5" fmla="*/ T4 w 26"/>
                  <a:gd name="T6" fmla="+- 0 2672 2672"/>
                  <a:gd name="T7" fmla="*/ 2672 h 5"/>
                  <a:gd name="T8" fmla="+- 0 9375 9348"/>
                  <a:gd name="T9" fmla="*/ T8 w 26"/>
                  <a:gd name="T10" fmla="+- 0 2672 2672"/>
                  <a:gd name="T11" fmla="*/ 2672 h 5"/>
                  <a:gd name="T12" fmla="+- 0 9375 9348"/>
                  <a:gd name="T13" fmla="*/ T12 w 26"/>
                  <a:gd name="T14" fmla="+- 0 2677 2672"/>
                  <a:gd name="T15" fmla="*/ 2677 h 5"/>
                </a:gdLst>
                <a:ahLst/>
                <a:cxnLst>
                  <a:cxn ang="0">
                    <a:pos x="T1" y="T3"/>
                  </a:cxn>
                  <a:cxn ang="0">
                    <a:pos x="T5" y="T7"/>
                  </a:cxn>
                  <a:cxn ang="0">
                    <a:pos x="T9" y="T11"/>
                  </a:cxn>
                  <a:cxn ang="0">
                    <a:pos x="T13" y="T15"/>
                  </a:cxn>
                </a:cxnLst>
                <a:rect l="0" t="0" r="r" b="b"/>
                <a:pathLst>
                  <a:path w="26" h="5">
                    <a:moveTo>
                      <a:pt x="0" y="5"/>
                    </a:moveTo>
                    <a:lnTo>
                      <a:pt x="0" y="0"/>
                    </a:lnTo>
                    <a:lnTo>
                      <a:pt x="27" y="0"/>
                    </a:lnTo>
                    <a:lnTo>
                      <a:pt x="27" y="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8" name="Group 424"/>
            <p:cNvGrpSpPr>
              <a:grpSpLocks/>
            </p:cNvGrpSpPr>
            <p:nvPr/>
          </p:nvGrpSpPr>
          <p:grpSpPr bwMode="auto">
            <a:xfrm>
              <a:off x="9401" y="2650"/>
              <a:ext cx="26" cy="27"/>
              <a:chOff x="9401" y="2650"/>
              <a:chExt cx="26" cy="27"/>
            </a:xfrm>
          </p:grpSpPr>
          <p:sp>
            <p:nvSpPr>
              <p:cNvPr id="1261" name="Freeform 425"/>
              <p:cNvSpPr>
                <a:spLocks/>
              </p:cNvSpPr>
              <p:nvPr/>
            </p:nvSpPr>
            <p:spPr bwMode="auto">
              <a:xfrm>
                <a:off x="9401" y="2650"/>
                <a:ext cx="26" cy="27"/>
              </a:xfrm>
              <a:custGeom>
                <a:avLst/>
                <a:gdLst>
                  <a:gd name="T0" fmla="+- 0 9401 9401"/>
                  <a:gd name="T1" fmla="*/ T0 w 26"/>
                  <a:gd name="T2" fmla="+- 0 2677 2650"/>
                  <a:gd name="T3" fmla="*/ 2677 h 27"/>
                  <a:gd name="T4" fmla="+- 0 9401 9401"/>
                  <a:gd name="T5" fmla="*/ T4 w 26"/>
                  <a:gd name="T6" fmla="+- 0 2650 2650"/>
                  <a:gd name="T7" fmla="*/ 2650 h 27"/>
                  <a:gd name="T8" fmla="+- 0 9427 9401"/>
                  <a:gd name="T9" fmla="*/ T8 w 26"/>
                  <a:gd name="T10" fmla="+- 0 2650 2650"/>
                  <a:gd name="T11" fmla="*/ 2650 h 27"/>
                  <a:gd name="T12" fmla="+- 0 9427 9401"/>
                  <a:gd name="T13" fmla="*/ T12 w 26"/>
                  <a:gd name="T14" fmla="+- 0 2677 2650"/>
                  <a:gd name="T15" fmla="*/ 2677 h 27"/>
                </a:gdLst>
                <a:ahLst/>
                <a:cxnLst>
                  <a:cxn ang="0">
                    <a:pos x="T1" y="T3"/>
                  </a:cxn>
                  <a:cxn ang="0">
                    <a:pos x="T5" y="T7"/>
                  </a:cxn>
                  <a:cxn ang="0">
                    <a:pos x="T9" y="T11"/>
                  </a:cxn>
                  <a:cxn ang="0">
                    <a:pos x="T13" y="T15"/>
                  </a:cxn>
                </a:cxnLst>
                <a:rect l="0" t="0" r="r" b="b"/>
                <a:pathLst>
                  <a:path w="26" h="27">
                    <a:moveTo>
                      <a:pt x="0" y="27"/>
                    </a:moveTo>
                    <a:lnTo>
                      <a:pt x="0" y="0"/>
                    </a:lnTo>
                    <a:lnTo>
                      <a:pt x="26" y="0"/>
                    </a:lnTo>
                    <a:lnTo>
                      <a:pt x="26" y="2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9" name="Group 426"/>
            <p:cNvGrpSpPr>
              <a:grpSpLocks/>
            </p:cNvGrpSpPr>
            <p:nvPr/>
          </p:nvGrpSpPr>
          <p:grpSpPr bwMode="auto">
            <a:xfrm>
              <a:off x="9362" y="2442"/>
              <a:ext cx="52" cy="230"/>
              <a:chOff x="9362" y="2442"/>
              <a:chExt cx="52" cy="230"/>
            </a:xfrm>
          </p:grpSpPr>
          <p:sp>
            <p:nvSpPr>
              <p:cNvPr id="1260" name="Freeform 427"/>
              <p:cNvSpPr>
                <a:spLocks/>
              </p:cNvSpPr>
              <p:nvPr/>
            </p:nvSpPr>
            <p:spPr bwMode="auto">
              <a:xfrm>
                <a:off x="9362" y="2442"/>
                <a:ext cx="52" cy="230"/>
              </a:xfrm>
              <a:custGeom>
                <a:avLst/>
                <a:gdLst>
                  <a:gd name="T0" fmla="+- 0 9362 9362"/>
                  <a:gd name="T1" fmla="*/ T0 w 52"/>
                  <a:gd name="T2" fmla="+- 0 2672 2442"/>
                  <a:gd name="T3" fmla="*/ 2672 h 230"/>
                  <a:gd name="T4" fmla="+- 0 9362 9362"/>
                  <a:gd name="T5" fmla="*/ T4 w 52"/>
                  <a:gd name="T6" fmla="+- 0 2442 2442"/>
                  <a:gd name="T7" fmla="*/ 2442 h 230"/>
                  <a:gd name="T8" fmla="+- 0 9414 9362"/>
                  <a:gd name="T9" fmla="*/ T8 w 52"/>
                  <a:gd name="T10" fmla="+- 0 2442 2442"/>
                  <a:gd name="T11" fmla="*/ 2442 h 230"/>
                  <a:gd name="T12" fmla="+- 0 9414 9362"/>
                  <a:gd name="T13" fmla="*/ T12 w 52"/>
                  <a:gd name="T14" fmla="+- 0 2650 2442"/>
                  <a:gd name="T15" fmla="*/ 2650 h 230"/>
                </a:gdLst>
                <a:ahLst/>
                <a:cxnLst>
                  <a:cxn ang="0">
                    <a:pos x="T1" y="T3"/>
                  </a:cxn>
                  <a:cxn ang="0">
                    <a:pos x="T5" y="T7"/>
                  </a:cxn>
                  <a:cxn ang="0">
                    <a:pos x="T9" y="T11"/>
                  </a:cxn>
                  <a:cxn ang="0">
                    <a:pos x="T13" y="T15"/>
                  </a:cxn>
                </a:cxnLst>
                <a:rect l="0" t="0" r="r" b="b"/>
                <a:pathLst>
                  <a:path w="52" h="230">
                    <a:moveTo>
                      <a:pt x="0" y="230"/>
                    </a:moveTo>
                    <a:lnTo>
                      <a:pt x="0" y="0"/>
                    </a:lnTo>
                    <a:lnTo>
                      <a:pt x="52" y="0"/>
                    </a:lnTo>
                    <a:lnTo>
                      <a:pt x="52" y="20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0" name="Group 428"/>
            <p:cNvGrpSpPr>
              <a:grpSpLocks/>
            </p:cNvGrpSpPr>
            <p:nvPr/>
          </p:nvGrpSpPr>
          <p:grpSpPr bwMode="auto">
            <a:xfrm>
              <a:off x="9270" y="2427"/>
              <a:ext cx="118" cy="28"/>
              <a:chOff x="9270" y="2427"/>
              <a:chExt cx="118" cy="28"/>
            </a:xfrm>
          </p:grpSpPr>
          <p:sp>
            <p:nvSpPr>
              <p:cNvPr id="1259" name="Freeform 429"/>
              <p:cNvSpPr>
                <a:spLocks/>
              </p:cNvSpPr>
              <p:nvPr/>
            </p:nvSpPr>
            <p:spPr bwMode="auto">
              <a:xfrm>
                <a:off x="9270" y="2427"/>
                <a:ext cx="118" cy="28"/>
              </a:xfrm>
              <a:custGeom>
                <a:avLst/>
                <a:gdLst>
                  <a:gd name="T0" fmla="+- 0 9270 9270"/>
                  <a:gd name="T1" fmla="*/ T0 w 118"/>
                  <a:gd name="T2" fmla="+- 0 2456 2427"/>
                  <a:gd name="T3" fmla="*/ 2456 h 28"/>
                  <a:gd name="T4" fmla="+- 0 9270 9270"/>
                  <a:gd name="T5" fmla="*/ T4 w 118"/>
                  <a:gd name="T6" fmla="+- 0 2427 2427"/>
                  <a:gd name="T7" fmla="*/ 2427 h 28"/>
                  <a:gd name="T8" fmla="+- 0 9388 9270"/>
                  <a:gd name="T9" fmla="*/ T8 w 118"/>
                  <a:gd name="T10" fmla="+- 0 2427 2427"/>
                  <a:gd name="T11" fmla="*/ 2427 h 28"/>
                  <a:gd name="T12" fmla="+- 0 9388 9270"/>
                  <a:gd name="T13" fmla="*/ T12 w 118"/>
                  <a:gd name="T14" fmla="+- 0 2442 2427"/>
                  <a:gd name="T15" fmla="*/ 2442 h 28"/>
                </a:gdLst>
                <a:ahLst/>
                <a:cxnLst>
                  <a:cxn ang="0">
                    <a:pos x="T1" y="T3"/>
                  </a:cxn>
                  <a:cxn ang="0">
                    <a:pos x="T5" y="T7"/>
                  </a:cxn>
                  <a:cxn ang="0">
                    <a:pos x="T9" y="T11"/>
                  </a:cxn>
                  <a:cxn ang="0">
                    <a:pos x="T13" y="T15"/>
                  </a:cxn>
                </a:cxnLst>
                <a:rect l="0" t="0" r="r" b="b"/>
                <a:pathLst>
                  <a:path w="118" h="28">
                    <a:moveTo>
                      <a:pt x="0" y="29"/>
                    </a:moveTo>
                    <a:lnTo>
                      <a:pt x="0" y="0"/>
                    </a:lnTo>
                    <a:lnTo>
                      <a:pt x="118" y="0"/>
                    </a:lnTo>
                    <a:lnTo>
                      <a:pt x="118"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1" name="Group 430"/>
            <p:cNvGrpSpPr>
              <a:grpSpLocks/>
            </p:cNvGrpSpPr>
            <p:nvPr/>
          </p:nvGrpSpPr>
          <p:grpSpPr bwMode="auto">
            <a:xfrm>
              <a:off x="8577" y="2398"/>
              <a:ext cx="752" cy="29"/>
              <a:chOff x="8577" y="2398"/>
              <a:chExt cx="752" cy="29"/>
            </a:xfrm>
          </p:grpSpPr>
          <p:sp>
            <p:nvSpPr>
              <p:cNvPr id="1258" name="Freeform 431"/>
              <p:cNvSpPr>
                <a:spLocks/>
              </p:cNvSpPr>
              <p:nvPr/>
            </p:nvSpPr>
            <p:spPr bwMode="auto">
              <a:xfrm>
                <a:off x="8577" y="2398"/>
                <a:ext cx="752" cy="29"/>
              </a:xfrm>
              <a:custGeom>
                <a:avLst/>
                <a:gdLst>
                  <a:gd name="T0" fmla="+- 0 8577 8577"/>
                  <a:gd name="T1" fmla="*/ T0 w 752"/>
                  <a:gd name="T2" fmla="+- 0 2403 2398"/>
                  <a:gd name="T3" fmla="*/ 2403 h 29"/>
                  <a:gd name="T4" fmla="+- 0 8577 8577"/>
                  <a:gd name="T5" fmla="*/ T4 w 752"/>
                  <a:gd name="T6" fmla="+- 0 2398 2398"/>
                  <a:gd name="T7" fmla="*/ 2398 h 29"/>
                  <a:gd name="T8" fmla="+- 0 9329 8577"/>
                  <a:gd name="T9" fmla="*/ T8 w 752"/>
                  <a:gd name="T10" fmla="+- 0 2398 2398"/>
                  <a:gd name="T11" fmla="*/ 2398 h 29"/>
                  <a:gd name="T12" fmla="+- 0 9329 8577"/>
                  <a:gd name="T13" fmla="*/ T12 w 752"/>
                  <a:gd name="T14" fmla="+- 0 2427 2398"/>
                  <a:gd name="T15" fmla="*/ 2427 h 29"/>
                </a:gdLst>
                <a:ahLst/>
                <a:cxnLst>
                  <a:cxn ang="0">
                    <a:pos x="T1" y="T3"/>
                  </a:cxn>
                  <a:cxn ang="0">
                    <a:pos x="T5" y="T7"/>
                  </a:cxn>
                  <a:cxn ang="0">
                    <a:pos x="T9" y="T11"/>
                  </a:cxn>
                  <a:cxn ang="0">
                    <a:pos x="T13" y="T15"/>
                  </a:cxn>
                </a:cxnLst>
                <a:rect l="0" t="0" r="r" b="b"/>
                <a:pathLst>
                  <a:path w="752" h="29">
                    <a:moveTo>
                      <a:pt x="0" y="5"/>
                    </a:moveTo>
                    <a:lnTo>
                      <a:pt x="0" y="0"/>
                    </a:lnTo>
                    <a:lnTo>
                      <a:pt x="752" y="0"/>
                    </a:lnTo>
                    <a:lnTo>
                      <a:pt x="752" y="2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2" name="Group 432"/>
            <p:cNvGrpSpPr>
              <a:grpSpLocks/>
            </p:cNvGrpSpPr>
            <p:nvPr/>
          </p:nvGrpSpPr>
          <p:grpSpPr bwMode="auto">
            <a:xfrm>
              <a:off x="9453" y="2639"/>
              <a:ext cx="26" cy="38"/>
              <a:chOff x="9453" y="2639"/>
              <a:chExt cx="26" cy="38"/>
            </a:xfrm>
          </p:grpSpPr>
          <p:sp>
            <p:nvSpPr>
              <p:cNvPr id="1257" name="Freeform 433"/>
              <p:cNvSpPr>
                <a:spLocks/>
              </p:cNvSpPr>
              <p:nvPr/>
            </p:nvSpPr>
            <p:spPr bwMode="auto">
              <a:xfrm>
                <a:off x="9453" y="2639"/>
                <a:ext cx="26" cy="38"/>
              </a:xfrm>
              <a:custGeom>
                <a:avLst/>
                <a:gdLst>
                  <a:gd name="T0" fmla="+- 0 9453 9453"/>
                  <a:gd name="T1" fmla="*/ T0 w 26"/>
                  <a:gd name="T2" fmla="+- 0 2677 2639"/>
                  <a:gd name="T3" fmla="*/ 2677 h 38"/>
                  <a:gd name="T4" fmla="+- 0 9453 9453"/>
                  <a:gd name="T5" fmla="*/ T4 w 26"/>
                  <a:gd name="T6" fmla="+- 0 2639 2639"/>
                  <a:gd name="T7" fmla="*/ 2639 h 38"/>
                  <a:gd name="T8" fmla="+- 0 9479 9453"/>
                  <a:gd name="T9" fmla="*/ T8 w 26"/>
                  <a:gd name="T10" fmla="+- 0 2639 2639"/>
                  <a:gd name="T11" fmla="*/ 2639 h 38"/>
                  <a:gd name="T12" fmla="+- 0 9479 9453"/>
                  <a:gd name="T13" fmla="*/ T12 w 26"/>
                  <a:gd name="T14" fmla="+- 0 2677 2639"/>
                  <a:gd name="T15" fmla="*/ 2677 h 38"/>
                </a:gdLst>
                <a:ahLst/>
                <a:cxnLst>
                  <a:cxn ang="0">
                    <a:pos x="T1" y="T3"/>
                  </a:cxn>
                  <a:cxn ang="0">
                    <a:pos x="T5" y="T7"/>
                  </a:cxn>
                  <a:cxn ang="0">
                    <a:pos x="T9" y="T11"/>
                  </a:cxn>
                  <a:cxn ang="0">
                    <a:pos x="T13" y="T15"/>
                  </a:cxn>
                </a:cxnLst>
                <a:rect l="0" t="0" r="r" b="b"/>
                <a:pathLst>
                  <a:path w="26" h="38">
                    <a:moveTo>
                      <a:pt x="0" y="38"/>
                    </a:moveTo>
                    <a:lnTo>
                      <a:pt x="0" y="0"/>
                    </a:lnTo>
                    <a:lnTo>
                      <a:pt x="26" y="0"/>
                    </a:lnTo>
                    <a:lnTo>
                      <a:pt x="26" y="3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3" name="Group 434"/>
            <p:cNvGrpSpPr>
              <a:grpSpLocks/>
            </p:cNvGrpSpPr>
            <p:nvPr/>
          </p:nvGrpSpPr>
          <p:grpSpPr bwMode="auto">
            <a:xfrm>
              <a:off x="9506" y="2654"/>
              <a:ext cx="26" cy="24"/>
              <a:chOff x="9506" y="2654"/>
              <a:chExt cx="26" cy="24"/>
            </a:xfrm>
          </p:grpSpPr>
          <p:sp>
            <p:nvSpPr>
              <p:cNvPr id="1256" name="Freeform 435"/>
              <p:cNvSpPr>
                <a:spLocks/>
              </p:cNvSpPr>
              <p:nvPr/>
            </p:nvSpPr>
            <p:spPr bwMode="auto">
              <a:xfrm>
                <a:off x="9506" y="2654"/>
                <a:ext cx="26" cy="24"/>
              </a:xfrm>
              <a:custGeom>
                <a:avLst/>
                <a:gdLst>
                  <a:gd name="T0" fmla="+- 0 9506 9506"/>
                  <a:gd name="T1" fmla="*/ T0 w 26"/>
                  <a:gd name="T2" fmla="+- 0 2677 2654"/>
                  <a:gd name="T3" fmla="*/ 2677 h 24"/>
                  <a:gd name="T4" fmla="+- 0 9506 9506"/>
                  <a:gd name="T5" fmla="*/ T4 w 26"/>
                  <a:gd name="T6" fmla="+- 0 2654 2654"/>
                  <a:gd name="T7" fmla="*/ 2654 h 24"/>
                  <a:gd name="T8" fmla="+- 0 9531 9506"/>
                  <a:gd name="T9" fmla="*/ T8 w 26"/>
                  <a:gd name="T10" fmla="+- 0 2654 2654"/>
                  <a:gd name="T11" fmla="*/ 2654 h 24"/>
                  <a:gd name="T12" fmla="+- 0 9531 9506"/>
                  <a:gd name="T13" fmla="*/ T12 w 26"/>
                  <a:gd name="T14" fmla="+- 0 2677 2654"/>
                  <a:gd name="T15" fmla="*/ 2677 h 24"/>
                </a:gdLst>
                <a:ahLst/>
                <a:cxnLst>
                  <a:cxn ang="0">
                    <a:pos x="T1" y="T3"/>
                  </a:cxn>
                  <a:cxn ang="0">
                    <a:pos x="T5" y="T7"/>
                  </a:cxn>
                  <a:cxn ang="0">
                    <a:pos x="T9" y="T11"/>
                  </a:cxn>
                  <a:cxn ang="0">
                    <a:pos x="T13" y="T15"/>
                  </a:cxn>
                </a:cxnLst>
                <a:rect l="0" t="0" r="r" b="b"/>
                <a:pathLst>
                  <a:path w="26" h="24">
                    <a:moveTo>
                      <a:pt x="0" y="23"/>
                    </a:moveTo>
                    <a:lnTo>
                      <a:pt x="0" y="0"/>
                    </a:lnTo>
                    <a:lnTo>
                      <a:pt x="25" y="0"/>
                    </a:lnTo>
                    <a:lnTo>
                      <a:pt x="25" y="2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4" name="Group 436"/>
            <p:cNvGrpSpPr>
              <a:grpSpLocks/>
            </p:cNvGrpSpPr>
            <p:nvPr/>
          </p:nvGrpSpPr>
          <p:grpSpPr bwMode="auto">
            <a:xfrm>
              <a:off x="9466" y="2454"/>
              <a:ext cx="52" cy="199"/>
              <a:chOff x="9466" y="2454"/>
              <a:chExt cx="52" cy="199"/>
            </a:xfrm>
          </p:grpSpPr>
          <p:sp>
            <p:nvSpPr>
              <p:cNvPr id="1255" name="Freeform 437"/>
              <p:cNvSpPr>
                <a:spLocks/>
              </p:cNvSpPr>
              <p:nvPr/>
            </p:nvSpPr>
            <p:spPr bwMode="auto">
              <a:xfrm>
                <a:off x="9466" y="2454"/>
                <a:ext cx="52" cy="199"/>
              </a:xfrm>
              <a:custGeom>
                <a:avLst/>
                <a:gdLst>
                  <a:gd name="T0" fmla="+- 0 9466 9466"/>
                  <a:gd name="T1" fmla="*/ T0 w 52"/>
                  <a:gd name="T2" fmla="+- 0 2639 2454"/>
                  <a:gd name="T3" fmla="*/ 2639 h 199"/>
                  <a:gd name="T4" fmla="+- 0 9466 9466"/>
                  <a:gd name="T5" fmla="*/ T4 w 52"/>
                  <a:gd name="T6" fmla="+- 0 2454 2454"/>
                  <a:gd name="T7" fmla="*/ 2454 h 199"/>
                  <a:gd name="T8" fmla="+- 0 9519 9466"/>
                  <a:gd name="T9" fmla="*/ T8 w 52"/>
                  <a:gd name="T10" fmla="+- 0 2454 2454"/>
                  <a:gd name="T11" fmla="*/ 2454 h 199"/>
                  <a:gd name="T12" fmla="+- 0 9519 9466"/>
                  <a:gd name="T13" fmla="*/ T12 w 52"/>
                  <a:gd name="T14" fmla="+- 0 2654 2454"/>
                  <a:gd name="T15" fmla="*/ 2654 h 199"/>
                </a:gdLst>
                <a:ahLst/>
                <a:cxnLst>
                  <a:cxn ang="0">
                    <a:pos x="T1" y="T3"/>
                  </a:cxn>
                  <a:cxn ang="0">
                    <a:pos x="T5" y="T7"/>
                  </a:cxn>
                  <a:cxn ang="0">
                    <a:pos x="T9" y="T11"/>
                  </a:cxn>
                  <a:cxn ang="0">
                    <a:pos x="T13" y="T15"/>
                  </a:cxn>
                </a:cxnLst>
                <a:rect l="0" t="0" r="r" b="b"/>
                <a:pathLst>
                  <a:path w="52" h="199">
                    <a:moveTo>
                      <a:pt x="0" y="185"/>
                    </a:moveTo>
                    <a:lnTo>
                      <a:pt x="0" y="0"/>
                    </a:lnTo>
                    <a:lnTo>
                      <a:pt x="53" y="0"/>
                    </a:lnTo>
                    <a:lnTo>
                      <a:pt x="53" y="20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5" name="Group 438"/>
            <p:cNvGrpSpPr>
              <a:grpSpLocks/>
            </p:cNvGrpSpPr>
            <p:nvPr/>
          </p:nvGrpSpPr>
          <p:grpSpPr bwMode="auto">
            <a:xfrm>
              <a:off x="9558" y="2672"/>
              <a:ext cx="26" cy="5"/>
              <a:chOff x="9558" y="2672"/>
              <a:chExt cx="26" cy="5"/>
            </a:xfrm>
          </p:grpSpPr>
          <p:sp>
            <p:nvSpPr>
              <p:cNvPr id="1254" name="Freeform 439"/>
              <p:cNvSpPr>
                <a:spLocks/>
              </p:cNvSpPr>
              <p:nvPr/>
            </p:nvSpPr>
            <p:spPr bwMode="auto">
              <a:xfrm>
                <a:off x="9558" y="2672"/>
                <a:ext cx="26" cy="5"/>
              </a:xfrm>
              <a:custGeom>
                <a:avLst/>
                <a:gdLst>
                  <a:gd name="T0" fmla="+- 0 9558 9558"/>
                  <a:gd name="T1" fmla="*/ T0 w 26"/>
                  <a:gd name="T2" fmla="+- 0 2677 2672"/>
                  <a:gd name="T3" fmla="*/ 2677 h 5"/>
                  <a:gd name="T4" fmla="+- 0 9558 9558"/>
                  <a:gd name="T5" fmla="*/ T4 w 26"/>
                  <a:gd name="T6" fmla="+- 0 2672 2672"/>
                  <a:gd name="T7" fmla="*/ 2672 h 5"/>
                  <a:gd name="T8" fmla="+- 0 9584 9558"/>
                  <a:gd name="T9" fmla="*/ T8 w 26"/>
                  <a:gd name="T10" fmla="+- 0 2672 2672"/>
                  <a:gd name="T11" fmla="*/ 2672 h 5"/>
                  <a:gd name="T12" fmla="+- 0 9584 9558"/>
                  <a:gd name="T13" fmla="*/ T12 w 26"/>
                  <a:gd name="T14" fmla="+- 0 2677 2672"/>
                  <a:gd name="T15" fmla="*/ 2677 h 5"/>
                </a:gdLst>
                <a:ahLst/>
                <a:cxnLst>
                  <a:cxn ang="0">
                    <a:pos x="T1" y="T3"/>
                  </a:cxn>
                  <a:cxn ang="0">
                    <a:pos x="T5" y="T7"/>
                  </a:cxn>
                  <a:cxn ang="0">
                    <a:pos x="T9" y="T11"/>
                  </a:cxn>
                  <a:cxn ang="0">
                    <a:pos x="T13" y="T15"/>
                  </a:cxn>
                </a:cxnLst>
                <a:rect l="0" t="0" r="r" b="b"/>
                <a:pathLst>
                  <a:path w="26" h="5">
                    <a:moveTo>
                      <a:pt x="0" y="5"/>
                    </a:moveTo>
                    <a:lnTo>
                      <a:pt x="0" y="0"/>
                    </a:lnTo>
                    <a:lnTo>
                      <a:pt x="26" y="0"/>
                    </a:lnTo>
                    <a:lnTo>
                      <a:pt x="26" y="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6" name="Group 440"/>
            <p:cNvGrpSpPr>
              <a:grpSpLocks/>
            </p:cNvGrpSpPr>
            <p:nvPr/>
          </p:nvGrpSpPr>
          <p:grpSpPr bwMode="auto">
            <a:xfrm>
              <a:off x="9610" y="2659"/>
              <a:ext cx="26" cy="19"/>
              <a:chOff x="9610" y="2659"/>
              <a:chExt cx="26" cy="19"/>
            </a:xfrm>
          </p:grpSpPr>
          <p:sp>
            <p:nvSpPr>
              <p:cNvPr id="1253" name="Freeform 441"/>
              <p:cNvSpPr>
                <a:spLocks/>
              </p:cNvSpPr>
              <p:nvPr/>
            </p:nvSpPr>
            <p:spPr bwMode="auto">
              <a:xfrm>
                <a:off x="9610" y="2659"/>
                <a:ext cx="26" cy="19"/>
              </a:xfrm>
              <a:custGeom>
                <a:avLst/>
                <a:gdLst>
                  <a:gd name="T0" fmla="+- 0 9610 9610"/>
                  <a:gd name="T1" fmla="*/ T0 w 26"/>
                  <a:gd name="T2" fmla="+- 0 2677 2659"/>
                  <a:gd name="T3" fmla="*/ 2677 h 19"/>
                  <a:gd name="T4" fmla="+- 0 9610 9610"/>
                  <a:gd name="T5" fmla="*/ T4 w 26"/>
                  <a:gd name="T6" fmla="+- 0 2659 2659"/>
                  <a:gd name="T7" fmla="*/ 2659 h 19"/>
                  <a:gd name="T8" fmla="+- 0 9636 9610"/>
                  <a:gd name="T9" fmla="*/ T8 w 26"/>
                  <a:gd name="T10" fmla="+- 0 2659 2659"/>
                  <a:gd name="T11" fmla="*/ 2659 h 19"/>
                  <a:gd name="T12" fmla="+- 0 9636 9610"/>
                  <a:gd name="T13" fmla="*/ T12 w 26"/>
                  <a:gd name="T14" fmla="+- 0 2677 2659"/>
                  <a:gd name="T15" fmla="*/ 2677 h 19"/>
                </a:gdLst>
                <a:ahLst/>
                <a:cxnLst>
                  <a:cxn ang="0">
                    <a:pos x="T1" y="T3"/>
                  </a:cxn>
                  <a:cxn ang="0">
                    <a:pos x="T5" y="T7"/>
                  </a:cxn>
                  <a:cxn ang="0">
                    <a:pos x="T9" y="T11"/>
                  </a:cxn>
                  <a:cxn ang="0">
                    <a:pos x="T13" y="T15"/>
                  </a:cxn>
                </a:cxnLst>
                <a:rect l="0" t="0" r="r" b="b"/>
                <a:pathLst>
                  <a:path w="26" h="19">
                    <a:moveTo>
                      <a:pt x="0" y="18"/>
                    </a:moveTo>
                    <a:lnTo>
                      <a:pt x="0" y="0"/>
                    </a:lnTo>
                    <a:lnTo>
                      <a:pt x="26" y="0"/>
                    </a:lnTo>
                    <a:lnTo>
                      <a:pt x="26" y="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7" name="Group 442"/>
            <p:cNvGrpSpPr>
              <a:grpSpLocks/>
            </p:cNvGrpSpPr>
            <p:nvPr/>
          </p:nvGrpSpPr>
          <p:grpSpPr bwMode="auto">
            <a:xfrm>
              <a:off x="9571" y="2477"/>
              <a:ext cx="52" cy="195"/>
              <a:chOff x="9571" y="2477"/>
              <a:chExt cx="52" cy="195"/>
            </a:xfrm>
          </p:grpSpPr>
          <p:sp>
            <p:nvSpPr>
              <p:cNvPr id="1252" name="Freeform 443"/>
              <p:cNvSpPr>
                <a:spLocks/>
              </p:cNvSpPr>
              <p:nvPr/>
            </p:nvSpPr>
            <p:spPr bwMode="auto">
              <a:xfrm>
                <a:off x="9571" y="2477"/>
                <a:ext cx="52" cy="195"/>
              </a:xfrm>
              <a:custGeom>
                <a:avLst/>
                <a:gdLst>
                  <a:gd name="T0" fmla="+- 0 9571 9571"/>
                  <a:gd name="T1" fmla="*/ T0 w 52"/>
                  <a:gd name="T2" fmla="+- 0 2672 2477"/>
                  <a:gd name="T3" fmla="*/ 2672 h 195"/>
                  <a:gd name="T4" fmla="+- 0 9571 9571"/>
                  <a:gd name="T5" fmla="*/ T4 w 52"/>
                  <a:gd name="T6" fmla="+- 0 2477 2477"/>
                  <a:gd name="T7" fmla="*/ 2477 h 195"/>
                  <a:gd name="T8" fmla="+- 0 9623 9571"/>
                  <a:gd name="T9" fmla="*/ T8 w 52"/>
                  <a:gd name="T10" fmla="+- 0 2477 2477"/>
                  <a:gd name="T11" fmla="*/ 2477 h 195"/>
                  <a:gd name="T12" fmla="+- 0 9623 9571"/>
                  <a:gd name="T13" fmla="*/ T12 w 52"/>
                  <a:gd name="T14" fmla="+- 0 2659 2477"/>
                  <a:gd name="T15" fmla="*/ 2659 h 195"/>
                </a:gdLst>
                <a:ahLst/>
                <a:cxnLst>
                  <a:cxn ang="0">
                    <a:pos x="T1" y="T3"/>
                  </a:cxn>
                  <a:cxn ang="0">
                    <a:pos x="T5" y="T7"/>
                  </a:cxn>
                  <a:cxn ang="0">
                    <a:pos x="T9" y="T11"/>
                  </a:cxn>
                  <a:cxn ang="0">
                    <a:pos x="T13" y="T15"/>
                  </a:cxn>
                </a:cxnLst>
                <a:rect l="0" t="0" r="r" b="b"/>
                <a:pathLst>
                  <a:path w="52" h="195">
                    <a:moveTo>
                      <a:pt x="0" y="195"/>
                    </a:moveTo>
                    <a:lnTo>
                      <a:pt x="0" y="0"/>
                    </a:lnTo>
                    <a:lnTo>
                      <a:pt x="52" y="0"/>
                    </a:lnTo>
                    <a:lnTo>
                      <a:pt x="52" y="182"/>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8" name="Group 444"/>
            <p:cNvGrpSpPr>
              <a:grpSpLocks/>
            </p:cNvGrpSpPr>
            <p:nvPr/>
          </p:nvGrpSpPr>
          <p:grpSpPr bwMode="auto">
            <a:xfrm>
              <a:off x="9662" y="2649"/>
              <a:ext cx="26" cy="28"/>
              <a:chOff x="9662" y="2649"/>
              <a:chExt cx="26" cy="28"/>
            </a:xfrm>
          </p:grpSpPr>
          <p:sp>
            <p:nvSpPr>
              <p:cNvPr id="1251" name="Freeform 445"/>
              <p:cNvSpPr>
                <a:spLocks/>
              </p:cNvSpPr>
              <p:nvPr/>
            </p:nvSpPr>
            <p:spPr bwMode="auto">
              <a:xfrm>
                <a:off x="9662" y="2649"/>
                <a:ext cx="26" cy="28"/>
              </a:xfrm>
              <a:custGeom>
                <a:avLst/>
                <a:gdLst>
                  <a:gd name="T0" fmla="+- 0 9662 9662"/>
                  <a:gd name="T1" fmla="*/ T0 w 26"/>
                  <a:gd name="T2" fmla="+- 0 2677 2649"/>
                  <a:gd name="T3" fmla="*/ 2677 h 28"/>
                  <a:gd name="T4" fmla="+- 0 9662 9662"/>
                  <a:gd name="T5" fmla="*/ T4 w 26"/>
                  <a:gd name="T6" fmla="+- 0 2649 2649"/>
                  <a:gd name="T7" fmla="*/ 2649 h 28"/>
                  <a:gd name="T8" fmla="+- 0 9689 9662"/>
                  <a:gd name="T9" fmla="*/ T8 w 26"/>
                  <a:gd name="T10" fmla="+- 0 2649 2649"/>
                  <a:gd name="T11" fmla="*/ 2649 h 28"/>
                  <a:gd name="T12" fmla="+- 0 9689 9662"/>
                  <a:gd name="T13" fmla="*/ T12 w 26"/>
                  <a:gd name="T14" fmla="+- 0 2677 2649"/>
                  <a:gd name="T15" fmla="*/ 2677 h 28"/>
                </a:gdLst>
                <a:ahLst/>
                <a:cxnLst>
                  <a:cxn ang="0">
                    <a:pos x="T1" y="T3"/>
                  </a:cxn>
                  <a:cxn ang="0">
                    <a:pos x="T5" y="T7"/>
                  </a:cxn>
                  <a:cxn ang="0">
                    <a:pos x="T9" y="T11"/>
                  </a:cxn>
                  <a:cxn ang="0">
                    <a:pos x="T13" y="T15"/>
                  </a:cxn>
                </a:cxnLst>
                <a:rect l="0" t="0" r="r" b="b"/>
                <a:pathLst>
                  <a:path w="26" h="28">
                    <a:moveTo>
                      <a:pt x="0" y="28"/>
                    </a:moveTo>
                    <a:lnTo>
                      <a:pt x="0" y="0"/>
                    </a:lnTo>
                    <a:lnTo>
                      <a:pt x="27" y="0"/>
                    </a:lnTo>
                    <a:lnTo>
                      <a:pt x="27" y="2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9" name="Group 446"/>
            <p:cNvGrpSpPr>
              <a:grpSpLocks/>
            </p:cNvGrpSpPr>
            <p:nvPr/>
          </p:nvGrpSpPr>
          <p:grpSpPr bwMode="auto">
            <a:xfrm>
              <a:off x="9597" y="2445"/>
              <a:ext cx="78" cy="204"/>
              <a:chOff x="9597" y="2445"/>
              <a:chExt cx="78" cy="204"/>
            </a:xfrm>
          </p:grpSpPr>
          <p:sp>
            <p:nvSpPr>
              <p:cNvPr id="1250" name="Freeform 447"/>
              <p:cNvSpPr>
                <a:spLocks/>
              </p:cNvSpPr>
              <p:nvPr/>
            </p:nvSpPr>
            <p:spPr bwMode="auto">
              <a:xfrm>
                <a:off x="9597" y="2445"/>
                <a:ext cx="78" cy="204"/>
              </a:xfrm>
              <a:custGeom>
                <a:avLst/>
                <a:gdLst>
                  <a:gd name="T0" fmla="+- 0 9597 9597"/>
                  <a:gd name="T1" fmla="*/ T0 w 78"/>
                  <a:gd name="T2" fmla="+- 0 2477 2445"/>
                  <a:gd name="T3" fmla="*/ 2477 h 204"/>
                  <a:gd name="T4" fmla="+- 0 9597 9597"/>
                  <a:gd name="T5" fmla="*/ T4 w 78"/>
                  <a:gd name="T6" fmla="+- 0 2445 2445"/>
                  <a:gd name="T7" fmla="*/ 2445 h 204"/>
                  <a:gd name="T8" fmla="+- 0 9675 9597"/>
                  <a:gd name="T9" fmla="*/ T8 w 78"/>
                  <a:gd name="T10" fmla="+- 0 2445 2445"/>
                  <a:gd name="T11" fmla="*/ 2445 h 204"/>
                  <a:gd name="T12" fmla="+- 0 9675 9597"/>
                  <a:gd name="T13" fmla="*/ T12 w 78"/>
                  <a:gd name="T14" fmla="+- 0 2649 2445"/>
                  <a:gd name="T15" fmla="*/ 2649 h 204"/>
                </a:gdLst>
                <a:ahLst/>
                <a:cxnLst>
                  <a:cxn ang="0">
                    <a:pos x="T1" y="T3"/>
                  </a:cxn>
                  <a:cxn ang="0">
                    <a:pos x="T5" y="T7"/>
                  </a:cxn>
                  <a:cxn ang="0">
                    <a:pos x="T9" y="T11"/>
                  </a:cxn>
                  <a:cxn ang="0">
                    <a:pos x="T13" y="T15"/>
                  </a:cxn>
                </a:cxnLst>
                <a:rect l="0" t="0" r="r" b="b"/>
                <a:pathLst>
                  <a:path w="78" h="204">
                    <a:moveTo>
                      <a:pt x="0" y="32"/>
                    </a:moveTo>
                    <a:lnTo>
                      <a:pt x="0" y="0"/>
                    </a:lnTo>
                    <a:lnTo>
                      <a:pt x="78" y="0"/>
                    </a:lnTo>
                    <a:lnTo>
                      <a:pt x="78" y="20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0" name="Group 448"/>
            <p:cNvGrpSpPr>
              <a:grpSpLocks/>
            </p:cNvGrpSpPr>
            <p:nvPr/>
          </p:nvGrpSpPr>
          <p:grpSpPr bwMode="auto">
            <a:xfrm>
              <a:off x="9493" y="2391"/>
              <a:ext cx="144" cy="63"/>
              <a:chOff x="9493" y="2391"/>
              <a:chExt cx="144" cy="63"/>
            </a:xfrm>
          </p:grpSpPr>
          <p:sp>
            <p:nvSpPr>
              <p:cNvPr id="1249" name="Freeform 449"/>
              <p:cNvSpPr>
                <a:spLocks/>
              </p:cNvSpPr>
              <p:nvPr/>
            </p:nvSpPr>
            <p:spPr bwMode="auto">
              <a:xfrm>
                <a:off x="9493" y="2391"/>
                <a:ext cx="144" cy="63"/>
              </a:xfrm>
              <a:custGeom>
                <a:avLst/>
                <a:gdLst>
                  <a:gd name="T0" fmla="+- 0 9493 9493"/>
                  <a:gd name="T1" fmla="*/ T0 w 144"/>
                  <a:gd name="T2" fmla="+- 0 2454 2391"/>
                  <a:gd name="T3" fmla="*/ 2454 h 63"/>
                  <a:gd name="T4" fmla="+- 0 9493 9493"/>
                  <a:gd name="T5" fmla="*/ T4 w 144"/>
                  <a:gd name="T6" fmla="+- 0 2391 2391"/>
                  <a:gd name="T7" fmla="*/ 2391 h 63"/>
                  <a:gd name="T8" fmla="+- 0 9636 9493"/>
                  <a:gd name="T9" fmla="*/ T8 w 144"/>
                  <a:gd name="T10" fmla="+- 0 2391 2391"/>
                  <a:gd name="T11" fmla="*/ 2391 h 63"/>
                  <a:gd name="T12" fmla="+- 0 9636 9493"/>
                  <a:gd name="T13" fmla="*/ T12 w 144"/>
                  <a:gd name="T14" fmla="+- 0 2445 2391"/>
                  <a:gd name="T15" fmla="*/ 2445 h 63"/>
                </a:gdLst>
                <a:ahLst/>
                <a:cxnLst>
                  <a:cxn ang="0">
                    <a:pos x="T1" y="T3"/>
                  </a:cxn>
                  <a:cxn ang="0">
                    <a:pos x="T5" y="T7"/>
                  </a:cxn>
                  <a:cxn ang="0">
                    <a:pos x="T9" y="T11"/>
                  </a:cxn>
                  <a:cxn ang="0">
                    <a:pos x="T13" y="T15"/>
                  </a:cxn>
                </a:cxnLst>
                <a:rect l="0" t="0" r="r" b="b"/>
                <a:pathLst>
                  <a:path w="144" h="63">
                    <a:moveTo>
                      <a:pt x="0" y="63"/>
                    </a:moveTo>
                    <a:lnTo>
                      <a:pt x="0" y="0"/>
                    </a:lnTo>
                    <a:lnTo>
                      <a:pt x="143" y="0"/>
                    </a:lnTo>
                    <a:lnTo>
                      <a:pt x="143" y="54"/>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1" name="Group 450"/>
            <p:cNvGrpSpPr>
              <a:grpSpLocks/>
            </p:cNvGrpSpPr>
            <p:nvPr/>
          </p:nvGrpSpPr>
          <p:grpSpPr bwMode="auto">
            <a:xfrm>
              <a:off x="8953" y="2376"/>
              <a:ext cx="611" cy="22"/>
              <a:chOff x="8953" y="2376"/>
              <a:chExt cx="611" cy="22"/>
            </a:xfrm>
          </p:grpSpPr>
          <p:sp>
            <p:nvSpPr>
              <p:cNvPr id="1248" name="Freeform 451"/>
              <p:cNvSpPr>
                <a:spLocks/>
              </p:cNvSpPr>
              <p:nvPr/>
            </p:nvSpPr>
            <p:spPr bwMode="auto">
              <a:xfrm>
                <a:off x="8953" y="2376"/>
                <a:ext cx="611" cy="22"/>
              </a:xfrm>
              <a:custGeom>
                <a:avLst/>
                <a:gdLst>
                  <a:gd name="T0" fmla="+- 0 8953 8953"/>
                  <a:gd name="T1" fmla="*/ T0 w 611"/>
                  <a:gd name="T2" fmla="+- 0 2398 2376"/>
                  <a:gd name="T3" fmla="*/ 2398 h 22"/>
                  <a:gd name="T4" fmla="+- 0 8953 8953"/>
                  <a:gd name="T5" fmla="*/ T4 w 611"/>
                  <a:gd name="T6" fmla="+- 0 2376 2376"/>
                  <a:gd name="T7" fmla="*/ 2376 h 22"/>
                  <a:gd name="T8" fmla="+- 0 9564 8953"/>
                  <a:gd name="T9" fmla="*/ T8 w 611"/>
                  <a:gd name="T10" fmla="+- 0 2376 2376"/>
                  <a:gd name="T11" fmla="*/ 2376 h 22"/>
                  <a:gd name="T12" fmla="+- 0 9564 8953"/>
                  <a:gd name="T13" fmla="*/ T12 w 611"/>
                  <a:gd name="T14" fmla="+- 0 2391 2376"/>
                  <a:gd name="T15" fmla="*/ 2391 h 22"/>
                </a:gdLst>
                <a:ahLst/>
                <a:cxnLst>
                  <a:cxn ang="0">
                    <a:pos x="T1" y="T3"/>
                  </a:cxn>
                  <a:cxn ang="0">
                    <a:pos x="T5" y="T7"/>
                  </a:cxn>
                  <a:cxn ang="0">
                    <a:pos x="T9" y="T11"/>
                  </a:cxn>
                  <a:cxn ang="0">
                    <a:pos x="T13" y="T15"/>
                  </a:cxn>
                </a:cxnLst>
                <a:rect l="0" t="0" r="r" b="b"/>
                <a:pathLst>
                  <a:path w="611" h="22">
                    <a:moveTo>
                      <a:pt x="0" y="22"/>
                    </a:moveTo>
                    <a:lnTo>
                      <a:pt x="0" y="0"/>
                    </a:lnTo>
                    <a:lnTo>
                      <a:pt x="611" y="0"/>
                    </a:lnTo>
                    <a:lnTo>
                      <a:pt x="611" y="1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2" name="Group 452"/>
            <p:cNvGrpSpPr>
              <a:grpSpLocks/>
            </p:cNvGrpSpPr>
            <p:nvPr/>
          </p:nvGrpSpPr>
          <p:grpSpPr bwMode="auto">
            <a:xfrm>
              <a:off x="6983" y="2360"/>
              <a:ext cx="2276" cy="39"/>
              <a:chOff x="6983" y="2360"/>
              <a:chExt cx="2276" cy="39"/>
            </a:xfrm>
          </p:grpSpPr>
          <p:sp>
            <p:nvSpPr>
              <p:cNvPr id="1247" name="Freeform 453"/>
              <p:cNvSpPr>
                <a:spLocks/>
              </p:cNvSpPr>
              <p:nvPr/>
            </p:nvSpPr>
            <p:spPr bwMode="auto">
              <a:xfrm>
                <a:off x="6983" y="2360"/>
                <a:ext cx="2276" cy="39"/>
              </a:xfrm>
              <a:custGeom>
                <a:avLst/>
                <a:gdLst>
                  <a:gd name="T0" fmla="+- 0 6983 6983"/>
                  <a:gd name="T1" fmla="*/ T0 w 2276"/>
                  <a:gd name="T2" fmla="+- 0 2400 2360"/>
                  <a:gd name="T3" fmla="*/ 2400 h 39"/>
                  <a:gd name="T4" fmla="+- 0 6983 6983"/>
                  <a:gd name="T5" fmla="*/ T4 w 2276"/>
                  <a:gd name="T6" fmla="+- 0 2360 2360"/>
                  <a:gd name="T7" fmla="*/ 2360 h 39"/>
                  <a:gd name="T8" fmla="+- 0 9259 6983"/>
                  <a:gd name="T9" fmla="*/ T8 w 2276"/>
                  <a:gd name="T10" fmla="+- 0 2360 2360"/>
                  <a:gd name="T11" fmla="*/ 2360 h 39"/>
                  <a:gd name="T12" fmla="+- 0 9259 6983"/>
                  <a:gd name="T13" fmla="*/ T12 w 2276"/>
                  <a:gd name="T14" fmla="+- 0 2376 2360"/>
                  <a:gd name="T15" fmla="*/ 2376 h 39"/>
                </a:gdLst>
                <a:ahLst/>
                <a:cxnLst>
                  <a:cxn ang="0">
                    <a:pos x="T1" y="T3"/>
                  </a:cxn>
                  <a:cxn ang="0">
                    <a:pos x="T5" y="T7"/>
                  </a:cxn>
                  <a:cxn ang="0">
                    <a:pos x="T9" y="T11"/>
                  </a:cxn>
                  <a:cxn ang="0">
                    <a:pos x="T13" y="T15"/>
                  </a:cxn>
                </a:cxnLst>
                <a:rect l="0" t="0" r="r" b="b"/>
                <a:pathLst>
                  <a:path w="2276" h="39">
                    <a:moveTo>
                      <a:pt x="0" y="40"/>
                    </a:moveTo>
                    <a:lnTo>
                      <a:pt x="0" y="0"/>
                    </a:lnTo>
                    <a:lnTo>
                      <a:pt x="2276" y="0"/>
                    </a:lnTo>
                    <a:lnTo>
                      <a:pt x="2276" y="1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3" name="Group 454"/>
            <p:cNvGrpSpPr>
              <a:grpSpLocks/>
            </p:cNvGrpSpPr>
            <p:nvPr/>
          </p:nvGrpSpPr>
          <p:grpSpPr bwMode="auto">
            <a:xfrm>
              <a:off x="9715" y="2621"/>
              <a:ext cx="26" cy="56"/>
              <a:chOff x="9715" y="2621"/>
              <a:chExt cx="26" cy="56"/>
            </a:xfrm>
          </p:grpSpPr>
          <p:sp>
            <p:nvSpPr>
              <p:cNvPr id="1246" name="Freeform 455"/>
              <p:cNvSpPr>
                <a:spLocks/>
              </p:cNvSpPr>
              <p:nvPr/>
            </p:nvSpPr>
            <p:spPr bwMode="auto">
              <a:xfrm>
                <a:off x="9715" y="2621"/>
                <a:ext cx="26" cy="56"/>
              </a:xfrm>
              <a:custGeom>
                <a:avLst/>
                <a:gdLst>
                  <a:gd name="T0" fmla="+- 0 9715 9715"/>
                  <a:gd name="T1" fmla="*/ T0 w 26"/>
                  <a:gd name="T2" fmla="+- 0 2677 2621"/>
                  <a:gd name="T3" fmla="*/ 2677 h 56"/>
                  <a:gd name="T4" fmla="+- 0 9715 9715"/>
                  <a:gd name="T5" fmla="*/ T4 w 26"/>
                  <a:gd name="T6" fmla="+- 0 2621 2621"/>
                  <a:gd name="T7" fmla="*/ 2621 h 56"/>
                  <a:gd name="T8" fmla="+- 0 9740 9715"/>
                  <a:gd name="T9" fmla="*/ T8 w 26"/>
                  <a:gd name="T10" fmla="+- 0 2621 2621"/>
                  <a:gd name="T11" fmla="*/ 2621 h 56"/>
                  <a:gd name="T12" fmla="+- 0 9740 9715"/>
                  <a:gd name="T13" fmla="*/ T12 w 26"/>
                  <a:gd name="T14" fmla="+- 0 2677 2621"/>
                  <a:gd name="T15" fmla="*/ 2677 h 56"/>
                </a:gdLst>
                <a:ahLst/>
                <a:cxnLst>
                  <a:cxn ang="0">
                    <a:pos x="T1" y="T3"/>
                  </a:cxn>
                  <a:cxn ang="0">
                    <a:pos x="T5" y="T7"/>
                  </a:cxn>
                  <a:cxn ang="0">
                    <a:pos x="T9" y="T11"/>
                  </a:cxn>
                  <a:cxn ang="0">
                    <a:pos x="T13" y="T15"/>
                  </a:cxn>
                </a:cxnLst>
                <a:rect l="0" t="0" r="r" b="b"/>
                <a:pathLst>
                  <a:path w="26" h="56">
                    <a:moveTo>
                      <a:pt x="0" y="56"/>
                    </a:moveTo>
                    <a:lnTo>
                      <a:pt x="0" y="0"/>
                    </a:lnTo>
                    <a:lnTo>
                      <a:pt x="25" y="0"/>
                    </a:lnTo>
                    <a:lnTo>
                      <a:pt x="25" y="5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4" name="Group 456"/>
            <p:cNvGrpSpPr>
              <a:grpSpLocks/>
            </p:cNvGrpSpPr>
            <p:nvPr/>
          </p:nvGrpSpPr>
          <p:grpSpPr bwMode="auto">
            <a:xfrm>
              <a:off x="9767" y="2650"/>
              <a:ext cx="26" cy="27"/>
              <a:chOff x="9767" y="2650"/>
              <a:chExt cx="26" cy="27"/>
            </a:xfrm>
          </p:grpSpPr>
          <p:sp>
            <p:nvSpPr>
              <p:cNvPr id="1245" name="Freeform 457"/>
              <p:cNvSpPr>
                <a:spLocks/>
              </p:cNvSpPr>
              <p:nvPr/>
            </p:nvSpPr>
            <p:spPr bwMode="auto">
              <a:xfrm>
                <a:off x="9767" y="2650"/>
                <a:ext cx="26" cy="27"/>
              </a:xfrm>
              <a:custGeom>
                <a:avLst/>
                <a:gdLst>
                  <a:gd name="T0" fmla="+- 0 9767 9767"/>
                  <a:gd name="T1" fmla="*/ T0 w 26"/>
                  <a:gd name="T2" fmla="+- 0 2677 2650"/>
                  <a:gd name="T3" fmla="*/ 2677 h 27"/>
                  <a:gd name="T4" fmla="+- 0 9767 9767"/>
                  <a:gd name="T5" fmla="*/ T4 w 26"/>
                  <a:gd name="T6" fmla="+- 0 2650 2650"/>
                  <a:gd name="T7" fmla="*/ 2650 h 27"/>
                  <a:gd name="T8" fmla="+- 0 9793 9767"/>
                  <a:gd name="T9" fmla="*/ T8 w 26"/>
                  <a:gd name="T10" fmla="+- 0 2650 2650"/>
                  <a:gd name="T11" fmla="*/ 2650 h 27"/>
                  <a:gd name="T12" fmla="+- 0 9793 9767"/>
                  <a:gd name="T13" fmla="*/ T12 w 26"/>
                  <a:gd name="T14" fmla="+- 0 2677 2650"/>
                  <a:gd name="T15" fmla="*/ 2677 h 27"/>
                </a:gdLst>
                <a:ahLst/>
                <a:cxnLst>
                  <a:cxn ang="0">
                    <a:pos x="T1" y="T3"/>
                  </a:cxn>
                  <a:cxn ang="0">
                    <a:pos x="T5" y="T7"/>
                  </a:cxn>
                  <a:cxn ang="0">
                    <a:pos x="T9" y="T11"/>
                  </a:cxn>
                  <a:cxn ang="0">
                    <a:pos x="T13" y="T15"/>
                  </a:cxn>
                </a:cxnLst>
                <a:rect l="0" t="0" r="r" b="b"/>
                <a:pathLst>
                  <a:path w="26" h="27">
                    <a:moveTo>
                      <a:pt x="0" y="27"/>
                    </a:moveTo>
                    <a:lnTo>
                      <a:pt x="0" y="0"/>
                    </a:lnTo>
                    <a:lnTo>
                      <a:pt x="26" y="0"/>
                    </a:lnTo>
                    <a:lnTo>
                      <a:pt x="26" y="27"/>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5" name="Group 458"/>
            <p:cNvGrpSpPr>
              <a:grpSpLocks/>
            </p:cNvGrpSpPr>
            <p:nvPr/>
          </p:nvGrpSpPr>
          <p:grpSpPr bwMode="auto">
            <a:xfrm>
              <a:off x="9728" y="2475"/>
              <a:ext cx="52" cy="175"/>
              <a:chOff x="9728" y="2475"/>
              <a:chExt cx="52" cy="175"/>
            </a:xfrm>
          </p:grpSpPr>
          <p:sp>
            <p:nvSpPr>
              <p:cNvPr id="1244" name="Freeform 459"/>
              <p:cNvSpPr>
                <a:spLocks/>
              </p:cNvSpPr>
              <p:nvPr/>
            </p:nvSpPr>
            <p:spPr bwMode="auto">
              <a:xfrm>
                <a:off x="9728" y="2475"/>
                <a:ext cx="52" cy="175"/>
              </a:xfrm>
              <a:custGeom>
                <a:avLst/>
                <a:gdLst>
                  <a:gd name="T0" fmla="+- 0 9728 9728"/>
                  <a:gd name="T1" fmla="*/ T0 w 52"/>
                  <a:gd name="T2" fmla="+- 0 2621 2475"/>
                  <a:gd name="T3" fmla="*/ 2621 h 175"/>
                  <a:gd name="T4" fmla="+- 0 9728 9728"/>
                  <a:gd name="T5" fmla="*/ T4 w 52"/>
                  <a:gd name="T6" fmla="+- 0 2475 2475"/>
                  <a:gd name="T7" fmla="*/ 2475 h 175"/>
                  <a:gd name="T8" fmla="+- 0 9780 9728"/>
                  <a:gd name="T9" fmla="*/ T8 w 52"/>
                  <a:gd name="T10" fmla="+- 0 2475 2475"/>
                  <a:gd name="T11" fmla="*/ 2475 h 175"/>
                  <a:gd name="T12" fmla="+- 0 9780 9728"/>
                  <a:gd name="T13" fmla="*/ T12 w 52"/>
                  <a:gd name="T14" fmla="+- 0 2650 2475"/>
                  <a:gd name="T15" fmla="*/ 2650 h 175"/>
                </a:gdLst>
                <a:ahLst/>
                <a:cxnLst>
                  <a:cxn ang="0">
                    <a:pos x="T1" y="T3"/>
                  </a:cxn>
                  <a:cxn ang="0">
                    <a:pos x="T5" y="T7"/>
                  </a:cxn>
                  <a:cxn ang="0">
                    <a:pos x="T9" y="T11"/>
                  </a:cxn>
                  <a:cxn ang="0">
                    <a:pos x="T13" y="T15"/>
                  </a:cxn>
                </a:cxnLst>
                <a:rect l="0" t="0" r="r" b="b"/>
                <a:pathLst>
                  <a:path w="52" h="175">
                    <a:moveTo>
                      <a:pt x="0" y="146"/>
                    </a:moveTo>
                    <a:lnTo>
                      <a:pt x="0" y="0"/>
                    </a:lnTo>
                    <a:lnTo>
                      <a:pt x="52" y="0"/>
                    </a:lnTo>
                    <a:lnTo>
                      <a:pt x="52" y="175"/>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6" name="Group 460"/>
            <p:cNvGrpSpPr>
              <a:grpSpLocks/>
            </p:cNvGrpSpPr>
            <p:nvPr/>
          </p:nvGrpSpPr>
          <p:grpSpPr bwMode="auto">
            <a:xfrm>
              <a:off x="9819" y="2617"/>
              <a:ext cx="26" cy="60"/>
              <a:chOff x="9819" y="2617"/>
              <a:chExt cx="26" cy="60"/>
            </a:xfrm>
          </p:grpSpPr>
          <p:sp>
            <p:nvSpPr>
              <p:cNvPr id="1243" name="Freeform 461"/>
              <p:cNvSpPr>
                <a:spLocks/>
              </p:cNvSpPr>
              <p:nvPr/>
            </p:nvSpPr>
            <p:spPr bwMode="auto">
              <a:xfrm>
                <a:off x="9819" y="2617"/>
                <a:ext cx="26" cy="60"/>
              </a:xfrm>
              <a:custGeom>
                <a:avLst/>
                <a:gdLst>
                  <a:gd name="T0" fmla="+- 0 9819 9819"/>
                  <a:gd name="T1" fmla="*/ T0 w 26"/>
                  <a:gd name="T2" fmla="+- 0 2677 2617"/>
                  <a:gd name="T3" fmla="*/ 2677 h 60"/>
                  <a:gd name="T4" fmla="+- 0 9819 9819"/>
                  <a:gd name="T5" fmla="*/ T4 w 26"/>
                  <a:gd name="T6" fmla="+- 0 2617 2617"/>
                  <a:gd name="T7" fmla="*/ 2617 h 60"/>
                  <a:gd name="T8" fmla="+- 0 9845 9819"/>
                  <a:gd name="T9" fmla="*/ T8 w 26"/>
                  <a:gd name="T10" fmla="+- 0 2617 2617"/>
                  <a:gd name="T11" fmla="*/ 2617 h 60"/>
                  <a:gd name="T12" fmla="+- 0 9845 9819"/>
                  <a:gd name="T13" fmla="*/ T12 w 26"/>
                  <a:gd name="T14" fmla="+- 0 2677 2617"/>
                  <a:gd name="T15" fmla="*/ 2677 h 60"/>
                </a:gdLst>
                <a:ahLst/>
                <a:cxnLst>
                  <a:cxn ang="0">
                    <a:pos x="T1" y="T3"/>
                  </a:cxn>
                  <a:cxn ang="0">
                    <a:pos x="T5" y="T7"/>
                  </a:cxn>
                  <a:cxn ang="0">
                    <a:pos x="T9" y="T11"/>
                  </a:cxn>
                  <a:cxn ang="0">
                    <a:pos x="T13" y="T15"/>
                  </a:cxn>
                </a:cxnLst>
                <a:rect l="0" t="0" r="r" b="b"/>
                <a:pathLst>
                  <a:path w="26" h="60">
                    <a:moveTo>
                      <a:pt x="0" y="60"/>
                    </a:moveTo>
                    <a:lnTo>
                      <a:pt x="0" y="0"/>
                    </a:lnTo>
                    <a:lnTo>
                      <a:pt x="26" y="0"/>
                    </a:lnTo>
                    <a:lnTo>
                      <a:pt x="26" y="6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7" name="Group 462"/>
            <p:cNvGrpSpPr>
              <a:grpSpLocks/>
            </p:cNvGrpSpPr>
            <p:nvPr/>
          </p:nvGrpSpPr>
          <p:grpSpPr bwMode="auto">
            <a:xfrm>
              <a:off x="9754" y="2468"/>
              <a:ext cx="78" cy="149"/>
              <a:chOff x="9754" y="2468"/>
              <a:chExt cx="78" cy="149"/>
            </a:xfrm>
          </p:grpSpPr>
          <p:sp>
            <p:nvSpPr>
              <p:cNvPr id="1242" name="Freeform 463"/>
              <p:cNvSpPr>
                <a:spLocks/>
              </p:cNvSpPr>
              <p:nvPr/>
            </p:nvSpPr>
            <p:spPr bwMode="auto">
              <a:xfrm>
                <a:off x="9754" y="2468"/>
                <a:ext cx="78" cy="149"/>
              </a:xfrm>
              <a:custGeom>
                <a:avLst/>
                <a:gdLst>
                  <a:gd name="T0" fmla="+- 0 9754 9754"/>
                  <a:gd name="T1" fmla="*/ T0 w 78"/>
                  <a:gd name="T2" fmla="+- 0 2475 2468"/>
                  <a:gd name="T3" fmla="*/ 2475 h 149"/>
                  <a:gd name="T4" fmla="+- 0 9754 9754"/>
                  <a:gd name="T5" fmla="*/ T4 w 78"/>
                  <a:gd name="T6" fmla="+- 0 2468 2468"/>
                  <a:gd name="T7" fmla="*/ 2468 h 149"/>
                  <a:gd name="T8" fmla="+- 0 9832 9754"/>
                  <a:gd name="T9" fmla="*/ T8 w 78"/>
                  <a:gd name="T10" fmla="+- 0 2468 2468"/>
                  <a:gd name="T11" fmla="*/ 2468 h 149"/>
                  <a:gd name="T12" fmla="+- 0 9832 9754"/>
                  <a:gd name="T13" fmla="*/ T12 w 78"/>
                  <a:gd name="T14" fmla="+- 0 2617 2468"/>
                  <a:gd name="T15" fmla="*/ 2617 h 149"/>
                </a:gdLst>
                <a:ahLst/>
                <a:cxnLst>
                  <a:cxn ang="0">
                    <a:pos x="T1" y="T3"/>
                  </a:cxn>
                  <a:cxn ang="0">
                    <a:pos x="T5" y="T7"/>
                  </a:cxn>
                  <a:cxn ang="0">
                    <a:pos x="T9" y="T11"/>
                  </a:cxn>
                  <a:cxn ang="0">
                    <a:pos x="T13" y="T15"/>
                  </a:cxn>
                </a:cxnLst>
                <a:rect l="0" t="0" r="r" b="b"/>
                <a:pathLst>
                  <a:path w="78" h="149">
                    <a:moveTo>
                      <a:pt x="0" y="7"/>
                    </a:moveTo>
                    <a:lnTo>
                      <a:pt x="0" y="0"/>
                    </a:lnTo>
                    <a:lnTo>
                      <a:pt x="78" y="0"/>
                    </a:lnTo>
                    <a:lnTo>
                      <a:pt x="78" y="149"/>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8" name="Group 464"/>
            <p:cNvGrpSpPr>
              <a:grpSpLocks/>
            </p:cNvGrpSpPr>
            <p:nvPr/>
          </p:nvGrpSpPr>
          <p:grpSpPr bwMode="auto">
            <a:xfrm>
              <a:off x="8121" y="2352"/>
              <a:ext cx="1672" cy="116"/>
              <a:chOff x="8121" y="2352"/>
              <a:chExt cx="1672" cy="116"/>
            </a:xfrm>
          </p:grpSpPr>
          <p:sp>
            <p:nvSpPr>
              <p:cNvPr id="1241" name="Freeform 465"/>
              <p:cNvSpPr>
                <a:spLocks/>
              </p:cNvSpPr>
              <p:nvPr/>
            </p:nvSpPr>
            <p:spPr bwMode="auto">
              <a:xfrm>
                <a:off x="8121" y="2352"/>
                <a:ext cx="1672" cy="116"/>
              </a:xfrm>
              <a:custGeom>
                <a:avLst/>
                <a:gdLst>
                  <a:gd name="T0" fmla="+- 0 8121 8121"/>
                  <a:gd name="T1" fmla="*/ T0 w 1672"/>
                  <a:gd name="T2" fmla="+- 0 2360 2352"/>
                  <a:gd name="T3" fmla="*/ 2360 h 116"/>
                  <a:gd name="T4" fmla="+- 0 8121 8121"/>
                  <a:gd name="T5" fmla="*/ T4 w 1672"/>
                  <a:gd name="T6" fmla="+- 0 2352 2352"/>
                  <a:gd name="T7" fmla="*/ 2352 h 116"/>
                  <a:gd name="T8" fmla="+- 0 9793 8121"/>
                  <a:gd name="T9" fmla="*/ T8 w 1672"/>
                  <a:gd name="T10" fmla="+- 0 2352 2352"/>
                  <a:gd name="T11" fmla="*/ 2352 h 116"/>
                  <a:gd name="T12" fmla="+- 0 9793 8121"/>
                  <a:gd name="T13" fmla="*/ T12 w 1672"/>
                  <a:gd name="T14" fmla="+- 0 2468 2352"/>
                  <a:gd name="T15" fmla="*/ 2468 h 116"/>
                </a:gdLst>
                <a:ahLst/>
                <a:cxnLst>
                  <a:cxn ang="0">
                    <a:pos x="T1" y="T3"/>
                  </a:cxn>
                  <a:cxn ang="0">
                    <a:pos x="T5" y="T7"/>
                  </a:cxn>
                  <a:cxn ang="0">
                    <a:pos x="T9" y="T11"/>
                  </a:cxn>
                  <a:cxn ang="0">
                    <a:pos x="T13" y="T15"/>
                  </a:cxn>
                </a:cxnLst>
                <a:rect l="0" t="0" r="r" b="b"/>
                <a:pathLst>
                  <a:path w="1672" h="116">
                    <a:moveTo>
                      <a:pt x="0" y="8"/>
                    </a:moveTo>
                    <a:lnTo>
                      <a:pt x="0" y="0"/>
                    </a:lnTo>
                    <a:lnTo>
                      <a:pt x="1672" y="0"/>
                    </a:lnTo>
                    <a:lnTo>
                      <a:pt x="1672" y="116"/>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9" name="Group 466"/>
            <p:cNvGrpSpPr>
              <a:grpSpLocks/>
            </p:cNvGrpSpPr>
            <p:nvPr/>
          </p:nvGrpSpPr>
          <p:grpSpPr bwMode="auto">
            <a:xfrm>
              <a:off x="9871" y="2667"/>
              <a:ext cx="26" cy="11"/>
              <a:chOff x="9871" y="2667"/>
              <a:chExt cx="26" cy="11"/>
            </a:xfrm>
          </p:grpSpPr>
          <p:sp>
            <p:nvSpPr>
              <p:cNvPr id="1240" name="Freeform 467"/>
              <p:cNvSpPr>
                <a:spLocks/>
              </p:cNvSpPr>
              <p:nvPr/>
            </p:nvSpPr>
            <p:spPr bwMode="auto">
              <a:xfrm>
                <a:off x="9871" y="2667"/>
                <a:ext cx="26" cy="11"/>
              </a:xfrm>
              <a:custGeom>
                <a:avLst/>
                <a:gdLst>
                  <a:gd name="T0" fmla="+- 0 9871 9871"/>
                  <a:gd name="T1" fmla="*/ T0 w 26"/>
                  <a:gd name="T2" fmla="+- 0 2677 2667"/>
                  <a:gd name="T3" fmla="*/ 2677 h 11"/>
                  <a:gd name="T4" fmla="+- 0 9871 9871"/>
                  <a:gd name="T5" fmla="*/ T4 w 26"/>
                  <a:gd name="T6" fmla="+- 0 2667 2667"/>
                  <a:gd name="T7" fmla="*/ 2667 h 11"/>
                  <a:gd name="T8" fmla="+- 0 9898 9871"/>
                  <a:gd name="T9" fmla="*/ T8 w 26"/>
                  <a:gd name="T10" fmla="+- 0 2667 2667"/>
                  <a:gd name="T11" fmla="*/ 2667 h 11"/>
                  <a:gd name="T12" fmla="+- 0 9898 9871"/>
                  <a:gd name="T13" fmla="*/ T12 w 26"/>
                  <a:gd name="T14" fmla="+- 0 2677 2667"/>
                  <a:gd name="T15" fmla="*/ 2677 h 11"/>
                </a:gdLst>
                <a:ahLst/>
                <a:cxnLst>
                  <a:cxn ang="0">
                    <a:pos x="T1" y="T3"/>
                  </a:cxn>
                  <a:cxn ang="0">
                    <a:pos x="T5" y="T7"/>
                  </a:cxn>
                  <a:cxn ang="0">
                    <a:pos x="T9" y="T11"/>
                  </a:cxn>
                  <a:cxn ang="0">
                    <a:pos x="T13" y="T15"/>
                  </a:cxn>
                </a:cxnLst>
                <a:rect l="0" t="0" r="r" b="b"/>
                <a:pathLst>
                  <a:path w="26" h="11">
                    <a:moveTo>
                      <a:pt x="0" y="10"/>
                    </a:moveTo>
                    <a:lnTo>
                      <a:pt x="0" y="0"/>
                    </a:lnTo>
                    <a:lnTo>
                      <a:pt x="27" y="0"/>
                    </a:lnTo>
                    <a:lnTo>
                      <a:pt x="27"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0" name="Group 468"/>
            <p:cNvGrpSpPr>
              <a:grpSpLocks/>
            </p:cNvGrpSpPr>
            <p:nvPr/>
          </p:nvGrpSpPr>
          <p:grpSpPr bwMode="auto">
            <a:xfrm>
              <a:off x="9924" y="2674"/>
              <a:ext cx="26" cy="3"/>
              <a:chOff x="9924" y="2674"/>
              <a:chExt cx="26" cy="3"/>
            </a:xfrm>
          </p:grpSpPr>
          <p:sp>
            <p:nvSpPr>
              <p:cNvPr id="1239" name="Freeform 469"/>
              <p:cNvSpPr>
                <a:spLocks/>
              </p:cNvSpPr>
              <p:nvPr/>
            </p:nvSpPr>
            <p:spPr bwMode="auto">
              <a:xfrm>
                <a:off x="9924" y="2674"/>
                <a:ext cx="26" cy="3"/>
              </a:xfrm>
              <a:custGeom>
                <a:avLst/>
                <a:gdLst>
                  <a:gd name="T0" fmla="+- 0 9924 9924"/>
                  <a:gd name="T1" fmla="*/ T0 w 26"/>
                  <a:gd name="T2" fmla="+- 0 2677 2674"/>
                  <a:gd name="T3" fmla="*/ 2677 h 3"/>
                  <a:gd name="T4" fmla="+- 0 9924 9924"/>
                  <a:gd name="T5" fmla="*/ T4 w 26"/>
                  <a:gd name="T6" fmla="+- 0 2674 2674"/>
                  <a:gd name="T7" fmla="*/ 2674 h 3"/>
                  <a:gd name="T8" fmla="+- 0 9950 9924"/>
                  <a:gd name="T9" fmla="*/ T8 w 26"/>
                  <a:gd name="T10" fmla="+- 0 2674 2674"/>
                  <a:gd name="T11" fmla="*/ 2674 h 3"/>
                  <a:gd name="T12" fmla="+- 0 9950 9924"/>
                  <a:gd name="T13" fmla="*/ T12 w 26"/>
                  <a:gd name="T14" fmla="+- 0 2677 2674"/>
                  <a:gd name="T15" fmla="*/ 2677 h 3"/>
                </a:gdLst>
                <a:ahLst/>
                <a:cxnLst>
                  <a:cxn ang="0">
                    <a:pos x="T1" y="T3"/>
                  </a:cxn>
                  <a:cxn ang="0">
                    <a:pos x="T5" y="T7"/>
                  </a:cxn>
                  <a:cxn ang="0">
                    <a:pos x="T9" y="T11"/>
                  </a:cxn>
                  <a:cxn ang="0">
                    <a:pos x="T13" y="T15"/>
                  </a:cxn>
                </a:cxnLst>
                <a:rect l="0" t="0" r="r" b="b"/>
                <a:pathLst>
                  <a:path w="26" h="3">
                    <a:moveTo>
                      <a:pt x="0" y="3"/>
                    </a:moveTo>
                    <a:lnTo>
                      <a:pt x="0" y="0"/>
                    </a:lnTo>
                    <a:lnTo>
                      <a:pt x="26" y="0"/>
                    </a:lnTo>
                    <a:lnTo>
                      <a:pt x="26" y="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1" name="Group 470"/>
            <p:cNvGrpSpPr>
              <a:grpSpLocks/>
            </p:cNvGrpSpPr>
            <p:nvPr/>
          </p:nvGrpSpPr>
          <p:grpSpPr bwMode="auto">
            <a:xfrm>
              <a:off x="9885" y="2456"/>
              <a:ext cx="52" cy="219"/>
              <a:chOff x="9885" y="2456"/>
              <a:chExt cx="52" cy="219"/>
            </a:xfrm>
          </p:grpSpPr>
          <p:sp>
            <p:nvSpPr>
              <p:cNvPr id="1238" name="Freeform 471"/>
              <p:cNvSpPr>
                <a:spLocks/>
              </p:cNvSpPr>
              <p:nvPr/>
            </p:nvSpPr>
            <p:spPr bwMode="auto">
              <a:xfrm>
                <a:off x="9885" y="2456"/>
                <a:ext cx="52" cy="219"/>
              </a:xfrm>
              <a:custGeom>
                <a:avLst/>
                <a:gdLst>
                  <a:gd name="T0" fmla="+- 0 9885 9885"/>
                  <a:gd name="T1" fmla="*/ T0 w 52"/>
                  <a:gd name="T2" fmla="+- 0 2667 2456"/>
                  <a:gd name="T3" fmla="*/ 2667 h 219"/>
                  <a:gd name="T4" fmla="+- 0 9885 9885"/>
                  <a:gd name="T5" fmla="*/ T4 w 52"/>
                  <a:gd name="T6" fmla="+- 0 2456 2456"/>
                  <a:gd name="T7" fmla="*/ 2456 h 219"/>
                  <a:gd name="T8" fmla="+- 0 9937 9885"/>
                  <a:gd name="T9" fmla="*/ T8 w 52"/>
                  <a:gd name="T10" fmla="+- 0 2456 2456"/>
                  <a:gd name="T11" fmla="*/ 2456 h 219"/>
                  <a:gd name="T12" fmla="+- 0 9937 9885"/>
                  <a:gd name="T13" fmla="*/ T12 w 52"/>
                  <a:gd name="T14" fmla="+- 0 2674 2456"/>
                  <a:gd name="T15" fmla="*/ 2674 h 219"/>
                </a:gdLst>
                <a:ahLst/>
                <a:cxnLst>
                  <a:cxn ang="0">
                    <a:pos x="T1" y="T3"/>
                  </a:cxn>
                  <a:cxn ang="0">
                    <a:pos x="T5" y="T7"/>
                  </a:cxn>
                  <a:cxn ang="0">
                    <a:pos x="T9" y="T11"/>
                  </a:cxn>
                  <a:cxn ang="0">
                    <a:pos x="T13" y="T15"/>
                  </a:cxn>
                </a:cxnLst>
                <a:rect l="0" t="0" r="r" b="b"/>
                <a:pathLst>
                  <a:path w="52" h="219">
                    <a:moveTo>
                      <a:pt x="0" y="211"/>
                    </a:moveTo>
                    <a:lnTo>
                      <a:pt x="0" y="0"/>
                    </a:lnTo>
                    <a:lnTo>
                      <a:pt x="52" y="0"/>
                    </a:lnTo>
                    <a:lnTo>
                      <a:pt x="52" y="218"/>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2" name="Group 472"/>
            <p:cNvGrpSpPr>
              <a:grpSpLocks/>
            </p:cNvGrpSpPr>
            <p:nvPr/>
          </p:nvGrpSpPr>
          <p:grpSpPr bwMode="auto">
            <a:xfrm>
              <a:off x="8957" y="2345"/>
              <a:ext cx="954" cy="111"/>
              <a:chOff x="8957" y="2345"/>
              <a:chExt cx="954" cy="111"/>
            </a:xfrm>
          </p:grpSpPr>
          <p:sp>
            <p:nvSpPr>
              <p:cNvPr id="1237" name="Freeform 473"/>
              <p:cNvSpPr>
                <a:spLocks/>
              </p:cNvSpPr>
              <p:nvPr/>
            </p:nvSpPr>
            <p:spPr bwMode="auto">
              <a:xfrm>
                <a:off x="8957" y="2345"/>
                <a:ext cx="954" cy="111"/>
              </a:xfrm>
              <a:custGeom>
                <a:avLst/>
                <a:gdLst>
                  <a:gd name="T0" fmla="+- 0 8957 8957"/>
                  <a:gd name="T1" fmla="*/ T0 w 954"/>
                  <a:gd name="T2" fmla="+- 0 2352 2345"/>
                  <a:gd name="T3" fmla="*/ 2352 h 111"/>
                  <a:gd name="T4" fmla="+- 0 8957 8957"/>
                  <a:gd name="T5" fmla="*/ T4 w 954"/>
                  <a:gd name="T6" fmla="+- 0 2345 2345"/>
                  <a:gd name="T7" fmla="*/ 2345 h 111"/>
                  <a:gd name="T8" fmla="+- 0 9911 8957"/>
                  <a:gd name="T9" fmla="*/ T8 w 954"/>
                  <a:gd name="T10" fmla="+- 0 2345 2345"/>
                  <a:gd name="T11" fmla="*/ 2345 h 111"/>
                  <a:gd name="T12" fmla="+- 0 9911 8957"/>
                  <a:gd name="T13" fmla="*/ T12 w 954"/>
                  <a:gd name="T14" fmla="+- 0 2456 2345"/>
                  <a:gd name="T15" fmla="*/ 2456 h 111"/>
                </a:gdLst>
                <a:ahLst/>
                <a:cxnLst>
                  <a:cxn ang="0">
                    <a:pos x="T1" y="T3"/>
                  </a:cxn>
                  <a:cxn ang="0">
                    <a:pos x="T5" y="T7"/>
                  </a:cxn>
                  <a:cxn ang="0">
                    <a:pos x="T9" y="T11"/>
                  </a:cxn>
                  <a:cxn ang="0">
                    <a:pos x="T13" y="T15"/>
                  </a:cxn>
                </a:cxnLst>
                <a:rect l="0" t="0" r="r" b="b"/>
                <a:pathLst>
                  <a:path w="954" h="111">
                    <a:moveTo>
                      <a:pt x="0" y="7"/>
                    </a:moveTo>
                    <a:lnTo>
                      <a:pt x="0" y="0"/>
                    </a:lnTo>
                    <a:lnTo>
                      <a:pt x="954" y="0"/>
                    </a:lnTo>
                    <a:lnTo>
                      <a:pt x="954" y="111"/>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3" name="Group 474"/>
            <p:cNvGrpSpPr>
              <a:grpSpLocks/>
            </p:cNvGrpSpPr>
            <p:nvPr/>
          </p:nvGrpSpPr>
          <p:grpSpPr bwMode="auto">
            <a:xfrm>
              <a:off x="9976" y="2667"/>
              <a:ext cx="26" cy="11"/>
              <a:chOff x="9976" y="2667"/>
              <a:chExt cx="26" cy="11"/>
            </a:xfrm>
          </p:grpSpPr>
          <p:sp>
            <p:nvSpPr>
              <p:cNvPr id="1236" name="Freeform 475"/>
              <p:cNvSpPr>
                <a:spLocks/>
              </p:cNvSpPr>
              <p:nvPr/>
            </p:nvSpPr>
            <p:spPr bwMode="auto">
              <a:xfrm>
                <a:off x="9976" y="2667"/>
                <a:ext cx="26" cy="11"/>
              </a:xfrm>
              <a:custGeom>
                <a:avLst/>
                <a:gdLst>
                  <a:gd name="T0" fmla="+- 0 9976 9976"/>
                  <a:gd name="T1" fmla="*/ T0 w 26"/>
                  <a:gd name="T2" fmla="+- 0 2677 2667"/>
                  <a:gd name="T3" fmla="*/ 2677 h 11"/>
                  <a:gd name="T4" fmla="+- 0 9976 9976"/>
                  <a:gd name="T5" fmla="*/ T4 w 26"/>
                  <a:gd name="T6" fmla="+- 0 2667 2667"/>
                  <a:gd name="T7" fmla="*/ 2667 h 11"/>
                  <a:gd name="T8" fmla="+- 0 10002 9976"/>
                  <a:gd name="T9" fmla="*/ T8 w 26"/>
                  <a:gd name="T10" fmla="+- 0 2667 2667"/>
                  <a:gd name="T11" fmla="*/ 2667 h 11"/>
                  <a:gd name="T12" fmla="+- 0 10002 9976"/>
                  <a:gd name="T13" fmla="*/ T12 w 26"/>
                  <a:gd name="T14" fmla="+- 0 2677 2667"/>
                  <a:gd name="T15" fmla="*/ 2677 h 11"/>
                </a:gdLst>
                <a:ahLst/>
                <a:cxnLst>
                  <a:cxn ang="0">
                    <a:pos x="T1" y="T3"/>
                  </a:cxn>
                  <a:cxn ang="0">
                    <a:pos x="T5" y="T7"/>
                  </a:cxn>
                  <a:cxn ang="0">
                    <a:pos x="T9" y="T11"/>
                  </a:cxn>
                  <a:cxn ang="0">
                    <a:pos x="T13" y="T15"/>
                  </a:cxn>
                </a:cxnLst>
                <a:rect l="0" t="0" r="r" b="b"/>
                <a:pathLst>
                  <a:path w="26" h="11">
                    <a:moveTo>
                      <a:pt x="0" y="10"/>
                    </a:moveTo>
                    <a:lnTo>
                      <a:pt x="0" y="0"/>
                    </a:lnTo>
                    <a:lnTo>
                      <a:pt x="26" y="0"/>
                    </a:lnTo>
                    <a:lnTo>
                      <a:pt x="26" y="10"/>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4" name="Group 476"/>
            <p:cNvGrpSpPr>
              <a:grpSpLocks/>
            </p:cNvGrpSpPr>
            <p:nvPr/>
          </p:nvGrpSpPr>
          <p:grpSpPr bwMode="auto">
            <a:xfrm>
              <a:off x="9434" y="2314"/>
              <a:ext cx="555" cy="352"/>
              <a:chOff x="9434" y="2314"/>
              <a:chExt cx="555" cy="352"/>
            </a:xfrm>
          </p:grpSpPr>
          <p:sp>
            <p:nvSpPr>
              <p:cNvPr id="1235" name="Freeform 477"/>
              <p:cNvSpPr>
                <a:spLocks/>
              </p:cNvSpPr>
              <p:nvPr/>
            </p:nvSpPr>
            <p:spPr bwMode="auto">
              <a:xfrm>
                <a:off x="9434" y="2314"/>
                <a:ext cx="555" cy="352"/>
              </a:xfrm>
              <a:custGeom>
                <a:avLst/>
                <a:gdLst>
                  <a:gd name="T0" fmla="+- 0 9434 9434"/>
                  <a:gd name="T1" fmla="*/ T0 w 555"/>
                  <a:gd name="T2" fmla="+- 0 2345 2314"/>
                  <a:gd name="T3" fmla="*/ 2345 h 352"/>
                  <a:gd name="T4" fmla="+- 0 9434 9434"/>
                  <a:gd name="T5" fmla="*/ T4 w 555"/>
                  <a:gd name="T6" fmla="+- 0 2314 2314"/>
                  <a:gd name="T7" fmla="*/ 2314 h 352"/>
                  <a:gd name="T8" fmla="+- 0 9989 9434"/>
                  <a:gd name="T9" fmla="*/ T8 w 555"/>
                  <a:gd name="T10" fmla="+- 0 2314 2314"/>
                  <a:gd name="T11" fmla="*/ 2314 h 352"/>
                  <a:gd name="T12" fmla="+- 0 9989 9434"/>
                  <a:gd name="T13" fmla="*/ T12 w 555"/>
                  <a:gd name="T14" fmla="+- 0 2667 2314"/>
                  <a:gd name="T15" fmla="*/ 2667 h 352"/>
                </a:gdLst>
                <a:ahLst/>
                <a:cxnLst>
                  <a:cxn ang="0">
                    <a:pos x="T1" y="T3"/>
                  </a:cxn>
                  <a:cxn ang="0">
                    <a:pos x="T5" y="T7"/>
                  </a:cxn>
                  <a:cxn ang="0">
                    <a:pos x="T9" y="T11"/>
                  </a:cxn>
                  <a:cxn ang="0">
                    <a:pos x="T13" y="T15"/>
                  </a:cxn>
                </a:cxnLst>
                <a:rect l="0" t="0" r="r" b="b"/>
                <a:pathLst>
                  <a:path w="555" h="352">
                    <a:moveTo>
                      <a:pt x="0" y="31"/>
                    </a:moveTo>
                    <a:lnTo>
                      <a:pt x="0" y="0"/>
                    </a:lnTo>
                    <a:lnTo>
                      <a:pt x="555" y="0"/>
                    </a:lnTo>
                    <a:lnTo>
                      <a:pt x="555" y="353"/>
                    </a:lnTo>
                  </a:path>
                </a:pathLst>
              </a:custGeom>
              <a:noFill/>
              <a:ln w="5384">
                <a:solidFill>
                  <a:srgbClr val="020303"/>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81" name="TextBox 480"/>
          <p:cNvSpPr txBox="1"/>
          <p:nvPr/>
        </p:nvSpPr>
        <p:spPr>
          <a:xfrm>
            <a:off x="2960851" y="1373888"/>
            <a:ext cx="5342231" cy="3170099"/>
          </a:xfrm>
          <a:prstGeom prst="rect">
            <a:avLst/>
          </a:prstGeom>
          <a:noFill/>
        </p:spPr>
        <p:txBody>
          <a:bodyPr wrap="square" rtlCol="0">
            <a:spAutoFit/>
          </a:bodyPr>
          <a:lstStyle/>
          <a:p>
            <a:r>
              <a:rPr lang="en-US" sz="2000" dirty="0">
                <a:latin typeface="Helvetica"/>
                <a:cs typeface="Helvetica"/>
              </a:rPr>
              <a:t>Jain </a:t>
            </a:r>
            <a:r>
              <a:rPr lang="en-US" sz="2000" i="1" dirty="0">
                <a:latin typeface="Helvetica"/>
                <a:cs typeface="Helvetica"/>
              </a:rPr>
              <a:t>et al </a:t>
            </a:r>
            <a:r>
              <a:rPr lang="en-US" sz="2000" dirty="0">
                <a:latin typeface="Helvetica"/>
                <a:cs typeface="Helvetica"/>
              </a:rPr>
              <a:t>analyzed metabolic consumption and release (CORE) across the NCI-60 cell lines</a:t>
            </a:r>
          </a:p>
          <a:p>
            <a:endParaRPr lang="en-US" sz="2000" dirty="0">
              <a:latin typeface="Helvetica"/>
              <a:cs typeface="Helvetica"/>
            </a:endParaRPr>
          </a:p>
          <a:p>
            <a:r>
              <a:rPr lang="en-US" sz="2000" dirty="0">
                <a:latin typeface="Helvetica"/>
                <a:cs typeface="Helvetica"/>
              </a:rPr>
              <a:t>Quite similar CORE profiles for 111 metabolites</a:t>
            </a:r>
          </a:p>
          <a:p>
            <a:endParaRPr lang="en-US" sz="2000" dirty="0">
              <a:latin typeface="Helvetica"/>
              <a:cs typeface="Helvetica"/>
            </a:endParaRPr>
          </a:p>
          <a:p>
            <a:r>
              <a:rPr lang="en-US" sz="2000" dirty="0">
                <a:latin typeface="Helvetica"/>
                <a:cs typeface="Helvetica"/>
              </a:rPr>
              <a:t>May be reflected by the use of cell lines that may behave differently than tumors in terms of metabolism</a:t>
            </a:r>
          </a:p>
        </p:txBody>
      </p:sp>
      <p:sp>
        <p:nvSpPr>
          <p:cNvPr id="482" name="Rectangle 2"/>
          <p:cNvSpPr txBox="1">
            <a:spLocks noChangeArrowheads="1"/>
          </p:cNvSpPr>
          <p:nvPr/>
        </p:nvSpPr>
        <p:spPr>
          <a:xfrm>
            <a:off x="2955079" y="12978"/>
            <a:ext cx="4845063" cy="1143000"/>
          </a:xfrm>
          <a:prstGeom prst="rect">
            <a:avLst/>
          </a:prstGeom>
        </p:spPr>
        <p:txBody>
          <a:bodyPr/>
          <a:lstStyle/>
          <a:p>
            <a:pPr eaLnBrk="0" hangingPunct="0">
              <a:defRPr/>
            </a:pPr>
            <a:r>
              <a:rPr lang="en-GB" sz="3600" dirty="0">
                <a:latin typeface="Arial" pitchFamily="34" charset="0"/>
                <a:ea typeface="+mj-ea"/>
                <a:cs typeface="Arial" pitchFamily="34" charset="0"/>
              </a:rPr>
              <a:t>Metabolism of Cancer Cell Lines</a:t>
            </a:r>
          </a:p>
        </p:txBody>
      </p:sp>
      <p:sp>
        <p:nvSpPr>
          <p:cNvPr id="483"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Jain</a:t>
            </a:r>
            <a:r>
              <a:rPr lang="da-DK" i="1" dirty="0">
                <a:solidFill>
                  <a:schemeClr val="bg1"/>
                </a:solidFill>
                <a:latin typeface="Garamond" pitchFamily="18" charset="0"/>
                <a:cs typeface="Times New Roman" pitchFamily="18" charset="0"/>
              </a:rPr>
              <a:t> et al. (2012) Science </a:t>
            </a:r>
            <a:r>
              <a:rPr lang="en-GB" b="1" dirty="0">
                <a:solidFill>
                  <a:schemeClr val="bg1"/>
                </a:solidFill>
                <a:latin typeface="Garamond" pitchFamily="18" charset="0"/>
                <a:cs typeface="Times New Roman" pitchFamily="18" charset="0"/>
              </a:rPr>
              <a:t>336</a:t>
            </a:r>
            <a:r>
              <a:rPr lang="en-GB" dirty="0">
                <a:solidFill>
                  <a:schemeClr val="bg1"/>
                </a:solidFill>
                <a:latin typeface="Garamond" pitchFamily="18" charset="0"/>
                <a:cs typeface="Times New Roman" pitchFamily="18" charset="0"/>
              </a:rPr>
              <a:t>:1040-1044</a:t>
            </a:r>
            <a:endParaRPr lang="en-GB" i="1" dirty="0">
              <a:solidFill>
                <a:schemeClr val="bg1"/>
              </a:solidFill>
              <a:latin typeface="Garamond" pitchFamily="18" charset="0"/>
            </a:endParaRPr>
          </a:p>
        </p:txBody>
      </p:sp>
      <p:sp>
        <p:nvSpPr>
          <p:cNvPr id="48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70</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943774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559" y="1258928"/>
            <a:ext cx="8324272" cy="707886"/>
          </a:xfrm>
          <a:prstGeom prst="rect">
            <a:avLst/>
          </a:prstGeom>
          <a:noFill/>
        </p:spPr>
        <p:txBody>
          <a:bodyPr wrap="square" rtlCol="0">
            <a:spAutoFit/>
          </a:bodyPr>
          <a:lstStyle/>
          <a:p>
            <a:r>
              <a:rPr lang="en-US" sz="2000" dirty="0">
                <a:latin typeface="Helvetica"/>
                <a:cs typeface="Helvetica"/>
              </a:rPr>
              <a:t>We identified reporter metabolites using </a:t>
            </a:r>
            <a:r>
              <a:rPr lang="en-US" sz="2000" i="1" dirty="0">
                <a:latin typeface="Helvetica"/>
                <a:cs typeface="Helvetica"/>
              </a:rPr>
              <a:t>iHuman3668</a:t>
            </a:r>
            <a:r>
              <a:rPr lang="en-US" sz="2000" dirty="0">
                <a:latin typeface="Helvetica"/>
                <a:cs typeface="Helvetica"/>
              </a:rPr>
              <a:t>. Was done for low tumor stage and high tumor stage cancers individually</a:t>
            </a:r>
          </a:p>
        </p:txBody>
      </p:sp>
      <p:pic>
        <p:nvPicPr>
          <p:cNvPr id="3" name="Picture 2" descr="KIRC_TS_repMets.png"/>
          <p:cNvPicPr>
            <a:picLocks noChangeAspect="1"/>
          </p:cNvPicPr>
          <p:nvPr/>
        </p:nvPicPr>
        <p:blipFill rotWithShape="1">
          <a:blip r:embed="rId3">
            <a:extLst>
              <a:ext uri="{28A0092B-C50C-407E-A947-70E740481C1C}">
                <a14:useLocalDpi xmlns:a14="http://schemas.microsoft.com/office/drawing/2010/main" val="0"/>
              </a:ext>
            </a:extLst>
          </a:blip>
          <a:srcRect l="7705" b="9940"/>
          <a:stretch/>
        </p:blipFill>
        <p:spPr>
          <a:xfrm>
            <a:off x="935277" y="2188390"/>
            <a:ext cx="3753777" cy="4043185"/>
          </a:xfrm>
          <a:prstGeom prst="rect">
            <a:avLst/>
          </a:prstGeom>
        </p:spPr>
      </p:pic>
      <p:sp>
        <p:nvSpPr>
          <p:cNvPr id="13" name="TextBox 12"/>
          <p:cNvSpPr txBox="1"/>
          <p:nvPr/>
        </p:nvSpPr>
        <p:spPr>
          <a:xfrm>
            <a:off x="1778301" y="2188390"/>
            <a:ext cx="2204633" cy="338554"/>
          </a:xfrm>
          <a:prstGeom prst="rect">
            <a:avLst/>
          </a:prstGeom>
          <a:solidFill>
            <a:srgbClr val="FFFFFF"/>
          </a:solidFill>
        </p:spPr>
        <p:txBody>
          <a:bodyPr wrap="square" rtlCol="0">
            <a:spAutoFit/>
          </a:bodyPr>
          <a:lstStyle/>
          <a:p>
            <a:r>
              <a:rPr lang="en-US" sz="1600" u="sng" dirty="0">
                <a:latin typeface="Helvetica"/>
                <a:cs typeface="Helvetica"/>
              </a:rPr>
              <a:t>Reporter metabolites</a:t>
            </a:r>
          </a:p>
        </p:txBody>
      </p:sp>
      <p:sp>
        <p:nvSpPr>
          <p:cNvPr id="14" name="TextBox 13"/>
          <p:cNvSpPr txBox="1"/>
          <p:nvPr/>
        </p:nvSpPr>
        <p:spPr>
          <a:xfrm>
            <a:off x="448792" y="2609545"/>
            <a:ext cx="702648" cy="1600438"/>
          </a:xfrm>
          <a:prstGeom prst="rect">
            <a:avLst/>
          </a:prstGeom>
          <a:solidFill>
            <a:srgbClr val="FFFFFF"/>
          </a:solidFill>
        </p:spPr>
        <p:txBody>
          <a:bodyPr wrap="square" rtlCol="0">
            <a:spAutoFit/>
          </a:bodyPr>
          <a:lstStyle/>
          <a:p>
            <a:r>
              <a:rPr lang="en-US" sz="1400" dirty="0">
                <a:latin typeface="Helvetica"/>
                <a:cs typeface="Helvetica"/>
              </a:rPr>
              <a:t>Low Tumor Stage</a:t>
            </a:r>
          </a:p>
          <a:p>
            <a:endParaRPr lang="en-US" sz="1400" dirty="0">
              <a:latin typeface="Helvetica"/>
              <a:cs typeface="Helvetica"/>
            </a:endParaRPr>
          </a:p>
          <a:p>
            <a:r>
              <a:rPr lang="en-US" sz="1400" dirty="0">
                <a:latin typeface="Helvetica"/>
                <a:cs typeface="Helvetica"/>
              </a:rPr>
              <a:t>High</a:t>
            </a:r>
          </a:p>
          <a:p>
            <a:r>
              <a:rPr lang="en-US" sz="1400" dirty="0">
                <a:latin typeface="Helvetica"/>
                <a:cs typeface="Helvetica"/>
              </a:rPr>
              <a:t>Tumor</a:t>
            </a:r>
          </a:p>
          <a:p>
            <a:r>
              <a:rPr lang="en-US" sz="1400" dirty="0">
                <a:latin typeface="Helvetica"/>
                <a:cs typeface="Helvetica"/>
              </a:rPr>
              <a:t>Stage</a:t>
            </a:r>
          </a:p>
        </p:txBody>
      </p:sp>
      <p:pic>
        <p:nvPicPr>
          <p:cNvPr id="62" name="Picture 61" descr="Screen Shot 2012-11-27 at 18.57.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054" y="2862413"/>
            <a:ext cx="4362804" cy="1878507"/>
          </a:xfrm>
          <a:prstGeom prst="rect">
            <a:avLst/>
          </a:prstGeom>
        </p:spPr>
      </p:pic>
      <p:sp>
        <p:nvSpPr>
          <p:cNvPr id="63" name="Freeform 62"/>
          <p:cNvSpPr/>
          <p:nvPr/>
        </p:nvSpPr>
        <p:spPr>
          <a:xfrm>
            <a:off x="2774048" y="4251487"/>
            <a:ext cx="2900141" cy="1404197"/>
          </a:xfrm>
          <a:custGeom>
            <a:avLst/>
            <a:gdLst>
              <a:gd name="connsiteX0" fmla="*/ 0 w 2900141"/>
              <a:gd name="connsiteY0" fmla="*/ 468384 h 1404197"/>
              <a:gd name="connsiteX1" fmla="*/ 621459 w 2900141"/>
              <a:gd name="connsiteY1" fmla="*/ 1396145 h 1404197"/>
              <a:gd name="connsiteX2" fmla="*/ 2900141 w 2900141"/>
              <a:gd name="connsiteY2" fmla="*/ 0 h 1404197"/>
            </a:gdLst>
            <a:ahLst/>
            <a:cxnLst>
              <a:cxn ang="0">
                <a:pos x="connsiteX0" y="connsiteY0"/>
              </a:cxn>
              <a:cxn ang="0">
                <a:pos x="connsiteX1" y="connsiteY1"/>
              </a:cxn>
              <a:cxn ang="0">
                <a:pos x="connsiteX2" y="connsiteY2"/>
              </a:cxn>
            </a:cxnLst>
            <a:rect l="l" t="t" r="r" b="b"/>
            <a:pathLst>
              <a:path w="2900141" h="1404197">
                <a:moveTo>
                  <a:pt x="0" y="468384"/>
                </a:moveTo>
                <a:cubicBezTo>
                  <a:pt x="69051" y="971296"/>
                  <a:pt x="138102" y="1474209"/>
                  <a:pt x="621459" y="1396145"/>
                </a:cubicBezTo>
                <a:cubicBezTo>
                  <a:pt x="1104816" y="1318081"/>
                  <a:pt x="2002478" y="659040"/>
                  <a:pt x="2900141" y="0"/>
                </a:cubicBezTo>
              </a:path>
            </a:pathLst>
          </a:custGeom>
          <a:ln>
            <a:solidFill>
              <a:srgbClr val="000000"/>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a:off x="2692988" y="4719871"/>
            <a:ext cx="107179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852980" y="2523859"/>
            <a:ext cx="4094747" cy="369332"/>
          </a:xfrm>
          <a:prstGeom prst="rect">
            <a:avLst/>
          </a:prstGeom>
          <a:solidFill>
            <a:srgbClr val="FFFFFF"/>
          </a:solidFill>
        </p:spPr>
        <p:txBody>
          <a:bodyPr wrap="square" rtlCol="0">
            <a:spAutoFit/>
          </a:bodyPr>
          <a:lstStyle/>
          <a:p>
            <a:pPr algn="ctr"/>
            <a:r>
              <a:rPr lang="en-US" i="1" dirty="0">
                <a:latin typeface="Arial"/>
                <a:cs typeface="Arial"/>
              </a:rPr>
              <a:t>Glycine and THF metabolism</a:t>
            </a:r>
          </a:p>
        </p:txBody>
      </p:sp>
      <p:sp>
        <p:nvSpPr>
          <p:cNvPr id="12" name="Rectangle 2"/>
          <p:cNvSpPr txBox="1">
            <a:spLocks noChangeArrowheads="1"/>
          </p:cNvSpPr>
          <p:nvPr/>
        </p:nvSpPr>
        <p:spPr>
          <a:xfrm>
            <a:off x="250559" y="12978"/>
            <a:ext cx="7549584" cy="1143000"/>
          </a:xfrm>
          <a:prstGeom prst="rect">
            <a:avLst/>
          </a:prstGeom>
        </p:spPr>
        <p:txBody>
          <a:bodyPr/>
          <a:lstStyle/>
          <a:p>
            <a:pPr eaLnBrk="0" hangingPunct="0">
              <a:defRPr/>
            </a:pPr>
            <a:r>
              <a:rPr lang="en-GB" sz="3600" dirty="0">
                <a:latin typeface="Arial" pitchFamily="34" charset="0"/>
                <a:ea typeface="+mj-ea"/>
                <a:cs typeface="Arial" pitchFamily="34" charset="0"/>
              </a:rPr>
              <a:t>Transcriptionally Regulated Hot-Spots in Metabolism</a:t>
            </a:r>
          </a:p>
        </p:txBody>
      </p:sp>
      <p:pic>
        <p:nvPicPr>
          <p:cNvPr id="15" name="Picture 14" descr="Screen Shot 2012-11-27 at 19.36.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059" y="4898587"/>
            <a:ext cx="3600000" cy="1293298"/>
          </a:xfrm>
          <a:prstGeom prst="rect">
            <a:avLst/>
          </a:prstGeom>
        </p:spPr>
      </p:pic>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71</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59666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6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LowTS_GlycineInKIRC.png"/>
          <p:cNvPicPr>
            <a:picLocks noGrp="1" noChangeAspect="1"/>
          </p:cNvPicPr>
          <p:nvPr>
            <p:ph idx="1"/>
          </p:nvPr>
        </p:nvPicPr>
        <p:blipFill>
          <a:blip r:embed="rId3">
            <a:extLst>
              <a:ext uri="{28A0092B-C50C-407E-A947-70E740481C1C}">
                <a14:useLocalDpi xmlns:a14="http://schemas.microsoft.com/office/drawing/2010/main" val="0"/>
              </a:ext>
            </a:extLst>
          </a:blip>
          <a:srcRect t="-4631" b="-4631"/>
          <a:stretch>
            <a:fillRect/>
          </a:stretch>
        </p:blipFill>
        <p:spPr>
          <a:xfrm>
            <a:off x="577651" y="826761"/>
            <a:ext cx="8229600" cy="4525963"/>
          </a:xfrm>
        </p:spPr>
      </p:pic>
      <p:grpSp>
        <p:nvGrpSpPr>
          <p:cNvPr id="7" name="Group 6"/>
          <p:cNvGrpSpPr/>
          <p:nvPr/>
        </p:nvGrpSpPr>
        <p:grpSpPr>
          <a:xfrm>
            <a:off x="-166287" y="667658"/>
            <a:ext cx="9360488" cy="5096342"/>
            <a:chOff x="-431171" y="1233767"/>
            <a:chExt cx="9371055" cy="5264478"/>
          </a:xfrm>
        </p:grpSpPr>
        <p:sp>
          <p:nvSpPr>
            <p:cNvPr id="8" name="Oval 7"/>
            <p:cNvSpPr/>
            <p:nvPr/>
          </p:nvSpPr>
          <p:spPr>
            <a:xfrm>
              <a:off x="-34829" y="2682968"/>
              <a:ext cx="8358290" cy="3647931"/>
            </a:xfrm>
            <a:prstGeom prst="ellipse">
              <a:avLst/>
            </a:prstGeom>
            <a:solidFill>
              <a:srgbClr val="008000">
                <a:alpha val="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 name="Group 8"/>
            <p:cNvGrpSpPr/>
            <p:nvPr/>
          </p:nvGrpSpPr>
          <p:grpSpPr>
            <a:xfrm>
              <a:off x="-431171" y="1233767"/>
              <a:ext cx="9371055" cy="5264478"/>
              <a:chOff x="-431171" y="1233767"/>
              <a:chExt cx="9371055" cy="5264478"/>
            </a:xfrm>
          </p:grpSpPr>
          <p:grpSp>
            <p:nvGrpSpPr>
              <p:cNvPr id="10" name="Group 9"/>
              <p:cNvGrpSpPr/>
              <p:nvPr/>
            </p:nvGrpSpPr>
            <p:grpSpPr>
              <a:xfrm>
                <a:off x="-431171" y="1233767"/>
                <a:ext cx="9371055" cy="5264478"/>
                <a:chOff x="-431171" y="1233767"/>
                <a:chExt cx="9371055" cy="5264478"/>
              </a:xfrm>
            </p:grpSpPr>
            <p:sp>
              <p:nvSpPr>
                <p:cNvPr id="14" name="Oval 13"/>
                <p:cNvSpPr/>
                <p:nvPr/>
              </p:nvSpPr>
              <p:spPr>
                <a:xfrm>
                  <a:off x="5129369" y="2985234"/>
                  <a:ext cx="2523620" cy="351301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5" name="Group 14"/>
                <p:cNvGrpSpPr/>
                <p:nvPr/>
              </p:nvGrpSpPr>
              <p:grpSpPr>
                <a:xfrm>
                  <a:off x="-431171" y="1233767"/>
                  <a:ext cx="9371055" cy="4892396"/>
                  <a:chOff x="-431171" y="1233767"/>
                  <a:chExt cx="9371055" cy="4892396"/>
                </a:xfrm>
              </p:grpSpPr>
              <p:sp>
                <p:nvSpPr>
                  <p:cNvPr id="16" name="Oval 15"/>
                  <p:cNvSpPr/>
                  <p:nvPr/>
                </p:nvSpPr>
                <p:spPr>
                  <a:xfrm>
                    <a:off x="-431171" y="3510833"/>
                    <a:ext cx="2387714" cy="2499881"/>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7" name="Group 16"/>
                  <p:cNvGrpSpPr/>
                  <p:nvPr/>
                </p:nvGrpSpPr>
                <p:grpSpPr>
                  <a:xfrm>
                    <a:off x="-189681" y="1233767"/>
                    <a:ext cx="9129565" cy="4892396"/>
                    <a:chOff x="-189681" y="1233767"/>
                    <a:chExt cx="9129565" cy="4892396"/>
                  </a:xfrm>
                </p:grpSpPr>
                <p:sp>
                  <p:nvSpPr>
                    <p:cNvPr id="18" name="Oval 17"/>
                    <p:cNvSpPr/>
                    <p:nvPr/>
                  </p:nvSpPr>
                  <p:spPr>
                    <a:xfrm>
                      <a:off x="-189681" y="2260893"/>
                      <a:ext cx="2387714" cy="2499881"/>
                    </a:xfrm>
                    <a:prstGeom prst="ellipse">
                      <a:avLst/>
                    </a:prstGeom>
                    <a:solidFill>
                      <a:srgbClr val="FF0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9" name="Group 18"/>
                    <p:cNvGrpSpPr/>
                    <p:nvPr/>
                  </p:nvGrpSpPr>
                  <p:grpSpPr>
                    <a:xfrm>
                      <a:off x="618192" y="1233767"/>
                      <a:ext cx="8321692" cy="4892396"/>
                      <a:chOff x="618192" y="1233767"/>
                      <a:chExt cx="8321692" cy="4892396"/>
                    </a:xfrm>
                  </p:grpSpPr>
                  <p:sp>
                    <p:nvSpPr>
                      <p:cNvPr id="20" name="Oval 19"/>
                      <p:cNvSpPr/>
                      <p:nvPr/>
                    </p:nvSpPr>
                    <p:spPr>
                      <a:xfrm>
                        <a:off x="2350432"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Oval 20"/>
                      <p:cNvSpPr/>
                      <p:nvPr/>
                    </p:nvSpPr>
                    <p:spPr>
                      <a:xfrm>
                        <a:off x="878146"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Oval 21"/>
                      <p:cNvSpPr/>
                      <p:nvPr/>
                    </p:nvSpPr>
                    <p:spPr>
                      <a:xfrm>
                        <a:off x="4028550" y="336358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Oval 22"/>
                      <p:cNvSpPr/>
                      <p:nvPr/>
                    </p:nvSpPr>
                    <p:spPr>
                      <a:xfrm>
                        <a:off x="6552170" y="3510834"/>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Oval 23"/>
                      <p:cNvSpPr/>
                      <p:nvPr/>
                    </p:nvSpPr>
                    <p:spPr>
                      <a:xfrm>
                        <a:off x="618192" y="2260893"/>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Oval 24"/>
                      <p:cNvSpPr/>
                      <p:nvPr/>
                    </p:nvSpPr>
                    <p:spPr>
                      <a:xfrm>
                        <a:off x="4779039" y="181819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Oval 25"/>
                      <p:cNvSpPr/>
                      <p:nvPr/>
                    </p:nvSpPr>
                    <p:spPr>
                      <a:xfrm>
                        <a:off x="3752099" y="2632421"/>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Oval 26"/>
                      <p:cNvSpPr/>
                      <p:nvPr/>
                    </p:nvSpPr>
                    <p:spPr>
                      <a:xfrm>
                        <a:off x="3294729" y="1233767"/>
                        <a:ext cx="2653254" cy="2827957"/>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Freeform 27"/>
                      <p:cNvSpPr/>
                      <p:nvPr/>
                    </p:nvSpPr>
                    <p:spPr>
                      <a:xfrm rot="20292869">
                        <a:off x="950190" y="3992909"/>
                        <a:ext cx="345702" cy="1577843"/>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380375"/>
                          <a:gd name="connsiteY0" fmla="*/ 3799286 h 3799285"/>
                          <a:gd name="connsiteX1" fmla="*/ 380032 w 380375"/>
                          <a:gd name="connsiteY1" fmla="*/ 1110029 h 3799285"/>
                          <a:gd name="connsiteX2" fmla="*/ 73407 w 380375"/>
                          <a:gd name="connsiteY2" fmla="*/ 1 h 3799285"/>
                        </a:gdLst>
                        <a:ahLst/>
                        <a:cxnLst>
                          <a:cxn ang="0">
                            <a:pos x="connsiteX0" y="connsiteY0"/>
                          </a:cxn>
                          <a:cxn ang="0">
                            <a:pos x="connsiteX1" y="connsiteY1"/>
                          </a:cxn>
                          <a:cxn ang="0">
                            <a:pos x="connsiteX2" y="connsiteY2"/>
                          </a:cxn>
                        </a:cxnLst>
                        <a:rect l="l" t="t" r="r" b="b"/>
                        <a:pathLst>
                          <a:path w="380375" h="3799285">
                            <a:moveTo>
                              <a:pt x="0" y="3799286"/>
                            </a:moveTo>
                            <a:cubicBezTo>
                              <a:pt x="185632" y="3369939"/>
                              <a:pt x="367798" y="1743243"/>
                              <a:pt x="380032" y="1110029"/>
                            </a:cubicBezTo>
                            <a:cubicBezTo>
                              <a:pt x="392266" y="476815"/>
                              <a:pt x="73407" y="1"/>
                              <a:pt x="73407" y="1"/>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3232689">
                        <a:off x="791712" y="3018948"/>
                        <a:ext cx="947510" cy="1206588"/>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427150 w 919453"/>
                          <a:gd name="connsiteY0" fmla="*/ 2653642 h 2653642"/>
                          <a:gd name="connsiteX1" fmla="*/ 909644 w 919453"/>
                          <a:gd name="connsiteY1" fmla="*/ 1540302 h 2653642"/>
                          <a:gd name="connsiteX2" fmla="*/ 0 w 919453"/>
                          <a:gd name="connsiteY2" fmla="*/ 0 h 2653642"/>
                          <a:gd name="connsiteX0" fmla="*/ 491176 w 986044"/>
                          <a:gd name="connsiteY0" fmla="*/ 2905339 h 2905339"/>
                          <a:gd name="connsiteX1" fmla="*/ 973670 w 986044"/>
                          <a:gd name="connsiteY1" fmla="*/ 1791999 h 2905339"/>
                          <a:gd name="connsiteX2" fmla="*/ 0 w 986044"/>
                          <a:gd name="connsiteY2" fmla="*/ 0 h 2905339"/>
                          <a:gd name="connsiteX0" fmla="*/ 491176 w 1030774"/>
                          <a:gd name="connsiteY0" fmla="*/ 2905339 h 2905339"/>
                          <a:gd name="connsiteX1" fmla="*/ 1019635 w 1030774"/>
                          <a:gd name="connsiteY1" fmla="*/ 1790688 h 2905339"/>
                          <a:gd name="connsiteX2" fmla="*/ 0 w 1030774"/>
                          <a:gd name="connsiteY2" fmla="*/ 0 h 2905339"/>
                          <a:gd name="connsiteX0" fmla="*/ 491176 w 1042541"/>
                          <a:gd name="connsiteY0" fmla="*/ 2905339 h 2905339"/>
                          <a:gd name="connsiteX1" fmla="*/ 1019635 w 1042541"/>
                          <a:gd name="connsiteY1" fmla="*/ 1790688 h 2905339"/>
                          <a:gd name="connsiteX2" fmla="*/ 0 w 1042541"/>
                          <a:gd name="connsiteY2" fmla="*/ 0 h 2905339"/>
                        </a:gdLst>
                        <a:ahLst/>
                        <a:cxnLst>
                          <a:cxn ang="0">
                            <a:pos x="connsiteX0" y="connsiteY0"/>
                          </a:cxn>
                          <a:cxn ang="0">
                            <a:pos x="connsiteX1" y="connsiteY1"/>
                          </a:cxn>
                          <a:cxn ang="0">
                            <a:pos x="connsiteX2" y="connsiteY2"/>
                          </a:cxn>
                        </a:cxnLst>
                        <a:rect l="l" t="t" r="r" b="b"/>
                        <a:pathLst>
                          <a:path w="1042541" h="2905339">
                            <a:moveTo>
                              <a:pt x="491176" y="2905339"/>
                            </a:moveTo>
                            <a:cubicBezTo>
                              <a:pt x="712655" y="2705334"/>
                              <a:pt x="1146861" y="2173013"/>
                              <a:pt x="1019635" y="1790688"/>
                            </a:cubicBezTo>
                            <a:cubicBezTo>
                              <a:pt x="892409" y="1408363"/>
                              <a:pt x="0" y="0"/>
                              <a:pt x="0" y="0"/>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4371120" y="2354868"/>
                        <a:ext cx="422649" cy="1255816"/>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0 w 721248"/>
                          <a:gd name="connsiteY0" fmla="*/ 3083452 h 3083452"/>
                          <a:gd name="connsiteX1" fmla="*/ 718745 w 721248"/>
                          <a:gd name="connsiteY1" fmla="*/ 1500586 h 3083452"/>
                          <a:gd name="connsiteX2" fmla="*/ 253706 w 721248"/>
                          <a:gd name="connsiteY2" fmla="*/ 0 h 3083452"/>
                          <a:gd name="connsiteX0" fmla="*/ 354 w 465039"/>
                          <a:gd name="connsiteY0" fmla="*/ 3023876 h 3023876"/>
                          <a:gd name="connsiteX1" fmla="*/ 465039 w 465039"/>
                          <a:gd name="connsiteY1" fmla="*/ 1500586 h 3023876"/>
                          <a:gd name="connsiteX2" fmla="*/ 0 w 465039"/>
                          <a:gd name="connsiteY2" fmla="*/ 0 h 3023876"/>
                        </a:gdLst>
                        <a:ahLst/>
                        <a:cxnLst>
                          <a:cxn ang="0">
                            <a:pos x="connsiteX0" y="connsiteY0"/>
                          </a:cxn>
                          <a:cxn ang="0">
                            <a:pos x="connsiteX1" y="connsiteY1"/>
                          </a:cxn>
                          <a:cxn ang="0">
                            <a:pos x="connsiteX2" y="connsiteY2"/>
                          </a:cxn>
                        </a:cxnLst>
                        <a:rect l="l" t="t" r="r" b="b"/>
                        <a:pathLst>
                          <a:path w="465039" h="3023876">
                            <a:moveTo>
                              <a:pt x="354" y="3023876"/>
                            </a:moveTo>
                            <a:cubicBezTo>
                              <a:pt x="221833" y="2823871"/>
                              <a:pt x="465098" y="2004565"/>
                              <a:pt x="465039" y="1500586"/>
                            </a:cubicBezTo>
                            <a:cubicBezTo>
                              <a:pt x="464980" y="996607"/>
                              <a:pt x="0" y="0"/>
                              <a:pt x="0" y="0"/>
                            </a:cubicBezTo>
                          </a:path>
                        </a:pathLst>
                      </a:custGeom>
                      <a:noFill/>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Curved Connector 30"/>
                      <p:cNvCxnSpPr/>
                      <p:nvPr/>
                    </p:nvCxnSpPr>
                    <p:spPr>
                      <a:xfrm rot="5400000">
                        <a:off x="597643" y="3708785"/>
                        <a:ext cx="1743975" cy="12700"/>
                      </a:xfrm>
                      <a:prstGeom prst="curvedConnector3">
                        <a:avLst>
                          <a:gd name="adj1" fmla="val 49527"/>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rot="10800000">
                        <a:off x="1698910" y="4864507"/>
                        <a:ext cx="934955"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rot="10800000" flipV="1">
                        <a:off x="3085533" y="4626487"/>
                        <a:ext cx="105514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4" name="Curved Connector 33"/>
                      <p:cNvCxnSpPr/>
                      <p:nvPr/>
                    </p:nvCxnSpPr>
                    <p:spPr>
                      <a:xfrm rot="10800000" flipV="1">
                        <a:off x="3085533" y="4879976"/>
                        <a:ext cx="1055147" cy="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5" name="Freeform 34"/>
                      <p:cNvSpPr/>
                      <p:nvPr/>
                    </p:nvSpPr>
                    <p:spPr>
                      <a:xfrm>
                        <a:off x="3085530" y="4879976"/>
                        <a:ext cx="426289" cy="363446"/>
                      </a:xfrm>
                      <a:custGeom>
                        <a:avLst/>
                        <a:gdLst>
                          <a:gd name="connsiteX0" fmla="*/ 426289 w 426289"/>
                          <a:gd name="connsiteY0" fmla="*/ 0 h 363446"/>
                          <a:gd name="connsiteX1" fmla="*/ 1604 w 426289"/>
                          <a:gd name="connsiteY1" fmla="*/ 155179 h 363446"/>
                          <a:gd name="connsiteX2" fmla="*/ 271115 w 426289"/>
                          <a:gd name="connsiteY2" fmla="*/ 363446 h 363446"/>
                        </a:gdLst>
                        <a:ahLst/>
                        <a:cxnLst>
                          <a:cxn ang="0">
                            <a:pos x="connsiteX0" y="connsiteY0"/>
                          </a:cxn>
                          <a:cxn ang="0">
                            <a:pos x="connsiteX1" y="connsiteY1"/>
                          </a:cxn>
                          <a:cxn ang="0">
                            <a:pos x="connsiteX2" y="connsiteY2"/>
                          </a:cxn>
                        </a:cxnLst>
                        <a:rect l="l" t="t" r="r" b="b"/>
                        <a:pathLst>
                          <a:path w="426289" h="363446">
                            <a:moveTo>
                              <a:pt x="426289" y="0"/>
                            </a:moveTo>
                            <a:cubicBezTo>
                              <a:pt x="226877" y="47302"/>
                              <a:pt x="27466" y="94605"/>
                              <a:pt x="1604" y="155179"/>
                            </a:cubicBezTo>
                            <a:cubicBezTo>
                              <a:pt x="-24258" y="215753"/>
                              <a:pt x="271115" y="363446"/>
                              <a:pt x="271115" y="363446"/>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712714" y="4866116"/>
                        <a:ext cx="1361806" cy="359363"/>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Lst>
                        <a:ahLst/>
                        <a:cxnLst>
                          <a:cxn ang="0">
                            <a:pos x="connsiteX0" y="connsiteY0"/>
                          </a:cxn>
                          <a:cxn ang="0">
                            <a:pos x="connsiteX1" y="connsiteY1"/>
                          </a:cxn>
                          <a:cxn ang="0">
                            <a:pos x="connsiteX2" y="connsiteY2"/>
                          </a:cxn>
                        </a:cxnLst>
                        <a:rect l="l" t="t" r="r" b="b"/>
                        <a:pathLst>
                          <a:path w="1361806" h="359363">
                            <a:moveTo>
                              <a:pt x="430766" y="0"/>
                            </a:moveTo>
                            <a:cubicBezTo>
                              <a:pt x="231354" y="47302"/>
                              <a:pt x="-116424" y="127955"/>
                              <a:pt x="38749" y="187849"/>
                            </a:cubicBezTo>
                            <a:cubicBezTo>
                              <a:pt x="193922" y="247743"/>
                              <a:pt x="1361806" y="359363"/>
                              <a:pt x="1361806" y="359363"/>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Curved Connector 36"/>
                      <p:cNvCxnSpPr/>
                      <p:nvPr/>
                    </p:nvCxnSpPr>
                    <p:spPr>
                      <a:xfrm rot="10800000">
                        <a:off x="1698909" y="4634352"/>
                        <a:ext cx="934957" cy="2992"/>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rot="15965180">
                        <a:off x="1916724" y="3820374"/>
                        <a:ext cx="1152362" cy="484200"/>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rot="10976096" flipH="1">
                        <a:off x="1492483" y="3397617"/>
                        <a:ext cx="1021226" cy="427859"/>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Curved Connector 39"/>
                      <p:cNvCxnSpPr/>
                      <p:nvPr/>
                    </p:nvCxnSpPr>
                    <p:spPr>
                      <a:xfrm rot="10800000" flipV="1">
                        <a:off x="3954535" y="3733468"/>
                        <a:ext cx="2011472"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1" name="Freeform 40"/>
                      <p:cNvSpPr/>
                      <p:nvPr/>
                    </p:nvSpPr>
                    <p:spPr>
                      <a:xfrm rot="3015540" flipH="1">
                        <a:off x="3167363" y="2879354"/>
                        <a:ext cx="1373398" cy="1267714"/>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Lst>
                        <a:ahLst/>
                        <a:cxnLst>
                          <a:cxn ang="0">
                            <a:pos x="connsiteX0" y="connsiteY0"/>
                          </a:cxn>
                          <a:cxn ang="0">
                            <a:pos x="connsiteX1" y="connsiteY1"/>
                          </a:cxn>
                          <a:cxn ang="0">
                            <a:pos x="connsiteX2" y="connsiteY2"/>
                          </a:cxn>
                        </a:cxnLst>
                        <a:rect l="l" t="t" r="r" b="b"/>
                        <a:pathLst>
                          <a:path w="2860944" h="1325407">
                            <a:moveTo>
                              <a:pt x="491416" y="0"/>
                            </a:moveTo>
                            <a:cubicBezTo>
                              <a:pt x="292004" y="47302"/>
                              <a:pt x="-255201" y="15153"/>
                              <a:pt x="139720" y="236054"/>
                            </a:cubicBezTo>
                            <a:cubicBezTo>
                              <a:pt x="534641" y="456955"/>
                              <a:pt x="2860944" y="1325407"/>
                              <a:pt x="2860944" y="132540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Curved Connector 41"/>
                      <p:cNvCxnSpPr/>
                      <p:nvPr/>
                    </p:nvCxnSpPr>
                    <p:spPr>
                      <a:xfrm rot="10800000" flipV="1">
                        <a:off x="5030595" y="4760772"/>
                        <a:ext cx="482145"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rot="4956717" flipH="1">
                        <a:off x="4596261" y="3312265"/>
                        <a:ext cx="951950" cy="1997882"/>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 name="connsiteX0" fmla="*/ 1234676 w 2754851"/>
                          <a:gd name="connsiteY0" fmla="*/ 0 h 2022142"/>
                          <a:gd name="connsiteX1" fmla="*/ 33627 w 2754851"/>
                          <a:gd name="connsiteY1" fmla="*/ 932789 h 2022142"/>
                          <a:gd name="connsiteX2" fmla="*/ 2754851 w 2754851"/>
                          <a:gd name="connsiteY2" fmla="*/ 2022142 h 2022142"/>
                          <a:gd name="connsiteX0" fmla="*/ 1208018 w 1836154"/>
                          <a:gd name="connsiteY0" fmla="*/ 0 h 2088805"/>
                          <a:gd name="connsiteX1" fmla="*/ 6969 w 1836154"/>
                          <a:gd name="connsiteY1" fmla="*/ 932789 h 2088805"/>
                          <a:gd name="connsiteX2" fmla="*/ 1836154 w 1836154"/>
                          <a:gd name="connsiteY2" fmla="*/ 2088805 h 2088805"/>
                          <a:gd name="connsiteX0" fmla="*/ 1354884 w 1983020"/>
                          <a:gd name="connsiteY0" fmla="*/ 0 h 2088805"/>
                          <a:gd name="connsiteX1" fmla="*/ 6195 w 1983020"/>
                          <a:gd name="connsiteY1" fmla="*/ 826160 h 2088805"/>
                          <a:gd name="connsiteX2" fmla="*/ 1983020 w 1983020"/>
                          <a:gd name="connsiteY2" fmla="*/ 2088805 h 2088805"/>
                        </a:gdLst>
                        <a:ahLst/>
                        <a:cxnLst>
                          <a:cxn ang="0">
                            <a:pos x="connsiteX0" y="connsiteY0"/>
                          </a:cxn>
                          <a:cxn ang="0">
                            <a:pos x="connsiteX1" y="connsiteY1"/>
                          </a:cxn>
                          <a:cxn ang="0">
                            <a:pos x="connsiteX2" y="connsiteY2"/>
                          </a:cxn>
                        </a:cxnLst>
                        <a:rect l="l" t="t" r="r" b="b"/>
                        <a:pathLst>
                          <a:path w="1983020" h="2088805">
                            <a:moveTo>
                              <a:pt x="1354884" y="0"/>
                            </a:moveTo>
                            <a:cubicBezTo>
                              <a:pt x="1155472" y="47302"/>
                              <a:pt x="-98494" y="478026"/>
                              <a:pt x="6195" y="826160"/>
                            </a:cubicBezTo>
                            <a:cubicBezTo>
                              <a:pt x="110884" y="1174294"/>
                              <a:pt x="1983020" y="2088805"/>
                              <a:pt x="1983020" y="2088805"/>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Curved Connector 43"/>
                      <p:cNvCxnSpPr/>
                      <p:nvPr/>
                    </p:nvCxnSpPr>
                    <p:spPr>
                      <a:xfrm rot="10800000" flipV="1">
                        <a:off x="6059639" y="4760771"/>
                        <a:ext cx="665903" cy="3"/>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rot="5400000">
                        <a:off x="5513596" y="3138239"/>
                        <a:ext cx="11165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V="1">
                        <a:off x="1086215" y="4760771"/>
                        <a:ext cx="155174" cy="635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7" name="Curved Connector 46"/>
                      <p:cNvCxnSpPr/>
                      <p:nvPr/>
                    </p:nvCxnSpPr>
                    <p:spPr>
                      <a:xfrm rot="5400000">
                        <a:off x="4139269" y="2770182"/>
                        <a:ext cx="9094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8" name="Curved Connector 47"/>
                      <p:cNvCxnSpPr/>
                      <p:nvPr/>
                    </p:nvCxnSpPr>
                    <p:spPr>
                      <a:xfrm rot="10800000">
                        <a:off x="7359483" y="4847779"/>
                        <a:ext cx="78708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grpSp>
              </p:grpSp>
            </p:grpSp>
          </p:grpSp>
          <p:sp>
            <p:nvSpPr>
              <p:cNvPr id="11" name="TextBox 10"/>
              <p:cNvSpPr txBox="1"/>
              <p:nvPr/>
            </p:nvSpPr>
            <p:spPr>
              <a:xfrm>
                <a:off x="857765" y="3005111"/>
                <a:ext cx="587349" cy="276999"/>
              </a:xfrm>
              <a:prstGeom prst="rect">
                <a:avLst/>
              </a:prstGeom>
              <a:noFill/>
            </p:spPr>
            <p:txBody>
              <a:bodyPr wrap="square" rtlCol="0">
                <a:spAutoFit/>
              </a:bodyPr>
              <a:lstStyle/>
              <a:p>
                <a:r>
                  <a:rPr lang="en-US" sz="1200" dirty="0">
                    <a:latin typeface="Helvetica"/>
                    <a:cs typeface="Helvetica"/>
                  </a:rPr>
                  <a:t>[m]</a:t>
                </a:r>
              </a:p>
            </p:txBody>
          </p:sp>
          <p:sp>
            <p:nvSpPr>
              <p:cNvPr id="12" name="TextBox 11"/>
              <p:cNvSpPr txBox="1"/>
              <p:nvPr/>
            </p:nvSpPr>
            <p:spPr>
              <a:xfrm>
                <a:off x="6552170" y="3005111"/>
                <a:ext cx="587349" cy="276999"/>
              </a:xfrm>
              <a:prstGeom prst="rect">
                <a:avLst/>
              </a:prstGeom>
              <a:noFill/>
            </p:spPr>
            <p:txBody>
              <a:bodyPr wrap="square" rtlCol="0">
                <a:spAutoFit/>
              </a:bodyPr>
              <a:lstStyle/>
              <a:p>
                <a:r>
                  <a:rPr lang="en-US" sz="1200" dirty="0">
                    <a:latin typeface="Helvetica"/>
                    <a:cs typeface="Helvetica"/>
                  </a:rPr>
                  <a:t>[c]</a:t>
                </a:r>
              </a:p>
            </p:txBody>
          </p:sp>
          <p:sp>
            <p:nvSpPr>
              <p:cNvPr id="13" name="TextBox 12"/>
              <p:cNvSpPr txBox="1"/>
              <p:nvPr/>
            </p:nvSpPr>
            <p:spPr>
              <a:xfrm>
                <a:off x="857765" y="5132302"/>
                <a:ext cx="587349" cy="276999"/>
              </a:xfrm>
              <a:prstGeom prst="rect">
                <a:avLst/>
              </a:prstGeom>
              <a:noFill/>
            </p:spPr>
            <p:txBody>
              <a:bodyPr wrap="square" rtlCol="0">
                <a:spAutoFit/>
              </a:bodyPr>
              <a:lstStyle/>
              <a:p>
                <a:r>
                  <a:rPr lang="en-US" sz="1200" dirty="0">
                    <a:latin typeface="Helvetica"/>
                    <a:cs typeface="Helvetica"/>
                  </a:rPr>
                  <a:t>[ex]</a:t>
                </a:r>
              </a:p>
            </p:txBody>
          </p:sp>
        </p:grpSp>
      </p:grpSp>
      <p:pic>
        <p:nvPicPr>
          <p:cNvPr id="58" name="Picture 57" descr="TS_legend.png"/>
          <p:cNvPicPr>
            <a:picLocks noChangeAspect="1"/>
          </p:cNvPicPr>
          <p:nvPr/>
        </p:nvPicPr>
        <p:blipFill rotWithShape="1">
          <a:blip r:embed="rId4">
            <a:extLst>
              <a:ext uri="{28A0092B-C50C-407E-A947-70E740481C1C}">
                <a14:useLocalDpi xmlns:a14="http://schemas.microsoft.com/office/drawing/2010/main" val="0"/>
              </a:ext>
            </a:extLst>
          </a:blip>
          <a:srcRect l="7089" t="7207" r="7490" b="89285"/>
          <a:stretch/>
        </p:blipFill>
        <p:spPr>
          <a:xfrm>
            <a:off x="628018" y="5644965"/>
            <a:ext cx="2474238" cy="394124"/>
          </a:xfrm>
          <a:prstGeom prst="rect">
            <a:avLst/>
          </a:prstGeom>
        </p:spPr>
      </p:pic>
      <p:sp>
        <p:nvSpPr>
          <p:cNvPr id="59" name="TextBox 58"/>
          <p:cNvSpPr txBox="1"/>
          <p:nvPr/>
        </p:nvSpPr>
        <p:spPr>
          <a:xfrm>
            <a:off x="1216924" y="5998366"/>
            <a:ext cx="1954539"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-2     -1       0      1      2</a:t>
            </a:r>
          </a:p>
        </p:txBody>
      </p:sp>
      <p:sp>
        <p:nvSpPr>
          <p:cNvPr id="60" name="TextBox 59"/>
          <p:cNvSpPr txBox="1"/>
          <p:nvPr/>
        </p:nvSpPr>
        <p:spPr>
          <a:xfrm>
            <a:off x="569533" y="5202415"/>
            <a:ext cx="1738154" cy="307777"/>
          </a:xfrm>
          <a:prstGeom prst="rect">
            <a:avLst/>
          </a:prstGeom>
          <a:noFill/>
        </p:spPr>
        <p:txBody>
          <a:bodyPr wrap="square" rtlCol="0">
            <a:spAutoFit/>
          </a:bodyPr>
          <a:lstStyle/>
          <a:p>
            <a:r>
              <a:rPr lang="en-US" sz="1400" dirty="0">
                <a:latin typeface="Helvetica"/>
                <a:cs typeface="Helvetica"/>
              </a:rPr>
              <a:t>Fold change</a:t>
            </a:r>
          </a:p>
        </p:txBody>
      </p:sp>
      <p:sp>
        <p:nvSpPr>
          <p:cNvPr id="61" name="Oval 60"/>
          <p:cNvSpPr/>
          <p:nvPr/>
        </p:nvSpPr>
        <p:spPr>
          <a:xfrm>
            <a:off x="3391993" y="5731420"/>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64238" y="5168095"/>
            <a:ext cx="801993" cy="811000"/>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529880" y="5978602"/>
            <a:ext cx="1942147" cy="0"/>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3506851" y="5214611"/>
            <a:ext cx="1787296" cy="515998"/>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298642" y="5998366"/>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10</a:t>
            </a:r>
            <a:r>
              <a:rPr lang="en-US" sz="1200" baseline="30000" dirty="0">
                <a:latin typeface="Helvetica"/>
                <a:cs typeface="Helvetica"/>
              </a:rPr>
              <a:t>-3</a:t>
            </a:r>
            <a:r>
              <a:rPr lang="en-US" sz="1200" dirty="0">
                <a:latin typeface="Helvetica"/>
                <a:cs typeface="Helvetica"/>
              </a:rPr>
              <a:t>				   10</a:t>
            </a:r>
            <a:r>
              <a:rPr lang="en-US" sz="1200" baseline="30000" dirty="0">
                <a:latin typeface="Helvetica"/>
                <a:cs typeface="Helvetica"/>
              </a:rPr>
              <a:t>-50</a:t>
            </a:r>
            <a:r>
              <a:rPr lang="en-US" sz="1200" dirty="0">
                <a:latin typeface="Helvetica"/>
                <a:cs typeface="Helvetica"/>
              </a:rPr>
              <a:t>	</a:t>
            </a:r>
          </a:p>
        </p:txBody>
      </p:sp>
      <p:sp>
        <p:nvSpPr>
          <p:cNvPr id="66" name="TextBox 65"/>
          <p:cNvSpPr txBox="1"/>
          <p:nvPr/>
        </p:nvSpPr>
        <p:spPr>
          <a:xfrm>
            <a:off x="3326084" y="5202415"/>
            <a:ext cx="1738154" cy="307777"/>
          </a:xfrm>
          <a:prstGeom prst="rect">
            <a:avLst/>
          </a:prstGeom>
          <a:noFill/>
        </p:spPr>
        <p:txBody>
          <a:bodyPr wrap="square" rtlCol="0">
            <a:spAutoFit/>
          </a:bodyPr>
          <a:lstStyle/>
          <a:p>
            <a:r>
              <a:rPr lang="en-US" sz="1400" i="1" dirty="0">
                <a:latin typeface="Helvetica"/>
                <a:cs typeface="Helvetica"/>
              </a:rPr>
              <a:t>p</a:t>
            </a:r>
            <a:r>
              <a:rPr lang="en-US" sz="1400" dirty="0">
                <a:latin typeface="Helvetica"/>
                <a:cs typeface="Helvetica"/>
              </a:rPr>
              <a:t>-value</a:t>
            </a:r>
            <a:endParaRPr lang="en-US" sz="1400" i="1" dirty="0">
              <a:latin typeface="Helvetica"/>
              <a:cs typeface="Helvetica"/>
            </a:endParaRPr>
          </a:p>
        </p:txBody>
      </p:sp>
      <p:sp>
        <p:nvSpPr>
          <p:cNvPr id="67" name="Oval 66"/>
          <p:cNvSpPr/>
          <p:nvPr/>
        </p:nvSpPr>
        <p:spPr>
          <a:xfrm>
            <a:off x="6860530" y="5707221"/>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7908757" y="5693833"/>
            <a:ext cx="243652" cy="243652"/>
          </a:xfrm>
          <a:prstGeom prst="ellipse">
            <a:avLst/>
          </a:prstGeom>
          <a:solidFill>
            <a:srgbClr val="FFFFFF"/>
          </a:solidFill>
          <a:ln>
            <a:solidFill>
              <a:schemeClr val="tx1"/>
            </a:solidFill>
          </a:ln>
          <a:effectLst>
            <a:glow rad="101600">
              <a:schemeClr val="bg1">
                <a:lumMod val="50000"/>
                <a:alpha val="89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6698200" y="5170613"/>
            <a:ext cx="1738154" cy="523220"/>
          </a:xfrm>
          <a:prstGeom prst="rect">
            <a:avLst/>
          </a:prstGeom>
          <a:noFill/>
        </p:spPr>
        <p:txBody>
          <a:bodyPr wrap="square" rtlCol="0">
            <a:spAutoFit/>
          </a:bodyPr>
          <a:lstStyle/>
          <a:p>
            <a:r>
              <a:rPr lang="en-US" sz="1400" dirty="0">
                <a:latin typeface="Helvetica"/>
                <a:cs typeface="Helvetica"/>
              </a:rPr>
              <a:t>Specificity of regulation direction</a:t>
            </a:r>
          </a:p>
        </p:txBody>
      </p:sp>
      <p:sp>
        <p:nvSpPr>
          <p:cNvPr id="70" name="TextBox 69"/>
          <p:cNvSpPr txBox="1"/>
          <p:nvPr/>
        </p:nvSpPr>
        <p:spPr>
          <a:xfrm>
            <a:off x="6552682" y="6000759"/>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All </a:t>
            </a:r>
            <a:r>
              <a:rPr lang="en-US" sz="1200" dirty="0" err="1">
                <a:latin typeface="Helvetica"/>
                <a:cs typeface="Helvetica"/>
              </a:rPr>
              <a:t>ccRCC</a:t>
            </a:r>
            <a:r>
              <a:rPr lang="en-US" sz="1200" dirty="0">
                <a:latin typeface="Helvetica"/>
                <a:cs typeface="Helvetica"/>
              </a:rPr>
              <a:t> 	Only at this TS</a:t>
            </a:r>
          </a:p>
        </p:txBody>
      </p:sp>
      <p:sp>
        <p:nvSpPr>
          <p:cNvPr id="71"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Low </a:t>
            </a:r>
            <a:r>
              <a:rPr lang="en-GB" sz="4000" dirty="0" err="1">
                <a:latin typeface="Arial" pitchFamily="34" charset="0"/>
                <a:ea typeface="+mj-ea"/>
                <a:cs typeface="Arial" pitchFamily="34" charset="0"/>
              </a:rPr>
              <a:t>Tumor</a:t>
            </a:r>
            <a:r>
              <a:rPr lang="en-GB" sz="4000" dirty="0">
                <a:latin typeface="Arial" pitchFamily="34" charset="0"/>
                <a:ea typeface="+mj-ea"/>
                <a:cs typeface="Arial" pitchFamily="34" charset="0"/>
              </a:rPr>
              <a:t> Stage Network</a:t>
            </a:r>
          </a:p>
        </p:txBody>
      </p:sp>
      <p:sp>
        <p:nvSpPr>
          <p:cNvPr id="7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138034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ighTS_GlycineInKIRC.png"/>
          <p:cNvPicPr>
            <a:picLocks noGrp="1" noChangeAspect="1"/>
          </p:cNvPicPr>
          <p:nvPr>
            <p:ph idx="1"/>
          </p:nvPr>
        </p:nvPicPr>
        <p:blipFill>
          <a:blip r:embed="rId3">
            <a:extLst>
              <a:ext uri="{28A0092B-C50C-407E-A947-70E740481C1C}">
                <a14:useLocalDpi xmlns:a14="http://schemas.microsoft.com/office/drawing/2010/main" val="0"/>
              </a:ext>
            </a:extLst>
          </a:blip>
          <a:srcRect t="-3636" b="-3636"/>
          <a:stretch>
            <a:fillRect/>
          </a:stretch>
        </p:blipFill>
        <p:spPr>
          <a:xfrm>
            <a:off x="467409" y="901449"/>
            <a:ext cx="8229600" cy="4525963"/>
          </a:xfrm>
        </p:spPr>
      </p:pic>
      <p:grpSp>
        <p:nvGrpSpPr>
          <p:cNvPr id="7" name="Group 6"/>
          <p:cNvGrpSpPr/>
          <p:nvPr/>
        </p:nvGrpSpPr>
        <p:grpSpPr>
          <a:xfrm>
            <a:off x="-108332" y="694580"/>
            <a:ext cx="9063592" cy="5096342"/>
            <a:chOff x="-431171" y="1233767"/>
            <a:chExt cx="9371055" cy="5264478"/>
          </a:xfrm>
        </p:grpSpPr>
        <p:sp>
          <p:nvSpPr>
            <p:cNvPr id="8" name="Oval 7"/>
            <p:cNvSpPr/>
            <p:nvPr/>
          </p:nvSpPr>
          <p:spPr>
            <a:xfrm>
              <a:off x="-34829" y="2682968"/>
              <a:ext cx="8358290" cy="3647931"/>
            </a:xfrm>
            <a:prstGeom prst="ellipse">
              <a:avLst/>
            </a:prstGeom>
            <a:solidFill>
              <a:srgbClr val="008000">
                <a:alpha val="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 name="Group 8"/>
            <p:cNvGrpSpPr/>
            <p:nvPr/>
          </p:nvGrpSpPr>
          <p:grpSpPr>
            <a:xfrm>
              <a:off x="-431171" y="1233767"/>
              <a:ext cx="9371055" cy="5264478"/>
              <a:chOff x="-431171" y="1233767"/>
              <a:chExt cx="9371055" cy="5264478"/>
            </a:xfrm>
          </p:grpSpPr>
          <p:grpSp>
            <p:nvGrpSpPr>
              <p:cNvPr id="10" name="Group 9"/>
              <p:cNvGrpSpPr/>
              <p:nvPr/>
            </p:nvGrpSpPr>
            <p:grpSpPr>
              <a:xfrm>
                <a:off x="-431171" y="1233767"/>
                <a:ext cx="9371055" cy="5264478"/>
                <a:chOff x="-431171" y="1233767"/>
                <a:chExt cx="9371055" cy="5264478"/>
              </a:xfrm>
            </p:grpSpPr>
            <p:sp>
              <p:nvSpPr>
                <p:cNvPr id="14" name="Oval 13"/>
                <p:cNvSpPr/>
                <p:nvPr/>
              </p:nvSpPr>
              <p:spPr>
                <a:xfrm>
                  <a:off x="5129369" y="2985234"/>
                  <a:ext cx="2523620" cy="351301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5" name="Group 14"/>
                <p:cNvGrpSpPr/>
                <p:nvPr/>
              </p:nvGrpSpPr>
              <p:grpSpPr>
                <a:xfrm>
                  <a:off x="-431171" y="1233767"/>
                  <a:ext cx="9371055" cy="4892396"/>
                  <a:chOff x="-431171" y="1233767"/>
                  <a:chExt cx="9371055" cy="4892396"/>
                </a:xfrm>
              </p:grpSpPr>
              <p:sp>
                <p:nvSpPr>
                  <p:cNvPr id="16" name="Oval 15"/>
                  <p:cNvSpPr/>
                  <p:nvPr/>
                </p:nvSpPr>
                <p:spPr>
                  <a:xfrm>
                    <a:off x="-431171" y="3510833"/>
                    <a:ext cx="2387714" cy="2499881"/>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7" name="Group 16"/>
                  <p:cNvGrpSpPr/>
                  <p:nvPr/>
                </p:nvGrpSpPr>
                <p:grpSpPr>
                  <a:xfrm>
                    <a:off x="-189681" y="1233767"/>
                    <a:ext cx="9129565" cy="4892396"/>
                    <a:chOff x="-189681" y="1233767"/>
                    <a:chExt cx="9129565" cy="4892396"/>
                  </a:xfrm>
                </p:grpSpPr>
                <p:sp>
                  <p:nvSpPr>
                    <p:cNvPr id="18" name="Oval 17"/>
                    <p:cNvSpPr/>
                    <p:nvPr/>
                  </p:nvSpPr>
                  <p:spPr>
                    <a:xfrm>
                      <a:off x="-189681" y="2260893"/>
                      <a:ext cx="2387714" cy="2499881"/>
                    </a:xfrm>
                    <a:prstGeom prst="ellipse">
                      <a:avLst/>
                    </a:prstGeom>
                    <a:solidFill>
                      <a:srgbClr val="FF0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9" name="Group 18"/>
                    <p:cNvGrpSpPr/>
                    <p:nvPr/>
                  </p:nvGrpSpPr>
                  <p:grpSpPr>
                    <a:xfrm>
                      <a:off x="618192" y="1233767"/>
                      <a:ext cx="8321692" cy="4892396"/>
                      <a:chOff x="618192" y="1233767"/>
                      <a:chExt cx="8321692" cy="4892396"/>
                    </a:xfrm>
                  </p:grpSpPr>
                  <p:sp>
                    <p:nvSpPr>
                      <p:cNvPr id="20" name="Oval 19"/>
                      <p:cNvSpPr/>
                      <p:nvPr/>
                    </p:nvSpPr>
                    <p:spPr>
                      <a:xfrm>
                        <a:off x="2350432"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Oval 20"/>
                      <p:cNvSpPr/>
                      <p:nvPr/>
                    </p:nvSpPr>
                    <p:spPr>
                      <a:xfrm>
                        <a:off x="878146"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Oval 21"/>
                      <p:cNvSpPr/>
                      <p:nvPr/>
                    </p:nvSpPr>
                    <p:spPr>
                      <a:xfrm>
                        <a:off x="4028550" y="336358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Oval 22"/>
                      <p:cNvSpPr/>
                      <p:nvPr/>
                    </p:nvSpPr>
                    <p:spPr>
                      <a:xfrm>
                        <a:off x="6552170" y="3510834"/>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Oval 23"/>
                      <p:cNvSpPr/>
                      <p:nvPr/>
                    </p:nvSpPr>
                    <p:spPr>
                      <a:xfrm>
                        <a:off x="618192" y="2260893"/>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Oval 24"/>
                      <p:cNvSpPr/>
                      <p:nvPr/>
                    </p:nvSpPr>
                    <p:spPr>
                      <a:xfrm>
                        <a:off x="4779039" y="181819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Oval 25"/>
                      <p:cNvSpPr/>
                      <p:nvPr/>
                    </p:nvSpPr>
                    <p:spPr>
                      <a:xfrm>
                        <a:off x="3752099" y="2632421"/>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Oval 26"/>
                      <p:cNvSpPr/>
                      <p:nvPr/>
                    </p:nvSpPr>
                    <p:spPr>
                      <a:xfrm>
                        <a:off x="3294729" y="1233767"/>
                        <a:ext cx="2653254" cy="2827957"/>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Freeform 27"/>
                      <p:cNvSpPr/>
                      <p:nvPr/>
                    </p:nvSpPr>
                    <p:spPr>
                      <a:xfrm rot="20292869">
                        <a:off x="950190" y="3992909"/>
                        <a:ext cx="345702" cy="1577843"/>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380375"/>
                          <a:gd name="connsiteY0" fmla="*/ 3799286 h 3799285"/>
                          <a:gd name="connsiteX1" fmla="*/ 380032 w 380375"/>
                          <a:gd name="connsiteY1" fmla="*/ 1110029 h 3799285"/>
                          <a:gd name="connsiteX2" fmla="*/ 73407 w 380375"/>
                          <a:gd name="connsiteY2" fmla="*/ 1 h 3799285"/>
                        </a:gdLst>
                        <a:ahLst/>
                        <a:cxnLst>
                          <a:cxn ang="0">
                            <a:pos x="connsiteX0" y="connsiteY0"/>
                          </a:cxn>
                          <a:cxn ang="0">
                            <a:pos x="connsiteX1" y="connsiteY1"/>
                          </a:cxn>
                          <a:cxn ang="0">
                            <a:pos x="connsiteX2" y="connsiteY2"/>
                          </a:cxn>
                        </a:cxnLst>
                        <a:rect l="l" t="t" r="r" b="b"/>
                        <a:pathLst>
                          <a:path w="380375" h="3799285">
                            <a:moveTo>
                              <a:pt x="0" y="3799286"/>
                            </a:moveTo>
                            <a:cubicBezTo>
                              <a:pt x="185632" y="3369939"/>
                              <a:pt x="367798" y="1743243"/>
                              <a:pt x="380032" y="1110029"/>
                            </a:cubicBezTo>
                            <a:cubicBezTo>
                              <a:pt x="392266" y="476815"/>
                              <a:pt x="73407" y="1"/>
                              <a:pt x="73407" y="1"/>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3232689">
                        <a:off x="791712" y="3018948"/>
                        <a:ext cx="947510" cy="1206588"/>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427150 w 919453"/>
                          <a:gd name="connsiteY0" fmla="*/ 2653642 h 2653642"/>
                          <a:gd name="connsiteX1" fmla="*/ 909644 w 919453"/>
                          <a:gd name="connsiteY1" fmla="*/ 1540302 h 2653642"/>
                          <a:gd name="connsiteX2" fmla="*/ 0 w 919453"/>
                          <a:gd name="connsiteY2" fmla="*/ 0 h 2653642"/>
                          <a:gd name="connsiteX0" fmla="*/ 491176 w 986044"/>
                          <a:gd name="connsiteY0" fmla="*/ 2905339 h 2905339"/>
                          <a:gd name="connsiteX1" fmla="*/ 973670 w 986044"/>
                          <a:gd name="connsiteY1" fmla="*/ 1791999 h 2905339"/>
                          <a:gd name="connsiteX2" fmla="*/ 0 w 986044"/>
                          <a:gd name="connsiteY2" fmla="*/ 0 h 2905339"/>
                          <a:gd name="connsiteX0" fmla="*/ 491176 w 1030774"/>
                          <a:gd name="connsiteY0" fmla="*/ 2905339 h 2905339"/>
                          <a:gd name="connsiteX1" fmla="*/ 1019635 w 1030774"/>
                          <a:gd name="connsiteY1" fmla="*/ 1790688 h 2905339"/>
                          <a:gd name="connsiteX2" fmla="*/ 0 w 1030774"/>
                          <a:gd name="connsiteY2" fmla="*/ 0 h 2905339"/>
                          <a:gd name="connsiteX0" fmla="*/ 491176 w 1042541"/>
                          <a:gd name="connsiteY0" fmla="*/ 2905339 h 2905339"/>
                          <a:gd name="connsiteX1" fmla="*/ 1019635 w 1042541"/>
                          <a:gd name="connsiteY1" fmla="*/ 1790688 h 2905339"/>
                          <a:gd name="connsiteX2" fmla="*/ 0 w 1042541"/>
                          <a:gd name="connsiteY2" fmla="*/ 0 h 2905339"/>
                        </a:gdLst>
                        <a:ahLst/>
                        <a:cxnLst>
                          <a:cxn ang="0">
                            <a:pos x="connsiteX0" y="connsiteY0"/>
                          </a:cxn>
                          <a:cxn ang="0">
                            <a:pos x="connsiteX1" y="connsiteY1"/>
                          </a:cxn>
                          <a:cxn ang="0">
                            <a:pos x="connsiteX2" y="connsiteY2"/>
                          </a:cxn>
                        </a:cxnLst>
                        <a:rect l="l" t="t" r="r" b="b"/>
                        <a:pathLst>
                          <a:path w="1042541" h="2905339">
                            <a:moveTo>
                              <a:pt x="491176" y="2905339"/>
                            </a:moveTo>
                            <a:cubicBezTo>
                              <a:pt x="712655" y="2705334"/>
                              <a:pt x="1146861" y="2173013"/>
                              <a:pt x="1019635" y="1790688"/>
                            </a:cubicBezTo>
                            <a:cubicBezTo>
                              <a:pt x="892409" y="1408363"/>
                              <a:pt x="0" y="0"/>
                              <a:pt x="0" y="0"/>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4371120" y="2354868"/>
                        <a:ext cx="422649" cy="1255816"/>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0 w 721248"/>
                          <a:gd name="connsiteY0" fmla="*/ 3083452 h 3083452"/>
                          <a:gd name="connsiteX1" fmla="*/ 718745 w 721248"/>
                          <a:gd name="connsiteY1" fmla="*/ 1500586 h 3083452"/>
                          <a:gd name="connsiteX2" fmla="*/ 253706 w 721248"/>
                          <a:gd name="connsiteY2" fmla="*/ 0 h 3083452"/>
                          <a:gd name="connsiteX0" fmla="*/ 354 w 465039"/>
                          <a:gd name="connsiteY0" fmla="*/ 3023876 h 3023876"/>
                          <a:gd name="connsiteX1" fmla="*/ 465039 w 465039"/>
                          <a:gd name="connsiteY1" fmla="*/ 1500586 h 3023876"/>
                          <a:gd name="connsiteX2" fmla="*/ 0 w 465039"/>
                          <a:gd name="connsiteY2" fmla="*/ 0 h 3023876"/>
                        </a:gdLst>
                        <a:ahLst/>
                        <a:cxnLst>
                          <a:cxn ang="0">
                            <a:pos x="connsiteX0" y="connsiteY0"/>
                          </a:cxn>
                          <a:cxn ang="0">
                            <a:pos x="connsiteX1" y="connsiteY1"/>
                          </a:cxn>
                          <a:cxn ang="0">
                            <a:pos x="connsiteX2" y="connsiteY2"/>
                          </a:cxn>
                        </a:cxnLst>
                        <a:rect l="l" t="t" r="r" b="b"/>
                        <a:pathLst>
                          <a:path w="465039" h="3023876">
                            <a:moveTo>
                              <a:pt x="354" y="3023876"/>
                            </a:moveTo>
                            <a:cubicBezTo>
                              <a:pt x="221833" y="2823871"/>
                              <a:pt x="465098" y="2004565"/>
                              <a:pt x="465039" y="1500586"/>
                            </a:cubicBezTo>
                            <a:cubicBezTo>
                              <a:pt x="464980" y="996607"/>
                              <a:pt x="0" y="0"/>
                              <a:pt x="0" y="0"/>
                            </a:cubicBezTo>
                          </a:path>
                        </a:pathLst>
                      </a:custGeom>
                      <a:noFill/>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Curved Connector 30"/>
                      <p:cNvCxnSpPr/>
                      <p:nvPr/>
                    </p:nvCxnSpPr>
                    <p:spPr>
                      <a:xfrm rot="5400000">
                        <a:off x="597643" y="3708785"/>
                        <a:ext cx="1743975" cy="12700"/>
                      </a:xfrm>
                      <a:prstGeom prst="curvedConnector3">
                        <a:avLst>
                          <a:gd name="adj1" fmla="val 49527"/>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rot="10800000">
                        <a:off x="1698910" y="4864507"/>
                        <a:ext cx="934955"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rot="10800000" flipV="1">
                        <a:off x="3085533" y="4626487"/>
                        <a:ext cx="105514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4" name="Curved Connector 33"/>
                      <p:cNvCxnSpPr/>
                      <p:nvPr/>
                    </p:nvCxnSpPr>
                    <p:spPr>
                      <a:xfrm rot="10800000" flipV="1">
                        <a:off x="3085533" y="4879976"/>
                        <a:ext cx="1055147" cy="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5" name="Freeform 34"/>
                      <p:cNvSpPr/>
                      <p:nvPr/>
                    </p:nvSpPr>
                    <p:spPr>
                      <a:xfrm>
                        <a:off x="3085530" y="4879976"/>
                        <a:ext cx="426289" cy="363446"/>
                      </a:xfrm>
                      <a:custGeom>
                        <a:avLst/>
                        <a:gdLst>
                          <a:gd name="connsiteX0" fmla="*/ 426289 w 426289"/>
                          <a:gd name="connsiteY0" fmla="*/ 0 h 363446"/>
                          <a:gd name="connsiteX1" fmla="*/ 1604 w 426289"/>
                          <a:gd name="connsiteY1" fmla="*/ 155179 h 363446"/>
                          <a:gd name="connsiteX2" fmla="*/ 271115 w 426289"/>
                          <a:gd name="connsiteY2" fmla="*/ 363446 h 363446"/>
                        </a:gdLst>
                        <a:ahLst/>
                        <a:cxnLst>
                          <a:cxn ang="0">
                            <a:pos x="connsiteX0" y="connsiteY0"/>
                          </a:cxn>
                          <a:cxn ang="0">
                            <a:pos x="connsiteX1" y="connsiteY1"/>
                          </a:cxn>
                          <a:cxn ang="0">
                            <a:pos x="connsiteX2" y="connsiteY2"/>
                          </a:cxn>
                        </a:cxnLst>
                        <a:rect l="l" t="t" r="r" b="b"/>
                        <a:pathLst>
                          <a:path w="426289" h="363446">
                            <a:moveTo>
                              <a:pt x="426289" y="0"/>
                            </a:moveTo>
                            <a:cubicBezTo>
                              <a:pt x="226877" y="47302"/>
                              <a:pt x="27466" y="94605"/>
                              <a:pt x="1604" y="155179"/>
                            </a:cubicBezTo>
                            <a:cubicBezTo>
                              <a:pt x="-24258" y="215753"/>
                              <a:pt x="271115" y="363446"/>
                              <a:pt x="271115" y="363446"/>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712714" y="4866116"/>
                        <a:ext cx="1361806" cy="359363"/>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Lst>
                        <a:ahLst/>
                        <a:cxnLst>
                          <a:cxn ang="0">
                            <a:pos x="connsiteX0" y="connsiteY0"/>
                          </a:cxn>
                          <a:cxn ang="0">
                            <a:pos x="connsiteX1" y="connsiteY1"/>
                          </a:cxn>
                          <a:cxn ang="0">
                            <a:pos x="connsiteX2" y="connsiteY2"/>
                          </a:cxn>
                        </a:cxnLst>
                        <a:rect l="l" t="t" r="r" b="b"/>
                        <a:pathLst>
                          <a:path w="1361806" h="359363">
                            <a:moveTo>
                              <a:pt x="430766" y="0"/>
                            </a:moveTo>
                            <a:cubicBezTo>
                              <a:pt x="231354" y="47302"/>
                              <a:pt x="-116424" y="127955"/>
                              <a:pt x="38749" y="187849"/>
                            </a:cubicBezTo>
                            <a:cubicBezTo>
                              <a:pt x="193922" y="247743"/>
                              <a:pt x="1361806" y="359363"/>
                              <a:pt x="1361806" y="359363"/>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Curved Connector 36"/>
                      <p:cNvCxnSpPr/>
                      <p:nvPr/>
                    </p:nvCxnSpPr>
                    <p:spPr>
                      <a:xfrm rot="10800000">
                        <a:off x="1698909" y="4634352"/>
                        <a:ext cx="934957" cy="2992"/>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rot="15965180">
                        <a:off x="1916724" y="3820374"/>
                        <a:ext cx="1152362" cy="484200"/>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rot="10976096" flipH="1">
                        <a:off x="1492483" y="3397617"/>
                        <a:ext cx="1021226" cy="427859"/>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Curved Connector 39"/>
                      <p:cNvCxnSpPr/>
                      <p:nvPr/>
                    </p:nvCxnSpPr>
                    <p:spPr>
                      <a:xfrm rot="10800000" flipV="1">
                        <a:off x="3954535" y="3733468"/>
                        <a:ext cx="2011472"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1" name="Freeform 40"/>
                      <p:cNvSpPr/>
                      <p:nvPr/>
                    </p:nvSpPr>
                    <p:spPr>
                      <a:xfrm rot="3015540" flipH="1">
                        <a:off x="3167363" y="2879354"/>
                        <a:ext cx="1373398" cy="1267714"/>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Lst>
                        <a:ahLst/>
                        <a:cxnLst>
                          <a:cxn ang="0">
                            <a:pos x="connsiteX0" y="connsiteY0"/>
                          </a:cxn>
                          <a:cxn ang="0">
                            <a:pos x="connsiteX1" y="connsiteY1"/>
                          </a:cxn>
                          <a:cxn ang="0">
                            <a:pos x="connsiteX2" y="connsiteY2"/>
                          </a:cxn>
                        </a:cxnLst>
                        <a:rect l="l" t="t" r="r" b="b"/>
                        <a:pathLst>
                          <a:path w="2860944" h="1325407">
                            <a:moveTo>
                              <a:pt x="491416" y="0"/>
                            </a:moveTo>
                            <a:cubicBezTo>
                              <a:pt x="292004" y="47302"/>
                              <a:pt x="-255201" y="15153"/>
                              <a:pt x="139720" y="236054"/>
                            </a:cubicBezTo>
                            <a:cubicBezTo>
                              <a:pt x="534641" y="456955"/>
                              <a:pt x="2860944" y="1325407"/>
                              <a:pt x="2860944" y="132540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Curved Connector 41"/>
                      <p:cNvCxnSpPr/>
                      <p:nvPr/>
                    </p:nvCxnSpPr>
                    <p:spPr>
                      <a:xfrm rot="10800000" flipV="1">
                        <a:off x="5030595" y="4760772"/>
                        <a:ext cx="482145"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rot="4956717" flipH="1">
                        <a:off x="4596261" y="3312265"/>
                        <a:ext cx="951950" cy="1997882"/>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 name="connsiteX0" fmla="*/ 1234676 w 2754851"/>
                          <a:gd name="connsiteY0" fmla="*/ 0 h 2022142"/>
                          <a:gd name="connsiteX1" fmla="*/ 33627 w 2754851"/>
                          <a:gd name="connsiteY1" fmla="*/ 932789 h 2022142"/>
                          <a:gd name="connsiteX2" fmla="*/ 2754851 w 2754851"/>
                          <a:gd name="connsiteY2" fmla="*/ 2022142 h 2022142"/>
                          <a:gd name="connsiteX0" fmla="*/ 1208018 w 1836154"/>
                          <a:gd name="connsiteY0" fmla="*/ 0 h 2088805"/>
                          <a:gd name="connsiteX1" fmla="*/ 6969 w 1836154"/>
                          <a:gd name="connsiteY1" fmla="*/ 932789 h 2088805"/>
                          <a:gd name="connsiteX2" fmla="*/ 1836154 w 1836154"/>
                          <a:gd name="connsiteY2" fmla="*/ 2088805 h 2088805"/>
                          <a:gd name="connsiteX0" fmla="*/ 1354884 w 1983020"/>
                          <a:gd name="connsiteY0" fmla="*/ 0 h 2088805"/>
                          <a:gd name="connsiteX1" fmla="*/ 6195 w 1983020"/>
                          <a:gd name="connsiteY1" fmla="*/ 826160 h 2088805"/>
                          <a:gd name="connsiteX2" fmla="*/ 1983020 w 1983020"/>
                          <a:gd name="connsiteY2" fmla="*/ 2088805 h 2088805"/>
                        </a:gdLst>
                        <a:ahLst/>
                        <a:cxnLst>
                          <a:cxn ang="0">
                            <a:pos x="connsiteX0" y="connsiteY0"/>
                          </a:cxn>
                          <a:cxn ang="0">
                            <a:pos x="connsiteX1" y="connsiteY1"/>
                          </a:cxn>
                          <a:cxn ang="0">
                            <a:pos x="connsiteX2" y="connsiteY2"/>
                          </a:cxn>
                        </a:cxnLst>
                        <a:rect l="l" t="t" r="r" b="b"/>
                        <a:pathLst>
                          <a:path w="1983020" h="2088805">
                            <a:moveTo>
                              <a:pt x="1354884" y="0"/>
                            </a:moveTo>
                            <a:cubicBezTo>
                              <a:pt x="1155472" y="47302"/>
                              <a:pt x="-98494" y="478026"/>
                              <a:pt x="6195" y="826160"/>
                            </a:cubicBezTo>
                            <a:cubicBezTo>
                              <a:pt x="110884" y="1174294"/>
                              <a:pt x="1983020" y="2088805"/>
                              <a:pt x="1983020" y="2088805"/>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Curved Connector 43"/>
                      <p:cNvCxnSpPr/>
                      <p:nvPr/>
                    </p:nvCxnSpPr>
                    <p:spPr>
                      <a:xfrm rot="10800000" flipV="1">
                        <a:off x="6059639" y="4760771"/>
                        <a:ext cx="665903" cy="3"/>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rot="5400000">
                        <a:off x="5513596" y="3138239"/>
                        <a:ext cx="11165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V="1">
                        <a:off x="1086215" y="4760771"/>
                        <a:ext cx="155174" cy="635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7" name="Curved Connector 46"/>
                      <p:cNvCxnSpPr/>
                      <p:nvPr/>
                    </p:nvCxnSpPr>
                    <p:spPr>
                      <a:xfrm rot="5400000">
                        <a:off x="4139269" y="2770182"/>
                        <a:ext cx="9094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8" name="Curved Connector 47"/>
                      <p:cNvCxnSpPr/>
                      <p:nvPr/>
                    </p:nvCxnSpPr>
                    <p:spPr>
                      <a:xfrm rot="10800000">
                        <a:off x="7359483" y="4847779"/>
                        <a:ext cx="78708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grpSp>
              </p:grpSp>
            </p:grpSp>
          </p:grpSp>
          <p:sp>
            <p:nvSpPr>
              <p:cNvPr id="11" name="TextBox 10"/>
              <p:cNvSpPr txBox="1"/>
              <p:nvPr/>
            </p:nvSpPr>
            <p:spPr>
              <a:xfrm>
                <a:off x="857765" y="3005111"/>
                <a:ext cx="587349" cy="276999"/>
              </a:xfrm>
              <a:prstGeom prst="rect">
                <a:avLst/>
              </a:prstGeom>
              <a:noFill/>
            </p:spPr>
            <p:txBody>
              <a:bodyPr wrap="square" rtlCol="0">
                <a:spAutoFit/>
              </a:bodyPr>
              <a:lstStyle/>
              <a:p>
                <a:r>
                  <a:rPr lang="en-US" sz="1200" dirty="0">
                    <a:latin typeface="Helvetica"/>
                    <a:cs typeface="Helvetica"/>
                  </a:rPr>
                  <a:t>[m]</a:t>
                </a:r>
              </a:p>
            </p:txBody>
          </p:sp>
          <p:sp>
            <p:nvSpPr>
              <p:cNvPr id="12" name="TextBox 11"/>
              <p:cNvSpPr txBox="1"/>
              <p:nvPr/>
            </p:nvSpPr>
            <p:spPr>
              <a:xfrm>
                <a:off x="6552170" y="3005111"/>
                <a:ext cx="587349" cy="276999"/>
              </a:xfrm>
              <a:prstGeom prst="rect">
                <a:avLst/>
              </a:prstGeom>
              <a:noFill/>
            </p:spPr>
            <p:txBody>
              <a:bodyPr wrap="square" rtlCol="0">
                <a:spAutoFit/>
              </a:bodyPr>
              <a:lstStyle/>
              <a:p>
                <a:r>
                  <a:rPr lang="en-US" sz="1200" dirty="0">
                    <a:latin typeface="Helvetica"/>
                    <a:cs typeface="Helvetica"/>
                  </a:rPr>
                  <a:t>[c]</a:t>
                </a:r>
              </a:p>
            </p:txBody>
          </p:sp>
          <p:sp>
            <p:nvSpPr>
              <p:cNvPr id="13" name="TextBox 12"/>
              <p:cNvSpPr txBox="1"/>
              <p:nvPr/>
            </p:nvSpPr>
            <p:spPr>
              <a:xfrm>
                <a:off x="857765" y="5132302"/>
                <a:ext cx="587349" cy="276999"/>
              </a:xfrm>
              <a:prstGeom prst="rect">
                <a:avLst/>
              </a:prstGeom>
              <a:noFill/>
            </p:spPr>
            <p:txBody>
              <a:bodyPr wrap="square" rtlCol="0">
                <a:spAutoFit/>
              </a:bodyPr>
              <a:lstStyle/>
              <a:p>
                <a:r>
                  <a:rPr lang="en-US" sz="1200" dirty="0">
                    <a:latin typeface="Helvetica"/>
                    <a:cs typeface="Helvetica"/>
                  </a:rPr>
                  <a:t>[ex]</a:t>
                </a:r>
              </a:p>
            </p:txBody>
          </p:sp>
        </p:grpSp>
      </p:grpSp>
      <p:pic>
        <p:nvPicPr>
          <p:cNvPr id="49" name="Picture 48" descr="TS_legend.png"/>
          <p:cNvPicPr>
            <a:picLocks noChangeAspect="1"/>
          </p:cNvPicPr>
          <p:nvPr/>
        </p:nvPicPr>
        <p:blipFill rotWithShape="1">
          <a:blip r:embed="rId4">
            <a:extLst>
              <a:ext uri="{28A0092B-C50C-407E-A947-70E740481C1C}">
                <a14:useLocalDpi xmlns:a14="http://schemas.microsoft.com/office/drawing/2010/main" val="0"/>
              </a:ext>
            </a:extLst>
          </a:blip>
          <a:srcRect l="7089" t="7207" r="7490" b="89285"/>
          <a:stretch/>
        </p:blipFill>
        <p:spPr>
          <a:xfrm>
            <a:off x="628018" y="5644965"/>
            <a:ext cx="2474238" cy="394124"/>
          </a:xfrm>
          <a:prstGeom prst="rect">
            <a:avLst/>
          </a:prstGeom>
        </p:spPr>
      </p:pic>
      <p:sp>
        <p:nvSpPr>
          <p:cNvPr id="51" name="TextBox 50"/>
          <p:cNvSpPr txBox="1"/>
          <p:nvPr/>
        </p:nvSpPr>
        <p:spPr>
          <a:xfrm>
            <a:off x="1216924" y="5998366"/>
            <a:ext cx="1954539"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-2     -1       0      1      2</a:t>
            </a:r>
          </a:p>
        </p:txBody>
      </p:sp>
      <p:sp>
        <p:nvSpPr>
          <p:cNvPr id="52" name="TextBox 51"/>
          <p:cNvSpPr txBox="1"/>
          <p:nvPr/>
        </p:nvSpPr>
        <p:spPr>
          <a:xfrm>
            <a:off x="569533" y="5202415"/>
            <a:ext cx="1738154" cy="307777"/>
          </a:xfrm>
          <a:prstGeom prst="rect">
            <a:avLst/>
          </a:prstGeom>
          <a:noFill/>
        </p:spPr>
        <p:txBody>
          <a:bodyPr wrap="square" rtlCol="0">
            <a:spAutoFit/>
          </a:bodyPr>
          <a:lstStyle/>
          <a:p>
            <a:r>
              <a:rPr lang="en-US" sz="1400" dirty="0">
                <a:latin typeface="Helvetica"/>
                <a:cs typeface="Helvetica"/>
              </a:rPr>
              <a:t>Fold change</a:t>
            </a:r>
          </a:p>
        </p:txBody>
      </p:sp>
      <p:sp>
        <p:nvSpPr>
          <p:cNvPr id="53" name="Oval 52"/>
          <p:cNvSpPr/>
          <p:nvPr/>
        </p:nvSpPr>
        <p:spPr>
          <a:xfrm>
            <a:off x="3391993" y="5731420"/>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064238" y="5168095"/>
            <a:ext cx="801993" cy="811000"/>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3529880" y="5978602"/>
            <a:ext cx="1942147" cy="0"/>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506851" y="5214611"/>
            <a:ext cx="1787296" cy="515998"/>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298642" y="5998366"/>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10</a:t>
            </a:r>
            <a:r>
              <a:rPr lang="en-US" sz="1200" baseline="30000" dirty="0">
                <a:latin typeface="Helvetica"/>
                <a:cs typeface="Helvetica"/>
              </a:rPr>
              <a:t>-3</a:t>
            </a:r>
            <a:r>
              <a:rPr lang="en-US" sz="1200" dirty="0">
                <a:latin typeface="Helvetica"/>
                <a:cs typeface="Helvetica"/>
              </a:rPr>
              <a:t>				   10</a:t>
            </a:r>
            <a:r>
              <a:rPr lang="en-US" sz="1200" baseline="30000" dirty="0">
                <a:latin typeface="Helvetica"/>
                <a:cs typeface="Helvetica"/>
              </a:rPr>
              <a:t>-50</a:t>
            </a:r>
            <a:r>
              <a:rPr lang="en-US" sz="1200" dirty="0">
                <a:latin typeface="Helvetica"/>
                <a:cs typeface="Helvetica"/>
              </a:rPr>
              <a:t>	</a:t>
            </a:r>
          </a:p>
        </p:txBody>
      </p:sp>
      <p:sp>
        <p:nvSpPr>
          <p:cNvPr id="66" name="TextBox 65"/>
          <p:cNvSpPr txBox="1"/>
          <p:nvPr/>
        </p:nvSpPr>
        <p:spPr>
          <a:xfrm>
            <a:off x="3326084" y="5202415"/>
            <a:ext cx="1738154" cy="307777"/>
          </a:xfrm>
          <a:prstGeom prst="rect">
            <a:avLst/>
          </a:prstGeom>
          <a:noFill/>
        </p:spPr>
        <p:txBody>
          <a:bodyPr wrap="square" rtlCol="0">
            <a:spAutoFit/>
          </a:bodyPr>
          <a:lstStyle/>
          <a:p>
            <a:r>
              <a:rPr lang="en-US" sz="1400" i="1" dirty="0">
                <a:latin typeface="Helvetica"/>
                <a:cs typeface="Helvetica"/>
              </a:rPr>
              <a:t>p</a:t>
            </a:r>
            <a:r>
              <a:rPr lang="en-US" sz="1400" dirty="0">
                <a:latin typeface="Helvetica"/>
                <a:cs typeface="Helvetica"/>
              </a:rPr>
              <a:t>-value</a:t>
            </a:r>
            <a:endParaRPr lang="en-US" sz="1400" i="1" dirty="0">
              <a:latin typeface="Helvetica"/>
              <a:cs typeface="Helvetica"/>
            </a:endParaRPr>
          </a:p>
        </p:txBody>
      </p:sp>
      <p:sp>
        <p:nvSpPr>
          <p:cNvPr id="67" name="Oval 66"/>
          <p:cNvSpPr/>
          <p:nvPr/>
        </p:nvSpPr>
        <p:spPr>
          <a:xfrm>
            <a:off x="6860530" y="5707221"/>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7908757" y="5693833"/>
            <a:ext cx="243652" cy="243652"/>
          </a:xfrm>
          <a:prstGeom prst="ellipse">
            <a:avLst/>
          </a:prstGeom>
          <a:solidFill>
            <a:srgbClr val="FFFFFF"/>
          </a:solidFill>
          <a:ln>
            <a:solidFill>
              <a:schemeClr val="tx1"/>
            </a:solidFill>
          </a:ln>
          <a:effectLst>
            <a:glow rad="101600">
              <a:schemeClr val="bg1">
                <a:lumMod val="50000"/>
                <a:alpha val="89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6698200" y="5170613"/>
            <a:ext cx="1738154" cy="523220"/>
          </a:xfrm>
          <a:prstGeom prst="rect">
            <a:avLst/>
          </a:prstGeom>
          <a:noFill/>
        </p:spPr>
        <p:txBody>
          <a:bodyPr wrap="square" rtlCol="0">
            <a:spAutoFit/>
          </a:bodyPr>
          <a:lstStyle/>
          <a:p>
            <a:r>
              <a:rPr lang="en-US" sz="1400" dirty="0">
                <a:latin typeface="Helvetica"/>
                <a:cs typeface="Helvetica"/>
              </a:rPr>
              <a:t>Specificity of regulation direction</a:t>
            </a:r>
          </a:p>
        </p:txBody>
      </p:sp>
      <p:sp>
        <p:nvSpPr>
          <p:cNvPr id="70" name="TextBox 69"/>
          <p:cNvSpPr txBox="1"/>
          <p:nvPr/>
        </p:nvSpPr>
        <p:spPr>
          <a:xfrm>
            <a:off x="6552682" y="6000759"/>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All </a:t>
            </a:r>
            <a:r>
              <a:rPr lang="en-US" sz="1200" dirty="0" err="1">
                <a:latin typeface="Helvetica"/>
                <a:cs typeface="Helvetica"/>
              </a:rPr>
              <a:t>ccRCC</a:t>
            </a:r>
            <a:r>
              <a:rPr lang="en-US" sz="1200" dirty="0">
                <a:latin typeface="Helvetica"/>
                <a:cs typeface="Helvetica"/>
              </a:rPr>
              <a:t> 	Only at this TS</a:t>
            </a:r>
          </a:p>
        </p:txBody>
      </p:sp>
      <p:sp>
        <p:nvSpPr>
          <p:cNvPr id="60"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High </a:t>
            </a:r>
            <a:r>
              <a:rPr lang="en-GB" sz="4000" dirty="0" err="1">
                <a:latin typeface="Arial" pitchFamily="34" charset="0"/>
                <a:ea typeface="+mj-ea"/>
                <a:cs typeface="Arial" pitchFamily="34" charset="0"/>
              </a:rPr>
              <a:t>Tumor</a:t>
            </a:r>
            <a:r>
              <a:rPr lang="en-GB" sz="4000" dirty="0">
                <a:latin typeface="Arial" pitchFamily="34" charset="0"/>
                <a:ea typeface="+mj-ea"/>
                <a:cs typeface="Arial" pitchFamily="34" charset="0"/>
              </a:rPr>
              <a:t> Stage Network</a:t>
            </a:r>
          </a:p>
        </p:txBody>
      </p:sp>
      <p:sp>
        <p:nvSpPr>
          <p:cNvPr id="6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73</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672131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2-11-27 at 21.43.21.png"/>
          <p:cNvPicPr>
            <a:picLocks noGrp="1" noChangeAspect="1"/>
          </p:cNvPicPr>
          <p:nvPr>
            <p:ph idx="1"/>
          </p:nvPr>
        </p:nvPicPr>
        <p:blipFill>
          <a:blip r:embed="rId3">
            <a:extLst>
              <a:ext uri="{28A0092B-C50C-407E-A947-70E740481C1C}">
                <a14:useLocalDpi xmlns:a14="http://schemas.microsoft.com/office/drawing/2010/main" val="0"/>
              </a:ext>
            </a:extLst>
          </a:blip>
          <a:srcRect l="-8601" r="-8601"/>
          <a:stretch>
            <a:fillRect/>
          </a:stretch>
        </p:blipFill>
        <p:spPr>
          <a:xfrm>
            <a:off x="-163769" y="1336210"/>
            <a:ext cx="8709615" cy="4789953"/>
          </a:xfrm>
        </p:spPr>
      </p:pic>
      <p:sp>
        <p:nvSpPr>
          <p:cNvPr id="26" name="TextBox 25"/>
          <p:cNvSpPr txBox="1"/>
          <p:nvPr/>
        </p:nvSpPr>
        <p:spPr>
          <a:xfrm>
            <a:off x="358890" y="802035"/>
            <a:ext cx="8414201" cy="400110"/>
          </a:xfrm>
          <a:prstGeom prst="rect">
            <a:avLst/>
          </a:prstGeom>
          <a:noFill/>
        </p:spPr>
        <p:txBody>
          <a:bodyPr wrap="square" rtlCol="0">
            <a:spAutoFit/>
          </a:bodyPr>
          <a:lstStyle/>
          <a:p>
            <a:r>
              <a:rPr lang="en-US" sz="2000" dirty="0">
                <a:latin typeface="Helvetica"/>
                <a:cs typeface="Helvetica"/>
              </a:rPr>
              <a:t>Search for CNVs in </a:t>
            </a:r>
            <a:r>
              <a:rPr lang="en-US" sz="2000" dirty="0" err="1">
                <a:latin typeface="Helvetica"/>
                <a:cs typeface="Helvetica"/>
              </a:rPr>
              <a:t>ccRCC</a:t>
            </a:r>
            <a:endParaRPr lang="en-US" sz="2000" dirty="0">
              <a:latin typeface="Helvetica"/>
              <a:cs typeface="Helvetica"/>
            </a:endParaRPr>
          </a:p>
        </p:txBody>
      </p:sp>
      <p:sp>
        <p:nvSpPr>
          <p:cNvPr id="6"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Evaluating CNVs</a:t>
            </a: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62347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623454" y="1604998"/>
            <a:ext cx="8414201" cy="707886"/>
          </a:xfrm>
          <a:prstGeom prst="rect">
            <a:avLst/>
          </a:prstGeom>
          <a:noFill/>
        </p:spPr>
        <p:txBody>
          <a:bodyPr wrap="square" rtlCol="0">
            <a:spAutoFit/>
          </a:bodyPr>
          <a:lstStyle/>
          <a:p>
            <a:r>
              <a:rPr lang="en-US" sz="2000" dirty="0">
                <a:latin typeface="Helvetica"/>
                <a:cs typeface="Helvetica"/>
              </a:rPr>
              <a:t>Identify deleted loci of metabolic genes and estimate the effect in the 	network</a:t>
            </a:r>
          </a:p>
        </p:txBody>
      </p:sp>
      <p:pic>
        <p:nvPicPr>
          <p:cNvPr id="4" name="Content Placeholder 3" descr="Screen Shot 2012-11-27 at 18.57.05.png"/>
          <p:cNvPicPr>
            <a:picLocks noGrp="1" noChangeAspect="1"/>
          </p:cNvPicPr>
          <p:nvPr>
            <p:ph idx="1"/>
          </p:nvPr>
        </p:nvPicPr>
        <p:blipFill>
          <a:blip r:embed="rId2">
            <a:extLst>
              <a:ext uri="{28A0092B-C50C-407E-A947-70E740481C1C}">
                <a14:useLocalDpi xmlns:a14="http://schemas.microsoft.com/office/drawing/2010/main" val="0"/>
              </a:ext>
            </a:extLst>
          </a:blip>
          <a:srcRect t="-13864" b="-13864"/>
          <a:stretch>
            <a:fillRect/>
          </a:stretch>
        </p:blipFill>
        <p:spPr>
          <a:xfrm>
            <a:off x="457200" y="1876268"/>
            <a:ext cx="8229600" cy="4525963"/>
          </a:xfrm>
        </p:spPr>
      </p:pic>
      <p:sp>
        <p:nvSpPr>
          <p:cNvPr id="7" name="Cross 6"/>
          <p:cNvSpPr/>
          <p:nvPr/>
        </p:nvSpPr>
        <p:spPr>
          <a:xfrm rot="1991434">
            <a:off x="7557318" y="4831190"/>
            <a:ext cx="403258" cy="403258"/>
          </a:xfrm>
          <a:prstGeom prst="plus">
            <a:avLst>
              <a:gd name="adj" fmla="val 34173"/>
            </a:avLst>
          </a:prstGeom>
          <a:solidFill>
            <a:schemeClr val="accent2">
              <a:alpha val="4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A CNV was Identified in the Glycine/THF network</a:t>
            </a: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11987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3393"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What Does it Mean?</a:t>
            </a:r>
          </a:p>
        </p:txBody>
      </p:sp>
      <p:sp>
        <p:nvSpPr>
          <p:cNvPr id="5" name="TextBox 4"/>
          <p:cNvSpPr txBox="1"/>
          <p:nvPr/>
        </p:nvSpPr>
        <p:spPr>
          <a:xfrm>
            <a:off x="1838790" y="4267260"/>
            <a:ext cx="1039893" cy="400110"/>
          </a:xfrm>
          <a:prstGeom prst="rect">
            <a:avLst/>
          </a:prstGeom>
          <a:noFill/>
        </p:spPr>
        <p:txBody>
          <a:bodyPr wrap="none" rtlCol="0">
            <a:spAutoFit/>
          </a:bodyPr>
          <a:lstStyle/>
          <a:p>
            <a:r>
              <a:rPr lang="en-US" sz="2000" dirty="0">
                <a:latin typeface="Arial"/>
                <a:cs typeface="Arial"/>
              </a:rPr>
              <a:t>Glycine</a:t>
            </a:r>
          </a:p>
        </p:txBody>
      </p:sp>
      <p:sp>
        <p:nvSpPr>
          <p:cNvPr id="6" name="TextBox 5"/>
          <p:cNvSpPr txBox="1"/>
          <p:nvPr/>
        </p:nvSpPr>
        <p:spPr>
          <a:xfrm>
            <a:off x="541623" y="5186989"/>
            <a:ext cx="1125553" cy="400110"/>
          </a:xfrm>
          <a:prstGeom prst="rect">
            <a:avLst/>
          </a:prstGeom>
          <a:noFill/>
        </p:spPr>
        <p:txBody>
          <a:bodyPr wrap="none" rtlCol="0">
            <a:spAutoFit/>
          </a:bodyPr>
          <a:lstStyle/>
          <a:p>
            <a:r>
              <a:rPr lang="en-US" sz="2000" dirty="0">
                <a:latin typeface="Arial"/>
                <a:cs typeface="Arial"/>
              </a:rPr>
              <a:t>Proteins</a:t>
            </a:r>
          </a:p>
        </p:txBody>
      </p:sp>
      <p:sp>
        <p:nvSpPr>
          <p:cNvPr id="7" name="TextBox 6"/>
          <p:cNvSpPr txBox="1"/>
          <p:nvPr/>
        </p:nvSpPr>
        <p:spPr>
          <a:xfrm>
            <a:off x="1896071" y="5186989"/>
            <a:ext cx="911653" cy="400110"/>
          </a:xfrm>
          <a:prstGeom prst="rect">
            <a:avLst/>
          </a:prstGeom>
          <a:noFill/>
        </p:spPr>
        <p:txBody>
          <a:bodyPr wrap="none" rtlCol="0">
            <a:spAutoFit/>
          </a:bodyPr>
          <a:lstStyle/>
          <a:p>
            <a:r>
              <a:rPr lang="en-US" sz="2000" dirty="0" err="1">
                <a:latin typeface="Arial"/>
                <a:cs typeface="Arial"/>
              </a:rPr>
              <a:t>Purins</a:t>
            </a:r>
            <a:endParaRPr lang="en-US" sz="2000" dirty="0">
              <a:latin typeface="Arial"/>
              <a:cs typeface="Arial"/>
            </a:endParaRPr>
          </a:p>
        </p:txBody>
      </p:sp>
      <p:sp>
        <p:nvSpPr>
          <p:cNvPr id="8" name="TextBox 7"/>
          <p:cNvSpPr txBox="1"/>
          <p:nvPr/>
        </p:nvSpPr>
        <p:spPr>
          <a:xfrm>
            <a:off x="3017004" y="5186989"/>
            <a:ext cx="1496498" cy="400110"/>
          </a:xfrm>
          <a:prstGeom prst="rect">
            <a:avLst/>
          </a:prstGeom>
          <a:noFill/>
        </p:spPr>
        <p:txBody>
          <a:bodyPr wrap="none" rtlCol="0">
            <a:spAutoFit/>
          </a:bodyPr>
          <a:lstStyle/>
          <a:p>
            <a:r>
              <a:rPr lang="en-US" sz="2000" dirty="0">
                <a:latin typeface="Arial"/>
                <a:cs typeface="Arial"/>
              </a:rPr>
              <a:t>Glutathione</a:t>
            </a:r>
          </a:p>
        </p:txBody>
      </p:sp>
      <p:cxnSp>
        <p:nvCxnSpPr>
          <p:cNvPr id="12" name="Elbow Connector 11"/>
          <p:cNvCxnSpPr>
            <a:stCxn id="5" idx="2"/>
            <a:endCxn id="8" idx="0"/>
          </p:cNvCxnSpPr>
          <p:nvPr/>
        </p:nvCxnSpPr>
        <p:spPr>
          <a:xfrm rot="16200000" flipH="1">
            <a:off x="2802186" y="4223921"/>
            <a:ext cx="519619" cy="1406516"/>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5" idx="2"/>
            <a:endCxn id="6" idx="0"/>
          </p:cNvCxnSpPr>
          <p:nvPr/>
        </p:nvCxnSpPr>
        <p:spPr>
          <a:xfrm rot="5400000">
            <a:off x="1471760" y="4300011"/>
            <a:ext cx="519619" cy="1254337"/>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7" idx="0"/>
          </p:cNvCxnSpPr>
          <p:nvPr/>
        </p:nvCxnSpPr>
        <p:spPr>
          <a:xfrm flipH="1">
            <a:off x="2351898" y="4667370"/>
            <a:ext cx="6839" cy="519619"/>
          </a:xfrm>
          <a:prstGeom prst="straightConnector1">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16201" y="4267260"/>
            <a:ext cx="926055" cy="400110"/>
          </a:xfrm>
          <a:prstGeom prst="rect">
            <a:avLst/>
          </a:prstGeom>
          <a:noFill/>
        </p:spPr>
        <p:txBody>
          <a:bodyPr wrap="none" rtlCol="0">
            <a:spAutoFit/>
          </a:bodyPr>
          <a:lstStyle/>
          <a:p>
            <a:r>
              <a:rPr lang="en-US" sz="2000" dirty="0">
                <a:latin typeface="Arial"/>
                <a:cs typeface="Arial"/>
              </a:rPr>
              <a:t>Serine</a:t>
            </a:r>
          </a:p>
        </p:txBody>
      </p:sp>
      <p:sp>
        <p:nvSpPr>
          <p:cNvPr id="21" name="TextBox 20"/>
          <p:cNvSpPr txBox="1"/>
          <p:nvPr/>
        </p:nvSpPr>
        <p:spPr>
          <a:xfrm>
            <a:off x="3402676" y="3562041"/>
            <a:ext cx="1753104" cy="400110"/>
          </a:xfrm>
          <a:prstGeom prst="rect">
            <a:avLst/>
          </a:prstGeom>
          <a:noFill/>
        </p:spPr>
        <p:txBody>
          <a:bodyPr wrap="none" rtlCol="0">
            <a:spAutoFit/>
          </a:bodyPr>
          <a:lstStyle/>
          <a:p>
            <a:r>
              <a:rPr lang="en-US" sz="2000" dirty="0">
                <a:latin typeface="Arial"/>
                <a:cs typeface="Arial"/>
              </a:rPr>
              <a:t>Ethanolamine</a:t>
            </a:r>
          </a:p>
        </p:txBody>
      </p:sp>
      <p:sp>
        <p:nvSpPr>
          <p:cNvPr id="22" name="TextBox 21"/>
          <p:cNvSpPr txBox="1"/>
          <p:nvPr/>
        </p:nvSpPr>
        <p:spPr>
          <a:xfrm>
            <a:off x="3559533" y="2856822"/>
            <a:ext cx="1439391" cy="400110"/>
          </a:xfrm>
          <a:prstGeom prst="rect">
            <a:avLst/>
          </a:prstGeom>
          <a:noFill/>
        </p:spPr>
        <p:txBody>
          <a:bodyPr wrap="none" rtlCol="0">
            <a:spAutoFit/>
          </a:bodyPr>
          <a:lstStyle/>
          <a:p>
            <a:r>
              <a:rPr lang="en-US" sz="2000" dirty="0">
                <a:latin typeface="Arial"/>
                <a:cs typeface="Arial"/>
              </a:rPr>
              <a:t>Methionine</a:t>
            </a:r>
          </a:p>
        </p:txBody>
      </p:sp>
      <p:sp>
        <p:nvSpPr>
          <p:cNvPr id="23" name="TextBox 22"/>
          <p:cNvSpPr txBox="1"/>
          <p:nvPr/>
        </p:nvSpPr>
        <p:spPr>
          <a:xfrm>
            <a:off x="3752018" y="1431475"/>
            <a:ext cx="1054420" cy="400110"/>
          </a:xfrm>
          <a:prstGeom prst="rect">
            <a:avLst/>
          </a:prstGeom>
          <a:noFill/>
        </p:spPr>
        <p:txBody>
          <a:bodyPr wrap="none" rtlCol="0">
            <a:spAutoFit/>
          </a:bodyPr>
          <a:lstStyle/>
          <a:p>
            <a:r>
              <a:rPr lang="en-US" sz="2000" dirty="0">
                <a:latin typeface="Arial"/>
                <a:cs typeface="Arial"/>
              </a:rPr>
              <a:t>Choline</a:t>
            </a:r>
          </a:p>
        </p:txBody>
      </p:sp>
      <p:sp>
        <p:nvSpPr>
          <p:cNvPr id="24" name="TextBox 23"/>
          <p:cNvSpPr txBox="1"/>
          <p:nvPr/>
        </p:nvSpPr>
        <p:spPr>
          <a:xfrm>
            <a:off x="1745866" y="1277587"/>
            <a:ext cx="1225741" cy="707886"/>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a:p>
            <a:pPr algn="ctr"/>
            <a:r>
              <a:rPr lang="en-US" sz="2000" dirty="0">
                <a:latin typeface="Arial"/>
                <a:cs typeface="Arial"/>
              </a:rPr>
              <a:t>aldehyde</a:t>
            </a:r>
          </a:p>
        </p:txBody>
      </p:sp>
      <p:sp>
        <p:nvSpPr>
          <p:cNvPr id="25" name="TextBox 24"/>
          <p:cNvSpPr txBox="1"/>
          <p:nvPr/>
        </p:nvSpPr>
        <p:spPr>
          <a:xfrm>
            <a:off x="1831463" y="2278806"/>
            <a:ext cx="1054546" cy="400110"/>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p:txBody>
      </p:sp>
      <p:sp>
        <p:nvSpPr>
          <p:cNvPr id="26" name="TextBox 25"/>
          <p:cNvSpPr txBox="1"/>
          <p:nvPr/>
        </p:nvSpPr>
        <p:spPr>
          <a:xfrm>
            <a:off x="1696147" y="3562041"/>
            <a:ext cx="1325178" cy="400110"/>
          </a:xfrm>
          <a:prstGeom prst="rect">
            <a:avLst/>
          </a:prstGeom>
          <a:noFill/>
        </p:spPr>
        <p:txBody>
          <a:bodyPr wrap="none" rtlCol="0">
            <a:spAutoFit/>
          </a:bodyPr>
          <a:lstStyle/>
          <a:p>
            <a:pPr algn="ctr"/>
            <a:r>
              <a:rPr lang="en-US" sz="2000" dirty="0" err="1">
                <a:latin typeface="Arial"/>
                <a:cs typeface="Arial"/>
              </a:rPr>
              <a:t>Sarcosine</a:t>
            </a:r>
            <a:endParaRPr lang="en-US" sz="2000" dirty="0">
              <a:latin typeface="Arial"/>
              <a:cs typeface="Arial"/>
            </a:endParaRPr>
          </a:p>
        </p:txBody>
      </p:sp>
      <p:cxnSp>
        <p:nvCxnSpPr>
          <p:cNvPr id="11" name="Straight Arrow Connector 10"/>
          <p:cNvCxnSpPr>
            <a:stCxn id="5" idx="3"/>
            <a:endCxn id="20" idx="1"/>
          </p:cNvCxnSpPr>
          <p:nvPr/>
        </p:nvCxnSpPr>
        <p:spPr>
          <a:xfrm>
            <a:off x="2878683" y="4467315"/>
            <a:ext cx="937518"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0" idx="0"/>
            <a:endCxn id="21" idx="2"/>
          </p:cNvCxnSpPr>
          <p:nvPr/>
        </p:nvCxnSpPr>
        <p:spPr>
          <a:xfrm flipH="1" flipV="1">
            <a:off x="4279228" y="3962151"/>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1" idx="0"/>
            <a:endCxn id="22" idx="2"/>
          </p:cNvCxnSpPr>
          <p:nvPr/>
        </p:nvCxnSpPr>
        <p:spPr>
          <a:xfrm flipV="1">
            <a:off x="4279228" y="3256932"/>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0"/>
            <a:endCxn id="23" idx="2"/>
          </p:cNvCxnSpPr>
          <p:nvPr/>
        </p:nvCxnSpPr>
        <p:spPr>
          <a:xfrm flipH="1" flipV="1">
            <a:off x="4279228" y="1831585"/>
            <a:ext cx="1" cy="1025237"/>
          </a:xfrm>
          <a:prstGeom prst="straightConnector1">
            <a:avLst/>
          </a:prstGeom>
          <a:ln w="57150" cmpd="sng">
            <a:solidFill>
              <a:srgbClr val="000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1"/>
            <a:endCxn id="24" idx="3"/>
          </p:cNvCxnSpPr>
          <p:nvPr/>
        </p:nvCxnSpPr>
        <p:spPr>
          <a:xfrm flipH="1">
            <a:off x="2971607" y="1631530"/>
            <a:ext cx="780411"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4" idx="2"/>
            <a:endCxn id="25" idx="0"/>
          </p:cNvCxnSpPr>
          <p:nvPr/>
        </p:nvCxnSpPr>
        <p:spPr>
          <a:xfrm flipH="1">
            <a:off x="2358736" y="1985473"/>
            <a:ext cx="1" cy="293333"/>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5" idx="2"/>
          </p:cNvCxnSpPr>
          <p:nvPr/>
        </p:nvCxnSpPr>
        <p:spPr>
          <a:xfrm>
            <a:off x="2358736" y="2678916"/>
            <a:ext cx="2" cy="883125"/>
          </a:xfrm>
          <a:prstGeom prst="straightConnector1">
            <a:avLst/>
          </a:prstGeom>
          <a:ln w="57150" cmpd="sng">
            <a:solidFill>
              <a:srgbClr val="000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6" idx="2"/>
            <a:endCxn id="5" idx="0"/>
          </p:cNvCxnSpPr>
          <p:nvPr/>
        </p:nvCxnSpPr>
        <p:spPr>
          <a:xfrm>
            <a:off x="2358736" y="3962151"/>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925941" y="4367288"/>
            <a:ext cx="876660" cy="200054"/>
          </a:xfrm>
          <a:prstGeom prst="rightArrow">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887923" y="4053734"/>
            <a:ext cx="932132" cy="369332"/>
          </a:xfrm>
          <a:prstGeom prst="rect">
            <a:avLst/>
          </a:prstGeom>
          <a:noFill/>
        </p:spPr>
        <p:txBody>
          <a:bodyPr wrap="none" rtlCol="0">
            <a:spAutoFit/>
          </a:bodyPr>
          <a:lstStyle/>
          <a:p>
            <a:r>
              <a:rPr lang="en-US" i="1" dirty="0">
                <a:latin typeface="Arial"/>
                <a:cs typeface="Arial"/>
              </a:rPr>
              <a:t>uptake</a:t>
            </a:r>
          </a:p>
        </p:txBody>
      </p:sp>
      <p:sp>
        <p:nvSpPr>
          <p:cNvPr id="41" name="TextBox 40"/>
          <p:cNvSpPr txBox="1"/>
          <p:nvPr/>
        </p:nvSpPr>
        <p:spPr>
          <a:xfrm>
            <a:off x="5783836" y="2856822"/>
            <a:ext cx="1951476" cy="400110"/>
          </a:xfrm>
          <a:prstGeom prst="rect">
            <a:avLst/>
          </a:prstGeom>
          <a:noFill/>
        </p:spPr>
        <p:txBody>
          <a:bodyPr wrap="none" rtlCol="0">
            <a:spAutoFit/>
          </a:bodyPr>
          <a:lstStyle/>
          <a:p>
            <a:r>
              <a:rPr lang="en-US" sz="2000" b="1" dirty="0">
                <a:latin typeface="Arial"/>
                <a:cs typeface="Arial"/>
              </a:rPr>
              <a:t>Phospholipids</a:t>
            </a:r>
          </a:p>
        </p:txBody>
      </p:sp>
      <p:cxnSp>
        <p:nvCxnSpPr>
          <p:cNvPr id="43" name="Elbow Connector 42"/>
          <p:cNvCxnSpPr>
            <a:stCxn id="23" idx="3"/>
            <a:endCxn id="41" idx="1"/>
          </p:cNvCxnSpPr>
          <p:nvPr/>
        </p:nvCxnSpPr>
        <p:spPr>
          <a:xfrm>
            <a:off x="4806438" y="1631530"/>
            <a:ext cx="977398" cy="1425347"/>
          </a:xfrm>
          <a:prstGeom prst="bentConnector3">
            <a:avLst>
              <a:gd name="adj1" fmla="val 67717"/>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1" idx="3"/>
            <a:endCxn id="41" idx="1"/>
          </p:cNvCxnSpPr>
          <p:nvPr/>
        </p:nvCxnSpPr>
        <p:spPr>
          <a:xfrm flipV="1">
            <a:off x="5155780" y="3056877"/>
            <a:ext cx="628056" cy="705219"/>
          </a:xfrm>
          <a:prstGeom prst="bentConnector3">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20" idx="3"/>
            <a:endCxn id="41" idx="1"/>
          </p:cNvCxnSpPr>
          <p:nvPr/>
        </p:nvCxnSpPr>
        <p:spPr>
          <a:xfrm flipV="1">
            <a:off x="4742256" y="3056877"/>
            <a:ext cx="1041580" cy="1410438"/>
          </a:xfrm>
          <a:prstGeom prst="bentConnector3">
            <a:avLst>
              <a:gd name="adj1" fmla="val 70783"/>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76</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618146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3393"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What Does it Mean?</a:t>
            </a:r>
          </a:p>
        </p:txBody>
      </p:sp>
      <p:sp>
        <p:nvSpPr>
          <p:cNvPr id="5" name="TextBox 4"/>
          <p:cNvSpPr txBox="1"/>
          <p:nvPr/>
        </p:nvSpPr>
        <p:spPr>
          <a:xfrm>
            <a:off x="1838790" y="4267260"/>
            <a:ext cx="1039893" cy="400110"/>
          </a:xfrm>
          <a:prstGeom prst="rect">
            <a:avLst/>
          </a:prstGeom>
          <a:noFill/>
        </p:spPr>
        <p:txBody>
          <a:bodyPr wrap="none" rtlCol="0">
            <a:spAutoFit/>
          </a:bodyPr>
          <a:lstStyle/>
          <a:p>
            <a:r>
              <a:rPr lang="en-US" sz="2000" dirty="0">
                <a:latin typeface="Arial"/>
                <a:cs typeface="Arial"/>
              </a:rPr>
              <a:t>Glycine</a:t>
            </a:r>
          </a:p>
        </p:txBody>
      </p:sp>
      <p:sp>
        <p:nvSpPr>
          <p:cNvPr id="6" name="TextBox 5"/>
          <p:cNvSpPr txBox="1"/>
          <p:nvPr/>
        </p:nvSpPr>
        <p:spPr>
          <a:xfrm>
            <a:off x="541623" y="5186989"/>
            <a:ext cx="1125553" cy="400110"/>
          </a:xfrm>
          <a:prstGeom prst="rect">
            <a:avLst/>
          </a:prstGeom>
          <a:noFill/>
        </p:spPr>
        <p:txBody>
          <a:bodyPr wrap="none" rtlCol="0">
            <a:spAutoFit/>
          </a:bodyPr>
          <a:lstStyle/>
          <a:p>
            <a:r>
              <a:rPr lang="en-US" sz="2000" dirty="0">
                <a:latin typeface="Arial"/>
                <a:cs typeface="Arial"/>
              </a:rPr>
              <a:t>Proteins</a:t>
            </a:r>
          </a:p>
        </p:txBody>
      </p:sp>
      <p:sp>
        <p:nvSpPr>
          <p:cNvPr id="7" name="TextBox 6"/>
          <p:cNvSpPr txBox="1"/>
          <p:nvPr/>
        </p:nvSpPr>
        <p:spPr>
          <a:xfrm>
            <a:off x="1896071" y="5186989"/>
            <a:ext cx="911653" cy="400110"/>
          </a:xfrm>
          <a:prstGeom prst="rect">
            <a:avLst/>
          </a:prstGeom>
          <a:noFill/>
        </p:spPr>
        <p:txBody>
          <a:bodyPr wrap="none" rtlCol="0">
            <a:spAutoFit/>
          </a:bodyPr>
          <a:lstStyle/>
          <a:p>
            <a:r>
              <a:rPr lang="en-US" sz="2000" dirty="0" err="1">
                <a:latin typeface="Arial"/>
                <a:cs typeface="Arial"/>
              </a:rPr>
              <a:t>Purins</a:t>
            </a:r>
            <a:endParaRPr lang="en-US" sz="2000" dirty="0">
              <a:latin typeface="Arial"/>
              <a:cs typeface="Arial"/>
            </a:endParaRPr>
          </a:p>
        </p:txBody>
      </p:sp>
      <p:sp>
        <p:nvSpPr>
          <p:cNvPr id="8" name="TextBox 7"/>
          <p:cNvSpPr txBox="1"/>
          <p:nvPr/>
        </p:nvSpPr>
        <p:spPr>
          <a:xfrm>
            <a:off x="3017004" y="5186989"/>
            <a:ext cx="1496498" cy="400110"/>
          </a:xfrm>
          <a:prstGeom prst="rect">
            <a:avLst/>
          </a:prstGeom>
          <a:noFill/>
        </p:spPr>
        <p:txBody>
          <a:bodyPr wrap="none" rtlCol="0">
            <a:spAutoFit/>
          </a:bodyPr>
          <a:lstStyle/>
          <a:p>
            <a:r>
              <a:rPr lang="en-US" sz="2000" dirty="0">
                <a:latin typeface="Arial"/>
                <a:cs typeface="Arial"/>
              </a:rPr>
              <a:t>Glutathione</a:t>
            </a:r>
          </a:p>
        </p:txBody>
      </p:sp>
      <p:cxnSp>
        <p:nvCxnSpPr>
          <p:cNvPr id="12" name="Elbow Connector 11"/>
          <p:cNvCxnSpPr>
            <a:stCxn id="5" idx="2"/>
            <a:endCxn id="8" idx="0"/>
          </p:cNvCxnSpPr>
          <p:nvPr/>
        </p:nvCxnSpPr>
        <p:spPr>
          <a:xfrm rot="16200000" flipH="1">
            <a:off x="2802186" y="4223921"/>
            <a:ext cx="519619" cy="1406516"/>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5" idx="2"/>
            <a:endCxn id="6" idx="0"/>
          </p:cNvCxnSpPr>
          <p:nvPr/>
        </p:nvCxnSpPr>
        <p:spPr>
          <a:xfrm rot="5400000">
            <a:off x="1471760" y="4300011"/>
            <a:ext cx="519619" cy="1254337"/>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7" idx="0"/>
          </p:cNvCxnSpPr>
          <p:nvPr/>
        </p:nvCxnSpPr>
        <p:spPr>
          <a:xfrm flipH="1">
            <a:off x="2351898" y="4667370"/>
            <a:ext cx="6839" cy="519619"/>
          </a:xfrm>
          <a:prstGeom prst="straightConnector1">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16201" y="4267260"/>
            <a:ext cx="926055" cy="400110"/>
          </a:xfrm>
          <a:prstGeom prst="rect">
            <a:avLst/>
          </a:prstGeom>
          <a:noFill/>
        </p:spPr>
        <p:txBody>
          <a:bodyPr wrap="none" rtlCol="0">
            <a:spAutoFit/>
          </a:bodyPr>
          <a:lstStyle/>
          <a:p>
            <a:r>
              <a:rPr lang="en-US" sz="2000" dirty="0">
                <a:solidFill>
                  <a:srgbClr val="C0504D"/>
                </a:solidFill>
                <a:latin typeface="Arial"/>
                <a:cs typeface="Arial"/>
              </a:rPr>
              <a:t>Serine</a:t>
            </a:r>
          </a:p>
        </p:txBody>
      </p:sp>
      <p:sp>
        <p:nvSpPr>
          <p:cNvPr id="21" name="TextBox 20"/>
          <p:cNvSpPr txBox="1"/>
          <p:nvPr/>
        </p:nvSpPr>
        <p:spPr>
          <a:xfrm>
            <a:off x="3402676" y="3562041"/>
            <a:ext cx="1753104" cy="400110"/>
          </a:xfrm>
          <a:prstGeom prst="rect">
            <a:avLst/>
          </a:prstGeom>
          <a:noFill/>
        </p:spPr>
        <p:txBody>
          <a:bodyPr wrap="none" rtlCol="0">
            <a:spAutoFit/>
          </a:bodyPr>
          <a:lstStyle/>
          <a:p>
            <a:r>
              <a:rPr lang="en-US" sz="2000" dirty="0">
                <a:solidFill>
                  <a:srgbClr val="C0504D"/>
                </a:solidFill>
                <a:latin typeface="Arial"/>
                <a:cs typeface="Arial"/>
              </a:rPr>
              <a:t>Ethanolamine</a:t>
            </a:r>
          </a:p>
        </p:txBody>
      </p:sp>
      <p:sp>
        <p:nvSpPr>
          <p:cNvPr id="22" name="TextBox 21"/>
          <p:cNvSpPr txBox="1"/>
          <p:nvPr/>
        </p:nvSpPr>
        <p:spPr>
          <a:xfrm>
            <a:off x="3559533" y="2856822"/>
            <a:ext cx="1439391" cy="400110"/>
          </a:xfrm>
          <a:prstGeom prst="rect">
            <a:avLst/>
          </a:prstGeom>
          <a:noFill/>
        </p:spPr>
        <p:txBody>
          <a:bodyPr wrap="none" rtlCol="0">
            <a:spAutoFit/>
          </a:bodyPr>
          <a:lstStyle/>
          <a:p>
            <a:r>
              <a:rPr lang="en-US" sz="2000" dirty="0">
                <a:latin typeface="Arial"/>
                <a:cs typeface="Arial"/>
              </a:rPr>
              <a:t>Methionine</a:t>
            </a:r>
          </a:p>
        </p:txBody>
      </p:sp>
      <p:sp>
        <p:nvSpPr>
          <p:cNvPr id="23" name="TextBox 22"/>
          <p:cNvSpPr txBox="1"/>
          <p:nvPr/>
        </p:nvSpPr>
        <p:spPr>
          <a:xfrm>
            <a:off x="3752018" y="1431475"/>
            <a:ext cx="1054420" cy="400110"/>
          </a:xfrm>
          <a:prstGeom prst="rect">
            <a:avLst/>
          </a:prstGeom>
          <a:noFill/>
        </p:spPr>
        <p:txBody>
          <a:bodyPr wrap="none" rtlCol="0">
            <a:spAutoFit/>
          </a:bodyPr>
          <a:lstStyle/>
          <a:p>
            <a:r>
              <a:rPr lang="en-US" sz="2000" dirty="0">
                <a:solidFill>
                  <a:srgbClr val="C0504D"/>
                </a:solidFill>
                <a:latin typeface="Arial"/>
                <a:cs typeface="Arial"/>
              </a:rPr>
              <a:t>Choline</a:t>
            </a:r>
          </a:p>
        </p:txBody>
      </p:sp>
      <p:sp>
        <p:nvSpPr>
          <p:cNvPr id="24" name="TextBox 23"/>
          <p:cNvSpPr txBox="1"/>
          <p:nvPr/>
        </p:nvSpPr>
        <p:spPr>
          <a:xfrm>
            <a:off x="1745866" y="1277587"/>
            <a:ext cx="1225741" cy="707886"/>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a:p>
            <a:pPr algn="ctr"/>
            <a:r>
              <a:rPr lang="en-US" sz="2000" dirty="0">
                <a:latin typeface="Arial"/>
                <a:cs typeface="Arial"/>
              </a:rPr>
              <a:t>aldehyde</a:t>
            </a:r>
          </a:p>
        </p:txBody>
      </p:sp>
      <p:sp>
        <p:nvSpPr>
          <p:cNvPr id="25" name="TextBox 24"/>
          <p:cNvSpPr txBox="1"/>
          <p:nvPr/>
        </p:nvSpPr>
        <p:spPr>
          <a:xfrm>
            <a:off x="1831463" y="2278806"/>
            <a:ext cx="1054546" cy="400110"/>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p:txBody>
      </p:sp>
      <p:sp>
        <p:nvSpPr>
          <p:cNvPr id="26" name="TextBox 25"/>
          <p:cNvSpPr txBox="1"/>
          <p:nvPr/>
        </p:nvSpPr>
        <p:spPr>
          <a:xfrm>
            <a:off x="1696147" y="3562041"/>
            <a:ext cx="1325178" cy="400110"/>
          </a:xfrm>
          <a:prstGeom prst="rect">
            <a:avLst/>
          </a:prstGeom>
          <a:noFill/>
        </p:spPr>
        <p:txBody>
          <a:bodyPr wrap="none" rtlCol="0">
            <a:spAutoFit/>
          </a:bodyPr>
          <a:lstStyle/>
          <a:p>
            <a:pPr algn="ctr"/>
            <a:r>
              <a:rPr lang="en-US" sz="2000" dirty="0" err="1">
                <a:latin typeface="Arial"/>
                <a:cs typeface="Arial"/>
              </a:rPr>
              <a:t>Sarcosine</a:t>
            </a:r>
            <a:endParaRPr lang="en-US" sz="2000" dirty="0">
              <a:latin typeface="Arial"/>
              <a:cs typeface="Arial"/>
            </a:endParaRPr>
          </a:p>
        </p:txBody>
      </p:sp>
      <p:cxnSp>
        <p:nvCxnSpPr>
          <p:cNvPr id="11" name="Straight Arrow Connector 10"/>
          <p:cNvCxnSpPr>
            <a:stCxn id="5" idx="3"/>
            <a:endCxn id="20" idx="1"/>
          </p:cNvCxnSpPr>
          <p:nvPr/>
        </p:nvCxnSpPr>
        <p:spPr>
          <a:xfrm>
            <a:off x="2878683" y="4467315"/>
            <a:ext cx="937518"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0" idx="0"/>
            <a:endCxn id="21" idx="2"/>
          </p:cNvCxnSpPr>
          <p:nvPr/>
        </p:nvCxnSpPr>
        <p:spPr>
          <a:xfrm flipH="1" flipV="1">
            <a:off x="4279228" y="3962151"/>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1" idx="0"/>
            <a:endCxn id="22" idx="2"/>
          </p:cNvCxnSpPr>
          <p:nvPr/>
        </p:nvCxnSpPr>
        <p:spPr>
          <a:xfrm flipV="1">
            <a:off x="4279228" y="3256932"/>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0"/>
            <a:endCxn id="23" idx="2"/>
          </p:cNvCxnSpPr>
          <p:nvPr/>
        </p:nvCxnSpPr>
        <p:spPr>
          <a:xfrm flipH="1" flipV="1">
            <a:off x="4279228" y="1831585"/>
            <a:ext cx="1" cy="1025237"/>
          </a:xfrm>
          <a:prstGeom prst="straightConnector1">
            <a:avLst/>
          </a:prstGeom>
          <a:ln w="57150" cmpd="sng">
            <a:solidFill>
              <a:srgbClr val="000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1"/>
            <a:endCxn id="24" idx="3"/>
          </p:cNvCxnSpPr>
          <p:nvPr/>
        </p:nvCxnSpPr>
        <p:spPr>
          <a:xfrm flipH="1">
            <a:off x="2971607" y="1631530"/>
            <a:ext cx="780411"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4" idx="2"/>
            <a:endCxn id="25" idx="0"/>
          </p:cNvCxnSpPr>
          <p:nvPr/>
        </p:nvCxnSpPr>
        <p:spPr>
          <a:xfrm flipH="1">
            <a:off x="2358736" y="1985473"/>
            <a:ext cx="1" cy="293333"/>
          </a:xfrm>
          <a:prstGeom prst="straightConnector1">
            <a:avLst/>
          </a:prstGeom>
          <a:ln w="57150" cmpd="sng">
            <a:solidFill>
              <a:srgbClr val="008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5" idx="2"/>
          </p:cNvCxnSpPr>
          <p:nvPr/>
        </p:nvCxnSpPr>
        <p:spPr>
          <a:xfrm>
            <a:off x="2358736" y="2678916"/>
            <a:ext cx="2" cy="883125"/>
          </a:xfrm>
          <a:prstGeom prst="straightConnector1">
            <a:avLst/>
          </a:prstGeom>
          <a:ln w="57150" cmpd="sng">
            <a:solidFill>
              <a:srgbClr val="008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6" idx="2"/>
            <a:endCxn id="5" idx="0"/>
          </p:cNvCxnSpPr>
          <p:nvPr/>
        </p:nvCxnSpPr>
        <p:spPr>
          <a:xfrm>
            <a:off x="2358736" y="3962151"/>
            <a:ext cx="1" cy="305109"/>
          </a:xfrm>
          <a:prstGeom prst="straightConnector1">
            <a:avLst/>
          </a:prstGeom>
          <a:ln w="57150" cmpd="sng">
            <a:solidFill>
              <a:srgbClr val="008000"/>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925941" y="4367288"/>
            <a:ext cx="876660" cy="200054"/>
          </a:xfrm>
          <a:prstGeom prst="rightArrow">
            <a:avLst/>
          </a:prstGeom>
          <a:noFill/>
          <a:ln w="3810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887923" y="4053734"/>
            <a:ext cx="932132" cy="369332"/>
          </a:xfrm>
          <a:prstGeom prst="rect">
            <a:avLst/>
          </a:prstGeom>
          <a:noFill/>
        </p:spPr>
        <p:txBody>
          <a:bodyPr wrap="none" rtlCol="0">
            <a:spAutoFit/>
          </a:bodyPr>
          <a:lstStyle/>
          <a:p>
            <a:r>
              <a:rPr lang="en-US" i="1" dirty="0">
                <a:latin typeface="Arial"/>
                <a:cs typeface="Arial"/>
              </a:rPr>
              <a:t>uptake</a:t>
            </a:r>
          </a:p>
        </p:txBody>
      </p:sp>
      <p:sp>
        <p:nvSpPr>
          <p:cNvPr id="41" name="TextBox 40"/>
          <p:cNvSpPr txBox="1"/>
          <p:nvPr/>
        </p:nvSpPr>
        <p:spPr>
          <a:xfrm>
            <a:off x="5783836" y="2856822"/>
            <a:ext cx="1951476" cy="400110"/>
          </a:xfrm>
          <a:prstGeom prst="rect">
            <a:avLst/>
          </a:prstGeom>
          <a:noFill/>
        </p:spPr>
        <p:txBody>
          <a:bodyPr wrap="none" rtlCol="0">
            <a:spAutoFit/>
          </a:bodyPr>
          <a:lstStyle/>
          <a:p>
            <a:r>
              <a:rPr lang="en-US" sz="2000" b="1" dirty="0">
                <a:solidFill>
                  <a:srgbClr val="C0504D"/>
                </a:solidFill>
                <a:latin typeface="Arial"/>
                <a:cs typeface="Arial"/>
              </a:rPr>
              <a:t>Phospholipids</a:t>
            </a:r>
          </a:p>
        </p:txBody>
      </p:sp>
      <p:cxnSp>
        <p:nvCxnSpPr>
          <p:cNvPr id="43" name="Elbow Connector 42"/>
          <p:cNvCxnSpPr>
            <a:stCxn id="23" idx="3"/>
            <a:endCxn id="41" idx="1"/>
          </p:cNvCxnSpPr>
          <p:nvPr/>
        </p:nvCxnSpPr>
        <p:spPr>
          <a:xfrm>
            <a:off x="4806438" y="1631530"/>
            <a:ext cx="977398" cy="1425347"/>
          </a:xfrm>
          <a:prstGeom prst="bentConnector3">
            <a:avLst>
              <a:gd name="adj1" fmla="val 67717"/>
            </a:avLst>
          </a:prstGeom>
          <a:ln w="57150" cmpd="sng">
            <a:solidFill>
              <a:schemeClr val="accent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1" idx="3"/>
            <a:endCxn id="41" idx="1"/>
          </p:cNvCxnSpPr>
          <p:nvPr/>
        </p:nvCxnSpPr>
        <p:spPr>
          <a:xfrm flipV="1">
            <a:off x="5155780" y="3056877"/>
            <a:ext cx="628056" cy="705219"/>
          </a:xfrm>
          <a:prstGeom prst="bentConnector3">
            <a:avLst/>
          </a:prstGeom>
          <a:ln w="57150" cmpd="sng">
            <a:solidFill>
              <a:schemeClr val="accent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20" idx="3"/>
            <a:endCxn id="41" idx="1"/>
          </p:cNvCxnSpPr>
          <p:nvPr/>
        </p:nvCxnSpPr>
        <p:spPr>
          <a:xfrm flipV="1">
            <a:off x="4742256" y="3056877"/>
            <a:ext cx="1041580" cy="1410438"/>
          </a:xfrm>
          <a:prstGeom prst="bentConnector3">
            <a:avLst>
              <a:gd name="adj1" fmla="val 70783"/>
            </a:avLst>
          </a:prstGeom>
          <a:ln w="57150" cmpd="sng">
            <a:solidFill>
              <a:schemeClr val="accent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783836" y="1015977"/>
            <a:ext cx="3192401" cy="1631216"/>
          </a:xfrm>
          <a:prstGeom prst="rect">
            <a:avLst/>
          </a:prstGeom>
          <a:noFill/>
        </p:spPr>
        <p:txBody>
          <a:bodyPr wrap="square" rtlCol="0">
            <a:spAutoFit/>
          </a:bodyPr>
          <a:lstStyle/>
          <a:p>
            <a:r>
              <a:rPr lang="en-US" sz="2000" dirty="0">
                <a:latin typeface="Arial"/>
                <a:cs typeface="Arial"/>
              </a:rPr>
              <a:t>Upon cell proliferation there is an increased demand for phospholipids and hence for choline, ethanolamine and serine</a:t>
            </a:r>
          </a:p>
        </p:txBody>
      </p:sp>
      <p:sp>
        <p:nvSpPr>
          <p:cNvPr id="33" name="TextBox 32"/>
          <p:cNvSpPr txBox="1"/>
          <p:nvPr/>
        </p:nvSpPr>
        <p:spPr>
          <a:xfrm>
            <a:off x="5783836" y="3791071"/>
            <a:ext cx="3192401" cy="1631216"/>
          </a:xfrm>
          <a:prstGeom prst="rect">
            <a:avLst/>
          </a:prstGeom>
          <a:noFill/>
        </p:spPr>
        <p:txBody>
          <a:bodyPr wrap="square" rtlCol="0">
            <a:spAutoFit/>
          </a:bodyPr>
          <a:lstStyle/>
          <a:p>
            <a:r>
              <a:rPr lang="en-US" sz="2000" dirty="0">
                <a:latin typeface="Arial"/>
                <a:cs typeface="Arial"/>
              </a:rPr>
              <a:t>Jain </a:t>
            </a:r>
            <a:r>
              <a:rPr lang="en-US" sz="2000" i="1" dirty="0">
                <a:latin typeface="Arial"/>
                <a:cs typeface="Arial"/>
              </a:rPr>
              <a:t>et al.</a:t>
            </a:r>
            <a:r>
              <a:rPr lang="en-US" sz="2000" dirty="0">
                <a:latin typeface="Arial"/>
                <a:cs typeface="Arial"/>
              </a:rPr>
              <a:t> (2012) measured in cancer cell lines an increased glycine uptake that is incorporated into </a:t>
            </a:r>
            <a:r>
              <a:rPr lang="en-US" sz="2000" dirty="0" err="1">
                <a:latin typeface="Arial"/>
                <a:cs typeface="Arial"/>
              </a:rPr>
              <a:t>purins</a:t>
            </a:r>
            <a:r>
              <a:rPr lang="en-US" sz="2000" dirty="0">
                <a:latin typeface="Arial"/>
                <a:cs typeface="Arial"/>
              </a:rPr>
              <a:t> and glutathione</a:t>
            </a:r>
          </a:p>
        </p:txBody>
      </p:sp>
      <p:sp>
        <p:nvSpPr>
          <p:cNvPr id="3" name="TextBox 2"/>
          <p:cNvSpPr txBox="1"/>
          <p:nvPr/>
        </p:nvSpPr>
        <p:spPr>
          <a:xfrm>
            <a:off x="3184779" y="1285257"/>
            <a:ext cx="518091" cy="646331"/>
          </a:xfrm>
          <a:prstGeom prst="rect">
            <a:avLst/>
          </a:prstGeom>
          <a:noFill/>
        </p:spPr>
        <p:txBody>
          <a:bodyPr wrap="none" rtlCol="0">
            <a:spAutoFit/>
          </a:bodyPr>
          <a:lstStyle/>
          <a:p>
            <a:r>
              <a:rPr lang="en-US" sz="3600" b="1" dirty="0">
                <a:solidFill>
                  <a:srgbClr val="C0504D"/>
                </a:solidFill>
                <a:cs typeface="Arial"/>
              </a:rPr>
              <a:t>X</a:t>
            </a:r>
          </a:p>
        </p:txBody>
      </p:sp>
      <p:sp>
        <p:nvSpPr>
          <p:cNvPr id="3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77</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997610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566118" y="1284297"/>
            <a:ext cx="4140155" cy="2750540"/>
            <a:chOff x="763" y="180"/>
            <a:chExt cx="3437" cy="1948"/>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 y="180"/>
              <a:ext cx="3437" cy="194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3"/>
            <p:cNvGrpSpPr>
              <a:grpSpLocks/>
            </p:cNvGrpSpPr>
            <p:nvPr/>
          </p:nvGrpSpPr>
          <p:grpSpPr bwMode="auto">
            <a:xfrm>
              <a:off x="2310" y="1869"/>
              <a:ext cx="113" cy="83"/>
              <a:chOff x="2310" y="1869"/>
              <a:chExt cx="113" cy="83"/>
            </a:xfrm>
          </p:grpSpPr>
          <p:sp>
            <p:nvSpPr>
              <p:cNvPr id="22" name="Freeform 4"/>
              <p:cNvSpPr>
                <a:spLocks/>
              </p:cNvSpPr>
              <p:nvPr/>
            </p:nvSpPr>
            <p:spPr bwMode="auto">
              <a:xfrm>
                <a:off x="2310" y="1869"/>
                <a:ext cx="113" cy="83"/>
              </a:xfrm>
              <a:custGeom>
                <a:avLst/>
                <a:gdLst>
                  <a:gd name="T0" fmla="+- 0 2337 2310"/>
                  <a:gd name="T1" fmla="*/ T0 w 113"/>
                  <a:gd name="T2" fmla="+- 0 1870 1869"/>
                  <a:gd name="T3" fmla="*/ 1870 h 83"/>
                  <a:gd name="T4" fmla="+- 0 2328 2310"/>
                  <a:gd name="T5" fmla="*/ T4 w 113"/>
                  <a:gd name="T6" fmla="+- 0 1870 1869"/>
                  <a:gd name="T7" fmla="*/ 1870 h 83"/>
                  <a:gd name="T8" fmla="+- 0 2310 2310"/>
                  <a:gd name="T9" fmla="*/ T8 w 113"/>
                  <a:gd name="T10" fmla="+- 0 1952 1869"/>
                  <a:gd name="T11" fmla="*/ 1952 h 83"/>
                  <a:gd name="T12" fmla="+- 0 2320 2310"/>
                  <a:gd name="T13" fmla="*/ T12 w 113"/>
                  <a:gd name="T14" fmla="+- 0 1952 1869"/>
                  <a:gd name="T15" fmla="*/ 1952 h 83"/>
                  <a:gd name="T16" fmla="+- 0 2327 2310"/>
                  <a:gd name="T17" fmla="*/ T16 w 113"/>
                  <a:gd name="T18" fmla="+- 0 1920 1869"/>
                  <a:gd name="T19" fmla="*/ 1920 h 83"/>
                  <a:gd name="T20" fmla="+- 0 2335 2310"/>
                  <a:gd name="T21" fmla="*/ T20 w 113"/>
                  <a:gd name="T22" fmla="+- 0 1920 1869"/>
                  <a:gd name="T23" fmla="*/ 1920 h 83"/>
                  <a:gd name="T24" fmla="+- 0 2330 2310"/>
                  <a:gd name="T25" fmla="*/ T24 w 113"/>
                  <a:gd name="T26" fmla="+- 0 1909 1869"/>
                  <a:gd name="T27" fmla="*/ 1909 h 83"/>
                  <a:gd name="T28" fmla="+- 0 2330 2310"/>
                  <a:gd name="T29" fmla="*/ T28 w 113"/>
                  <a:gd name="T30" fmla="+- 0 1902 1869"/>
                  <a:gd name="T31" fmla="*/ 1902 h 83"/>
                  <a:gd name="T32" fmla="+- 0 2331 2310"/>
                  <a:gd name="T33" fmla="*/ T32 w 113"/>
                  <a:gd name="T34" fmla="+- 0 1899 1869"/>
                  <a:gd name="T35" fmla="*/ 1899 h 83"/>
                  <a:gd name="T36" fmla="+- 0 2333 2310"/>
                  <a:gd name="T37" fmla="*/ T36 w 113"/>
                  <a:gd name="T38" fmla="+- 0 1891 1869"/>
                  <a:gd name="T39" fmla="*/ 1891 h 83"/>
                  <a:gd name="T40" fmla="+- 0 2335 2310"/>
                  <a:gd name="T41" fmla="*/ T40 w 113"/>
                  <a:gd name="T42" fmla="+- 0 1887 1869"/>
                  <a:gd name="T43" fmla="*/ 1887 h 83"/>
                  <a:gd name="T44" fmla="+- 0 2337 2310"/>
                  <a:gd name="T45" fmla="*/ T44 w 113"/>
                  <a:gd name="T46" fmla="+- 0 1885 1869"/>
                  <a:gd name="T47" fmla="*/ 1885 h 83"/>
                  <a:gd name="T48" fmla="+- 0 2339 2310"/>
                  <a:gd name="T49" fmla="*/ T48 w 113"/>
                  <a:gd name="T50" fmla="+- 0 1882 1869"/>
                  <a:gd name="T51" fmla="*/ 1882 h 83"/>
                  <a:gd name="T52" fmla="+- 0 2341 2310"/>
                  <a:gd name="T53" fmla="*/ T52 w 113"/>
                  <a:gd name="T54" fmla="+- 0 1880 1869"/>
                  <a:gd name="T55" fmla="*/ 1880 h 83"/>
                  <a:gd name="T56" fmla="+- 0 2344 2310"/>
                  <a:gd name="T57" fmla="*/ T56 w 113"/>
                  <a:gd name="T58" fmla="+- 0 1878 1869"/>
                  <a:gd name="T59" fmla="*/ 1878 h 83"/>
                  <a:gd name="T60" fmla="+- 0 2335 2310"/>
                  <a:gd name="T61" fmla="*/ T60 w 113"/>
                  <a:gd name="T62" fmla="+- 0 1878 1869"/>
                  <a:gd name="T63" fmla="*/ 1878 h 83"/>
                  <a:gd name="T64" fmla="+- 0 2337 2310"/>
                  <a:gd name="T65" fmla="*/ T64 w 113"/>
                  <a:gd name="T66" fmla="+- 0 1870 1869"/>
                  <a:gd name="T67" fmla="*/ 1870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13" h="83">
                    <a:moveTo>
                      <a:pt x="27" y="1"/>
                    </a:moveTo>
                    <a:lnTo>
                      <a:pt x="18" y="1"/>
                    </a:lnTo>
                    <a:lnTo>
                      <a:pt x="0" y="83"/>
                    </a:lnTo>
                    <a:lnTo>
                      <a:pt x="10" y="83"/>
                    </a:lnTo>
                    <a:lnTo>
                      <a:pt x="17" y="51"/>
                    </a:lnTo>
                    <a:lnTo>
                      <a:pt x="25" y="51"/>
                    </a:lnTo>
                    <a:lnTo>
                      <a:pt x="20" y="40"/>
                    </a:lnTo>
                    <a:lnTo>
                      <a:pt x="20" y="33"/>
                    </a:lnTo>
                    <a:lnTo>
                      <a:pt x="21" y="30"/>
                    </a:lnTo>
                    <a:lnTo>
                      <a:pt x="23" y="22"/>
                    </a:lnTo>
                    <a:lnTo>
                      <a:pt x="25" y="18"/>
                    </a:lnTo>
                    <a:lnTo>
                      <a:pt x="27" y="16"/>
                    </a:lnTo>
                    <a:lnTo>
                      <a:pt x="29" y="13"/>
                    </a:lnTo>
                    <a:lnTo>
                      <a:pt x="31" y="11"/>
                    </a:lnTo>
                    <a:lnTo>
                      <a:pt x="34" y="9"/>
                    </a:lnTo>
                    <a:lnTo>
                      <a:pt x="25" y="9"/>
                    </a:lnTo>
                    <a:lnTo>
                      <a:pt x="27" y="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2310" y="1869"/>
                <a:ext cx="113" cy="83"/>
              </a:xfrm>
              <a:custGeom>
                <a:avLst/>
                <a:gdLst>
                  <a:gd name="T0" fmla="+- 0 2335 2310"/>
                  <a:gd name="T1" fmla="*/ T0 w 113"/>
                  <a:gd name="T2" fmla="+- 0 1920 1869"/>
                  <a:gd name="T3" fmla="*/ 1920 h 83"/>
                  <a:gd name="T4" fmla="+- 0 2327 2310"/>
                  <a:gd name="T5" fmla="*/ T4 w 113"/>
                  <a:gd name="T6" fmla="+- 0 1920 1869"/>
                  <a:gd name="T7" fmla="*/ 1920 h 83"/>
                  <a:gd name="T8" fmla="+- 0 2331 2310"/>
                  <a:gd name="T9" fmla="*/ T8 w 113"/>
                  <a:gd name="T10" fmla="+- 0 1927 1869"/>
                  <a:gd name="T11" fmla="*/ 1927 h 83"/>
                  <a:gd name="T12" fmla="+- 0 2337 2310"/>
                  <a:gd name="T13" fmla="*/ T12 w 113"/>
                  <a:gd name="T14" fmla="+- 0 1930 1869"/>
                  <a:gd name="T15" fmla="*/ 1930 h 83"/>
                  <a:gd name="T16" fmla="+- 0 2347 2310"/>
                  <a:gd name="T17" fmla="*/ T16 w 113"/>
                  <a:gd name="T18" fmla="+- 0 1930 1869"/>
                  <a:gd name="T19" fmla="*/ 1930 h 83"/>
                  <a:gd name="T20" fmla="+- 0 2350 2310"/>
                  <a:gd name="T21" fmla="*/ T20 w 113"/>
                  <a:gd name="T22" fmla="+- 0 1930 1869"/>
                  <a:gd name="T23" fmla="*/ 1930 h 83"/>
                  <a:gd name="T24" fmla="+- 0 2356 2310"/>
                  <a:gd name="T25" fmla="*/ T24 w 113"/>
                  <a:gd name="T26" fmla="+- 0 1927 1869"/>
                  <a:gd name="T27" fmla="*/ 1927 h 83"/>
                  <a:gd name="T28" fmla="+- 0 2359 2310"/>
                  <a:gd name="T29" fmla="*/ T28 w 113"/>
                  <a:gd name="T30" fmla="+- 0 1925 1869"/>
                  <a:gd name="T31" fmla="*/ 1925 h 83"/>
                  <a:gd name="T32" fmla="+- 0 2361 2310"/>
                  <a:gd name="T33" fmla="*/ T32 w 113"/>
                  <a:gd name="T34" fmla="+- 0 1922 1869"/>
                  <a:gd name="T35" fmla="*/ 1922 h 83"/>
                  <a:gd name="T36" fmla="+- 0 2340 2310"/>
                  <a:gd name="T37" fmla="*/ T36 w 113"/>
                  <a:gd name="T38" fmla="+- 0 1922 1869"/>
                  <a:gd name="T39" fmla="*/ 1922 h 83"/>
                  <a:gd name="T40" fmla="+- 0 2338 2310"/>
                  <a:gd name="T41" fmla="*/ T40 w 113"/>
                  <a:gd name="T42" fmla="+- 0 1921 1869"/>
                  <a:gd name="T43" fmla="*/ 1921 h 83"/>
                  <a:gd name="T44" fmla="+- 0 2335 2310"/>
                  <a:gd name="T45" fmla="*/ T44 w 113"/>
                  <a:gd name="T46" fmla="+- 0 1920 1869"/>
                  <a:gd name="T47" fmla="*/ 1920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0" t="0" r="r" b="b"/>
                <a:pathLst>
                  <a:path w="113" h="83">
                    <a:moveTo>
                      <a:pt x="25" y="51"/>
                    </a:moveTo>
                    <a:lnTo>
                      <a:pt x="17" y="51"/>
                    </a:lnTo>
                    <a:lnTo>
                      <a:pt x="21" y="58"/>
                    </a:lnTo>
                    <a:lnTo>
                      <a:pt x="27" y="61"/>
                    </a:lnTo>
                    <a:lnTo>
                      <a:pt x="37" y="61"/>
                    </a:lnTo>
                    <a:lnTo>
                      <a:pt x="40" y="61"/>
                    </a:lnTo>
                    <a:lnTo>
                      <a:pt x="46" y="58"/>
                    </a:lnTo>
                    <a:lnTo>
                      <a:pt x="49" y="56"/>
                    </a:lnTo>
                    <a:lnTo>
                      <a:pt x="51" y="53"/>
                    </a:lnTo>
                    <a:lnTo>
                      <a:pt x="30" y="53"/>
                    </a:lnTo>
                    <a:lnTo>
                      <a:pt x="28" y="52"/>
                    </a:lnTo>
                    <a:lnTo>
                      <a:pt x="25" y="5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p:nvSpPr>
            <p:spPr bwMode="auto">
              <a:xfrm>
                <a:off x="2310" y="1869"/>
                <a:ext cx="113" cy="83"/>
              </a:xfrm>
              <a:custGeom>
                <a:avLst/>
                <a:gdLst>
                  <a:gd name="T0" fmla="+- 0 2369 2310"/>
                  <a:gd name="T1" fmla="*/ T0 w 113"/>
                  <a:gd name="T2" fmla="+- 0 1877 1869"/>
                  <a:gd name="T3" fmla="*/ 1877 h 83"/>
                  <a:gd name="T4" fmla="+- 0 2354 2310"/>
                  <a:gd name="T5" fmla="*/ T4 w 113"/>
                  <a:gd name="T6" fmla="+- 0 1877 1869"/>
                  <a:gd name="T7" fmla="*/ 1877 h 83"/>
                  <a:gd name="T8" fmla="+- 0 2357 2310"/>
                  <a:gd name="T9" fmla="*/ T8 w 113"/>
                  <a:gd name="T10" fmla="+- 0 1878 1869"/>
                  <a:gd name="T11" fmla="*/ 1878 h 83"/>
                  <a:gd name="T12" fmla="+- 0 2361 2310"/>
                  <a:gd name="T13" fmla="*/ T12 w 113"/>
                  <a:gd name="T14" fmla="+- 0 1884 1869"/>
                  <a:gd name="T15" fmla="*/ 1884 h 83"/>
                  <a:gd name="T16" fmla="+- 0 2363 2310"/>
                  <a:gd name="T17" fmla="*/ T16 w 113"/>
                  <a:gd name="T18" fmla="+- 0 1887 1869"/>
                  <a:gd name="T19" fmla="*/ 1887 h 83"/>
                  <a:gd name="T20" fmla="+- 0 2363 2310"/>
                  <a:gd name="T21" fmla="*/ T20 w 113"/>
                  <a:gd name="T22" fmla="+- 0 1899 1869"/>
                  <a:gd name="T23" fmla="*/ 1899 h 83"/>
                  <a:gd name="T24" fmla="+- 0 2361 2310"/>
                  <a:gd name="T25" fmla="*/ T24 w 113"/>
                  <a:gd name="T26" fmla="+- 0 1906 1869"/>
                  <a:gd name="T27" fmla="*/ 1906 h 83"/>
                  <a:gd name="T28" fmla="+- 0 2354 2310"/>
                  <a:gd name="T29" fmla="*/ T28 w 113"/>
                  <a:gd name="T30" fmla="+- 0 1919 1869"/>
                  <a:gd name="T31" fmla="*/ 1919 h 83"/>
                  <a:gd name="T32" fmla="+- 0 2349 2310"/>
                  <a:gd name="T33" fmla="*/ T32 w 113"/>
                  <a:gd name="T34" fmla="+- 0 1922 1869"/>
                  <a:gd name="T35" fmla="*/ 1922 h 83"/>
                  <a:gd name="T36" fmla="+- 0 2361 2310"/>
                  <a:gd name="T37" fmla="*/ T36 w 113"/>
                  <a:gd name="T38" fmla="+- 0 1922 1869"/>
                  <a:gd name="T39" fmla="*/ 1922 h 83"/>
                  <a:gd name="T40" fmla="+- 0 2373 2310"/>
                  <a:gd name="T41" fmla="*/ T40 w 113"/>
                  <a:gd name="T42" fmla="+- 0 1885 1869"/>
                  <a:gd name="T43" fmla="*/ 1885 h 83"/>
                  <a:gd name="T44" fmla="+- 0 2371 2310"/>
                  <a:gd name="T45" fmla="*/ T44 w 113"/>
                  <a:gd name="T46" fmla="+- 0 1879 1869"/>
                  <a:gd name="T47" fmla="*/ 1879 h 83"/>
                  <a:gd name="T48" fmla="+- 0 2369 2310"/>
                  <a:gd name="T49" fmla="*/ T48 w 113"/>
                  <a:gd name="T50" fmla="+- 0 1877 1869"/>
                  <a:gd name="T51" fmla="*/ 1877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113" h="83">
                    <a:moveTo>
                      <a:pt x="59" y="8"/>
                    </a:moveTo>
                    <a:lnTo>
                      <a:pt x="44" y="8"/>
                    </a:lnTo>
                    <a:lnTo>
                      <a:pt x="47" y="9"/>
                    </a:lnTo>
                    <a:lnTo>
                      <a:pt x="51" y="15"/>
                    </a:lnTo>
                    <a:lnTo>
                      <a:pt x="53" y="18"/>
                    </a:lnTo>
                    <a:lnTo>
                      <a:pt x="53" y="30"/>
                    </a:lnTo>
                    <a:lnTo>
                      <a:pt x="51" y="37"/>
                    </a:lnTo>
                    <a:lnTo>
                      <a:pt x="44" y="50"/>
                    </a:lnTo>
                    <a:lnTo>
                      <a:pt x="39" y="53"/>
                    </a:lnTo>
                    <a:lnTo>
                      <a:pt x="51" y="53"/>
                    </a:lnTo>
                    <a:lnTo>
                      <a:pt x="63" y="16"/>
                    </a:lnTo>
                    <a:lnTo>
                      <a:pt x="61" y="10"/>
                    </a:lnTo>
                    <a:lnTo>
                      <a:pt x="59" y="8"/>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p:nvSpPr>
            <p:spPr bwMode="auto">
              <a:xfrm>
                <a:off x="2310" y="1869"/>
                <a:ext cx="113" cy="83"/>
              </a:xfrm>
              <a:custGeom>
                <a:avLst/>
                <a:gdLst>
                  <a:gd name="T0" fmla="+- 0 2359 2310"/>
                  <a:gd name="T1" fmla="*/ T0 w 113"/>
                  <a:gd name="T2" fmla="+- 0 1869 1869"/>
                  <a:gd name="T3" fmla="*/ 1869 h 83"/>
                  <a:gd name="T4" fmla="+- 0 2350 2310"/>
                  <a:gd name="T5" fmla="*/ T4 w 113"/>
                  <a:gd name="T6" fmla="+- 0 1869 1869"/>
                  <a:gd name="T7" fmla="*/ 1869 h 83"/>
                  <a:gd name="T8" fmla="+- 0 2347 2310"/>
                  <a:gd name="T9" fmla="*/ T8 w 113"/>
                  <a:gd name="T10" fmla="+- 0 1869 1869"/>
                  <a:gd name="T11" fmla="*/ 1869 h 83"/>
                  <a:gd name="T12" fmla="+- 0 2342 2310"/>
                  <a:gd name="T13" fmla="*/ T12 w 113"/>
                  <a:gd name="T14" fmla="+- 0 1872 1869"/>
                  <a:gd name="T15" fmla="*/ 1872 h 83"/>
                  <a:gd name="T16" fmla="+- 0 2339 2310"/>
                  <a:gd name="T17" fmla="*/ T16 w 113"/>
                  <a:gd name="T18" fmla="+- 0 1874 1869"/>
                  <a:gd name="T19" fmla="*/ 1874 h 83"/>
                  <a:gd name="T20" fmla="+- 0 2335 2310"/>
                  <a:gd name="T21" fmla="*/ T20 w 113"/>
                  <a:gd name="T22" fmla="+- 0 1878 1869"/>
                  <a:gd name="T23" fmla="*/ 1878 h 83"/>
                  <a:gd name="T24" fmla="+- 0 2344 2310"/>
                  <a:gd name="T25" fmla="*/ T24 w 113"/>
                  <a:gd name="T26" fmla="+- 0 1878 1869"/>
                  <a:gd name="T27" fmla="*/ 1878 h 83"/>
                  <a:gd name="T28" fmla="+- 0 2345 2310"/>
                  <a:gd name="T29" fmla="*/ T28 w 113"/>
                  <a:gd name="T30" fmla="+- 0 1877 1869"/>
                  <a:gd name="T31" fmla="*/ 1877 h 83"/>
                  <a:gd name="T32" fmla="+- 0 2348 2310"/>
                  <a:gd name="T33" fmla="*/ T32 w 113"/>
                  <a:gd name="T34" fmla="+- 0 1877 1869"/>
                  <a:gd name="T35" fmla="*/ 1877 h 83"/>
                  <a:gd name="T36" fmla="+- 0 2369 2310"/>
                  <a:gd name="T37" fmla="*/ T36 w 113"/>
                  <a:gd name="T38" fmla="+- 0 1877 1869"/>
                  <a:gd name="T39" fmla="*/ 1877 h 83"/>
                  <a:gd name="T40" fmla="+- 0 2363 2310"/>
                  <a:gd name="T41" fmla="*/ T40 w 113"/>
                  <a:gd name="T42" fmla="+- 0 1871 1869"/>
                  <a:gd name="T43" fmla="*/ 1871 h 83"/>
                  <a:gd name="T44" fmla="+- 0 2359 2310"/>
                  <a:gd name="T45" fmla="*/ T44 w 113"/>
                  <a:gd name="T46" fmla="+- 0 1869 1869"/>
                  <a:gd name="T47"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0" t="0" r="r" b="b"/>
                <a:pathLst>
                  <a:path w="113" h="83">
                    <a:moveTo>
                      <a:pt x="49" y="0"/>
                    </a:moveTo>
                    <a:lnTo>
                      <a:pt x="40" y="0"/>
                    </a:lnTo>
                    <a:lnTo>
                      <a:pt x="37" y="0"/>
                    </a:lnTo>
                    <a:lnTo>
                      <a:pt x="32" y="3"/>
                    </a:lnTo>
                    <a:lnTo>
                      <a:pt x="29" y="5"/>
                    </a:lnTo>
                    <a:lnTo>
                      <a:pt x="25" y="9"/>
                    </a:lnTo>
                    <a:lnTo>
                      <a:pt x="34" y="9"/>
                    </a:lnTo>
                    <a:lnTo>
                      <a:pt x="35" y="8"/>
                    </a:lnTo>
                    <a:lnTo>
                      <a:pt x="38" y="8"/>
                    </a:lnTo>
                    <a:lnTo>
                      <a:pt x="59" y="8"/>
                    </a:lnTo>
                    <a:lnTo>
                      <a:pt x="53" y="2"/>
                    </a:lnTo>
                    <a:lnTo>
                      <a:pt x="49" y="0"/>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p:nvSpPr>
            <p:spPr bwMode="auto">
              <a:xfrm>
                <a:off x="2310" y="1869"/>
                <a:ext cx="113" cy="83"/>
              </a:xfrm>
              <a:custGeom>
                <a:avLst/>
                <a:gdLst>
                  <a:gd name="T0" fmla="+- 0 2400 2310"/>
                  <a:gd name="T1" fmla="*/ T0 w 113"/>
                  <a:gd name="T2" fmla="+- 0 1870 1869"/>
                  <a:gd name="T3" fmla="*/ 1870 h 83"/>
                  <a:gd name="T4" fmla="+- 0 2391 2310"/>
                  <a:gd name="T5" fmla="*/ T4 w 113"/>
                  <a:gd name="T6" fmla="+- 0 1870 1869"/>
                  <a:gd name="T7" fmla="*/ 1870 h 83"/>
                  <a:gd name="T8" fmla="+- 0 2379 2310"/>
                  <a:gd name="T9" fmla="*/ T8 w 113"/>
                  <a:gd name="T10" fmla="+- 0 1929 1869"/>
                  <a:gd name="T11" fmla="*/ 1929 h 83"/>
                  <a:gd name="T12" fmla="+- 0 2388 2310"/>
                  <a:gd name="T13" fmla="*/ T12 w 113"/>
                  <a:gd name="T14" fmla="+- 0 1929 1869"/>
                  <a:gd name="T15" fmla="*/ 1929 h 83"/>
                  <a:gd name="T16" fmla="+- 0 2393 2310"/>
                  <a:gd name="T17" fmla="*/ T16 w 113"/>
                  <a:gd name="T18" fmla="+- 0 1905 1869"/>
                  <a:gd name="T19" fmla="*/ 1905 h 83"/>
                  <a:gd name="T20" fmla="+- 0 2396 2310"/>
                  <a:gd name="T21" fmla="*/ T20 w 113"/>
                  <a:gd name="T22" fmla="+- 0 1895 1869"/>
                  <a:gd name="T23" fmla="*/ 1895 h 83"/>
                  <a:gd name="T24" fmla="+- 0 2399 2310"/>
                  <a:gd name="T25" fmla="*/ T24 w 113"/>
                  <a:gd name="T26" fmla="+- 0 1888 1869"/>
                  <a:gd name="T27" fmla="*/ 1888 h 83"/>
                  <a:gd name="T28" fmla="+- 0 2404 2310"/>
                  <a:gd name="T29" fmla="*/ T28 w 113"/>
                  <a:gd name="T30" fmla="+- 0 1882 1869"/>
                  <a:gd name="T31" fmla="*/ 1882 h 83"/>
                  <a:gd name="T32" fmla="+- 0 2398 2310"/>
                  <a:gd name="T33" fmla="*/ T32 w 113"/>
                  <a:gd name="T34" fmla="+- 0 1882 1869"/>
                  <a:gd name="T35" fmla="*/ 1882 h 83"/>
                  <a:gd name="T36" fmla="+- 0 2400 2310"/>
                  <a:gd name="T37" fmla="*/ T36 w 113"/>
                  <a:gd name="T38" fmla="+- 0 1870 1869"/>
                  <a:gd name="T39" fmla="*/ 1870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13" h="83">
                    <a:moveTo>
                      <a:pt x="90" y="1"/>
                    </a:moveTo>
                    <a:lnTo>
                      <a:pt x="81" y="1"/>
                    </a:lnTo>
                    <a:lnTo>
                      <a:pt x="69" y="60"/>
                    </a:lnTo>
                    <a:lnTo>
                      <a:pt x="78" y="60"/>
                    </a:lnTo>
                    <a:lnTo>
                      <a:pt x="83" y="36"/>
                    </a:lnTo>
                    <a:lnTo>
                      <a:pt x="86" y="26"/>
                    </a:lnTo>
                    <a:lnTo>
                      <a:pt x="89" y="19"/>
                    </a:lnTo>
                    <a:lnTo>
                      <a:pt x="94" y="13"/>
                    </a:lnTo>
                    <a:lnTo>
                      <a:pt x="88" y="13"/>
                    </a:lnTo>
                    <a:lnTo>
                      <a:pt x="90" y="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p:nvSpPr>
            <p:spPr bwMode="auto">
              <a:xfrm>
                <a:off x="2310" y="1869"/>
                <a:ext cx="113" cy="83"/>
              </a:xfrm>
              <a:custGeom>
                <a:avLst/>
                <a:gdLst>
                  <a:gd name="T0" fmla="+- 0 2418 2310"/>
                  <a:gd name="T1" fmla="*/ T0 w 113"/>
                  <a:gd name="T2" fmla="+- 0 1869 1869"/>
                  <a:gd name="T3" fmla="*/ 1869 h 83"/>
                  <a:gd name="T4" fmla="+- 0 2413 2310"/>
                  <a:gd name="T5" fmla="*/ T4 w 113"/>
                  <a:gd name="T6" fmla="+- 0 1869 1869"/>
                  <a:gd name="T7" fmla="*/ 1869 h 83"/>
                  <a:gd name="T8" fmla="+- 0 2410 2310"/>
                  <a:gd name="T9" fmla="*/ T8 w 113"/>
                  <a:gd name="T10" fmla="+- 0 1870 1869"/>
                  <a:gd name="T11" fmla="*/ 1870 h 83"/>
                  <a:gd name="T12" fmla="+- 0 2404 2310"/>
                  <a:gd name="T13" fmla="*/ T12 w 113"/>
                  <a:gd name="T14" fmla="+- 0 1874 1869"/>
                  <a:gd name="T15" fmla="*/ 1874 h 83"/>
                  <a:gd name="T16" fmla="+- 0 2401 2310"/>
                  <a:gd name="T17" fmla="*/ T16 w 113"/>
                  <a:gd name="T18" fmla="+- 0 1877 1869"/>
                  <a:gd name="T19" fmla="*/ 1877 h 83"/>
                  <a:gd name="T20" fmla="+- 0 2398 2310"/>
                  <a:gd name="T21" fmla="*/ T20 w 113"/>
                  <a:gd name="T22" fmla="+- 0 1882 1869"/>
                  <a:gd name="T23" fmla="*/ 1882 h 83"/>
                  <a:gd name="T24" fmla="+- 0 2404 2310"/>
                  <a:gd name="T25" fmla="*/ T24 w 113"/>
                  <a:gd name="T26" fmla="+- 0 1882 1869"/>
                  <a:gd name="T27" fmla="*/ 1882 h 83"/>
                  <a:gd name="T28" fmla="+- 0 2406 2310"/>
                  <a:gd name="T29" fmla="*/ T28 w 113"/>
                  <a:gd name="T30" fmla="+- 0 1880 1869"/>
                  <a:gd name="T31" fmla="*/ 1880 h 83"/>
                  <a:gd name="T32" fmla="+- 0 2410 2310"/>
                  <a:gd name="T33" fmla="*/ T32 w 113"/>
                  <a:gd name="T34" fmla="+- 0 1878 1869"/>
                  <a:gd name="T35" fmla="*/ 1878 h 83"/>
                  <a:gd name="T36" fmla="+- 0 2420 2310"/>
                  <a:gd name="T37" fmla="*/ T36 w 113"/>
                  <a:gd name="T38" fmla="+- 0 1878 1869"/>
                  <a:gd name="T39" fmla="*/ 1878 h 83"/>
                  <a:gd name="T40" fmla="+- 0 2423 2310"/>
                  <a:gd name="T41" fmla="*/ T40 w 113"/>
                  <a:gd name="T42" fmla="+- 0 1871 1869"/>
                  <a:gd name="T43" fmla="*/ 1871 h 83"/>
                  <a:gd name="T44" fmla="+- 0 2420 2310"/>
                  <a:gd name="T45" fmla="*/ T44 w 113"/>
                  <a:gd name="T46" fmla="+- 0 1869 1869"/>
                  <a:gd name="T47" fmla="*/ 1869 h 83"/>
                  <a:gd name="T48" fmla="+- 0 2418 2310"/>
                  <a:gd name="T49" fmla="*/ T48 w 113"/>
                  <a:gd name="T50" fmla="+- 0 1869 1869"/>
                  <a:gd name="T51"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113" h="83">
                    <a:moveTo>
                      <a:pt x="108" y="0"/>
                    </a:moveTo>
                    <a:lnTo>
                      <a:pt x="103" y="0"/>
                    </a:lnTo>
                    <a:lnTo>
                      <a:pt x="100" y="1"/>
                    </a:lnTo>
                    <a:lnTo>
                      <a:pt x="94" y="5"/>
                    </a:lnTo>
                    <a:lnTo>
                      <a:pt x="91" y="8"/>
                    </a:lnTo>
                    <a:lnTo>
                      <a:pt x="88" y="13"/>
                    </a:lnTo>
                    <a:lnTo>
                      <a:pt x="94" y="13"/>
                    </a:lnTo>
                    <a:lnTo>
                      <a:pt x="96" y="11"/>
                    </a:lnTo>
                    <a:lnTo>
                      <a:pt x="100" y="9"/>
                    </a:lnTo>
                    <a:lnTo>
                      <a:pt x="110" y="9"/>
                    </a:lnTo>
                    <a:lnTo>
                      <a:pt x="113" y="2"/>
                    </a:lnTo>
                    <a:lnTo>
                      <a:pt x="110" y="0"/>
                    </a:lnTo>
                    <a:lnTo>
                      <a:pt x="108" y="0"/>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p:nvSpPr>
            <p:spPr bwMode="auto">
              <a:xfrm>
                <a:off x="2310" y="1869"/>
                <a:ext cx="113" cy="83"/>
              </a:xfrm>
              <a:custGeom>
                <a:avLst/>
                <a:gdLst>
                  <a:gd name="T0" fmla="+- 0 2420 2310"/>
                  <a:gd name="T1" fmla="*/ T0 w 113"/>
                  <a:gd name="T2" fmla="+- 0 1878 1869"/>
                  <a:gd name="T3" fmla="*/ 1878 h 83"/>
                  <a:gd name="T4" fmla="+- 0 2415 2310"/>
                  <a:gd name="T5" fmla="*/ T4 w 113"/>
                  <a:gd name="T6" fmla="+- 0 1878 1869"/>
                  <a:gd name="T7" fmla="*/ 1878 h 83"/>
                  <a:gd name="T8" fmla="+- 0 2417 2310"/>
                  <a:gd name="T9" fmla="*/ T8 w 113"/>
                  <a:gd name="T10" fmla="+- 0 1879 1869"/>
                  <a:gd name="T11" fmla="*/ 1879 h 83"/>
                  <a:gd name="T12" fmla="+- 0 2419 2310"/>
                  <a:gd name="T13" fmla="*/ T12 w 113"/>
                  <a:gd name="T14" fmla="+- 0 1880 1869"/>
                  <a:gd name="T15" fmla="*/ 1880 h 83"/>
                  <a:gd name="T16" fmla="+- 0 2420 2310"/>
                  <a:gd name="T17" fmla="*/ T16 w 113"/>
                  <a:gd name="T18" fmla="+- 0 1878 1869"/>
                  <a:gd name="T19" fmla="*/ 1878 h 83"/>
                </a:gdLst>
                <a:ahLst/>
                <a:cxnLst>
                  <a:cxn ang="0">
                    <a:pos x="T1" y="T3"/>
                  </a:cxn>
                  <a:cxn ang="0">
                    <a:pos x="T5" y="T7"/>
                  </a:cxn>
                  <a:cxn ang="0">
                    <a:pos x="T9" y="T11"/>
                  </a:cxn>
                  <a:cxn ang="0">
                    <a:pos x="T13" y="T15"/>
                  </a:cxn>
                  <a:cxn ang="0">
                    <a:pos x="T17" y="T19"/>
                  </a:cxn>
                </a:cxnLst>
                <a:rect l="0" t="0" r="r" b="b"/>
                <a:pathLst>
                  <a:path w="113" h="83">
                    <a:moveTo>
                      <a:pt x="110" y="9"/>
                    </a:moveTo>
                    <a:lnTo>
                      <a:pt x="105" y="9"/>
                    </a:lnTo>
                    <a:lnTo>
                      <a:pt x="107" y="10"/>
                    </a:lnTo>
                    <a:lnTo>
                      <a:pt x="109" y="11"/>
                    </a:lnTo>
                    <a:lnTo>
                      <a:pt x="110" y="9"/>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11"/>
            <p:cNvGrpSpPr>
              <a:grpSpLocks/>
            </p:cNvGrpSpPr>
            <p:nvPr/>
          </p:nvGrpSpPr>
          <p:grpSpPr bwMode="auto">
            <a:xfrm>
              <a:off x="2419" y="1847"/>
              <a:ext cx="184" cy="83"/>
              <a:chOff x="2419" y="1847"/>
              <a:chExt cx="184" cy="83"/>
            </a:xfrm>
          </p:grpSpPr>
          <p:sp>
            <p:nvSpPr>
              <p:cNvPr id="11" name="Freeform 12"/>
              <p:cNvSpPr>
                <a:spLocks/>
              </p:cNvSpPr>
              <p:nvPr/>
            </p:nvSpPr>
            <p:spPr bwMode="auto">
              <a:xfrm>
                <a:off x="2419" y="1847"/>
                <a:ext cx="184" cy="83"/>
              </a:xfrm>
              <a:custGeom>
                <a:avLst/>
                <a:gdLst>
                  <a:gd name="T0" fmla="+- 0 2458 2419"/>
                  <a:gd name="T1" fmla="*/ T0 w 184"/>
                  <a:gd name="T2" fmla="+- 0 1869 1847"/>
                  <a:gd name="T3" fmla="*/ 1869 h 83"/>
                  <a:gd name="T4" fmla="+- 0 2442 2419"/>
                  <a:gd name="T5" fmla="*/ T4 w 184"/>
                  <a:gd name="T6" fmla="+- 0 1869 1847"/>
                  <a:gd name="T7" fmla="*/ 1869 h 83"/>
                  <a:gd name="T8" fmla="+- 0 2435 2419"/>
                  <a:gd name="T9" fmla="*/ T8 w 184"/>
                  <a:gd name="T10" fmla="+- 0 1872 1847"/>
                  <a:gd name="T11" fmla="*/ 1872 h 83"/>
                  <a:gd name="T12" fmla="+- 0 2422 2419"/>
                  <a:gd name="T13" fmla="*/ T12 w 184"/>
                  <a:gd name="T14" fmla="+- 0 1885 1847"/>
                  <a:gd name="T15" fmla="*/ 1885 h 83"/>
                  <a:gd name="T16" fmla="+- 0 2419 2419"/>
                  <a:gd name="T17" fmla="*/ T16 w 184"/>
                  <a:gd name="T18" fmla="+- 0 1895 1847"/>
                  <a:gd name="T19" fmla="*/ 1895 h 83"/>
                  <a:gd name="T20" fmla="+- 0 2419 2419"/>
                  <a:gd name="T21" fmla="*/ T20 w 184"/>
                  <a:gd name="T22" fmla="+- 0 1911 1847"/>
                  <a:gd name="T23" fmla="*/ 1911 h 83"/>
                  <a:gd name="T24" fmla="+- 0 2438 2419"/>
                  <a:gd name="T25" fmla="*/ T24 w 184"/>
                  <a:gd name="T26" fmla="+- 0 1930 1847"/>
                  <a:gd name="T27" fmla="*/ 1930 h 83"/>
                  <a:gd name="T28" fmla="+- 0 2449 2419"/>
                  <a:gd name="T29" fmla="*/ T28 w 184"/>
                  <a:gd name="T30" fmla="+- 0 1930 1847"/>
                  <a:gd name="T31" fmla="*/ 1930 h 83"/>
                  <a:gd name="T32" fmla="+- 0 2454 2419"/>
                  <a:gd name="T33" fmla="*/ T32 w 184"/>
                  <a:gd name="T34" fmla="+- 0 1929 1847"/>
                  <a:gd name="T35" fmla="*/ 1929 h 83"/>
                  <a:gd name="T36" fmla="+- 0 2459 2419"/>
                  <a:gd name="T37" fmla="*/ T36 w 184"/>
                  <a:gd name="T38" fmla="+- 0 1926 1847"/>
                  <a:gd name="T39" fmla="*/ 1926 h 83"/>
                  <a:gd name="T40" fmla="+- 0 2464 2419"/>
                  <a:gd name="T41" fmla="*/ T40 w 184"/>
                  <a:gd name="T42" fmla="+- 0 1923 1847"/>
                  <a:gd name="T43" fmla="*/ 1923 h 83"/>
                  <a:gd name="T44" fmla="+- 0 2439 2419"/>
                  <a:gd name="T45" fmla="*/ T44 w 184"/>
                  <a:gd name="T46" fmla="+- 0 1923 1847"/>
                  <a:gd name="T47" fmla="*/ 1923 h 83"/>
                  <a:gd name="T48" fmla="+- 0 2436 2419"/>
                  <a:gd name="T49" fmla="*/ T48 w 184"/>
                  <a:gd name="T50" fmla="+- 0 1921 1847"/>
                  <a:gd name="T51" fmla="*/ 1921 h 83"/>
                  <a:gd name="T52" fmla="+- 0 2430 2419"/>
                  <a:gd name="T53" fmla="*/ T52 w 184"/>
                  <a:gd name="T54" fmla="+- 0 1915 1847"/>
                  <a:gd name="T55" fmla="*/ 1915 h 83"/>
                  <a:gd name="T56" fmla="+- 0 2429 2419"/>
                  <a:gd name="T57" fmla="*/ T56 w 184"/>
                  <a:gd name="T58" fmla="+- 0 1911 1847"/>
                  <a:gd name="T59" fmla="*/ 1911 h 83"/>
                  <a:gd name="T60" fmla="+- 0 2429 2419"/>
                  <a:gd name="T61" fmla="*/ T60 w 184"/>
                  <a:gd name="T62" fmla="+- 0 1903 1847"/>
                  <a:gd name="T63" fmla="*/ 1903 h 83"/>
                  <a:gd name="T64" fmla="+- 0 2429 2419"/>
                  <a:gd name="T65" fmla="*/ T64 w 184"/>
                  <a:gd name="T66" fmla="+- 0 1899 1847"/>
                  <a:gd name="T67" fmla="*/ 1899 h 83"/>
                  <a:gd name="T68" fmla="+- 0 2447 2419"/>
                  <a:gd name="T69" fmla="*/ T68 w 184"/>
                  <a:gd name="T70" fmla="+- 0 1876 1847"/>
                  <a:gd name="T71" fmla="*/ 1876 h 83"/>
                  <a:gd name="T72" fmla="+- 0 2469 2419"/>
                  <a:gd name="T73" fmla="*/ T72 w 184"/>
                  <a:gd name="T74" fmla="+- 0 1876 1847"/>
                  <a:gd name="T75" fmla="*/ 1876 h 83"/>
                  <a:gd name="T76" fmla="+- 0 2464 2419"/>
                  <a:gd name="T77" fmla="*/ T76 w 184"/>
                  <a:gd name="T78" fmla="+- 0 1871 1847"/>
                  <a:gd name="T79" fmla="*/ 1871 h 83"/>
                  <a:gd name="T80" fmla="+- 0 2458 2419"/>
                  <a:gd name="T81" fmla="*/ T80 w 184"/>
                  <a:gd name="T82" fmla="+- 0 1869 1847"/>
                  <a:gd name="T83"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84" h="83">
                    <a:moveTo>
                      <a:pt x="39" y="22"/>
                    </a:moveTo>
                    <a:lnTo>
                      <a:pt x="23" y="22"/>
                    </a:lnTo>
                    <a:lnTo>
                      <a:pt x="16" y="25"/>
                    </a:lnTo>
                    <a:lnTo>
                      <a:pt x="3" y="38"/>
                    </a:lnTo>
                    <a:lnTo>
                      <a:pt x="0" y="48"/>
                    </a:lnTo>
                    <a:lnTo>
                      <a:pt x="0" y="64"/>
                    </a:lnTo>
                    <a:lnTo>
                      <a:pt x="19" y="83"/>
                    </a:lnTo>
                    <a:lnTo>
                      <a:pt x="30" y="83"/>
                    </a:lnTo>
                    <a:lnTo>
                      <a:pt x="35" y="82"/>
                    </a:lnTo>
                    <a:lnTo>
                      <a:pt x="40" y="79"/>
                    </a:lnTo>
                    <a:lnTo>
                      <a:pt x="45" y="76"/>
                    </a:lnTo>
                    <a:lnTo>
                      <a:pt x="20" y="76"/>
                    </a:lnTo>
                    <a:lnTo>
                      <a:pt x="17" y="74"/>
                    </a:lnTo>
                    <a:lnTo>
                      <a:pt x="11" y="68"/>
                    </a:lnTo>
                    <a:lnTo>
                      <a:pt x="10" y="64"/>
                    </a:lnTo>
                    <a:lnTo>
                      <a:pt x="10" y="56"/>
                    </a:lnTo>
                    <a:lnTo>
                      <a:pt x="10" y="52"/>
                    </a:lnTo>
                    <a:lnTo>
                      <a:pt x="28" y="29"/>
                    </a:lnTo>
                    <a:lnTo>
                      <a:pt x="50" y="29"/>
                    </a:lnTo>
                    <a:lnTo>
                      <a:pt x="45" y="24"/>
                    </a:lnTo>
                    <a:lnTo>
                      <a:pt x="39" y="22"/>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p:nvSpPr>
            <p:spPr bwMode="auto">
              <a:xfrm>
                <a:off x="2419" y="1847"/>
                <a:ext cx="184" cy="83"/>
              </a:xfrm>
              <a:custGeom>
                <a:avLst/>
                <a:gdLst>
                  <a:gd name="T0" fmla="+- 0 2469 2419"/>
                  <a:gd name="T1" fmla="*/ T0 w 184"/>
                  <a:gd name="T2" fmla="+- 0 1876 1847"/>
                  <a:gd name="T3" fmla="*/ 1876 h 83"/>
                  <a:gd name="T4" fmla="+- 0 2455 2419"/>
                  <a:gd name="T5" fmla="*/ T4 w 184"/>
                  <a:gd name="T6" fmla="+- 0 1876 1847"/>
                  <a:gd name="T7" fmla="*/ 1876 h 83"/>
                  <a:gd name="T8" fmla="+- 0 2458 2419"/>
                  <a:gd name="T9" fmla="*/ T8 w 184"/>
                  <a:gd name="T10" fmla="+- 0 1878 1847"/>
                  <a:gd name="T11" fmla="*/ 1878 h 83"/>
                  <a:gd name="T12" fmla="+- 0 2464 2419"/>
                  <a:gd name="T13" fmla="*/ T12 w 184"/>
                  <a:gd name="T14" fmla="+- 0 1884 1847"/>
                  <a:gd name="T15" fmla="*/ 1884 h 83"/>
                  <a:gd name="T16" fmla="+- 0 2465 2419"/>
                  <a:gd name="T17" fmla="*/ T16 w 184"/>
                  <a:gd name="T18" fmla="+- 0 1888 1847"/>
                  <a:gd name="T19" fmla="*/ 1888 h 83"/>
                  <a:gd name="T20" fmla="+- 0 2465 2419"/>
                  <a:gd name="T21" fmla="*/ T20 w 184"/>
                  <a:gd name="T22" fmla="+- 0 1897 1847"/>
                  <a:gd name="T23" fmla="*/ 1897 h 83"/>
                  <a:gd name="T24" fmla="+- 0 2464 2419"/>
                  <a:gd name="T25" fmla="*/ T24 w 184"/>
                  <a:gd name="T26" fmla="+- 0 1900 1847"/>
                  <a:gd name="T27" fmla="*/ 1900 h 83"/>
                  <a:gd name="T28" fmla="+- 0 2463 2419"/>
                  <a:gd name="T29" fmla="*/ T28 w 184"/>
                  <a:gd name="T30" fmla="+- 0 1904 1847"/>
                  <a:gd name="T31" fmla="*/ 1904 h 83"/>
                  <a:gd name="T32" fmla="+- 0 2462 2419"/>
                  <a:gd name="T33" fmla="*/ T32 w 184"/>
                  <a:gd name="T34" fmla="+- 0 1906 1847"/>
                  <a:gd name="T35" fmla="*/ 1906 h 83"/>
                  <a:gd name="T36" fmla="+- 0 2445 2419"/>
                  <a:gd name="T37" fmla="*/ T36 w 184"/>
                  <a:gd name="T38" fmla="+- 0 1923 1847"/>
                  <a:gd name="T39" fmla="*/ 1923 h 83"/>
                  <a:gd name="T40" fmla="+- 0 2464 2419"/>
                  <a:gd name="T41" fmla="*/ T40 w 184"/>
                  <a:gd name="T42" fmla="+- 0 1923 1847"/>
                  <a:gd name="T43" fmla="*/ 1923 h 83"/>
                  <a:gd name="T44" fmla="+- 0 2468 2419"/>
                  <a:gd name="T45" fmla="*/ T44 w 184"/>
                  <a:gd name="T46" fmla="+- 0 1918 1847"/>
                  <a:gd name="T47" fmla="*/ 1918 h 83"/>
                  <a:gd name="T48" fmla="+- 0 2473 2419"/>
                  <a:gd name="T49" fmla="*/ T48 w 184"/>
                  <a:gd name="T50" fmla="+- 0 1906 1847"/>
                  <a:gd name="T51" fmla="*/ 1906 h 83"/>
                  <a:gd name="T52" fmla="+- 0 2475 2419"/>
                  <a:gd name="T53" fmla="*/ T52 w 184"/>
                  <a:gd name="T54" fmla="+- 0 1900 1847"/>
                  <a:gd name="T55" fmla="*/ 1900 h 83"/>
                  <a:gd name="T56" fmla="+- 0 2475 2419"/>
                  <a:gd name="T57" fmla="*/ T56 w 184"/>
                  <a:gd name="T58" fmla="+- 0 1885 1847"/>
                  <a:gd name="T59" fmla="*/ 1885 h 83"/>
                  <a:gd name="T60" fmla="+- 0 2473 2419"/>
                  <a:gd name="T61" fmla="*/ T60 w 184"/>
                  <a:gd name="T62" fmla="+- 0 1880 1847"/>
                  <a:gd name="T63" fmla="*/ 1880 h 83"/>
                  <a:gd name="T64" fmla="+- 0 2469 2419"/>
                  <a:gd name="T65" fmla="*/ T64 w 184"/>
                  <a:gd name="T66" fmla="+- 0 1876 1847"/>
                  <a:gd name="T67" fmla="*/ 1876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84" h="83">
                    <a:moveTo>
                      <a:pt x="50" y="29"/>
                    </a:moveTo>
                    <a:lnTo>
                      <a:pt x="36" y="29"/>
                    </a:lnTo>
                    <a:lnTo>
                      <a:pt x="39" y="31"/>
                    </a:lnTo>
                    <a:lnTo>
                      <a:pt x="45" y="37"/>
                    </a:lnTo>
                    <a:lnTo>
                      <a:pt x="46" y="41"/>
                    </a:lnTo>
                    <a:lnTo>
                      <a:pt x="46" y="50"/>
                    </a:lnTo>
                    <a:lnTo>
                      <a:pt x="45" y="53"/>
                    </a:lnTo>
                    <a:lnTo>
                      <a:pt x="44" y="57"/>
                    </a:lnTo>
                    <a:lnTo>
                      <a:pt x="43" y="59"/>
                    </a:lnTo>
                    <a:lnTo>
                      <a:pt x="26" y="76"/>
                    </a:lnTo>
                    <a:lnTo>
                      <a:pt x="45" y="76"/>
                    </a:lnTo>
                    <a:lnTo>
                      <a:pt x="49" y="71"/>
                    </a:lnTo>
                    <a:lnTo>
                      <a:pt x="54" y="59"/>
                    </a:lnTo>
                    <a:lnTo>
                      <a:pt x="56" y="53"/>
                    </a:lnTo>
                    <a:lnTo>
                      <a:pt x="56" y="38"/>
                    </a:lnTo>
                    <a:lnTo>
                      <a:pt x="54" y="33"/>
                    </a:lnTo>
                    <a:lnTo>
                      <a:pt x="50" y="29"/>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p:nvSpPr>
            <p:spPr bwMode="auto">
              <a:xfrm>
                <a:off x="2419" y="1847"/>
                <a:ext cx="184" cy="83"/>
              </a:xfrm>
              <a:custGeom>
                <a:avLst/>
                <a:gdLst>
                  <a:gd name="T0" fmla="+- 0 2502 2419"/>
                  <a:gd name="T1" fmla="*/ T0 w 184"/>
                  <a:gd name="T2" fmla="+- 0 1878 1847"/>
                  <a:gd name="T3" fmla="*/ 1878 h 83"/>
                  <a:gd name="T4" fmla="+- 0 2492 2419"/>
                  <a:gd name="T5" fmla="*/ T4 w 184"/>
                  <a:gd name="T6" fmla="+- 0 1878 1847"/>
                  <a:gd name="T7" fmla="*/ 1878 h 83"/>
                  <a:gd name="T8" fmla="+- 0 2484 2419"/>
                  <a:gd name="T9" fmla="*/ T8 w 184"/>
                  <a:gd name="T10" fmla="+- 0 1917 1847"/>
                  <a:gd name="T11" fmla="*/ 1917 h 83"/>
                  <a:gd name="T12" fmla="+- 0 2483 2419"/>
                  <a:gd name="T13" fmla="*/ T12 w 184"/>
                  <a:gd name="T14" fmla="+- 0 1919 1847"/>
                  <a:gd name="T15" fmla="*/ 1919 h 83"/>
                  <a:gd name="T16" fmla="+- 0 2483 2419"/>
                  <a:gd name="T17" fmla="*/ T16 w 184"/>
                  <a:gd name="T18" fmla="+- 0 1924 1847"/>
                  <a:gd name="T19" fmla="*/ 1924 h 83"/>
                  <a:gd name="T20" fmla="+- 0 2484 2419"/>
                  <a:gd name="T21" fmla="*/ T20 w 184"/>
                  <a:gd name="T22" fmla="+- 0 1926 1847"/>
                  <a:gd name="T23" fmla="*/ 1926 h 83"/>
                  <a:gd name="T24" fmla="+- 0 2488 2419"/>
                  <a:gd name="T25" fmla="*/ T24 w 184"/>
                  <a:gd name="T26" fmla="+- 0 1929 1847"/>
                  <a:gd name="T27" fmla="*/ 1929 h 83"/>
                  <a:gd name="T28" fmla="+- 0 2491 2419"/>
                  <a:gd name="T29" fmla="*/ T28 w 184"/>
                  <a:gd name="T30" fmla="+- 0 1930 1847"/>
                  <a:gd name="T31" fmla="*/ 1930 h 83"/>
                  <a:gd name="T32" fmla="+- 0 2498 2419"/>
                  <a:gd name="T33" fmla="*/ T32 w 184"/>
                  <a:gd name="T34" fmla="+- 0 1930 1847"/>
                  <a:gd name="T35" fmla="*/ 1930 h 83"/>
                  <a:gd name="T36" fmla="+- 0 2500 2419"/>
                  <a:gd name="T37" fmla="*/ T36 w 184"/>
                  <a:gd name="T38" fmla="+- 0 1930 1847"/>
                  <a:gd name="T39" fmla="*/ 1930 h 83"/>
                  <a:gd name="T40" fmla="+- 0 2502 2419"/>
                  <a:gd name="T41" fmla="*/ T40 w 184"/>
                  <a:gd name="T42" fmla="+- 0 1929 1847"/>
                  <a:gd name="T43" fmla="*/ 1929 h 83"/>
                  <a:gd name="T44" fmla="+- 0 2504 2419"/>
                  <a:gd name="T45" fmla="*/ T44 w 184"/>
                  <a:gd name="T46" fmla="+- 0 1922 1847"/>
                  <a:gd name="T47" fmla="*/ 1922 h 83"/>
                  <a:gd name="T48" fmla="+- 0 2497 2419"/>
                  <a:gd name="T49" fmla="*/ T48 w 184"/>
                  <a:gd name="T50" fmla="+- 0 1922 1847"/>
                  <a:gd name="T51" fmla="*/ 1922 h 83"/>
                  <a:gd name="T52" fmla="+- 0 2495 2419"/>
                  <a:gd name="T53" fmla="*/ T52 w 184"/>
                  <a:gd name="T54" fmla="+- 0 1921 1847"/>
                  <a:gd name="T55" fmla="*/ 1921 h 83"/>
                  <a:gd name="T56" fmla="+- 0 2494 2419"/>
                  <a:gd name="T57" fmla="*/ T56 w 184"/>
                  <a:gd name="T58" fmla="+- 0 1920 1847"/>
                  <a:gd name="T59" fmla="*/ 1920 h 83"/>
                  <a:gd name="T60" fmla="+- 0 2494 2419"/>
                  <a:gd name="T61" fmla="*/ T60 w 184"/>
                  <a:gd name="T62" fmla="+- 0 1919 1847"/>
                  <a:gd name="T63" fmla="*/ 1919 h 83"/>
                  <a:gd name="T64" fmla="+- 0 2494 2419"/>
                  <a:gd name="T65" fmla="*/ T64 w 184"/>
                  <a:gd name="T66" fmla="+- 0 1917 1847"/>
                  <a:gd name="T67" fmla="*/ 1917 h 83"/>
                  <a:gd name="T68" fmla="+- 0 2494 2419"/>
                  <a:gd name="T69" fmla="*/ T68 w 184"/>
                  <a:gd name="T70" fmla="+- 0 1915 1847"/>
                  <a:gd name="T71" fmla="*/ 1915 h 83"/>
                  <a:gd name="T72" fmla="+- 0 2495 2419"/>
                  <a:gd name="T73" fmla="*/ T72 w 184"/>
                  <a:gd name="T74" fmla="+- 0 1910 1847"/>
                  <a:gd name="T75" fmla="*/ 1910 h 83"/>
                  <a:gd name="T76" fmla="+- 0 2502 2419"/>
                  <a:gd name="T77" fmla="*/ T76 w 184"/>
                  <a:gd name="T78" fmla="+- 0 1878 1847"/>
                  <a:gd name="T79" fmla="*/ 1878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184" h="83">
                    <a:moveTo>
                      <a:pt x="83" y="31"/>
                    </a:moveTo>
                    <a:lnTo>
                      <a:pt x="73" y="31"/>
                    </a:lnTo>
                    <a:lnTo>
                      <a:pt x="65" y="70"/>
                    </a:lnTo>
                    <a:lnTo>
                      <a:pt x="64" y="72"/>
                    </a:lnTo>
                    <a:lnTo>
                      <a:pt x="64" y="77"/>
                    </a:lnTo>
                    <a:lnTo>
                      <a:pt x="65" y="79"/>
                    </a:lnTo>
                    <a:lnTo>
                      <a:pt x="69" y="82"/>
                    </a:lnTo>
                    <a:lnTo>
                      <a:pt x="72" y="83"/>
                    </a:lnTo>
                    <a:lnTo>
                      <a:pt x="79" y="83"/>
                    </a:lnTo>
                    <a:lnTo>
                      <a:pt x="81" y="83"/>
                    </a:lnTo>
                    <a:lnTo>
                      <a:pt x="83" y="82"/>
                    </a:lnTo>
                    <a:lnTo>
                      <a:pt x="85" y="75"/>
                    </a:lnTo>
                    <a:lnTo>
                      <a:pt x="78" y="75"/>
                    </a:lnTo>
                    <a:lnTo>
                      <a:pt x="76" y="74"/>
                    </a:lnTo>
                    <a:lnTo>
                      <a:pt x="75" y="73"/>
                    </a:lnTo>
                    <a:lnTo>
                      <a:pt x="75" y="72"/>
                    </a:lnTo>
                    <a:lnTo>
                      <a:pt x="75" y="70"/>
                    </a:lnTo>
                    <a:lnTo>
                      <a:pt x="75" y="68"/>
                    </a:lnTo>
                    <a:lnTo>
                      <a:pt x="76" y="63"/>
                    </a:lnTo>
                    <a:lnTo>
                      <a:pt x="83" y="3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p:nvSpPr>
            <p:spPr bwMode="auto">
              <a:xfrm>
                <a:off x="2419" y="1847"/>
                <a:ext cx="184" cy="83"/>
              </a:xfrm>
              <a:custGeom>
                <a:avLst/>
                <a:gdLst>
                  <a:gd name="T0" fmla="+- 0 2504 2419"/>
                  <a:gd name="T1" fmla="*/ T0 w 184"/>
                  <a:gd name="T2" fmla="+- 0 1921 1847"/>
                  <a:gd name="T3" fmla="*/ 1921 h 83"/>
                  <a:gd name="T4" fmla="+- 0 2502 2419"/>
                  <a:gd name="T5" fmla="*/ T4 w 184"/>
                  <a:gd name="T6" fmla="+- 0 1921 1847"/>
                  <a:gd name="T7" fmla="*/ 1921 h 83"/>
                  <a:gd name="T8" fmla="+- 0 2498 2419"/>
                  <a:gd name="T9" fmla="*/ T8 w 184"/>
                  <a:gd name="T10" fmla="+- 0 1922 1847"/>
                  <a:gd name="T11" fmla="*/ 1922 h 83"/>
                  <a:gd name="T12" fmla="+- 0 2504 2419"/>
                  <a:gd name="T13" fmla="*/ T12 w 184"/>
                  <a:gd name="T14" fmla="+- 0 1922 1847"/>
                  <a:gd name="T15" fmla="*/ 1922 h 83"/>
                  <a:gd name="T16" fmla="+- 0 2504 2419"/>
                  <a:gd name="T17" fmla="*/ T16 w 184"/>
                  <a:gd name="T18" fmla="+- 0 1921 1847"/>
                  <a:gd name="T19" fmla="*/ 1921 h 83"/>
                </a:gdLst>
                <a:ahLst/>
                <a:cxnLst>
                  <a:cxn ang="0">
                    <a:pos x="T1" y="T3"/>
                  </a:cxn>
                  <a:cxn ang="0">
                    <a:pos x="T5" y="T7"/>
                  </a:cxn>
                  <a:cxn ang="0">
                    <a:pos x="T9" y="T11"/>
                  </a:cxn>
                  <a:cxn ang="0">
                    <a:pos x="T13" y="T15"/>
                  </a:cxn>
                  <a:cxn ang="0">
                    <a:pos x="T17" y="T19"/>
                  </a:cxn>
                </a:cxnLst>
                <a:rect l="0" t="0" r="r" b="b"/>
                <a:pathLst>
                  <a:path w="184" h="83">
                    <a:moveTo>
                      <a:pt x="85" y="74"/>
                    </a:moveTo>
                    <a:lnTo>
                      <a:pt x="83" y="74"/>
                    </a:lnTo>
                    <a:lnTo>
                      <a:pt x="79" y="75"/>
                    </a:lnTo>
                    <a:lnTo>
                      <a:pt x="85" y="75"/>
                    </a:lnTo>
                    <a:lnTo>
                      <a:pt x="85" y="74"/>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2419" y="1847"/>
                <a:ext cx="184" cy="83"/>
              </a:xfrm>
              <a:custGeom>
                <a:avLst/>
                <a:gdLst>
                  <a:gd name="T0" fmla="+- 0 2513 2419"/>
                  <a:gd name="T1" fmla="*/ T0 w 184"/>
                  <a:gd name="T2" fmla="+- 0 1870 1847"/>
                  <a:gd name="T3" fmla="*/ 1870 h 83"/>
                  <a:gd name="T4" fmla="+- 0 2485 2419"/>
                  <a:gd name="T5" fmla="*/ T4 w 184"/>
                  <a:gd name="T6" fmla="+- 0 1870 1847"/>
                  <a:gd name="T7" fmla="*/ 1870 h 83"/>
                  <a:gd name="T8" fmla="+- 0 2484 2419"/>
                  <a:gd name="T9" fmla="*/ T8 w 184"/>
                  <a:gd name="T10" fmla="+- 0 1878 1847"/>
                  <a:gd name="T11" fmla="*/ 1878 h 83"/>
                  <a:gd name="T12" fmla="+- 0 2512 2419"/>
                  <a:gd name="T13" fmla="*/ T12 w 184"/>
                  <a:gd name="T14" fmla="+- 0 1878 1847"/>
                  <a:gd name="T15" fmla="*/ 1878 h 83"/>
                  <a:gd name="T16" fmla="+- 0 2513 2419"/>
                  <a:gd name="T17" fmla="*/ T16 w 184"/>
                  <a:gd name="T18" fmla="+- 0 1870 1847"/>
                  <a:gd name="T19" fmla="*/ 1870 h 83"/>
                </a:gdLst>
                <a:ahLst/>
                <a:cxnLst>
                  <a:cxn ang="0">
                    <a:pos x="T1" y="T3"/>
                  </a:cxn>
                  <a:cxn ang="0">
                    <a:pos x="T5" y="T7"/>
                  </a:cxn>
                  <a:cxn ang="0">
                    <a:pos x="T9" y="T11"/>
                  </a:cxn>
                  <a:cxn ang="0">
                    <a:pos x="T13" y="T15"/>
                  </a:cxn>
                  <a:cxn ang="0">
                    <a:pos x="T17" y="T19"/>
                  </a:cxn>
                </a:cxnLst>
                <a:rect l="0" t="0" r="r" b="b"/>
                <a:pathLst>
                  <a:path w="184" h="83">
                    <a:moveTo>
                      <a:pt x="94" y="23"/>
                    </a:moveTo>
                    <a:lnTo>
                      <a:pt x="66" y="23"/>
                    </a:lnTo>
                    <a:lnTo>
                      <a:pt x="65" y="31"/>
                    </a:lnTo>
                    <a:lnTo>
                      <a:pt x="93" y="31"/>
                    </a:lnTo>
                    <a:lnTo>
                      <a:pt x="94" y="23"/>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2419" y="1847"/>
                <a:ext cx="184" cy="83"/>
              </a:xfrm>
              <a:custGeom>
                <a:avLst/>
                <a:gdLst>
                  <a:gd name="T0" fmla="+- 0 2508 2419"/>
                  <a:gd name="T1" fmla="*/ T0 w 184"/>
                  <a:gd name="T2" fmla="+- 0 1848 1847"/>
                  <a:gd name="T3" fmla="*/ 1848 h 83"/>
                  <a:gd name="T4" fmla="+- 0 2496 2419"/>
                  <a:gd name="T5" fmla="*/ T4 w 184"/>
                  <a:gd name="T6" fmla="+- 0 1855 1847"/>
                  <a:gd name="T7" fmla="*/ 1855 h 83"/>
                  <a:gd name="T8" fmla="+- 0 2493 2419"/>
                  <a:gd name="T9" fmla="*/ T8 w 184"/>
                  <a:gd name="T10" fmla="+- 0 1870 1847"/>
                  <a:gd name="T11" fmla="*/ 1870 h 83"/>
                  <a:gd name="T12" fmla="+- 0 2503 2419"/>
                  <a:gd name="T13" fmla="*/ T12 w 184"/>
                  <a:gd name="T14" fmla="+- 0 1870 1847"/>
                  <a:gd name="T15" fmla="*/ 1870 h 83"/>
                  <a:gd name="T16" fmla="+- 0 2508 2419"/>
                  <a:gd name="T17" fmla="*/ T16 w 184"/>
                  <a:gd name="T18" fmla="+- 0 1848 1847"/>
                  <a:gd name="T19" fmla="*/ 1848 h 83"/>
                </a:gdLst>
                <a:ahLst/>
                <a:cxnLst>
                  <a:cxn ang="0">
                    <a:pos x="T1" y="T3"/>
                  </a:cxn>
                  <a:cxn ang="0">
                    <a:pos x="T5" y="T7"/>
                  </a:cxn>
                  <a:cxn ang="0">
                    <a:pos x="T9" y="T11"/>
                  </a:cxn>
                  <a:cxn ang="0">
                    <a:pos x="T13" y="T15"/>
                  </a:cxn>
                  <a:cxn ang="0">
                    <a:pos x="T17" y="T19"/>
                  </a:cxn>
                </a:cxnLst>
                <a:rect l="0" t="0" r="r" b="b"/>
                <a:pathLst>
                  <a:path w="184" h="83">
                    <a:moveTo>
                      <a:pt x="89" y="1"/>
                    </a:moveTo>
                    <a:lnTo>
                      <a:pt x="77" y="8"/>
                    </a:lnTo>
                    <a:lnTo>
                      <a:pt x="74" y="23"/>
                    </a:lnTo>
                    <a:lnTo>
                      <a:pt x="84" y="23"/>
                    </a:lnTo>
                    <a:lnTo>
                      <a:pt x="89" y="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auto">
              <a:xfrm>
                <a:off x="2419" y="1847"/>
                <a:ext cx="184" cy="83"/>
              </a:xfrm>
              <a:custGeom>
                <a:avLst/>
                <a:gdLst>
                  <a:gd name="T0" fmla="+- 0 2553 2419"/>
                  <a:gd name="T1" fmla="*/ T0 w 184"/>
                  <a:gd name="T2" fmla="+- 0 1869 1847"/>
                  <a:gd name="T3" fmla="*/ 1869 h 83"/>
                  <a:gd name="T4" fmla="+- 0 2540 2419"/>
                  <a:gd name="T5" fmla="*/ T4 w 184"/>
                  <a:gd name="T6" fmla="+- 0 1869 1847"/>
                  <a:gd name="T7" fmla="*/ 1869 h 83"/>
                  <a:gd name="T8" fmla="+- 0 2535 2419"/>
                  <a:gd name="T9" fmla="*/ T8 w 184"/>
                  <a:gd name="T10" fmla="+- 0 1870 1847"/>
                  <a:gd name="T11" fmla="*/ 1870 h 83"/>
                  <a:gd name="T12" fmla="+- 0 2526 2419"/>
                  <a:gd name="T13" fmla="*/ T12 w 184"/>
                  <a:gd name="T14" fmla="+- 0 1876 1847"/>
                  <a:gd name="T15" fmla="*/ 1876 h 83"/>
                  <a:gd name="T16" fmla="+- 0 2522 2419"/>
                  <a:gd name="T17" fmla="*/ T16 w 184"/>
                  <a:gd name="T18" fmla="+- 0 1880 1847"/>
                  <a:gd name="T19" fmla="*/ 1880 h 83"/>
                  <a:gd name="T20" fmla="+- 0 2516 2419"/>
                  <a:gd name="T21" fmla="*/ T20 w 184"/>
                  <a:gd name="T22" fmla="+- 0 1893 1847"/>
                  <a:gd name="T23" fmla="*/ 1893 h 83"/>
                  <a:gd name="T24" fmla="+- 0 2514 2419"/>
                  <a:gd name="T25" fmla="*/ T24 w 184"/>
                  <a:gd name="T26" fmla="+- 0 1899 1847"/>
                  <a:gd name="T27" fmla="*/ 1899 h 83"/>
                  <a:gd name="T28" fmla="+- 0 2514 2419"/>
                  <a:gd name="T29" fmla="*/ T28 w 184"/>
                  <a:gd name="T30" fmla="+- 0 1911 1847"/>
                  <a:gd name="T31" fmla="*/ 1911 h 83"/>
                  <a:gd name="T32" fmla="+- 0 2533 2419"/>
                  <a:gd name="T33" fmla="*/ T32 w 184"/>
                  <a:gd name="T34" fmla="+- 0 1930 1847"/>
                  <a:gd name="T35" fmla="*/ 1930 h 83"/>
                  <a:gd name="T36" fmla="+- 0 2545 2419"/>
                  <a:gd name="T37" fmla="*/ T36 w 184"/>
                  <a:gd name="T38" fmla="+- 0 1930 1847"/>
                  <a:gd name="T39" fmla="*/ 1930 h 83"/>
                  <a:gd name="T40" fmla="+- 0 2551 2419"/>
                  <a:gd name="T41" fmla="*/ T40 w 184"/>
                  <a:gd name="T42" fmla="+- 0 1928 1847"/>
                  <a:gd name="T43" fmla="*/ 1928 h 83"/>
                  <a:gd name="T44" fmla="+- 0 2558 2419"/>
                  <a:gd name="T45" fmla="*/ T44 w 184"/>
                  <a:gd name="T46" fmla="+- 0 1922 1847"/>
                  <a:gd name="T47" fmla="*/ 1922 h 83"/>
                  <a:gd name="T48" fmla="+- 0 2534 2419"/>
                  <a:gd name="T49" fmla="*/ T48 w 184"/>
                  <a:gd name="T50" fmla="+- 0 1922 1847"/>
                  <a:gd name="T51" fmla="*/ 1922 h 83"/>
                  <a:gd name="T52" fmla="+- 0 2531 2419"/>
                  <a:gd name="T53" fmla="*/ T52 w 184"/>
                  <a:gd name="T54" fmla="+- 0 1921 1847"/>
                  <a:gd name="T55" fmla="*/ 1921 h 83"/>
                  <a:gd name="T56" fmla="+- 0 2526 2419"/>
                  <a:gd name="T57" fmla="*/ T56 w 184"/>
                  <a:gd name="T58" fmla="+- 0 1915 1847"/>
                  <a:gd name="T59" fmla="*/ 1915 h 83"/>
                  <a:gd name="T60" fmla="+- 0 2525 2419"/>
                  <a:gd name="T61" fmla="*/ T60 w 184"/>
                  <a:gd name="T62" fmla="+- 0 1911 1847"/>
                  <a:gd name="T63" fmla="*/ 1911 h 83"/>
                  <a:gd name="T64" fmla="+- 0 2525 2419"/>
                  <a:gd name="T65" fmla="*/ T64 w 184"/>
                  <a:gd name="T66" fmla="+- 0 1902 1847"/>
                  <a:gd name="T67" fmla="*/ 1902 h 83"/>
                  <a:gd name="T68" fmla="+- 0 2568 2419"/>
                  <a:gd name="T69" fmla="*/ T68 w 184"/>
                  <a:gd name="T70" fmla="+- 0 1902 1847"/>
                  <a:gd name="T71" fmla="*/ 1902 h 83"/>
                  <a:gd name="T72" fmla="+- 0 2569 2419"/>
                  <a:gd name="T73" fmla="*/ T72 w 184"/>
                  <a:gd name="T74" fmla="+- 0 1899 1847"/>
                  <a:gd name="T75" fmla="*/ 1899 h 83"/>
                  <a:gd name="T76" fmla="+- 0 2569 2419"/>
                  <a:gd name="T77" fmla="*/ T76 w 184"/>
                  <a:gd name="T78" fmla="+- 0 1896 1847"/>
                  <a:gd name="T79" fmla="*/ 1896 h 83"/>
                  <a:gd name="T80" fmla="+- 0 2569 2419"/>
                  <a:gd name="T81" fmla="*/ T80 w 184"/>
                  <a:gd name="T82" fmla="+- 0 1894 1847"/>
                  <a:gd name="T83" fmla="*/ 1894 h 83"/>
                  <a:gd name="T84" fmla="+- 0 2526 2419"/>
                  <a:gd name="T85" fmla="*/ T84 w 184"/>
                  <a:gd name="T86" fmla="+- 0 1894 1847"/>
                  <a:gd name="T87" fmla="*/ 1894 h 83"/>
                  <a:gd name="T88" fmla="+- 0 2528 2419"/>
                  <a:gd name="T89" fmla="*/ T88 w 184"/>
                  <a:gd name="T90" fmla="+- 0 1888 1847"/>
                  <a:gd name="T91" fmla="*/ 1888 h 83"/>
                  <a:gd name="T92" fmla="+- 0 2531 2419"/>
                  <a:gd name="T93" fmla="*/ T92 w 184"/>
                  <a:gd name="T94" fmla="+- 0 1884 1847"/>
                  <a:gd name="T95" fmla="*/ 1884 h 83"/>
                  <a:gd name="T96" fmla="+- 0 2538 2419"/>
                  <a:gd name="T97" fmla="*/ T96 w 184"/>
                  <a:gd name="T98" fmla="+- 0 1878 1847"/>
                  <a:gd name="T99" fmla="*/ 1878 h 83"/>
                  <a:gd name="T100" fmla="+- 0 2542 2419"/>
                  <a:gd name="T101" fmla="*/ T100 w 184"/>
                  <a:gd name="T102" fmla="+- 0 1876 1847"/>
                  <a:gd name="T103" fmla="*/ 1876 h 83"/>
                  <a:gd name="T104" fmla="+- 0 2564 2419"/>
                  <a:gd name="T105" fmla="*/ T104 w 184"/>
                  <a:gd name="T106" fmla="+- 0 1876 1847"/>
                  <a:gd name="T107" fmla="*/ 1876 h 83"/>
                  <a:gd name="T108" fmla="+- 0 2559 2419"/>
                  <a:gd name="T109" fmla="*/ T108 w 184"/>
                  <a:gd name="T110" fmla="+- 0 1871 1847"/>
                  <a:gd name="T111" fmla="*/ 1871 h 83"/>
                  <a:gd name="T112" fmla="+- 0 2553 2419"/>
                  <a:gd name="T113" fmla="*/ T112 w 184"/>
                  <a:gd name="T114" fmla="+- 0 1869 1847"/>
                  <a:gd name="T115"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184" h="83">
                    <a:moveTo>
                      <a:pt x="134" y="22"/>
                    </a:moveTo>
                    <a:lnTo>
                      <a:pt x="121" y="22"/>
                    </a:lnTo>
                    <a:lnTo>
                      <a:pt x="116" y="23"/>
                    </a:lnTo>
                    <a:lnTo>
                      <a:pt x="107" y="29"/>
                    </a:lnTo>
                    <a:lnTo>
                      <a:pt x="103" y="33"/>
                    </a:lnTo>
                    <a:lnTo>
                      <a:pt x="97" y="46"/>
                    </a:lnTo>
                    <a:lnTo>
                      <a:pt x="95" y="52"/>
                    </a:lnTo>
                    <a:lnTo>
                      <a:pt x="95" y="64"/>
                    </a:lnTo>
                    <a:lnTo>
                      <a:pt x="114" y="83"/>
                    </a:lnTo>
                    <a:lnTo>
                      <a:pt x="126" y="83"/>
                    </a:lnTo>
                    <a:lnTo>
                      <a:pt x="132" y="81"/>
                    </a:lnTo>
                    <a:lnTo>
                      <a:pt x="139" y="75"/>
                    </a:lnTo>
                    <a:lnTo>
                      <a:pt x="115" y="75"/>
                    </a:lnTo>
                    <a:lnTo>
                      <a:pt x="112" y="74"/>
                    </a:lnTo>
                    <a:lnTo>
                      <a:pt x="107" y="68"/>
                    </a:lnTo>
                    <a:lnTo>
                      <a:pt x="106" y="64"/>
                    </a:lnTo>
                    <a:lnTo>
                      <a:pt x="106" y="55"/>
                    </a:lnTo>
                    <a:lnTo>
                      <a:pt x="149" y="55"/>
                    </a:lnTo>
                    <a:lnTo>
                      <a:pt x="150" y="52"/>
                    </a:lnTo>
                    <a:lnTo>
                      <a:pt x="150" y="49"/>
                    </a:lnTo>
                    <a:lnTo>
                      <a:pt x="150" y="47"/>
                    </a:lnTo>
                    <a:lnTo>
                      <a:pt x="107" y="47"/>
                    </a:lnTo>
                    <a:lnTo>
                      <a:pt x="109" y="41"/>
                    </a:lnTo>
                    <a:lnTo>
                      <a:pt x="112" y="37"/>
                    </a:lnTo>
                    <a:lnTo>
                      <a:pt x="119" y="31"/>
                    </a:lnTo>
                    <a:lnTo>
                      <a:pt x="123" y="29"/>
                    </a:lnTo>
                    <a:lnTo>
                      <a:pt x="145" y="29"/>
                    </a:lnTo>
                    <a:lnTo>
                      <a:pt x="140" y="24"/>
                    </a:lnTo>
                    <a:lnTo>
                      <a:pt x="134" y="22"/>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
              <p:cNvSpPr>
                <a:spLocks/>
              </p:cNvSpPr>
              <p:nvPr/>
            </p:nvSpPr>
            <p:spPr bwMode="auto">
              <a:xfrm>
                <a:off x="2419" y="1847"/>
                <a:ext cx="184" cy="83"/>
              </a:xfrm>
              <a:custGeom>
                <a:avLst/>
                <a:gdLst>
                  <a:gd name="T0" fmla="+- 0 2556 2419"/>
                  <a:gd name="T1" fmla="*/ T0 w 184"/>
                  <a:gd name="T2" fmla="+- 0 1909 1847"/>
                  <a:gd name="T3" fmla="*/ 1909 h 83"/>
                  <a:gd name="T4" fmla="+- 0 2554 2419"/>
                  <a:gd name="T5" fmla="*/ T4 w 184"/>
                  <a:gd name="T6" fmla="+- 0 1913 1847"/>
                  <a:gd name="T7" fmla="*/ 1913 h 83"/>
                  <a:gd name="T8" fmla="+- 0 2551 2419"/>
                  <a:gd name="T9" fmla="*/ T8 w 184"/>
                  <a:gd name="T10" fmla="+- 0 1917 1847"/>
                  <a:gd name="T11" fmla="*/ 1917 h 83"/>
                  <a:gd name="T12" fmla="+- 0 2545 2419"/>
                  <a:gd name="T13" fmla="*/ T12 w 184"/>
                  <a:gd name="T14" fmla="+- 0 1921 1847"/>
                  <a:gd name="T15" fmla="*/ 1921 h 83"/>
                  <a:gd name="T16" fmla="+- 0 2541 2419"/>
                  <a:gd name="T17" fmla="*/ T16 w 184"/>
                  <a:gd name="T18" fmla="+- 0 1922 1847"/>
                  <a:gd name="T19" fmla="*/ 1922 h 83"/>
                  <a:gd name="T20" fmla="+- 0 2558 2419"/>
                  <a:gd name="T21" fmla="*/ T20 w 184"/>
                  <a:gd name="T22" fmla="+- 0 1922 1847"/>
                  <a:gd name="T23" fmla="*/ 1922 h 83"/>
                  <a:gd name="T24" fmla="+- 0 2561 2419"/>
                  <a:gd name="T25" fmla="*/ T24 w 184"/>
                  <a:gd name="T26" fmla="+- 0 1919 1847"/>
                  <a:gd name="T27" fmla="*/ 1919 h 83"/>
                  <a:gd name="T28" fmla="+- 0 2564 2419"/>
                  <a:gd name="T29" fmla="*/ T28 w 184"/>
                  <a:gd name="T30" fmla="+- 0 1915 1847"/>
                  <a:gd name="T31" fmla="*/ 1915 h 83"/>
                  <a:gd name="T32" fmla="+- 0 2566 2419"/>
                  <a:gd name="T33" fmla="*/ T32 w 184"/>
                  <a:gd name="T34" fmla="+- 0 1910 1847"/>
                  <a:gd name="T35" fmla="*/ 1910 h 83"/>
                  <a:gd name="T36" fmla="+- 0 2556 2419"/>
                  <a:gd name="T37" fmla="*/ T36 w 184"/>
                  <a:gd name="T38" fmla="+- 0 1909 1847"/>
                  <a:gd name="T39" fmla="*/ 190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84" h="83">
                    <a:moveTo>
                      <a:pt x="137" y="62"/>
                    </a:moveTo>
                    <a:lnTo>
                      <a:pt x="135" y="66"/>
                    </a:lnTo>
                    <a:lnTo>
                      <a:pt x="132" y="70"/>
                    </a:lnTo>
                    <a:lnTo>
                      <a:pt x="126" y="74"/>
                    </a:lnTo>
                    <a:lnTo>
                      <a:pt x="122" y="75"/>
                    </a:lnTo>
                    <a:lnTo>
                      <a:pt x="139" y="75"/>
                    </a:lnTo>
                    <a:lnTo>
                      <a:pt x="142" y="72"/>
                    </a:lnTo>
                    <a:lnTo>
                      <a:pt x="145" y="68"/>
                    </a:lnTo>
                    <a:lnTo>
                      <a:pt x="147" y="63"/>
                    </a:lnTo>
                    <a:lnTo>
                      <a:pt x="137" y="62"/>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p:cNvSpPr>
              <p:nvPr/>
            </p:nvSpPr>
            <p:spPr bwMode="auto">
              <a:xfrm>
                <a:off x="2419" y="1847"/>
                <a:ext cx="184" cy="83"/>
              </a:xfrm>
              <a:custGeom>
                <a:avLst/>
                <a:gdLst>
                  <a:gd name="T0" fmla="+- 0 2564 2419"/>
                  <a:gd name="T1" fmla="*/ T0 w 184"/>
                  <a:gd name="T2" fmla="+- 0 1876 1847"/>
                  <a:gd name="T3" fmla="*/ 1876 h 83"/>
                  <a:gd name="T4" fmla="+- 0 2550 2419"/>
                  <a:gd name="T5" fmla="*/ T4 w 184"/>
                  <a:gd name="T6" fmla="+- 0 1876 1847"/>
                  <a:gd name="T7" fmla="*/ 1876 h 83"/>
                  <a:gd name="T8" fmla="+- 0 2553 2419"/>
                  <a:gd name="T9" fmla="*/ T8 w 184"/>
                  <a:gd name="T10" fmla="+- 0 1878 1847"/>
                  <a:gd name="T11" fmla="*/ 1878 h 83"/>
                  <a:gd name="T12" fmla="+- 0 2558 2419"/>
                  <a:gd name="T13" fmla="*/ T12 w 184"/>
                  <a:gd name="T14" fmla="+- 0 1883 1847"/>
                  <a:gd name="T15" fmla="*/ 1883 h 83"/>
                  <a:gd name="T16" fmla="+- 0 2560 2419"/>
                  <a:gd name="T17" fmla="*/ T16 w 184"/>
                  <a:gd name="T18" fmla="+- 0 1887 1847"/>
                  <a:gd name="T19" fmla="*/ 1887 h 83"/>
                  <a:gd name="T20" fmla="+- 0 2560 2419"/>
                  <a:gd name="T21" fmla="*/ T20 w 184"/>
                  <a:gd name="T22" fmla="+- 0 1894 1847"/>
                  <a:gd name="T23" fmla="*/ 1894 h 83"/>
                  <a:gd name="T24" fmla="+- 0 2569 2419"/>
                  <a:gd name="T25" fmla="*/ T24 w 184"/>
                  <a:gd name="T26" fmla="+- 0 1894 1847"/>
                  <a:gd name="T27" fmla="*/ 1894 h 83"/>
                  <a:gd name="T28" fmla="+- 0 2569 2419"/>
                  <a:gd name="T29" fmla="*/ T28 w 184"/>
                  <a:gd name="T30" fmla="+- 0 1885 1847"/>
                  <a:gd name="T31" fmla="*/ 1885 h 83"/>
                  <a:gd name="T32" fmla="+- 0 2567 2419"/>
                  <a:gd name="T33" fmla="*/ T32 w 184"/>
                  <a:gd name="T34" fmla="+- 0 1879 1847"/>
                  <a:gd name="T35" fmla="*/ 1879 h 83"/>
                  <a:gd name="T36" fmla="+- 0 2564 2419"/>
                  <a:gd name="T37" fmla="*/ T36 w 184"/>
                  <a:gd name="T38" fmla="+- 0 1876 1847"/>
                  <a:gd name="T39" fmla="*/ 1876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84" h="83">
                    <a:moveTo>
                      <a:pt x="145" y="29"/>
                    </a:moveTo>
                    <a:lnTo>
                      <a:pt x="131" y="29"/>
                    </a:lnTo>
                    <a:lnTo>
                      <a:pt x="134" y="31"/>
                    </a:lnTo>
                    <a:lnTo>
                      <a:pt x="139" y="36"/>
                    </a:lnTo>
                    <a:lnTo>
                      <a:pt x="141" y="40"/>
                    </a:lnTo>
                    <a:lnTo>
                      <a:pt x="141" y="47"/>
                    </a:lnTo>
                    <a:lnTo>
                      <a:pt x="150" y="47"/>
                    </a:lnTo>
                    <a:lnTo>
                      <a:pt x="150" y="38"/>
                    </a:lnTo>
                    <a:lnTo>
                      <a:pt x="148" y="32"/>
                    </a:lnTo>
                    <a:lnTo>
                      <a:pt x="145" y="29"/>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
              <p:cNvSpPr>
                <a:spLocks/>
              </p:cNvSpPr>
              <p:nvPr/>
            </p:nvSpPr>
            <p:spPr bwMode="auto">
              <a:xfrm>
                <a:off x="2419" y="1847"/>
                <a:ext cx="184" cy="83"/>
              </a:xfrm>
              <a:custGeom>
                <a:avLst/>
                <a:gdLst>
                  <a:gd name="T0" fmla="+- 0 2603 2419"/>
                  <a:gd name="T1" fmla="*/ T0 w 184"/>
                  <a:gd name="T2" fmla="+- 0 1847 1847"/>
                  <a:gd name="T3" fmla="*/ 1847 h 83"/>
                  <a:gd name="T4" fmla="+- 0 2592 2419"/>
                  <a:gd name="T5" fmla="*/ T4 w 184"/>
                  <a:gd name="T6" fmla="+- 0 1847 1847"/>
                  <a:gd name="T7" fmla="*/ 1847 h 83"/>
                  <a:gd name="T8" fmla="+- 0 2590 2419"/>
                  <a:gd name="T9" fmla="*/ T8 w 184"/>
                  <a:gd name="T10" fmla="+- 0 1859 1847"/>
                  <a:gd name="T11" fmla="*/ 1859 h 83"/>
                  <a:gd name="T12" fmla="+- 0 2600 2419"/>
                  <a:gd name="T13" fmla="*/ T12 w 184"/>
                  <a:gd name="T14" fmla="+- 0 1859 1847"/>
                  <a:gd name="T15" fmla="*/ 1859 h 83"/>
                  <a:gd name="T16" fmla="+- 0 2603 2419"/>
                  <a:gd name="T17" fmla="*/ T16 w 184"/>
                  <a:gd name="T18" fmla="+- 0 1847 1847"/>
                  <a:gd name="T19" fmla="*/ 1847 h 83"/>
                </a:gdLst>
                <a:ahLst/>
                <a:cxnLst>
                  <a:cxn ang="0">
                    <a:pos x="T1" y="T3"/>
                  </a:cxn>
                  <a:cxn ang="0">
                    <a:pos x="T5" y="T7"/>
                  </a:cxn>
                  <a:cxn ang="0">
                    <a:pos x="T9" y="T11"/>
                  </a:cxn>
                  <a:cxn ang="0">
                    <a:pos x="T13" y="T15"/>
                  </a:cxn>
                  <a:cxn ang="0">
                    <a:pos x="T17" y="T19"/>
                  </a:cxn>
                </a:cxnLst>
                <a:rect l="0" t="0" r="r" b="b"/>
                <a:pathLst>
                  <a:path w="184" h="83">
                    <a:moveTo>
                      <a:pt x="184" y="0"/>
                    </a:moveTo>
                    <a:lnTo>
                      <a:pt x="173" y="0"/>
                    </a:lnTo>
                    <a:lnTo>
                      <a:pt x="171" y="12"/>
                    </a:lnTo>
                    <a:lnTo>
                      <a:pt x="181" y="12"/>
                    </a:lnTo>
                    <a:lnTo>
                      <a:pt x="184" y="0"/>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p:cNvSpPr>
              <p:nvPr/>
            </p:nvSpPr>
            <p:spPr bwMode="auto">
              <a:xfrm>
                <a:off x="2419" y="1847"/>
                <a:ext cx="184" cy="83"/>
              </a:xfrm>
              <a:custGeom>
                <a:avLst/>
                <a:gdLst>
                  <a:gd name="T0" fmla="+- 0 2598 2419"/>
                  <a:gd name="T1" fmla="*/ T0 w 184"/>
                  <a:gd name="T2" fmla="+- 0 1870 1847"/>
                  <a:gd name="T3" fmla="*/ 1870 h 83"/>
                  <a:gd name="T4" fmla="+- 0 2588 2419"/>
                  <a:gd name="T5" fmla="*/ T4 w 184"/>
                  <a:gd name="T6" fmla="+- 0 1870 1847"/>
                  <a:gd name="T7" fmla="*/ 1870 h 83"/>
                  <a:gd name="T8" fmla="+- 0 2575 2419"/>
                  <a:gd name="T9" fmla="*/ T8 w 184"/>
                  <a:gd name="T10" fmla="+- 0 1929 1847"/>
                  <a:gd name="T11" fmla="*/ 1929 h 83"/>
                  <a:gd name="T12" fmla="+- 0 2585 2419"/>
                  <a:gd name="T13" fmla="*/ T12 w 184"/>
                  <a:gd name="T14" fmla="+- 0 1929 1847"/>
                  <a:gd name="T15" fmla="*/ 1929 h 83"/>
                  <a:gd name="T16" fmla="+- 0 2598 2419"/>
                  <a:gd name="T17" fmla="*/ T16 w 184"/>
                  <a:gd name="T18" fmla="+- 0 1870 1847"/>
                  <a:gd name="T19" fmla="*/ 1870 h 83"/>
                </a:gdLst>
                <a:ahLst/>
                <a:cxnLst>
                  <a:cxn ang="0">
                    <a:pos x="T1" y="T3"/>
                  </a:cxn>
                  <a:cxn ang="0">
                    <a:pos x="T5" y="T7"/>
                  </a:cxn>
                  <a:cxn ang="0">
                    <a:pos x="T9" y="T11"/>
                  </a:cxn>
                  <a:cxn ang="0">
                    <a:pos x="T13" y="T15"/>
                  </a:cxn>
                  <a:cxn ang="0">
                    <a:pos x="T17" y="T19"/>
                  </a:cxn>
                </a:cxnLst>
                <a:rect l="0" t="0" r="r" b="b"/>
                <a:pathLst>
                  <a:path w="184" h="83">
                    <a:moveTo>
                      <a:pt x="179" y="23"/>
                    </a:moveTo>
                    <a:lnTo>
                      <a:pt x="169" y="23"/>
                    </a:lnTo>
                    <a:lnTo>
                      <a:pt x="156" y="82"/>
                    </a:lnTo>
                    <a:lnTo>
                      <a:pt x="166" y="82"/>
                    </a:lnTo>
                    <a:lnTo>
                      <a:pt x="179" y="23"/>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23"/>
            <p:cNvGrpSpPr>
              <a:grpSpLocks/>
            </p:cNvGrpSpPr>
            <p:nvPr/>
          </p:nvGrpSpPr>
          <p:grpSpPr bwMode="auto">
            <a:xfrm>
              <a:off x="2601" y="1869"/>
              <a:ext cx="56" cy="61"/>
              <a:chOff x="2601" y="1869"/>
              <a:chExt cx="56" cy="61"/>
            </a:xfrm>
          </p:grpSpPr>
          <p:sp>
            <p:nvSpPr>
              <p:cNvPr id="8" name="Freeform 24"/>
              <p:cNvSpPr>
                <a:spLocks/>
              </p:cNvSpPr>
              <p:nvPr/>
            </p:nvSpPr>
            <p:spPr bwMode="auto">
              <a:xfrm>
                <a:off x="2601" y="1869"/>
                <a:ext cx="56" cy="61"/>
              </a:xfrm>
              <a:custGeom>
                <a:avLst/>
                <a:gdLst>
                  <a:gd name="T0" fmla="+- 0 2623 2601"/>
                  <a:gd name="T1" fmla="*/ T0 w 56"/>
                  <a:gd name="T2" fmla="+- 0 1870 1869"/>
                  <a:gd name="T3" fmla="*/ 1870 h 61"/>
                  <a:gd name="T4" fmla="+- 0 2613 2601"/>
                  <a:gd name="T5" fmla="*/ T4 w 56"/>
                  <a:gd name="T6" fmla="+- 0 1870 1869"/>
                  <a:gd name="T7" fmla="*/ 1870 h 61"/>
                  <a:gd name="T8" fmla="+- 0 2601 2601"/>
                  <a:gd name="T9" fmla="*/ T8 w 56"/>
                  <a:gd name="T10" fmla="+- 0 1929 1869"/>
                  <a:gd name="T11" fmla="*/ 1929 h 61"/>
                  <a:gd name="T12" fmla="+- 0 2611 2601"/>
                  <a:gd name="T13" fmla="*/ T12 w 56"/>
                  <a:gd name="T14" fmla="+- 0 1929 1869"/>
                  <a:gd name="T15" fmla="*/ 1929 h 61"/>
                  <a:gd name="T16" fmla="+- 0 2619 2601"/>
                  <a:gd name="T17" fmla="*/ T16 w 56"/>
                  <a:gd name="T18" fmla="+- 0 1893 1869"/>
                  <a:gd name="T19" fmla="*/ 1893 h 61"/>
                  <a:gd name="T20" fmla="+- 0 2622 2601"/>
                  <a:gd name="T21" fmla="*/ T20 w 56"/>
                  <a:gd name="T22" fmla="+- 0 1886 1869"/>
                  <a:gd name="T23" fmla="*/ 1886 h 61"/>
                  <a:gd name="T24" fmla="+- 0 2628 2601"/>
                  <a:gd name="T25" fmla="*/ T24 w 56"/>
                  <a:gd name="T26" fmla="+- 0 1880 1869"/>
                  <a:gd name="T27" fmla="*/ 1880 h 61"/>
                  <a:gd name="T28" fmla="+- 0 2620 2601"/>
                  <a:gd name="T29" fmla="*/ T28 w 56"/>
                  <a:gd name="T30" fmla="+- 0 1880 1869"/>
                  <a:gd name="T31" fmla="*/ 1880 h 61"/>
                  <a:gd name="T32" fmla="+- 0 2623 2601"/>
                  <a:gd name="T33" fmla="*/ T32 w 56"/>
                  <a:gd name="T34" fmla="+- 0 1870 1869"/>
                  <a:gd name="T35" fmla="*/ 1870 h 6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6" h="61">
                    <a:moveTo>
                      <a:pt x="22" y="1"/>
                    </a:moveTo>
                    <a:lnTo>
                      <a:pt x="12" y="1"/>
                    </a:lnTo>
                    <a:lnTo>
                      <a:pt x="0" y="60"/>
                    </a:lnTo>
                    <a:lnTo>
                      <a:pt x="10" y="60"/>
                    </a:lnTo>
                    <a:lnTo>
                      <a:pt x="18" y="24"/>
                    </a:lnTo>
                    <a:lnTo>
                      <a:pt x="21" y="17"/>
                    </a:lnTo>
                    <a:lnTo>
                      <a:pt x="27" y="11"/>
                    </a:lnTo>
                    <a:lnTo>
                      <a:pt x="19" y="11"/>
                    </a:lnTo>
                    <a:lnTo>
                      <a:pt x="22" y="1"/>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5"/>
              <p:cNvSpPr>
                <a:spLocks/>
              </p:cNvSpPr>
              <p:nvPr/>
            </p:nvSpPr>
            <p:spPr bwMode="auto">
              <a:xfrm>
                <a:off x="2601" y="1869"/>
                <a:ext cx="56" cy="61"/>
              </a:xfrm>
              <a:custGeom>
                <a:avLst/>
                <a:gdLst>
                  <a:gd name="T0" fmla="+- 0 2657 2601"/>
                  <a:gd name="T1" fmla="*/ T0 w 56"/>
                  <a:gd name="T2" fmla="+- 0 1877 1869"/>
                  <a:gd name="T3" fmla="*/ 1877 h 61"/>
                  <a:gd name="T4" fmla="+- 0 2642 2601"/>
                  <a:gd name="T5" fmla="*/ T4 w 56"/>
                  <a:gd name="T6" fmla="+- 0 1877 1869"/>
                  <a:gd name="T7" fmla="*/ 1877 h 61"/>
                  <a:gd name="T8" fmla="+- 0 2644 2601"/>
                  <a:gd name="T9" fmla="*/ T8 w 56"/>
                  <a:gd name="T10" fmla="+- 0 1877 1869"/>
                  <a:gd name="T11" fmla="*/ 1877 h 61"/>
                  <a:gd name="T12" fmla="+- 0 2646 2601"/>
                  <a:gd name="T13" fmla="*/ T12 w 56"/>
                  <a:gd name="T14" fmla="+- 0 1879 1869"/>
                  <a:gd name="T15" fmla="*/ 1879 h 61"/>
                  <a:gd name="T16" fmla="+- 0 2647 2601"/>
                  <a:gd name="T17" fmla="*/ T16 w 56"/>
                  <a:gd name="T18" fmla="+- 0 1880 1869"/>
                  <a:gd name="T19" fmla="*/ 1880 h 61"/>
                  <a:gd name="T20" fmla="+- 0 2648 2601"/>
                  <a:gd name="T21" fmla="*/ T20 w 56"/>
                  <a:gd name="T22" fmla="+- 0 1881 1869"/>
                  <a:gd name="T23" fmla="*/ 1881 h 61"/>
                  <a:gd name="T24" fmla="+- 0 2647 2601"/>
                  <a:gd name="T25" fmla="*/ T24 w 56"/>
                  <a:gd name="T26" fmla="+- 0 1886 1869"/>
                  <a:gd name="T27" fmla="*/ 1886 h 61"/>
                  <a:gd name="T28" fmla="+- 0 2647 2601"/>
                  <a:gd name="T29" fmla="*/ T28 w 56"/>
                  <a:gd name="T30" fmla="+- 0 1888 1869"/>
                  <a:gd name="T31" fmla="*/ 1888 h 61"/>
                  <a:gd name="T32" fmla="+- 0 2639 2601"/>
                  <a:gd name="T33" fmla="*/ T32 w 56"/>
                  <a:gd name="T34" fmla="+- 0 1929 1869"/>
                  <a:gd name="T35" fmla="*/ 1929 h 61"/>
                  <a:gd name="T36" fmla="+- 0 2649 2601"/>
                  <a:gd name="T37" fmla="*/ T36 w 56"/>
                  <a:gd name="T38" fmla="+- 0 1929 1869"/>
                  <a:gd name="T39" fmla="*/ 1929 h 61"/>
                  <a:gd name="T40" fmla="+- 0 2656 2601"/>
                  <a:gd name="T41" fmla="*/ T40 w 56"/>
                  <a:gd name="T42" fmla="+- 0 1893 1869"/>
                  <a:gd name="T43" fmla="*/ 1893 h 61"/>
                  <a:gd name="T44" fmla="+- 0 2657 2601"/>
                  <a:gd name="T45" fmla="*/ T44 w 56"/>
                  <a:gd name="T46" fmla="+- 0 1889 1869"/>
                  <a:gd name="T47" fmla="*/ 1889 h 61"/>
                  <a:gd name="T48" fmla="+- 0 2657 2601"/>
                  <a:gd name="T49" fmla="*/ T48 w 56"/>
                  <a:gd name="T50" fmla="+- 0 1886 1869"/>
                  <a:gd name="T51" fmla="*/ 1886 h 61"/>
                  <a:gd name="T52" fmla="+- 0 2658 2601"/>
                  <a:gd name="T53" fmla="*/ T52 w 56"/>
                  <a:gd name="T54" fmla="+- 0 1879 1869"/>
                  <a:gd name="T55" fmla="*/ 1879 h 61"/>
                  <a:gd name="T56" fmla="+- 0 2657 2601"/>
                  <a:gd name="T57" fmla="*/ T56 w 56"/>
                  <a:gd name="T58" fmla="+- 0 1877 1869"/>
                  <a:gd name="T59" fmla="*/ 1877 h 6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56" h="61">
                    <a:moveTo>
                      <a:pt x="56" y="8"/>
                    </a:moveTo>
                    <a:lnTo>
                      <a:pt x="41" y="8"/>
                    </a:lnTo>
                    <a:lnTo>
                      <a:pt x="43" y="8"/>
                    </a:lnTo>
                    <a:lnTo>
                      <a:pt x="45" y="10"/>
                    </a:lnTo>
                    <a:lnTo>
                      <a:pt x="46" y="11"/>
                    </a:lnTo>
                    <a:lnTo>
                      <a:pt x="47" y="12"/>
                    </a:lnTo>
                    <a:lnTo>
                      <a:pt x="46" y="17"/>
                    </a:lnTo>
                    <a:lnTo>
                      <a:pt x="46" y="19"/>
                    </a:lnTo>
                    <a:lnTo>
                      <a:pt x="38" y="60"/>
                    </a:lnTo>
                    <a:lnTo>
                      <a:pt x="48" y="60"/>
                    </a:lnTo>
                    <a:lnTo>
                      <a:pt x="55" y="24"/>
                    </a:lnTo>
                    <a:lnTo>
                      <a:pt x="56" y="20"/>
                    </a:lnTo>
                    <a:lnTo>
                      <a:pt x="56" y="17"/>
                    </a:lnTo>
                    <a:lnTo>
                      <a:pt x="57" y="10"/>
                    </a:lnTo>
                    <a:lnTo>
                      <a:pt x="56" y="8"/>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auto">
              <a:xfrm>
                <a:off x="2601" y="1869"/>
                <a:ext cx="56" cy="61"/>
              </a:xfrm>
              <a:custGeom>
                <a:avLst/>
                <a:gdLst>
                  <a:gd name="T0" fmla="+- 0 2647 2601"/>
                  <a:gd name="T1" fmla="*/ T0 w 56"/>
                  <a:gd name="T2" fmla="+- 0 1869 1869"/>
                  <a:gd name="T3" fmla="*/ 1869 h 61"/>
                  <a:gd name="T4" fmla="+- 0 2639 2601"/>
                  <a:gd name="T5" fmla="*/ T4 w 56"/>
                  <a:gd name="T6" fmla="+- 0 1869 1869"/>
                  <a:gd name="T7" fmla="*/ 1869 h 61"/>
                  <a:gd name="T8" fmla="+- 0 2635 2601"/>
                  <a:gd name="T9" fmla="*/ T8 w 56"/>
                  <a:gd name="T10" fmla="+- 0 1869 1869"/>
                  <a:gd name="T11" fmla="*/ 1869 h 61"/>
                  <a:gd name="T12" fmla="+- 0 2632 2601"/>
                  <a:gd name="T13" fmla="*/ T12 w 56"/>
                  <a:gd name="T14" fmla="+- 0 1871 1869"/>
                  <a:gd name="T15" fmla="*/ 1871 h 61"/>
                  <a:gd name="T16" fmla="+- 0 2628 2601"/>
                  <a:gd name="T17" fmla="*/ T16 w 56"/>
                  <a:gd name="T18" fmla="+- 0 1873 1869"/>
                  <a:gd name="T19" fmla="*/ 1873 h 61"/>
                  <a:gd name="T20" fmla="+- 0 2624 2601"/>
                  <a:gd name="T21" fmla="*/ T20 w 56"/>
                  <a:gd name="T22" fmla="+- 0 1876 1869"/>
                  <a:gd name="T23" fmla="*/ 1876 h 61"/>
                  <a:gd name="T24" fmla="+- 0 2620 2601"/>
                  <a:gd name="T25" fmla="*/ T24 w 56"/>
                  <a:gd name="T26" fmla="+- 0 1880 1869"/>
                  <a:gd name="T27" fmla="*/ 1880 h 61"/>
                  <a:gd name="T28" fmla="+- 0 2628 2601"/>
                  <a:gd name="T29" fmla="*/ T28 w 56"/>
                  <a:gd name="T30" fmla="+- 0 1880 1869"/>
                  <a:gd name="T31" fmla="*/ 1880 h 61"/>
                  <a:gd name="T32" fmla="+- 0 2630 2601"/>
                  <a:gd name="T33" fmla="*/ T32 w 56"/>
                  <a:gd name="T34" fmla="+- 0 1879 1869"/>
                  <a:gd name="T35" fmla="*/ 1879 h 61"/>
                  <a:gd name="T36" fmla="+- 0 2634 2601"/>
                  <a:gd name="T37" fmla="*/ T36 w 56"/>
                  <a:gd name="T38" fmla="+- 0 1877 1869"/>
                  <a:gd name="T39" fmla="*/ 1877 h 61"/>
                  <a:gd name="T40" fmla="+- 0 2657 2601"/>
                  <a:gd name="T41" fmla="*/ T40 w 56"/>
                  <a:gd name="T42" fmla="+- 0 1877 1869"/>
                  <a:gd name="T43" fmla="*/ 1877 h 61"/>
                  <a:gd name="T44" fmla="+- 0 2656 2601"/>
                  <a:gd name="T45" fmla="*/ T44 w 56"/>
                  <a:gd name="T46" fmla="+- 0 1875 1869"/>
                  <a:gd name="T47" fmla="*/ 1875 h 61"/>
                  <a:gd name="T48" fmla="+- 0 2651 2601"/>
                  <a:gd name="T49" fmla="*/ T48 w 56"/>
                  <a:gd name="T50" fmla="+- 0 1870 1869"/>
                  <a:gd name="T51" fmla="*/ 1870 h 61"/>
                  <a:gd name="T52" fmla="+- 0 2647 2601"/>
                  <a:gd name="T53" fmla="*/ T52 w 56"/>
                  <a:gd name="T54" fmla="+- 0 1869 1869"/>
                  <a:gd name="T55" fmla="*/ 1869 h 6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56" h="61">
                    <a:moveTo>
                      <a:pt x="46" y="0"/>
                    </a:moveTo>
                    <a:lnTo>
                      <a:pt x="38" y="0"/>
                    </a:lnTo>
                    <a:lnTo>
                      <a:pt x="34" y="0"/>
                    </a:lnTo>
                    <a:lnTo>
                      <a:pt x="31" y="2"/>
                    </a:lnTo>
                    <a:lnTo>
                      <a:pt x="27" y="4"/>
                    </a:lnTo>
                    <a:lnTo>
                      <a:pt x="23" y="7"/>
                    </a:lnTo>
                    <a:lnTo>
                      <a:pt x="19" y="11"/>
                    </a:lnTo>
                    <a:lnTo>
                      <a:pt x="27" y="11"/>
                    </a:lnTo>
                    <a:lnTo>
                      <a:pt x="29" y="10"/>
                    </a:lnTo>
                    <a:lnTo>
                      <a:pt x="33" y="8"/>
                    </a:lnTo>
                    <a:lnTo>
                      <a:pt x="56" y="8"/>
                    </a:lnTo>
                    <a:lnTo>
                      <a:pt x="55" y="6"/>
                    </a:lnTo>
                    <a:lnTo>
                      <a:pt x="50" y="1"/>
                    </a:lnTo>
                    <a:lnTo>
                      <a:pt x="46" y="0"/>
                    </a:lnTo>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0"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Jain</a:t>
            </a:r>
            <a:r>
              <a:rPr lang="da-DK" i="1" dirty="0">
                <a:solidFill>
                  <a:schemeClr val="bg1"/>
                </a:solidFill>
                <a:latin typeface="Garamond" pitchFamily="18" charset="0"/>
                <a:cs typeface="Times New Roman" pitchFamily="18" charset="0"/>
              </a:rPr>
              <a:t> et al. (2012) Science </a:t>
            </a:r>
            <a:r>
              <a:rPr lang="en-GB" b="1" dirty="0">
                <a:solidFill>
                  <a:schemeClr val="bg1"/>
                </a:solidFill>
                <a:latin typeface="Garamond" pitchFamily="18" charset="0"/>
                <a:cs typeface="Times New Roman" pitchFamily="18" charset="0"/>
              </a:rPr>
              <a:t>336</a:t>
            </a:r>
            <a:r>
              <a:rPr lang="en-GB" dirty="0">
                <a:solidFill>
                  <a:schemeClr val="bg1"/>
                </a:solidFill>
                <a:latin typeface="Garamond" pitchFamily="18" charset="0"/>
                <a:cs typeface="Times New Roman" pitchFamily="18" charset="0"/>
              </a:rPr>
              <a:t>:1040-1044</a:t>
            </a:r>
            <a:endParaRPr lang="en-GB" i="1" dirty="0">
              <a:solidFill>
                <a:schemeClr val="bg1"/>
              </a:solidFill>
              <a:latin typeface="Garamond" pitchFamily="18" charset="0"/>
            </a:endParaRPr>
          </a:p>
        </p:txBody>
      </p:sp>
      <p:sp>
        <p:nvSpPr>
          <p:cNvPr id="31" name="Rectangle 2"/>
          <p:cNvSpPr txBox="1">
            <a:spLocks noChangeArrowheads="1"/>
          </p:cNvSpPr>
          <p:nvPr/>
        </p:nvSpPr>
        <p:spPr>
          <a:xfrm>
            <a:off x="233393"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What Does it Mean?</a:t>
            </a:r>
          </a:p>
        </p:txBody>
      </p:sp>
      <p:sp>
        <p:nvSpPr>
          <p:cNvPr id="32" name="TextBox 31"/>
          <p:cNvSpPr txBox="1"/>
          <p:nvPr/>
        </p:nvSpPr>
        <p:spPr>
          <a:xfrm>
            <a:off x="5221017" y="1155978"/>
            <a:ext cx="3654201" cy="2554545"/>
          </a:xfrm>
          <a:prstGeom prst="rect">
            <a:avLst/>
          </a:prstGeom>
          <a:noFill/>
        </p:spPr>
        <p:txBody>
          <a:bodyPr wrap="square" rtlCol="0">
            <a:spAutoFit/>
          </a:bodyPr>
          <a:lstStyle/>
          <a:p>
            <a:r>
              <a:rPr lang="en-US" sz="2000" dirty="0">
                <a:latin typeface="Arial"/>
                <a:cs typeface="Arial"/>
              </a:rPr>
              <a:t>Jain </a:t>
            </a:r>
            <a:r>
              <a:rPr lang="en-US" sz="2000" i="1" dirty="0">
                <a:latin typeface="Arial"/>
                <a:cs typeface="Arial"/>
              </a:rPr>
              <a:t>et al.</a:t>
            </a:r>
            <a:r>
              <a:rPr lang="en-US" sz="2000" dirty="0">
                <a:latin typeface="Arial"/>
                <a:cs typeface="Arial"/>
              </a:rPr>
              <a:t> (2012) reports that mitochondrial glycine biosynthesis is up-regulated</a:t>
            </a:r>
          </a:p>
          <a:p>
            <a:endParaRPr lang="en-US" sz="2000" dirty="0">
              <a:latin typeface="Arial"/>
              <a:cs typeface="Arial"/>
            </a:endParaRPr>
          </a:p>
          <a:p>
            <a:r>
              <a:rPr lang="en-US" sz="2000" dirty="0">
                <a:latin typeface="Arial"/>
                <a:cs typeface="Arial"/>
              </a:rPr>
              <a:t>They further find that up-regulation of these genes is associated with increased mortality of breast cancer</a:t>
            </a:r>
          </a:p>
        </p:txBody>
      </p:sp>
      <p:sp>
        <p:nvSpPr>
          <p:cNvPr id="33" name="TextBox 32"/>
          <p:cNvSpPr txBox="1"/>
          <p:nvPr/>
        </p:nvSpPr>
        <p:spPr>
          <a:xfrm>
            <a:off x="233393" y="4127426"/>
            <a:ext cx="8338769" cy="1938992"/>
          </a:xfrm>
          <a:prstGeom prst="rect">
            <a:avLst/>
          </a:prstGeom>
          <a:noFill/>
        </p:spPr>
        <p:txBody>
          <a:bodyPr wrap="square" rtlCol="0">
            <a:spAutoFit/>
          </a:bodyPr>
          <a:lstStyle/>
          <a:p>
            <a:r>
              <a:rPr lang="en-US" sz="2000" dirty="0">
                <a:latin typeface="Arial"/>
                <a:cs typeface="Arial"/>
              </a:rPr>
              <a:t>It may well be that it is in fact not glycine biosynthesis that is increased, but biosynthesis of serine needed for phospholipids that is increased (explains the increased glycine uptake by their CORE analysis)</a:t>
            </a:r>
          </a:p>
          <a:p>
            <a:endParaRPr lang="en-US" sz="2000" dirty="0">
              <a:latin typeface="Arial"/>
              <a:cs typeface="Arial"/>
            </a:endParaRPr>
          </a:p>
          <a:p>
            <a:r>
              <a:rPr lang="en-US" sz="2000" dirty="0">
                <a:latin typeface="Arial"/>
                <a:cs typeface="Arial"/>
              </a:rPr>
              <a:t>Mitochondrial up-regulation may be required in order to drive the reaction glycine to serine for thermodynamic reasons</a:t>
            </a:r>
          </a:p>
        </p:txBody>
      </p:sp>
      <p:sp>
        <p:nvSpPr>
          <p:cNvPr id="3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371000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515791" y="682389"/>
            <a:ext cx="7517713" cy="5664738"/>
          </a:xfrm>
          <a:prstGeom prst="rect">
            <a:avLst/>
          </a:prstGeom>
          <a:noFill/>
          <a:ln w="9525">
            <a:noFill/>
            <a:miter lim="800000"/>
            <a:headEnd/>
            <a:tailEnd/>
          </a:ln>
          <a:effectLst/>
        </p:spPr>
      </p:pic>
      <p:sp>
        <p:nvSpPr>
          <p:cNvPr id="5" name="Title 1"/>
          <p:cNvSpPr txBox="1">
            <a:spLocks/>
          </p:cNvSpPr>
          <p:nvPr/>
        </p:nvSpPr>
        <p:spPr>
          <a:xfrm>
            <a:off x="-191072" y="0"/>
            <a:ext cx="8438180" cy="812033"/>
          </a:xfrm>
          <a:prstGeom prst="rect">
            <a:avLst/>
          </a:prstGeom>
        </p:spPr>
        <p:txBody>
          <a:bodyPr/>
          <a:lstStyle/>
          <a:p>
            <a:pPr algn="ctr">
              <a:spcBef>
                <a:spcPct val="0"/>
              </a:spcBef>
            </a:pPr>
            <a:r>
              <a:rPr lang="en-US" sz="2800" b="1" dirty="0">
                <a:solidFill>
                  <a:srgbClr val="2A6AB2"/>
                </a:solidFill>
                <a:cs typeface="Arial"/>
              </a:rPr>
              <a:t>Stratification of HCC patients based on acetate utilization</a:t>
            </a:r>
            <a:endParaRPr lang="en-US" sz="2800" b="1" dirty="0">
              <a:solidFill>
                <a:srgbClr val="2A6AB2"/>
              </a:solidFill>
              <a:ea typeface="+mj-ea"/>
              <a:cs typeface="Arial"/>
            </a:endParaRPr>
          </a:p>
        </p:txBody>
      </p:sp>
    </p:spTree>
    <p:extLst>
      <p:ext uri="{BB962C8B-B14F-4D97-AF65-F5344CB8AC3E}">
        <p14:creationId xmlns:p14="http://schemas.microsoft.com/office/powerpoint/2010/main" val="340722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ome.tif"/>
          <p:cNvPicPr>
            <a:picLocks noChangeAspect="1"/>
          </p:cNvPicPr>
          <p:nvPr/>
        </p:nvPicPr>
        <p:blipFill>
          <a:blip r:embed="rId2"/>
          <a:stretch>
            <a:fillRect/>
          </a:stretch>
        </p:blipFill>
        <p:spPr>
          <a:xfrm>
            <a:off x="1055086" y="873452"/>
            <a:ext cx="6999970" cy="5293578"/>
          </a:xfrm>
          <a:prstGeom prst="rect">
            <a:avLst/>
          </a:prstGeom>
        </p:spPr>
      </p:pic>
      <p:sp>
        <p:nvSpPr>
          <p:cNvPr id="3" name="Text Box 25"/>
          <p:cNvSpPr txBox="1">
            <a:spLocks noChangeArrowheads="1"/>
          </p:cNvSpPr>
          <p:nvPr/>
        </p:nvSpPr>
        <p:spPr bwMode="auto">
          <a:xfrm>
            <a:off x="1749290" y="0"/>
            <a:ext cx="5044971" cy="707886"/>
          </a:xfrm>
          <a:prstGeom prst="rect">
            <a:avLst/>
          </a:prstGeom>
          <a:noFill/>
          <a:ln w="9525">
            <a:noFill/>
            <a:miter lim="800000"/>
            <a:headEnd/>
            <a:tailEnd/>
          </a:ln>
        </p:spPr>
        <p:txBody>
          <a:bodyPr wrap="none">
            <a:spAutoFit/>
          </a:bodyPr>
          <a:lstStyle/>
          <a:p>
            <a:r>
              <a:rPr lang="da-DK" sz="4000" dirty="0" err="1">
                <a:latin typeface="Arial" charset="0"/>
                <a:cs typeface="Arial" charset="0"/>
              </a:rPr>
              <a:t>Increasing</a:t>
            </a:r>
            <a:r>
              <a:rPr lang="da-DK" sz="4000" dirty="0">
                <a:latin typeface="Arial" charset="0"/>
                <a:cs typeface="Arial" charset="0"/>
              </a:rPr>
              <a:t> Data Flow</a:t>
            </a:r>
            <a:endParaRPr lang="en-US" sz="4000" dirty="0">
              <a:latin typeface="Arial" charset="0"/>
              <a:cs typeface="Arial" charset="0"/>
            </a:endParaRPr>
          </a:p>
        </p:txBody>
      </p:sp>
      <p:sp>
        <p:nvSpPr>
          <p:cNvPr id="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745696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230497" y="791569"/>
            <a:ext cx="7666527" cy="5992789"/>
          </a:xfrm>
          <a:prstGeom prst="rect">
            <a:avLst/>
          </a:prstGeom>
          <a:noFill/>
          <a:ln w="9525">
            <a:noFill/>
            <a:miter lim="800000"/>
            <a:headEnd/>
            <a:tailEnd/>
          </a:ln>
          <a:effectLst/>
        </p:spPr>
      </p:pic>
      <p:sp>
        <p:nvSpPr>
          <p:cNvPr id="140" name="Title 1"/>
          <p:cNvSpPr txBox="1">
            <a:spLocks/>
          </p:cNvSpPr>
          <p:nvPr/>
        </p:nvSpPr>
        <p:spPr>
          <a:xfrm>
            <a:off x="0" y="0"/>
            <a:ext cx="8049711" cy="812033"/>
          </a:xfrm>
          <a:prstGeom prst="rect">
            <a:avLst/>
          </a:prstGeom>
        </p:spPr>
        <p:txBody>
          <a:bodyPr/>
          <a:lstStyle/>
          <a:p>
            <a:pPr algn="ctr">
              <a:spcBef>
                <a:spcPct val="0"/>
              </a:spcBef>
            </a:pPr>
            <a:r>
              <a:rPr lang="en-US" sz="2400" b="1" dirty="0">
                <a:solidFill>
                  <a:srgbClr val="0070C0"/>
                </a:solidFill>
                <a:cs typeface="Arial"/>
              </a:rPr>
              <a:t>DIRAC Algorithm reveals network deregulation of central metabolic pathways in HCC</a:t>
            </a:r>
            <a:endParaRPr lang="en-US" sz="2400" b="1" dirty="0">
              <a:solidFill>
                <a:srgbClr val="0070C0"/>
              </a:solidFill>
              <a:ea typeface="+mj-ea"/>
              <a:cs typeface="Arial"/>
            </a:endParaRPr>
          </a:p>
        </p:txBody>
      </p:sp>
    </p:spTree>
    <p:extLst>
      <p:ext uri="{BB962C8B-B14F-4D97-AF65-F5344CB8AC3E}">
        <p14:creationId xmlns:p14="http://schemas.microsoft.com/office/powerpoint/2010/main" val="1621256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641337" y="824670"/>
            <a:ext cx="7298680" cy="5465735"/>
          </a:xfrm>
          <a:prstGeom prst="rect">
            <a:avLst/>
          </a:prstGeom>
          <a:noFill/>
          <a:ln w="9525">
            <a:noFill/>
            <a:miter lim="800000"/>
            <a:headEnd/>
            <a:tailEnd/>
          </a:ln>
          <a:effectLst/>
        </p:spPr>
      </p:pic>
      <p:sp>
        <p:nvSpPr>
          <p:cNvPr id="5" name="Title 1"/>
          <p:cNvSpPr txBox="1">
            <a:spLocks/>
          </p:cNvSpPr>
          <p:nvPr/>
        </p:nvSpPr>
        <p:spPr>
          <a:xfrm>
            <a:off x="204716" y="0"/>
            <a:ext cx="8042392" cy="812033"/>
          </a:xfrm>
          <a:prstGeom prst="rect">
            <a:avLst/>
          </a:prstGeom>
        </p:spPr>
        <p:txBody>
          <a:bodyPr/>
          <a:lstStyle/>
          <a:p>
            <a:pPr algn="ctr">
              <a:spcBef>
                <a:spcPct val="0"/>
              </a:spcBef>
            </a:pPr>
            <a:r>
              <a:rPr lang="en-US" sz="2800" b="1" dirty="0">
                <a:solidFill>
                  <a:srgbClr val="2A6AB2"/>
                </a:solidFill>
                <a:cs typeface="Arial"/>
              </a:rPr>
              <a:t>Pathophysiology of HCC with high ACSS1 expression</a:t>
            </a:r>
            <a:endParaRPr lang="en-US" sz="2800" b="1" dirty="0">
              <a:solidFill>
                <a:srgbClr val="2A6AB2"/>
              </a:solidFill>
              <a:ea typeface="+mj-ea"/>
              <a:cs typeface="Arial"/>
            </a:endParaRPr>
          </a:p>
        </p:txBody>
      </p:sp>
    </p:spTree>
    <p:extLst>
      <p:ext uri="{BB962C8B-B14F-4D97-AF65-F5344CB8AC3E}">
        <p14:creationId xmlns:p14="http://schemas.microsoft.com/office/powerpoint/2010/main" val="562454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6357" y="1301101"/>
            <a:ext cx="4621474" cy="4698498"/>
          </a:xfrm>
          <a:prstGeom prst="rect">
            <a:avLst/>
          </a:prstGeom>
          <a:noFill/>
          <a:ln w="9525">
            <a:noFill/>
            <a:miter lim="800000"/>
            <a:headEnd/>
            <a:tailEnd/>
          </a:ln>
        </p:spPr>
      </p:pic>
      <p:sp>
        <p:nvSpPr>
          <p:cNvPr id="5" name="Title 1"/>
          <p:cNvSpPr txBox="1">
            <a:spLocks/>
          </p:cNvSpPr>
          <p:nvPr/>
        </p:nvSpPr>
        <p:spPr>
          <a:xfrm>
            <a:off x="-308223" y="0"/>
            <a:ext cx="8681663" cy="812033"/>
          </a:xfrm>
          <a:prstGeom prst="rect">
            <a:avLst/>
          </a:prstGeom>
        </p:spPr>
        <p:txBody>
          <a:bodyPr/>
          <a:lstStyle/>
          <a:p>
            <a:pPr lvl="0" algn="ctr">
              <a:spcBef>
                <a:spcPct val="0"/>
              </a:spcBef>
            </a:pPr>
            <a:r>
              <a:rPr lang="en-GB" sz="2800" b="1" dirty="0">
                <a:solidFill>
                  <a:srgbClr val="2A6AB2"/>
                </a:solidFill>
                <a:ea typeface="+mj-ea"/>
                <a:cs typeface="Arial"/>
              </a:rPr>
              <a:t>Workflow-5: Reconstruction of tissue-specific GEMs</a:t>
            </a:r>
          </a:p>
          <a:p>
            <a:pPr lvl="0" algn="ctr">
              <a:spcBef>
                <a:spcPct val="0"/>
              </a:spcBef>
            </a:pPr>
            <a:r>
              <a:rPr lang="en-GB" sz="2800" b="1" dirty="0">
                <a:solidFill>
                  <a:srgbClr val="2A6AB2"/>
                </a:solidFill>
                <a:ea typeface="+mj-ea"/>
                <a:cs typeface="Arial"/>
              </a:rPr>
              <a:t>b</a:t>
            </a:r>
            <a:r>
              <a:rPr kumimoji="0" lang="en-GB" sz="2800" b="1" i="0" u="none" strike="noStrike" kern="1200" cap="none" spc="0" normalizeH="0" baseline="0" noProof="0" dirty="0" err="1">
                <a:ln>
                  <a:noFill/>
                </a:ln>
                <a:solidFill>
                  <a:srgbClr val="2A6AB2"/>
                </a:solidFill>
                <a:effectLst/>
                <a:uLnTx/>
                <a:uFillTx/>
                <a:latin typeface="+mn-lt"/>
                <a:ea typeface="+mj-ea"/>
                <a:cs typeface="Arial"/>
              </a:rPr>
              <a:t>ased</a:t>
            </a:r>
            <a:r>
              <a:rPr kumimoji="0" lang="en-GB" sz="2800" b="1" i="0" u="none" strike="noStrike" kern="1200" cap="none" spc="0" normalizeH="0" baseline="0" noProof="0" dirty="0">
                <a:ln>
                  <a:noFill/>
                </a:ln>
                <a:solidFill>
                  <a:srgbClr val="2A6AB2"/>
                </a:solidFill>
                <a:effectLst/>
                <a:uLnTx/>
                <a:uFillTx/>
                <a:latin typeface="+mn-lt"/>
                <a:ea typeface="+mj-ea"/>
                <a:cs typeface="Arial"/>
              </a:rPr>
              <a:t> on RNA</a:t>
            </a:r>
            <a:r>
              <a:rPr lang="en-GB" sz="2800" b="1" dirty="0">
                <a:solidFill>
                  <a:srgbClr val="2A6AB2"/>
                </a:solidFill>
                <a:ea typeface="+mj-ea"/>
                <a:cs typeface="Arial"/>
              </a:rPr>
              <a:t>-seq data</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graphicFrame>
        <p:nvGraphicFramePr>
          <p:cNvPr id="7" name="Chart 6"/>
          <p:cNvGraphicFramePr/>
          <p:nvPr>
            <p:extLst>
              <p:ext uri="{D42A27DB-BD31-4B8C-83A1-F6EECF244321}">
                <p14:modId xmlns:p14="http://schemas.microsoft.com/office/powerpoint/2010/main" val="836910591"/>
              </p:ext>
            </p:extLst>
          </p:nvPr>
        </p:nvGraphicFramePr>
        <p:xfrm>
          <a:off x="5175232" y="3254982"/>
          <a:ext cx="3933241" cy="30073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ext uri="{D42A27DB-BD31-4B8C-83A1-F6EECF244321}">
                <p14:modId xmlns:p14="http://schemas.microsoft.com/office/powerpoint/2010/main" val="1584429612"/>
              </p:ext>
            </p:extLst>
          </p:nvPr>
        </p:nvGraphicFramePr>
        <p:xfrm>
          <a:off x="5210760" y="812033"/>
          <a:ext cx="3933240" cy="244294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5823232" y="2941220"/>
            <a:ext cx="2664296" cy="307777"/>
          </a:xfrm>
          <a:prstGeom prst="rect">
            <a:avLst/>
          </a:prstGeom>
          <a:noFill/>
        </p:spPr>
        <p:txBody>
          <a:bodyPr wrap="square" rtlCol="0">
            <a:spAutoFit/>
          </a:bodyPr>
          <a:lstStyle/>
          <a:p>
            <a:pPr algn="ctr"/>
            <a:r>
              <a:rPr lang="en-GB" sz="1400" dirty="0">
                <a:latin typeface="Helvetica" pitchFamily="34" charset="0"/>
              </a:rPr>
              <a:t>Number of models</a:t>
            </a:r>
            <a:endParaRPr lang="sv-SE" sz="1400" dirty="0">
              <a:latin typeface="Helvetica" pitchFamily="34" charset="0"/>
            </a:endParaRPr>
          </a:p>
        </p:txBody>
      </p:sp>
      <p:sp>
        <p:nvSpPr>
          <p:cNvPr id="12" name="TextBox 11"/>
          <p:cNvSpPr txBox="1"/>
          <p:nvPr/>
        </p:nvSpPr>
        <p:spPr>
          <a:xfrm>
            <a:off x="5751224" y="5994468"/>
            <a:ext cx="2664296" cy="307777"/>
          </a:xfrm>
          <a:prstGeom prst="rect">
            <a:avLst/>
          </a:prstGeom>
          <a:noFill/>
        </p:spPr>
        <p:txBody>
          <a:bodyPr wrap="square" rtlCol="0">
            <a:spAutoFit/>
          </a:bodyPr>
          <a:lstStyle/>
          <a:p>
            <a:pPr algn="ctr"/>
            <a:r>
              <a:rPr lang="en-GB" sz="1400" dirty="0">
                <a:latin typeface="Helvetica" pitchFamily="34" charset="0"/>
              </a:rPr>
              <a:t>Number of models</a:t>
            </a:r>
            <a:endParaRPr lang="sv-SE" sz="1400" dirty="0">
              <a:latin typeface="Helvetica" pitchFamily="34" charset="0"/>
            </a:endParaRPr>
          </a:p>
        </p:txBody>
      </p:sp>
      <p:sp>
        <p:nvSpPr>
          <p:cNvPr id="13" name="TextBox 12"/>
          <p:cNvSpPr txBox="1"/>
          <p:nvPr/>
        </p:nvSpPr>
        <p:spPr>
          <a:xfrm rot="16200000">
            <a:off x="3999211" y="4166070"/>
            <a:ext cx="2129951" cy="307777"/>
          </a:xfrm>
          <a:prstGeom prst="rect">
            <a:avLst/>
          </a:prstGeom>
          <a:noFill/>
        </p:spPr>
        <p:txBody>
          <a:bodyPr wrap="square" rtlCol="0">
            <a:spAutoFit/>
          </a:bodyPr>
          <a:lstStyle/>
          <a:p>
            <a:pPr algn="ctr"/>
            <a:r>
              <a:rPr lang="en-GB" sz="1400" dirty="0">
                <a:latin typeface="Helvetica" pitchFamily="34" charset="0"/>
              </a:rPr>
              <a:t>Number of genes</a:t>
            </a:r>
            <a:endParaRPr lang="sv-SE" sz="1400" dirty="0">
              <a:latin typeface="Helvetica" pitchFamily="34" charset="0"/>
            </a:endParaRPr>
          </a:p>
        </p:txBody>
      </p:sp>
      <p:sp>
        <p:nvSpPr>
          <p:cNvPr id="14" name="TextBox 13"/>
          <p:cNvSpPr txBox="1"/>
          <p:nvPr/>
        </p:nvSpPr>
        <p:spPr>
          <a:xfrm rot="16200000">
            <a:off x="4298936" y="1564251"/>
            <a:ext cx="1812211" cy="307777"/>
          </a:xfrm>
          <a:prstGeom prst="rect">
            <a:avLst/>
          </a:prstGeom>
          <a:noFill/>
        </p:spPr>
        <p:txBody>
          <a:bodyPr wrap="square" rtlCol="0">
            <a:spAutoFit/>
          </a:bodyPr>
          <a:lstStyle/>
          <a:p>
            <a:pPr algn="ctr"/>
            <a:r>
              <a:rPr lang="en-GB" sz="1400" dirty="0">
                <a:latin typeface="Helvetica" pitchFamily="34" charset="0"/>
              </a:rPr>
              <a:t>Number of reactions</a:t>
            </a:r>
            <a:endParaRPr lang="sv-SE" sz="1400" dirty="0">
              <a:latin typeface="Helvetica" pitchFamily="34" charset="0"/>
            </a:endParaRPr>
          </a:p>
        </p:txBody>
      </p:sp>
      <p:sp>
        <p:nvSpPr>
          <p:cNvPr id="15" name="TextBox 14"/>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Uhlen et. al (2015), Science, </a:t>
            </a:r>
            <a:r>
              <a:rPr lang="en-GB" sz="1400" b="1" dirty="0">
                <a:solidFill>
                  <a:schemeClr val="bg1"/>
                </a:solidFill>
                <a:latin typeface="Helvetica" pitchFamily="34" charset="0"/>
              </a:rPr>
              <a:t>347</a:t>
            </a:r>
            <a:r>
              <a:rPr lang="en-GB" sz="1400" dirty="0">
                <a:solidFill>
                  <a:schemeClr val="bg1"/>
                </a:solidFill>
                <a:latin typeface="Helvetica" pitchFamily="34" charset="0"/>
              </a:rPr>
              <a:t>, 1260419 </a:t>
            </a:r>
            <a:endParaRPr lang="sv-SE" sz="1400" dirty="0">
              <a:solidFill>
                <a:schemeClr val="bg1"/>
              </a:solidFill>
              <a:latin typeface="Helvetica" pitchFamily="34" charset="0"/>
            </a:endParaRPr>
          </a:p>
        </p:txBody>
      </p:sp>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050748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63856" y="707"/>
            <a:ext cx="8534400" cy="6419850"/>
          </a:xfrm>
          <a:prstGeom prst="rect">
            <a:avLst/>
          </a:prstGeom>
          <a:noFill/>
          <a:ln w="9525">
            <a:noFill/>
            <a:miter lim="800000"/>
            <a:headEnd/>
            <a:tailEnd/>
          </a:ln>
        </p:spPr>
      </p:pic>
      <p:sp>
        <p:nvSpPr>
          <p:cNvPr id="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83</a:t>
            </a:fld>
            <a:endParaRPr lang="en-GB" sz="1400" dirty="0">
              <a:solidFill>
                <a:schemeClr val="bg1"/>
              </a:solidFill>
              <a:latin typeface="Arial"/>
              <a:cs typeface="Arial"/>
            </a:endParaRPr>
          </a:p>
        </p:txBody>
      </p:sp>
      <p:sp>
        <p:nvSpPr>
          <p:cNvPr id="6" name="TextBox 5"/>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Uhlen et. al (2015), Science, </a:t>
            </a:r>
            <a:r>
              <a:rPr lang="en-GB" sz="1400" b="1" dirty="0">
                <a:solidFill>
                  <a:schemeClr val="bg1"/>
                </a:solidFill>
                <a:latin typeface="Helvetica" pitchFamily="34" charset="0"/>
              </a:rPr>
              <a:t>347</a:t>
            </a:r>
            <a:r>
              <a:rPr lang="en-GB" sz="1400" dirty="0">
                <a:solidFill>
                  <a:schemeClr val="bg1"/>
                </a:solidFill>
                <a:latin typeface="Helvetica" pitchFamily="34" charset="0"/>
              </a:rPr>
              <a:t>, 1260419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909364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4203510" y="537886"/>
            <a:ext cx="4913237" cy="6313020"/>
          </a:xfrm>
          <a:prstGeom prst="rect">
            <a:avLst/>
          </a:prstGeom>
          <a:noFill/>
          <a:ln w="9525">
            <a:noFill/>
            <a:miter lim="800000"/>
            <a:headEnd/>
            <a:tailEnd/>
          </a:ln>
        </p:spPr>
      </p:pic>
      <p:sp>
        <p:nvSpPr>
          <p:cNvPr id="5" name="Title 1"/>
          <p:cNvSpPr txBox="1">
            <a:spLocks/>
          </p:cNvSpPr>
          <p:nvPr/>
        </p:nvSpPr>
        <p:spPr>
          <a:xfrm>
            <a:off x="1151440" y="0"/>
            <a:ext cx="6841120" cy="812033"/>
          </a:xfrm>
          <a:prstGeom prst="rect">
            <a:avLst/>
          </a:prstGeom>
        </p:spPr>
        <p:txBody>
          <a:bodyPr/>
          <a:lstStyle/>
          <a:p>
            <a:pPr lvl="0" algn="ctr">
              <a:spcBef>
                <a:spcPct val="0"/>
              </a:spcBef>
            </a:pPr>
            <a:r>
              <a:rPr lang="en-GB" sz="2800" b="1" dirty="0">
                <a:solidFill>
                  <a:srgbClr val="2A6AB2"/>
                </a:solidFill>
                <a:ea typeface="+mj-ea"/>
                <a:cs typeface="Arial"/>
              </a:rPr>
              <a:t>Metabolic functions of the tissue models</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pic>
        <p:nvPicPr>
          <p:cNvPr id="4099" name="Picture 3"/>
          <p:cNvPicPr>
            <a:picLocks noChangeAspect="1" noChangeArrowheads="1"/>
          </p:cNvPicPr>
          <p:nvPr/>
        </p:nvPicPr>
        <p:blipFill>
          <a:blip r:embed="rId3"/>
          <a:srcRect/>
          <a:stretch>
            <a:fillRect/>
          </a:stretch>
        </p:blipFill>
        <p:spPr bwMode="auto">
          <a:xfrm>
            <a:off x="84799" y="730145"/>
            <a:ext cx="4274941" cy="5630539"/>
          </a:xfrm>
          <a:prstGeom prst="rect">
            <a:avLst/>
          </a:prstGeom>
          <a:noFill/>
          <a:ln w="9525">
            <a:noFill/>
            <a:miter lim="800000"/>
            <a:headEnd/>
            <a:tailEnd/>
          </a:ln>
          <a:effectLst/>
        </p:spPr>
      </p:pic>
      <p:sp>
        <p:nvSpPr>
          <p:cNvPr id="6" name="TextBox 5"/>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Uhlen et. al (2015), Science, </a:t>
            </a:r>
            <a:r>
              <a:rPr lang="en-GB" sz="1400" b="1" dirty="0">
                <a:solidFill>
                  <a:schemeClr val="bg1"/>
                </a:solidFill>
                <a:latin typeface="Helvetica" pitchFamily="34" charset="0"/>
              </a:rPr>
              <a:t>347</a:t>
            </a:r>
            <a:r>
              <a:rPr lang="en-GB" sz="1400" dirty="0">
                <a:solidFill>
                  <a:schemeClr val="bg1"/>
                </a:solidFill>
                <a:latin typeface="Helvetica" pitchFamily="34" charset="0"/>
              </a:rPr>
              <a:t>, 1260419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545364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655319" y="787547"/>
            <a:ext cx="7269481" cy="5476411"/>
          </a:xfrm>
          <a:prstGeom prst="rect">
            <a:avLst/>
          </a:prstGeom>
          <a:noFill/>
          <a:ln w="9525">
            <a:noFill/>
            <a:miter lim="800000"/>
            <a:headEnd/>
            <a:tailEnd/>
          </a:ln>
          <a:effectLst/>
        </p:spPr>
      </p:pic>
      <p:sp>
        <p:nvSpPr>
          <p:cNvPr id="5" name="Title 1"/>
          <p:cNvSpPr>
            <a:spLocks noGrp="1"/>
          </p:cNvSpPr>
          <p:nvPr>
            <p:ph type="title"/>
          </p:nvPr>
        </p:nvSpPr>
        <p:spPr>
          <a:xfrm>
            <a:off x="85064" y="160355"/>
            <a:ext cx="8321039" cy="812033"/>
          </a:xfrm>
        </p:spPr>
        <p:txBody>
          <a:bodyPr/>
          <a:lstStyle/>
          <a:p>
            <a:r>
              <a:rPr lang="en-US" sz="2800" b="1" dirty="0">
                <a:latin typeface="+mn-lt"/>
              </a:rPr>
              <a:t>Classification of the genes in WAT</a:t>
            </a:r>
            <a:endParaRPr lang="sv-SE" sz="2800" b="1" dirty="0">
              <a:latin typeface="+mn-lt"/>
            </a:endParaRPr>
          </a:p>
        </p:txBody>
      </p:sp>
      <p:sp>
        <p:nvSpPr>
          <p:cNvPr id="7" name="TextBox 6"/>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065309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70988"/>
            <a:ext cx="8321039" cy="812033"/>
          </a:xfrm>
        </p:spPr>
        <p:txBody>
          <a:bodyPr/>
          <a:lstStyle/>
          <a:p>
            <a:r>
              <a:rPr lang="en-US" sz="2800" b="1" dirty="0">
                <a:latin typeface="+mn-lt"/>
              </a:rPr>
              <a:t>Validation of the Adipocyte GEM </a:t>
            </a:r>
            <a:endParaRPr lang="sv-SE" sz="2800" b="1" dirty="0">
              <a:latin typeface="+mn-lt"/>
            </a:endParaRPr>
          </a:p>
        </p:txBody>
      </p:sp>
      <p:pic>
        <p:nvPicPr>
          <p:cNvPr id="5122" name="Picture 2"/>
          <p:cNvPicPr>
            <a:picLocks noChangeAspect="1" noChangeArrowheads="1"/>
          </p:cNvPicPr>
          <p:nvPr/>
        </p:nvPicPr>
        <p:blipFill>
          <a:blip r:embed="rId2"/>
          <a:srcRect/>
          <a:stretch>
            <a:fillRect/>
          </a:stretch>
        </p:blipFill>
        <p:spPr bwMode="auto">
          <a:xfrm>
            <a:off x="21266" y="1658678"/>
            <a:ext cx="9090997" cy="3773119"/>
          </a:xfrm>
          <a:prstGeom prst="rect">
            <a:avLst/>
          </a:prstGeom>
          <a:noFill/>
          <a:ln w="9525">
            <a:noFill/>
            <a:miter lim="800000"/>
            <a:headEnd/>
            <a:tailEnd/>
          </a:ln>
        </p:spPr>
      </p:pic>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86</a:t>
            </a:fld>
            <a:endParaRPr lang="en-GB" sz="1400" dirty="0">
              <a:solidFill>
                <a:schemeClr val="bg1"/>
              </a:solidFill>
              <a:latin typeface="Arial"/>
              <a:cs typeface="Arial"/>
            </a:endParaRPr>
          </a:p>
        </p:txBody>
      </p:sp>
      <p:sp>
        <p:nvSpPr>
          <p:cNvPr id="7" name="TextBox 6"/>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Tree>
    <p:extLst>
      <p:ext uri="{BB962C8B-B14F-4D97-AF65-F5344CB8AC3E}">
        <p14:creationId xmlns:p14="http://schemas.microsoft.com/office/powerpoint/2010/main" val="3268572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a:spLocks noGrp="1"/>
          </p:cNvSpPr>
          <p:nvPr>
            <p:ph type="title"/>
          </p:nvPr>
        </p:nvSpPr>
        <p:spPr>
          <a:xfrm>
            <a:off x="42532" y="152210"/>
            <a:ext cx="8321039" cy="812033"/>
          </a:xfrm>
        </p:spPr>
        <p:txBody>
          <a:bodyPr/>
          <a:lstStyle/>
          <a:p>
            <a:r>
              <a:rPr lang="en-US" sz="2800" b="1" dirty="0">
                <a:latin typeface="+mn-lt"/>
              </a:rPr>
              <a:t>Amino acid Metabolism in Obese subjects</a:t>
            </a:r>
            <a:endParaRPr lang="sv-SE" sz="2800" b="1" dirty="0">
              <a:latin typeface="+mn-lt"/>
            </a:endParaRPr>
          </a:p>
        </p:txBody>
      </p:sp>
      <p:pic>
        <p:nvPicPr>
          <p:cNvPr id="6146" name="Picture 2"/>
          <p:cNvPicPr>
            <a:picLocks noChangeAspect="1" noChangeArrowheads="1"/>
          </p:cNvPicPr>
          <p:nvPr/>
        </p:nvPicPr>
        <p:blipFill>
          <a:blip r:embed="rId2"/>
          <a:srcRect/>
          <a:stretch>
            <a:fillRect/>
          </a:stretch>
        </p:blipFill>
        <p:spPr bwMode="auto">
          <a:xfrm>
            <a:off x="616687" y="616632"/>
            <a:ext cx="7953173" cy="5647906"/>
          </a:xfrm>
          <a:prstGeom prst="rect">
            <a:avLst/>
          </a:prstGeom>
          <a:noFill/>
          <a:ln w="9525">
            <a:noFill/>
            <a:miter lim="800000"/>
            <a:headEnd/>
            <a:tailEnd/>
          </a:ln>
        </p:spPr>
      </p:pic>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87</a:t>
            </a:fld>
            <a:endParaRPr lang="en-GB" sz="1400" dirty="0">
              <a:solidFill>
                <a:schemeClr val="bg1"/>
              </a:solidFill>
              <a:latin typeface="Arial"/>
              <a:cs typeface="Arial"/>
            </a:endParaRPr>
          </a:p>
        </p:txBody>
      </p:sp>
      <p:sp>
        <p:nvSpPr>
          <p:cNvPr id="6" name="TextBox 5"/>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Tree>
    <p:extLst>
      <p:ext uri="{BB962C8B-B14F-4D97-AF65-F5344CB8AC3E}">
        <p14:creationId xmlns:p14="http://schemas.microsoft.com/office/powerpoint/2010/main" val="30169877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25315" y="466725"/>
            <a:ext cx="4791075" cy="6391275"/>
          </a:xfrm>
          <a:prstGeom prst="rect">
            <a:avLst/>
          </a:prstGeom>
          <a:noFill/>
          <a:ln w="9525">
            <a:noFill/>
            <a:miter lim="800000"/>
            <a:headEnd/>
            <a:tailEnd/>
          </a:ln>
        </p:spPr>
      </p:pic>
      <p:sp>
        <p:nvSpPr>
          <p:cNvPr id="5" name="Title 1"/>
          <p:cNvSpPr>
            <a:spLocks noGrp="1"/>
          </p:cNvSpPr>
          <p:nvPr>
            <p:ph type="title"/>
          </p:nvPr>
        </p:nvSpPr>
        <p:spPr>
          <a:xfrm>
            <a:off x="42532" y="152210"/>
            <a:ext cx="8321039" cy="812033"/>
          </a:xfrm>
        </p:spPr>
        <p:txBody>
          <a:bodyPr/>
          <a:lstStyle/>
          <a:p>
            <a:r>
              <a:rPr lang="en-US" sz="2400" b="1" dirty="0">
                <a:latin typeface="+mn-lt"/>
              </a:rPr>
              <a:t>BCAA Metabolism in the Adipose Tissue of Obese subjects</a:t>
            </a:r>
            <a:endParaRPr lang="sv-SE" sz="2400" b="1" dirty="0">
              <a:latin typeface="+mn-lt"/>
            </a:endParaRPr>
          </a:p>
        </p:txBody>
      </p:sp>
      <p:sp>
        <p:nvSpPr>
          <p:cNvPr id="6" name="TextBox 5"/>
          <p:cNvSpPr txBox="1">
            <a:spLocks noChangeArrowheads="1"/>
          </p:cNvSpPr>
          <p:nvPr/>
        </p:nvSpPr>
        <p:spPr bwMode="auto">
          <a:xfrm>
            <a:off x="5892805" y="894722"/>
            <a:ext cx="3184227" cy="2246769"/>
          </a:xfrm>
          <a:prstGeom prst="rect">
            <a:avLst/>
          </a:prstGeom>
          <a:noFill/>
          <a:ln w="9525">
            <a:noFill/>
            <a:miter lim="800000"/>
            <a:headEnd/>
            <a:tailEnd/>
          </a:ln>
        </p:spPr>
        <p:txBody>
          <a:bodyPr wrap="square">
            <a:spAutoFit/>
          </a:bodyPr>
          <a:lstStyle/>
          <a:p>
            <a:r>
              <a:rPr lang="en-GB" sz="2000" dirty="0">
                <a:cs typeface="Arial" charset="0"/>
              </a:rPr>
              <a:t>We also downloaded gene expression data from liver and muscle tissue of obese subjects and we could not see any significant changes in the gene expression profile.</a:t>
            </a: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946145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744285" y="744279"/>
            <a:ext cx="7625055" cy="5537041"/>
          </a:xfrm>
          <a:prstGeom prst="rect">
            <a:avLst/>
          </a:prstGeom>
          <a:noFill/>
          <a:ln w="9525">
            <a:noFill/>
            <a:miter lim="800000"/>
            <a:headEnd/>
            <a:tailEnd/>
          </a:ln>
        </p:spPr>
      </p:pic>
      <p:sp>
        <p:nvSpPr>
          <p:cNvPr id="5" name="Title 1"/>
          <p:cNvSpPr>
            <a:spLocks noGrp="1"/>
          </p:cNvSpPr>
          <p:nvPr>
            <p:ph type="title"/>
          </p:nvPr>
        </p:nvSpPr>
        <p:spPr>
          <a:xfrm>
            <a:off x="42532" y="152210"/>
            <a:ext cx="8321039" cy="812033"/>
          </a:xfrm>
        </p:spPr>
        <p:txBody>
          <a:bodyPr/>
          <a:lstStyle/>
          <a:p>
            <a:r>
              <a:rPr lang="en-US" sz="2800" b="1" dirty="0">
                <a:latin typeface="+mn-lt"/>
              </a:rPr>
              <a:t>Amino acid Metabolism in Obese subjects</a:t>
            </a:r>
            <a:endParaRPr lang="sv-SE" sz="2800" b="1" dirty="0">
              <a:latin typeface="+mn-lt"/>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89</a:t>
            </a:fld>
            <a:endParaRPr lang="en-GB" sz="1400" dirty="0">
              <a:solidFill>
                <a:schemeClr val="bg1"/>
              </a:solidFill>
              <a:latin typeface="Arial"/>
              <a:cs typeface="Arial"/>
            </a:endParaRPr>
          </a:p>
        </p:txBody>
      </p:sp>
      <p:sp>
        <p:nvSpPr>
          <p:cNvPr id="6" name="TextBox 5"/>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Tree>
    <p:extLst>
      <p:ext uri="{BB962C8B-B14F-4D97-AF65-F5344CB8AC3E}">
        <p14:creationId xmlns:p14="http://schemas.microsoft.com/office/powerpoint/2010/main" val="3662303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9</a:t>
            </a:fld>
            <a:endParaRPr lang="sv-SE"/>
          </a:p>
        </p:txBody>
      </p:sp>
      <p:pic>
        <p:nvPicPr>
          <p:cNvPr id="5" name="Picture 4"/>
          <p:cNvPicPr>
            <a:picLocks noChangeAspect="1"/>
          </p:cNvPicPr>
          <p:nvPr/>
        </p:nvPicPr>
        <p:blipFill>
          <a:blip r:embed="rId2"/>
          <a:stretch>
            <a:fillRect/>
          </a:stretch>
        </p:blipFill>
        <p:spPr>
          <a:xfrm>
            <a:off x="737416" y="855406"/>
            <a:ext cx="7518156" cy="6022042"/>
          </a:xfrm>
          <a:prstGeom prst="rect">
            <a:avLst/>
          </a:prstGeom>
        </p:spPr>
      </p:pic>
      <p:sp>
        <p:nvSpPr>
          <p:cNvPr id="6" name="Title 1"/>
          <p:cNvSpPr txBox="1">
            <a:spLocks/>
          </p:cNvSpPr>
          <p:nvPr/>
        </p:nvSpPr>
        <p:spPr>
          <a:xfrm>
            <a:off x="0" y="261513"/>
            <a:ext cx="6272982" cy="629892"/>
          </a:xfrm>
          <a:prstGeom prst="rect">
            <a:avLst/>
          </a:prstGeom>
        </p:spPr>
        <p:txBody>
          <a:bodyPr/>
          <a:lstStyle/>
          <a:p>
            <a:pPr lvl="0" algn="ctr">
              <a:spcBef>
                <a:spcPct val="0"/>
              </a:spcBef>
            </a:pPr>
            <a:r>
              <a:rPr lang="en-GB" sz="2800" b="1" dirty="0">
                <a:solidFill>
                  <a:srgbClr val="0000FF"/>
                </a:solidFill>
                <a:ea typeface="+mj-ea"/>
                <a:cs typeface="Arial"/>
              </a:rPr>
              <a:t>Integration of omics data</a:t>
            </a:r>
          </a:p>
        </p:txBody>
      </p:sp>
    </p:spTree>
    <p:extLst>
      <p:ext uri="{BB962C8B-B14F-4D97-AF65-F5344CB8AC3E}">
        <p14:creationId xmlns:p14="http://schemas.microsoft.com/office/powerpoint/2010/main" val="968036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440" y="6834"/>
            <a:ext cx="6841120" cy="812033"/>
          </a:xfrm>
        </p:spPr>
        <p:txBody>
          <a:bodyPr/>
          <a:lstStyle/>
          <a:p>
            <a:r>
              <a:rPr lang="en-GB" sz="2400" b="1" dirty="0">
                <a:latin typeface="+mn-lt"/>
              </a:rPr>
              <a:t>Update in the model for crosstalk between lipids and BCAA in Obesity </a:t>
            </a:r>
            <a:endParaRPr lang="sv-SE" sz="2400" b="1" dirty="0">
              <a:latin typeface="+mn-lt"/>
            </a:endParaRPr>
          </a:p>
        </p:txBody>
      </p:sp>
      <p:pic>
        <p:nvPicPr>
          <p:cNvPr id="1026" name="Picture 2"/>
          <p:cNvPicPr>
            <a:picLocks noChangeAspect="1" noChangeArrowheads="1"/>
          </p:cNvPicPr>
          <p:nvPr/>
        </p:nvPicPr>
        <p:blipFill>
          <a:blip r:embed="rId2"/>
          <a:srcRect/>
          <a:stretch>
            <a:fillRect/>
          </a:stretch>
        </p:blipFill>
        <p:spPr bwMode="auto">
          <a:xfrm>
            <a:off x="1235357" y="818867"/>
            <a:ext cx="7021539" cy="5473986"/>
          </a:xfrm>
          <a:prstGeom prst="rect">
            <a:avLst/>
          </a:prstGeom>
          <a:noFill/>
          <a:ln w="9525">
            <a:noFill/>
            <a:miter lim="800000"/>
            <a:headEnd/>
            <a:tailEnd/>
          </a:ln>
        </p:spPr>
      </p:pic>
      <p:sp>
        <p:nvSpPr>
          <p:cNvPr id="5" name="TextBox 4"/>
          <p:cNvSpPr txBox="1"/>
          <p:nvPr/>
        </p:nvSpPr>
        <p:spPr>
          <a:xfrm>
            <a:off x="0" y="6488668"/>
            <a:ext cx="4657725" cy="307777"/>
          </a:xfrm>
          <a:prstGeom prst="rect">
            <a:avLst/>
          </a:prstGeom>
          <a:noFill/>
        </p:spPr>
        <p:txBody>
          <a:bodyPr wrap="square" rtlCol="0">
            <a:spAutoFit/>
          </a:bodyPr>
          <a:lstStyle/>
          <a:p>
            <a:r>
              <a:rPr lang="en-GB" sz="1400" dirty="0" err="1">
                <a:solidFill>
                  <a:schemeClr val="bg1"/>
                </a:solidFill>
                <a:latin typeface="Helvetica" pitchFamily="34" charset="0"/>
              </a:rPr>
              <a:t>Newgard</a:t>
            </a:r>
            <a:r>
              <a:rPr lang="en-GB" sz="1400" dirty="0">
                <a:solidFill>
                  <a:schemeClr val="bg1"/>
                </a:solidFill>
                <a:latin typeface="Helvetica" pitchFamily="34" charset="0"/>
              </a:rPr>
              <a:t> C. (2012), </a:t>
            </a:r>
            <a:r>
              <a:rPr lang="en-US" sz="1400" dirty="0">
                <a:solidFill>
                  <a:schemeClr val="bg1"/>
                </a:solidFill>
                <a:latin typeface="Helvetica" pitchFamily="34" charset="0"/>
              </a:rPr>
              <a:t>Cell Met. 15, 612</a:t>
            </a:r>
            <a:endParaRPr lang="sv-SE" sz="1400" dirty="0">
              <a:solidFill>
                <a:schemeClr val="bg1"/>
              </a:solidFill>
              <a:latin typeface="Helvetica" pitchFamily="34" charset="0"/>
            </a:endParaRP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90</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188088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7504" y="1571860"/>
            <a:ext cx="1080000" cy="1080000"/>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Helvetica" pitchFamily="34" charset="0"/>
              </a:rPr>
              <a:t>6 subjects</a:t>
            </a:r>
          </a:p>
          <a:p>
            <a:pPr algn="ctr"/>
            <a:r>
              <a:rPr lang="en-GB" sz="1200" b="1" dirty="0">
                <a:solidFill>
                  <a:schemeClr val="bg1"/>
                </a:solidFill>
                <a:latin typeface="Helvetica" pitchFamily="34" charset="0"/>
              </a:rPr>
              <a:t>SAT</a:t>
            </a:r>
          </a:p>
          <a:p>
            <a:pPr algn="ctr"/>
            <a:r>
              <a:rPr lang="en-GB" sz="1200" b="1" dirty="0">
                <a:solidFill>
                  <a:schemeClr val="bg1"/>
                </a:solidFill>
                <a:latin typeface="Helvetica" pitchFamily="34" charset="0"/>
              </a:rPr>
              <a:t>VAT</a:t>
            </a:r>
            <a:endParaRPr lang="sv-SE" sz="1200" b="1" dirty="0">
              <a:solidFill>
                <a:schemeClr val="bg1"/>
              </a:solidFill>
              <a:latin typeface="Helvetica" pitchFamily="34" charset="0"/>
            </a:endParaRPr>
          </a:p>
        </p:txBody>
      </p:sp>
      <p:sp>
        <p:nvSpPr>
          <p:cNvPr id="5" name="Oval 4"/>
          <p:cNvSpPr/>
          <p:nvPr/>
        </p:nvSpPr>
        <p:spPr>
          <a:xfrm>
            <a:off x="3059832" y="1831936"/>
            <a:ext cx="540000" cy="540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000" b="1" dirty="0">
              <a:solidFill>
                <a:schemeClr val="tx1"/>
              </a:solidFill>
              <a:latin typeface="Helvetica" pitchFamily="34" charset="0"/>
            </a:endParaRPr>
          </a:p>
        </p:txBody>
      </p:sp>
      <p:sp>
        <p:nvSpPr>
          <p:cNvPr id="6" name="Oval 5"/>
          <p:cNvSpPr/>
          <p:nvPr/>
        </p:nvSpPr>
        <p:spPr>
          <a:xfrm>
            <a:off x="1763768" y="1753281"/>
            <a:ext cx="720000" cy="72000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bg1"/>
              </a:solidFill>
              <a:latin typeface="Helvetica" pitchFamily="34" charset="0"/>
            </a:endParaRPr>
          </a:p>
        </p:txBody>
      </p:sp>
      <p:cxnSp>
        <p:nvCxnSpPr>
          <p:cNvPr id="7" name="Straight Arrow Connector 6"/>
          <p:cNvCxnSpPr/>
          <p:nvPr/>
        </p:nvCxnSpPr>
        <p:spPr>
          <a:xfrm>
            <a:off x="1217100" y="2104545"/>
            <a:ext cx="540000"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1337504"/>
            <a:ext cx="395536" cy="338554"/>
          </a:xfrm>
          <a:prstGeom prst="rect">
            <a:avLst/>
          </a:prstGeom>
          <a:noFill/>
        </p:spPr>
        <p:txBody>
          <a:bodyPr wrap="square" rtlCol="0">
            <a:spAutoFit/>
          </a:bodyPr>
          <a:lstStyle/>
          <a:p>
            <a:r>
              <a:rPr lang="en-GB" sz="1600" b="1" dirty="0">
                <a:latin typeface="Helvetica" pitchFamily="34" charset="0"/>
              </a:rPr>
              <a:t>A.</a:t>
            </a:r>
            <a:endParaRPr lang="sv-SE" sz="1600" b="1" dirty="0">
              <a:latin typeface="Helvetica" pitchFamily="34" charset="0"/>
            </a:endParaRPr>
          </a:p>
        </p:txBody>
      </p:sp>
      <p:sp>
        <p:nvSpPr>
          <p:cNvPr id="9" name="TextBox 8"/>
          <p:cNvSpPr txBox="1"/>
          <p:nvPr/>
        </p:nvSpPr>
        <p:spPr>
          <a:xfrm>
            <a:off x="3494303" y="1337504"/>
            <a:ext cx="395536" cy="338554"/>
          </a:xfrm>
          <a:prstGeom prst="rect">
            <a:avLst/>
          </a:prstGeom>
          <a:noFill/>
        </p:spPr>
        <p:txBody>
          <a:bodyPr wrap="square" rtlCol="0">
            <a:spAutoFit/>
          </a:bodyPr>
          <a:lstStyle/>
          <a:p>
            <a:r>
              <a:rPr lang="en-GB" sz="1600" b="1" dirty="0">
                <a:latin typeface="Helvetica" pitchFamily="34" charset="0"/>
              </a:rPr>
              <a:t>B.</a:t>
            </a:r>
            <a:endParaRPr lang="sv-SE" sz="1600" b="1" dirty="0">
              <a:latin typeface="Helvetica" pitchFamily="34" charset="0"/>
            </a:endParaRPr>
          </a:p>
        </p:txBody>
      </p:sp>
      <p:sp>
        <p:nvSpPr>
          <p:cNvPr id="10" name="TextBox 9"/>
          <p:cNvSpPr txBox="1"/>
          <p:nvPr/>
        </p:nvSpPr>
        <p:spPr>
          <a:xfrm>
            <a:off x="1033071" y="2453504"/>
            <a:ext cx="864000" cy="276999"/>
          </a:xfrm>
          <a:prstGeom prst="rect">
            <a:avLst/>
          </a:prstGeom>
          <a:noFill/>
        </p:spPr>
        <p:txBody>
          <a:bodyPr wrap="square" rtlCol="0">
            <a:spAutoFit/>
          </a:bodyPr>
          <a:lstStyle/>
          <a:p>
            <a:pPr algn="ctr"/>
            <a:r>
              <a:rPr lang="en-GB" sz="1200" b="1" dirty="0">
                <a:latin typeface="Helvetica" pitchFamily="34" charset="0"/>
              </a:rPr>
              <a:t>Sample 1</a:t>
            </a:r>
            <a:endParaRPr lang="sv-SE" sz="1200" b="1" dirty="0">
              <a:latin typeface="Helvetica" pitchFamily="34" charset="0"/>
            </a:endParaRPr>
          </a:p>
        </p:txBody>
      </p:sp>
      <p:sp>
        <p:nvSpPr>
          <p:cNvPr id="11" name="TextBox 10"/>
          <p:cNvSpPr txBox="1"/>
          <p:nvPr/>
        </p:nvSpPr>
        <p:spPr>
          <a:xfrm>
            <a:off x="2339848" y="2453504"/>
            <a:ext cx="864000" cy="276999"/>
          </a:xfrm>
          <a:prstGeom prst="rect">
            <a:avLst/>
          </a:prstGeom>
          <a:noFill/>
        </p:spPr>
        <p:txBody>
          <a:bodyPr wrap="square" rtlCol="0">
            <a:spAutoFit/>
          </a:bodyPr>
          <a:lstStyle/>
          <a:p>
            <a:pPr algn="ctr"/>
            <a:r>
              <a:rPr lang="en-GB" sz="1200" b="1" dirty="0">
                <a:latin typeface="Helvetica" pitchFamily="34" charset="0"/>
              </a:rPr>
              <a:t>Sample 2</a:t>
            </a:r>
            <a:endParaRPr lang="sv-SE" sz="1200" b="1" dirty="0">
              <a:latin typeface="Helvetica" pitchFamily="34" charset="0"/>
            </a:endParaRPr>
          </a:p>
        </p:txBody>
      </p:sp>
      <p:cxnSp>
        <p:nvCxnSpPr>
          <p:cNvPr id="12" name="Straight Arrow Connector 11"/>
          <p:cNvCxnSpPr/>
          <p:nvPr/>
        </p:nvCxnSpPr>
        <p:spPr>
          <a:xfrm>
            <a:off x="2505034" y="2104545"/>
            <a:ext cx="540000"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310374" y="3394211"/>
            <a:ext cx="1620000" cy="162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8177" y="3963829"/>
            <a:ext cx="792088" cy="338554"/>
          </a:xfrm>
          <a:prstGeom prst="rect">
            <a:avLst/>
          </a:prstGeom>
          <a:noFill/>
        </p:spPr>
        <p:txBody>
          <a:bodyPr wrap="square" rtlCol="0">
            <a:spAutoFit/>
          </a:bodyPr>
          <a:lstStyle/>
          <a:p>
            <a:pPr algn="ctr"/>
            <a:r>
              <a:rPr lang="en-GB" sz="1600" dirty="0">
                <a:latin typeface="Helvetica" pitchFamily="34" charset="0"/>
              </a:rPr>
              <a:t>26</a:t>
            </a:r>
            <a:endParaRPr lang="en-US" sz="1600" dirty="0">
              <a:latin typeface="Helvetica" pitchFamily="34" charset="0"/>
            </a:endParaRPr>
          </a:p>
        </p:txBody>
      </p:sp>
      <p:sp>
        <p:nvSpPr>
          <p:cNvPr id="15" name="TextBox 14"/>
          <p:cNvSpPr txBox="1"/>
          <p:nvPr/>
        </p:nvSpPr>
        <p:spPr>
          <a:xfrm>
            <a:off x="1312797" y="3963829"/>
            <a:ext cx="792088" cy="338554"/>
          </a:xfrm>
          <a:prstGeom prst="rect">
            <a:avLst/>
          </a:prstGeom>
          <a:noFill/>
        </p:spPr>
        <p:txBody>
          <a:bodyPr wrap="square" rtlCol="0">
            <a:spAutoFit/>
          </a:bodyPr>
          <a:lstStyle/>
          <a:p>
            <a:pPr algn="ctr"/>
            <a:r>
              <a:rPr lang="en-GB" sz="1600" dirty="0">
                <a:latin typeface="Helvetica" pitchFamily="34" charset="0"/>
              </a:rPr>
              <a:t>19</a:t>
            </a:r>
            <a:endParaRPr lang="en-US" sz="1600" dirty="0">
              <a:latin typeface="Helvetica" pitchFamily="34" charset="0"/>
            </a:endParaRPr>
          </a:p>
        </p:txBody>
      </p:sp>
      <p:sp>
        <p:nvSpPr>
          <p:cNvPr id="16" name="TextBox 15"/>
          <p:cNvSpPr txBox="1"/>
          <p:nvPr/>
        </p:nvSpPr>
        <p:spPr>
          <a:xfrm>
            <a:off x="2062353" y="3963628"/>
            <a:ext cx="792088" cy="338554"/>
          </a:xfrm>
          <a:prstGeom prst="rect">
            <a:avLst/>
          </a:prstGeom>
          <a:noFill/>
        </p:spPr>
        <p:txBody>
          <a:bodyPr wrap="square" rtlCol="0">
            <a:spAutoFit/>
          </a:bodyPr>
          <a:lstStyle/>
          <a:p>
            <a:pPr algn="ctr"/>
            <a:r>
              <a:rPr lang="en-GB" sz="1600" dirty="0">
                <a:latin typeface="Helvetica" pitchFamily="34" charset="0"/>
              </a:rPr>
              <a:t>15</a:t>
            </a:r>
            <a:endParaRPr lang="en-US" sz="1600" dirty="0">
              <a:latin typeface="Helvetica" pitchFamily="34" charset="0"/>
            </a:endParaRPr>
          </a:p>
        </p:txBody>
      </p:sp>
      <p:sp>
        <p:nvSpPr>
          <p:cNvPr id="17" name="TextBox 16"/>
          <p:cNvSpPr txBox="1"/>
          <p:nvPr/>
        </p:nvSpPr>
        <p:spPr>
          <a:xfrm>
            <a:off x="891382" y="3070211"/>
            <a:ext cx="636664" cy="307777"/>
          </a:xfrm>
          <a:prstGeom prst="rect">
            <a:avLst/>
          </a:prstGeom>
          <a:noFill/>
        </p:spPr>
        <p:txBody>
          <a:bodyPr wrap="square" rtlCol="0">
            <a:spAutoFit/>
          </a:bodyPr>
          <a:lstStyle/>
          <a:p>
            <a:pPr algn="ctr"/>
            <a:r>
              <a:rPr lang="en-GB" sz="1400" b="1" dirty="0">
                <a:latin typeface="Helvetica" pitchFamily="34" charset="0"/>
              </a:rPr>
              <a:t>SAT</a:t>
            </a:r>
            <a:endParaRPr lang="en-US" sz="1400" b="1" dirty="0">
              <a:latin typeface="Helvetica" pitchFamily="34" charset="0"/>
            </a:endParaRPr>
          </a:p>
        </p:txBody>
      </p:sp>
      <p:sp>
        <p:nvSpPr>
          <p:cNvPr id="18" name="TextBox 17"/>
          <p:cNvSpPr txBox="1"/>
          <p:nvPr/>
        </p:nvSpPr>
        <p:spPr>
          <a:xfrm>
            <a:off x="0" y="2968727"/>
            <a:ext cx="395536" cy="338554"/>
          </a:xfrm>
          <a:prstGeom prst="rect">
            <a:avLst/>
          </a:prstGeom>
          <a:noFill/>
        </p:spPr>
        <p:txBody>
          <a:bodyPr wrap="square" rtlCol="0">
            <a:spAutoFit/>
          </a:bodyPr>
          <a:lstStyle/>
          <a:p>
            <a:r>
              <a:rPr lang="en-GB" sz="1600" b="1" dirty="0">
                <a:latin typeface="Helvetica" pitchFamily="34" charset="0"/>
              </a:rPr>
              <a:t>C.</a:t>
            </a:r>
            <a:endParaRPr lang="sv-SE" sz="1600" b="1" dirty="0">
              <a:latin typeface="Helvetica" pitchFamily="34" charset="0"/>
            </a:endParaRPr>
          </a:p>
        </p:txBody>
      </p:sp>
      <p:sp>
        <p:nvSpPr>
          <p:cNvPr id="19" name="Oval 18"/>
          <p:cNvSpPr/>
          <p:nvPr/>
        </p:nvSpPr>
        <p:spPr>
          <a:xfrm>
            <a:off x="395536" y="3394211"/>
            <a:ext cx="1620000" cy="162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803797" y="3070211"/>
            <a:ext cx="636664" cy="307777"/>
          </a:xfrm>
          <a:prstGeom prst="rect">
            <a:avLst/>
          </a:prstGeom>
          <a:noFill/>
        </p:spPr>
        <p:txBody>
          <a:bodyPr wrap="square" rtlCol="0">
            <a:spAutoFit/>
          </a:bodyPr>
          <a:lstStyle/>
          <a:p>
            <a:pPr algn="ctr"/>
            <a:r>
              <a:rPr lang="en-GB" sz="1400" b="1" dirty="0">
                <a:latin typeface="Helvetica" pitchFamily="34" charset="0"/>
              </a:rPr>
              <a:t>VAT</a:t>
            </a:r>
            <a:endParaRPr lang="en-US" sz="1400" b="1" dirty="0">
              <a:latin typeface="Helvetica" pitchFamily="34" charset="0"/>
            </a:endParaRPr>
          </a:p>
        </p:txBody>
      </p:sp>
      <p:sp>
        <p:nvSpPr>
          <p:cNvPr id="21" name="TextBox 20"/>
          <p:cNvSpPr txBox="1"/>
          <p:nvPr/>
        </p:nvSpPr>
        <p:spPr>
          <a:xfrm>
            <a:off x="4131742" y="2417926"/>
            <a:ext cx="792088" cy="338554"/>
          </a:xfrm>
          <a:prstGeom prst="rect">
            <a:avLst/>
          </a:prstGeom>
          <a:noFill/>
        </p:spPr>
        <p:txBody>
          <a:bodyPr wrap="square" rtlCol="0">
            <a:spAutoFit/>
          </a:bodyPr>
          <a:lstStyle/>
          <a:p>
            <a:pPr algn="ctr"/>
            <a:r>
              <a:rPr lang="en-GB" sz="1600" dirty="0">
                <a:latin typeface="Helvetica" pitchFamily="34" charset="0"/>
              </a:rPr>
              <a:t>48</a:t>
            </a:r>
            <a:endParaRPr lang="en-US" sz="1600" dirty="0">
              <a:latin typeface="Helvetica" pitchFamily="34" charset="0"/>
            </a:endParaRPr>
          </a:p>
        </p:txBody>
      </p:sp>
      <p:sp>
        <p:nvSpPr>
          <p:cNvPr id="22" name="TextBox 21"/>
          <p:cNvSpPr txBox="1"/>
          <p:nvPr/>
        </p:nvSpPr>
        <p:spPr>
          <a:xfrm>
            <a:off x="4718439" y="2417926"/>
            <a:ext cx="792088" cy="338554"/>
          </a:xfrm>
          <a:prstGeom prst="rect">
            <a:avLst/>
          </a:prstGeom>
          <a:noFill/>
        </p:spPr>
        <p:txBody>
          <a:bodyPr wrap="square" rtlCol="0">
            <a:spAutoFit/>
          </a:bodyPr>
          <a:lstStyle/>
          <a:p>
            <a:pPr algn="ctr"/>
            <a:r>
              <a:rPr lang="en-GB" sz="1600" dirty="0">
                <a:latin typeface="Helvetica" pitchFamily="34" charset="0"/>
              </a:rPr>
              <a:t>83</a:t>
            </a:r>
            <a:endParaRPr lang="en-US" sz="1600" dirty="0">
              <a:latin typeface="Helvetica" pitchFamily="34" charset="0"/>
            </a:endParaRPr>
          </a:p>
        </p:txBody>
      </p:sp>
      <p:sp>
        <p:nvSpPr>
          <p:cNvPr id="23" name="TextBox 22"/>
          <p:cNvSpPr txBox="1"/>
          <p:nvPr/>
        </p:nvSpPr>
        <p:spPr>
          <a:xfrm>
            <a:off x="5315769" y="2417926"/>
            <a:ext cx="792088" cy="338554"/>
          </a:xfrm>
          <a:prstGeom prst="rect">
            <a:avLst/>
          </a:prstGeom>
          <a:noFill/>
        </p:spPr>
        <p:txBody>
          <a:bodyPr wrap="square" rtlCol="0">
            <a:spAutoFit/>
          </a:bodyPr>
          <a:lstStyle/>
          <a:p>
            <a:pPr algn="ctr"/>
            <a:r>
              <a:rPr lang="en-GB" sz="1600" dirty="0">
                <a:latin typeface="Helvetica" pitchFamily="34" charset="0"/>
              </a:rPr>
              <a:t>149</a:t>
            </a:r>
            <a:endParaRPr lang="en-US" sz="1600" dirty="0">
              <a:latin typeface="Helvetica" pitchFamily="34" charset="0"/>
            </a:endParaRPr>
          </a:p>
        </p:txBody>
      </p:sp>
      <p:sp>
        <p:nvSpPr>
          <p:cNvPr id="24" name="TextBox 23"/>
          <p:cNvSpPr txBox="1"/>
          <p:nvPr/>
        </p:nvSpPr>
        <p:spPr>
          <a:xfrm>
            <a:off x="3811811" y="1661926"/>
            <a:ext cx="1152000" cy="307777"/>
          </a:xfrm>
          <a:prstGeom prst="rect">
            <a:avLst/>
          </a:prstGeom>
          <a:noFill/>
        </p:spPr>
        <p:txBody>
          <a:bodyPr wrap="square" rtlCol="0">
            <a:spAutoFit/>
          </a:bodyPr>
          <a:lstStyle/>
          <a:p>
            <a:pPr algn="ctr"/>
            <a:r>
              <a:rPr lang="en-US" sz="1400" dirty="0">
                <a:latin typeface="Helvetica" pitchFamily="34" charset="0"/>
              </a:rPr>
              <a:t>2</a:t>
            </a:r>
            <a:r>
              <a:rPr lang="en-US" sz="1400" baseline="30000" dirty="0">
                <a:latin typeface="Helvetica" pitchFamily="34" charset="0"/>
              </a:rPr>
              <a:t>nd </a:t>
            </a:r>
            <a:r>
              <a:rPr lang="en-GB" sz="1400" dirty="0">
                <a:latin typeface="Helvetica" pitchFamily="34" charset="0"/>
              </a:rPr>
              <a:t>OP SAT</a:t>
            </a:r>
            <a:endParaRPr lang="en-US" sz="1400" dirty="0">
              <a:latin typeface="Helvetica" pitchFamily="34" charset="0"/>
            </a:endParaRPr>
          </a:p>
        </p:txBody>
      </p:sp>
      <p:sp>
        <p:nvSpPr>
          <p:cNvPr id="25" name="Oval 24"/>
          <p:cNvSpPr/>
          <p:nvPr/>
        </p:nvSpPr>
        <p:spPr>
          <a:xfrm>
            <a:off x="4171851"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84059"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52000" y="1661926"/>
            <a:ext cx="2448000" cy="18722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extBox 27"/>
          <p:cNvSpPr txBox="1"/>
          <p:nvPr/>
        </p:nvSpPr>
        <p:spPr>
          <a:xfrm>
            <a:off x="5230705" y="1661926"/>
            <a:ext cx="1152000" cy="307777"/>
          </a:xfrm>
          <a:prstGeom prst="rect">
            <a:avLst/>
          </a:prstGeom>
          <a:noFill/>
        </p:spPr>
        <p:txBody>
          <a:bodyPr wrap="square" rtlCol="0">
            <a:spAutoFit/>
          </a:bodyPr>
          <a:lstStyle/>
          <a:p>
            <a:pPr algn="ctr"/>
            <a:r>
              <a:rPr lang="en-US" sz="1400" dirty="0">
                <a:latin typeface="Helvetica" pitchFamily="34" charset="0"/>
              </a:rPr>
              <a:t>1</a:t>
            </a:r>
            <a:r>
              <a:rPr lang="en-US" sz="1400" baseline="30000" dirty="0">
                <a:latin typeface="Helvetica" pitchFamily="34" charset="0"/>
              </a:rPr>
              <a:t>st </a:t>
            </a:r>
            <a:r>
              <a:rPr lang="en-GB" sz="1400" dirty="0">
                <a:latin typeface="Helvetica" pitchFamily="34" charset="0"/>
              </a:rPr>
              <a:t>OP SAT</a:t>
            </a:r>
            <a:endParaRPr lang="en-US" sz="1400" dirty="0">
              <a:latin typeface="Helvetica" pitchFamily="34" charset="0"/>
            </a:endParaRPr>
          </a:p>
        </p:txBody>
      </p:sp>
      <p:sp>
        <p:nvSpPr>
          <p:cNvPr id="29" name="TextBox 28"/>
          <p:cNvSpPr txBox="1"/>
          <p:nvPr/>
        </p:nvSpPr>
        <p:spPr>
          <a:xfrm>
            <a:off x="5575899" y="3173926"/>
            <a:ext cx="792088" cy="338554"/>
          </a:xfrm>
          <a:prstGeom prst="rect">
            <a:avLst/>
          </a:prstGeom>
          <a:noFill/>
        </p:spPr>
        <p:txBody>
          <a:bodyPr wrap="square" rtlCol="0">
            <a:spAutoFit/>
          </a:bodyPr>
          <a:lstStyle/>
          <a:p>
            <a:pPr algn="ctr"/>
            <a:r>
              <a:rPr lang="en-GB" sz="1600" dirty="0">
                <a:latin typeface="Helvetica" pitchFamily="34" charset="0"/>
              </a:rPr>
              <a:t>25416</a:t>
            </a:r>
            <a:endParaRPr lang="en-US" sz="1600" dirty="0">
              <a:latin typeface="Helvetica" pitchFamily="34" charset="0"/>
            </a:endParaRPr>
          </a:p>
        </p:txBody>
      </p:sp>
      <p:sp>
        <p:nvSpPr>
          <p:cNvPr id="30" name="TextBox 29"/>
          <p:cNvSpPr txBox="1"/>
          <p:nvPr/>
        </p:nvSpPr>
        <p:spPr>
          <a:xfrm>
            <a:off x="6764139" y="2417926"/>
            <a:ext cx="792088" cy="338554"/>
          </a:xfrm>
          <a:prstGeom prst="rect">
            <a:avLst/>
          </a:prstGeom>
          <a:noFill/>
        </p:spPr>
        <p:txBody>
          <a:bodyPr wrap="square" rtlCol="0">
            <a:spAutoFit/>
          </a:bodyPr>
          <a:lstStyle/>
          <a:p>
            <a:pPr algn="ctr"/>
            <a:r>
              <a:rPr lang="en-GB" sz="1600" dirty="0">
                <a:latin typeface="Helvetica" pitchFamily="34" charset="0"/>
              </a:rPr>
              <a:t>36</a:t>
            </a:r>
            <a:endParaRPr lang="en-US" sz="1600" dirty="0">
              <a:latin typeface="Helvetica" pitchFamily="34" charset="0"/>
            </a:endParaRPr>
          </a:p>
        </p:txBody>
      </p:sp>
      <p:sp>
        <p:nvSpPr>
          <p:cNvPr id="31" name="TextBox 30"/>
          <p:cNvSpPr txBox="1"/>
          <p:nvPr/>
        </p:nvSpPr>
        <p:spPr>
          <a:xfrm>
            <a:off x="7350836" y="2417926"/>
            <a:ext cx="792088" cy="338554"/>
          </a:xfrm>
          <a:prstGeom prst="rect">
            <a:avLst/>
          </a:prstGeom>
          <a:noFill/>
        </p:spPr>
        <p:txBody>
          <a:bodyPr wrap="square" rtlCol="0">
            <a:spAutoFit/>
          </a:bodyPr>
          <a:lstStyle/>
          <a:p>
            <a:pPr algn="ctr"/>
            <a:r>
              <a:rPr lang="en-GB" sz="1600" dirty="0">
                <a:latin typeface="Helvetica" pitchFamily="34" charset="0"/>
              </a:rPr>
              <a:t>103</a:t>
            </a:r>
            <a:endParaRPr lang="en-US" sz="1600" dirty="0">
              <a:latin typeface="Helvetica" pitchFamily="34" charset="0"/>
            </a:endParaRPr>
          </a:p>
        </p:txBody>
      </p:sp>
      <p:sp>
        <p:nvSpPr>
          <p:cNvPr id="32" name="TextBox 31"/>
          <p:cNvSpPr txBox="1"/>
          <p:nvPr/>
        </p:nvSpPr>
        <p:spPr>
          <a:xfrm>
            <a:off x="7948166" y="2417926"/>
            <a:ext cx="792088" cy="338554"/>
          </a:xfrm>
          <a:prstGeom prst="rect">
            <a:avLst/>
          </a:prstGeom>
          <a:noFill/>
        </p:spPr>
        <p:txBody>
          <a:bodyPr wrap="square" rtlCol="0">
            <a:spAutoFit/>
          </a:bodyPr>
          <a:lstStyle/>
          <a:p>
            <a:pPr algn="ctr"/>
            <a:r>
              <a:rPr lang="en-GB" sz="1600" dirty="0">
                <a:latin typeface="Helvetica" pitchFamily="34" charset="0"/>
              </a:rPr>
              <a:t>152</a:t>
            </a:r>
            <a:endParaRPr lang="en-US" sz="1600" dirty="0">
              <a:latin typeface="Helvetica" pitchFamily="34" charset="0"/>
            </a:endParaRPr>
          </a:p>
        </p:txBody>
      </p:sp>
      <p:sp>
        <p:nvSpPr>
          <p:cNvPr id="33" name="TextBox 32"/>
          <p:cNvSpPr txBox="1"/>
          <p:nvPr/>
        </p:nvSpPr>
        <p:spPr>
          <a:xfrm>
            <a:off x="6444208" y="1661926"/>
            <a:ext cx="1152000" cy="307777"/>
          </a:xfrm>
          <a:prstGeom prst="rect">
            <a:avLst/>
          </a:prstGeom>
          <a:noFill/>
        </p:spPr>
        <p:txBody>
          <a:bodyPr wrap="square" rtlCol="0">
            <a:spAutoFit/>
          </a:bodyPr>
          <a:lstStyle/>
          <a:p>
            <a:pPr algn="ctr"/>
            <a:r>
              <a:rPr lang="en-US" sz="1400" dirty="0">
                <a:latin typeface="Helvetica" pitchFamily="34" charset="0"/>
              </a:rPr>
              <a:t>2</a:t>
            </a:r>
            <a:r>
              <a:rPr lang="en-US" sz="1400" baseline="30000" dirty="0">
                <a:latin typeface="Helvetica" pitchFamily="34" charset="0"/>
              </a:rPr>
              <a:t>nd </a:t>
            </a:r>
            <a:r>
              <a:rPr lang="en-GB" sz="1400" dirty="0">
                <a:latin typeface="Helvetica" pitchFamily="34" charset="0"/>
              </a:rPr>
              <a:t>OP VAT</a:t>
            </a:r>
            <a:endParaRPr lang="en-US" sz="1400" dirty="0">
              <a:latin typeface="Helvetica" pitchFamily="34" charset="0"/>
            </a:endParaRPr>
          </a:p>
        </p:txBody>
      </p:sp>
      <p:sp>
        <p:nvSpPr>
          <p:cNvPr id="34" name="Oval 33"/>
          <p:cNvSpPr/>
          <p:nvPr/>
        </p:nvSpPr>
        <p:spPr>
          <a:xfrm>
            <a:off x="6804248"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416456"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492760" y="1661926"/>
            <a:ext cx="2448000" cy="18722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TextBox 36"/>
          <p:cNvSpPr txBox="1"/>
          <p:nvPr/>
        </p:nvSpPr>
        <p:spPr>
          <a:xfrm>
            <a:off x="7860679" y="1661926"/>
            <a:ext cx="1152000" cy="307777"/>
          </a:xfrm>
          <a:prstGeom prst="rect">
            <a:avLst/>
          </a:prstGeom>
          <a:noFill/>
        </p:spPr>
        <p:txBody>
          <a:bodyPr wrap="square" rtlCol="0">
            <a:spAutoFit/>
          </a:bodyPr>
          <a:lstStyle/>
          <a:p>
            <a:pPr algn="ctr"/>
            <a:r>
              <a:rPr lang="en-US" sz="1400" dirty="0">
                <a:latin typeface="Helvetica" pitchFamily="34" charset="0"/>
              </a:rPr>
              <a:t>1</a:t>
            </a:r>
            <a:r>
              <a:rPr lang="en-US" sz="1400" baseline="30000" dirty="0">
                <a:latin typeface="Helvetica" pitchFamily="34" charset="0"/>
              </a:rPr>
              <a:t>st </a:t>
            </a:r>
            <a:r>
              <a:rPr lang="en-GB" sz="1400" dirty="0">
                <a:latin typeface="Helvetica" pitchFamily="34" charset="0"/>
              </a:rPr>
              <a:t>OP VAT</a:t>
            </a:r>
            <a:endParaRPr lang="en-US" sz="1400" dirty="0">
              <a:latin typeface="Helvetica" pitchFamily="34" charset="0"/>
            </a:endParaRPr>
          </a:p>
        </p:txBody>
      </p:sp>
      <p:sp>
        <p:nvSpPr>
          <p:cNvPr id="38" name="TextBox 37"/>
          <p:cNvSpPr txBox="1"/>
          <p:nvPr/>
        </p:nvSpPr>
        <p:spPr>
          <a:xfrm>
            <a:off x="8212509" y="3173926"/>
            <a:ext cx="792088" cy="338554"/>
          </a:xfrm>
          <a:prstGeom prst="rect">
            <a:avLst/>
          </a:prstGeom>
          <a:noFill/>
        </p:spPr>
        <p:txBody>
          <a:bodyPr wrap="square" rtlCol="0">
            <a:spAutoFit/>
          </a:bodyPr>
          <a:lstStyle/>
          <a:p>
            <a:pPr algn="ctr"/>
            <a:r>
              <a:rPr lang="en-GB" sz="1600" dirty="0">
                <a:latin typeface="Helvetica" pitchFamily="34" charset="0"/>
              </a:rPr>
              <a:t>25606</a:t>
            </a:r>
            <a:endParaRPr lang="en-US" sz="1600" dirty="0">
              <a:latin typeface="Helvetica" pitchFamily="34" charset="0"/>
            </a:endParaRPr>
          </a:p>
        </p:txBody>
      </p:sp>
      <p:graphicFrame>
        <p:nvGraphicFramePr>
          <p:cNvPr id="39" name="Table 38"/>
          <p:cNvGraphicFramePr>
            <a:graphicFrameLocks noGrp="1"/>
          </p:cNvGraphicFramePr>
          <p:nvPr/>
        </p:nvGraphicFramePr>
        <p:xfrm>
          <a:off x="3841287" y="3619548"/>
          <a:ext cx="5125848" cy="1479613"/>
        </p:xfrm>
        <a:graphic>
          <a:graphicData uri="http://schemas.openxmlformats.org/drawingml/2006/table">
            <a:tbl>
              <a:tblPr firstRow="1" bandRow="1">
                <a:tableStyleId>{2A488322-F2BA-4B5B-9748-0D474271808F}</a:tableStyleId>
              </a:tblPr>
              <a:tblGrid>
                <a:gridCol w="2562924">
                  <a:extLst>
                    <a:ext uri="{9D8B030D-6E8A-4147-A177-3AD203B41FA5}">
                      <a16:colId xmlns:a16="http://schemas.microsoft.com/office/drawing/2014/main" val="20000"/>
                    </a:ext>
                  </a:extLst>
                </a:gridCol>
                <a:gridCol w="2562924">
                  <a:extLst>
                    <a:ext uri="{9D8B030D-6E8A-4147-A177-3AD203B41FA5}">
                      <a16:colId xmlns:a16="http://schemas.microsoft.com/office/drawing/2014/main" val="20001"/>
                    </a:ext>
                  </a:extLst>
                </a:gridCol>
              </a:tblGrid>
              <a:tr h="341197">
                <a:tc>
                  <a:txBody>
                    <a:bodyPr/>
                    <a:lstStyle/>
                    <a:p>
                      <a:pPr algn="ctr"/>
                      <a:r>
                        <a:rPr lang="en-GB" dirty="0"/>
                        <a:t>SAT</a:t>
                      </a:r>
                      <a:endParaRPr lang="sv-SE" dirty="0">
                        <a:latin typeface="Helvetica" pitchFamily="34" charset="0"/>
                      </a:endParaRPr>
                    </a:p>
                  </a:txBody>
                  <a:tcPr/>
                </a:tc>
                <a:tc>
                  <a:txBody>
                    <a:bodyPr/>
                    <a:lstStyle/>
                    <a:p>
                      <a:pPr algn="ctr"/>
                      <a:r>
                        <a:rPr lang="en-GB" dirty="0"/>
                        <a:t>VAT</a:t>
                      </a:r>
                      <a:endParaRPr lang="sv-SE" dirty="0">
                        <a:latin typeface="Helvetica" pitchFamily="34" charset="0"/>
                      </a:endParaRPr>
                    </a:p>
                  </a:txBody>
                  <a:tcPr/>
                </a:tc>
                <a:extLst>
                  <a:ext uri="{0D108BD9-81ED-4DB2-BD59-A6C34878D82A}">
                    <a16:rowId xmlns:a16="http://schemas.microsoft.com/office/drawing/2014/main" val="10000"/>
                  </a:ext>
                </a:extLst>
              </a:tr>
              <a:tr h="263469">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GB" sz="1200" dirty="0"/>
                        <a:t> 25696 Probes</a:t>
                      </a:r>
                      <a:endParaRPr lang="sv-SE" sz="1200" dirty="0">
                        <a:latin typeface="Helvetica" pitchFamily="34" charset="0"/>
                        <a:cs typeface="Times New Roman" pitchFamily="18" charset="0"/>
                      </a:endParaRPr>
                    </a:p>
                  </a:txBody>
                  <a:tcPr/>
                </a:tc>
                <a:tc>
                  <a:txBody>
                    <a:bodyPr/>
                    <a:lstStyle/>
                    <a:p>
                      <a:pPr>
                        <a:buFont typeface="Wingdings" pitchFamily="2" charset="2"/>
                        <a:buChar char="q"/>
                      </a:pPr>
                      <a:r>
                        <a:rPr lang="en-GB" sz="1200" dirty="0"/>
                        <a:t> 25897</a:t>
                      </a:r>
                      <a:r>
                        <a:rPr lang="en-GB" sz="1200" baseline="0" dirty="0"/>
                        <a:t> Probes</a:t>
                      </a:r>
                      <a:endParaRPr lang="sv-SE" sz="1200" dirty="0">
                        <a:latin typeface="Helvetica" pitchFamily="34" charset="0"/>
                      </a:endParaRPr>
                    </a:p>
                  </a:txBody>
                  <a:tcPr/>
                </a:tc>
                <a:extLst>
                  <a:ext uri="{0D108BD9-81ED-4DB2-BD59-A6C34878D82A}">
                    <a16:rowId xmlns:a16="http://schemas.microsoft.com/office/drawing/2014/main" val="10001"/>
                  </a:ext>
                </a:extLst>
              </a:tr>
              <a:tr h="277181">
                <a:tc>
                  <a:txBody>
                    <a:bodyPr/>
                    <a:lstStyle/>
                    <a:p>
                      <a:pPr>
                        <a:buFont typeface="Wingdings" pitchFamily="2" charset="2"/>
                        <a:buChar char="q"/>
                      </a:pPr>
                      <a:r>
                        <a:rPr lang="en-GB" sz="1200" dirty="0"/>
                        <a:t> 280</a:t>
                      </a:r>
                      <a:r>
                        <a:rPr lang="en-GB" sz="1200" baseline="0" dirty="0"/>
                        <a:t> differentially expressed probes</a:t>
                      </a:r>
                      <a:endParaRPr lang="sv-SE" sz="1200" dirty="0">
                        <a:latin typeface="Helvetica"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GB" sz="1200" dirty="0"/>
                        <a:t> 291</a:t>
                      </a:r>
                      <a:r>
                        <a:rPr lang="en-GB" sz="1200" baseline="0" dirty="0"/>
                        <a:t> differentially expressed probes</a:t>
                      </a:r>
                      <a:endParaRPr lang="sv-SE" sz="1200" dirty="0">
                        <a:latin typeface="Helvetica" pitchFamily="34" charset="0"/>
                      </a:endParaRPr>
                    </a:p>
                  </a:txBody>
                  <a:tcPr/>
                </a:tc>
                <a:extLst>
                  <a:ext uri="{0D108BD9-81ED-4DB2-BD59-A6C34878D82A}">
                    <a16:rowId xmlns:a16="http://schemas.microsoft.com/office/drawing/2014/main" val="10002"/>
                  </a:ext>
                </a:extLst>
              </a:tr>
              <a:tr h="288032">
                <a:tc>
                  <a:txBody>
                    <a:bodyPr/>
                    <a:lstStyle/>
                    <a:p>
                      <a:pPr>
                        <a:buFont typeface="Wingdings" pitchFamily="2" charset="2"/>
                        <a:buChar char="q"/>
                      </a:pPr>
                      <a:r>
                        <a:rPr lang="en-GB" sz="1200" dirty="0"/>
                        <a:t> 223</a:t>
                      </a:r>
                      <a:r>
                        <a:rPr lang="en-GB" sz="1200" baseline="0" dirty="0"/>
                        <a:t> Protein coding</a:t>
                      </a:r>
                      <a:r>
                        <a:rPr lang="en-GB" sz="1200" dirty="0"/>
                        <a:t> genes</a:t>
                      </a:r>
                      <a:endParaRPr lang="sv-SE" sz="1200" dirty="0">
                        <a:latin typeface="Helvetica" pitchFamily="34" charset="0"/>
                      </a:endParaRPr>
                    </a:p>
                  </a:txBody>
                  <a:tcPr/>
                </a:tc>
                <a:tc>
                  <a:txBody>
                    <a:bodyPr/>
                    <a:lstStyle/>
                    <a:p>
                      <a:pPr>
                        <a:buFont typeface="Wingdings" pitchFamily="2" charset="2"/>
                        <a:buChar char="q"/>
                      </a:pPr>
                      <a:r>
                        <a:rPr lang="en-GB" sz="1200" dirty="0"/>
                        <a:t> 204</a:t>
                      </a:r>
                      <a:r>
                        <a:rPr lang="en-GB" sz="1200" baseline="0" dirty="0"/>
                        <a:t> Protein-coding g</a:t>
                      </a:r>
                      <a:r>
                        <a:rPr lang="en-GB" sz="1200" dirty="0"/>
                        <a:t>enes</a:t>
                      </a:r>
                      <a:endParaRPr lang="sv-SE" sz="1200" dirty="0">
                        <a:latin typeface="Helvetica" pitchFamily="34" charset="0"/>
                      </a:endParaRPr>
                    </a:p>
                  </a:txBody>
                  <a:tcPr/>
                </a:tc>
                <a:extLst>
                  <a:ext uri="{0D108BD9-81ED-4DB2-BD59-A6C34878D82A}">
                    <a16:rowId xmlns:a16="http://schemas.microsoft.com/office/drawing/2014/main" val="10003"/>
                  </a:ext>
                </a:extLst>
              </a:tr>
              <a:tr h="216024">
                <a:tc>
                  <a:txBody>
                    <a:bodyPr/>
                    <a:lstStyle/>
                    <a:p>
                      <a:pPr>
                        <a:buFont typeface="Wingdings" pitchFamily="2" charset="2"/>
                        <a:buChar char="q"/>
                      </a:pPr>
                      <a:r>
                        <a:rPr lang="en-GB" sz="1200" dirty="0"/>
                        <a:t> 45 </a:t>
                      </a:r>
                      <a:r>
                        <a:rPr lang="en-GB" sz="1200" baseline="0" dirty="0"/>
                        <a:t>genes in </a:t>
                      </a:r>
                      <a:r>
                        <a:rPr lang="en-GB" sz="1200" i="1" baseline="0" dirty="0"/>
                        <a:t>iAdipocytes1809</a:t>
                      </a:r>
                      <a:endParaRPr lang="sv-SE" sz="1200" i="1" dirty="0">
                        <a:latin typeface="Helvetica" pitchFamily="34" charset="0"/>
                      </a:endParaRPr>
                    </a:p>
                  </a:txBody>
                  <a:tcPr/>
                </a:tc>
                <a:tc>
                  <a:txBody>
                    <a:bodyPr/>
                    <a:lstStyle/>
                    <a:p>
                      <a:pPr>
                        <a:buFont typeface="Wingdings" pitchFamily="2" charset="2"/>
                        <a:buChar char="q"/>
                      </a:pPr>
                      <a:r>
                        <a:rPr lang="en-GB" sz="1200" dirty="0"/>
                        <a:t> 34 genes</a:t>
                      </a:r>
                      <a:r>
                        <a:rPr lang="en-GB" sz="1200" baseline="0" dirty="0"/>
                        <a:t> in </a:t>
                      </a:r>
                      <a:r>
                        <a:rPr lang="en-GB" sz="1200" i="1" baseline="0" dirty="0"/>
                        <a:t>iAdipocytes1809</a:t>
                      </a:r>
                      <a:endParaRPr lang="sv-SE" sz="1200" dirty="0">
                        <a:latin typeface="Helvetica" pitchFamily="34" charset="0"/>
                      </a:endParaRPr>
                    </a:p>
                  </a:txBody>
                  <a:tcPr/>
                </a:tc>
                <a:extLst>
                  <a:ext uri="{0D108BD9-81ED-4DB2-BD59-A6C34878D82A}">
                    <a16:rowId xmlns:a16="http://schemas.microsoft.com/office/drawing/2014/main" val="10004"/>
                  </a:ext>
                </a:extLst>
              </a:tr>
            </a:tbl>
          </a:graphicData>
        </a:graphic>
      </p:graphicFrame>
      <p:sp>
        <p:nvSpPr>
          <p:cNvPr id="41" name="TextBox 40"/>
          <p:cNvSpPr txBox="1"/>
          <p:nvPr/>
        </p:nvSpPr>
        <p:spPr>
          <a:xfrm>
            <a:off x="4377242" y="1382128"/>
            <a:ext cx="1440000" cy="307777"/>
          </a:xfrm>
          <a:prstGeom prst="rect">
            <a:avLst/>
          </a:prstGeom>
          <a:noFill/>
        </p:spPr>
        <p:txBody>
          <a:bodyPr wrap="square" rtlCol="0">
            <a:spAutoFit/>
          </a:bodyPr>
          <a:lstStyle/>
          <a:p>
            <a:pPr algn="ctr"/>
            <a:r>
              <a:rPr lang="en-US" sz="1400" b="1" dirty="0">
                <a:latin typeface="Helvetica" pitchFamily="34" charset="0"/>
              </a:rPr>
              <a:t>Probes in S</a:t>
            </a:r>
            <a:r>
              <a:rPr lang="en-GB" sz="1400" b="1" dirty="0">
                <a:latin typeface="Helvetica" pitchFamily="34" charset="0"/>
              </a:rPr>
              <a:t>AT</a:t>
            </a:r>
            <a:endParaRPr lang="en-US" sz="1400" b="1" dirty="0">
              <a:latin typeface="Helvetica" pitchFamily="34" charset="0"/>
            </a:endParaRPr>
          </a:p>
        </p:txBody>
      </p:sp>
      <p:sp>
        <p:nvSpPr>
          <p:cNvPr id="42" name="TextBox 41"/>
          <p:cNvSpPr txBox="1"/>
          <p:nvPr/>
        </p:nvSpPr>
        <p:spPr>
          <a:xfrm>
            <a:off x="6948264" y="1382128"/>
            <a:ext cx="1440000" cy="307777"/>
          </a:xfrm>
          <a:prstGeom prst="rect">
            <a:avLst/>
          </a:prstGeom>
          <a:noFill/>
        </p:spPr>
        <p:txBody>
          <a:bodyPr wrap="square" rtlCol="0">
            <a:spAutoFit/>
          </a:bodyPr>
          <a:lstStyle/>
          <a:p>
            <a:pPr algn="ctr"/>
            <a:r>
              <a:rPr lang="en-US" sz="1400" b="1" dirty="0">
                <a:latin typeface="Helvetica" pitchFamily="34" charset="0"/>
              </a:rPr>
              <a:t>Probes in V</a:t>
            </a:r>
            <a:r>
              <a:rPr lang="en-GB" sz="1400" b="1" dirty="0">
                <a:latin typeface="Helvetica" pitchFamily="34" charset="0"/>
              </a:rPr>
              <a:t>AT</a:t>
            </a:r>
            <a:endParaRPr lang="en-US" sz="1400" b="1" dirty="0">
              <a:latin typeface="Helvetica" pitchFamily="34" charset="0"/>
            </a:endParaRPr>
          </a:p>
        </p:txBody>
      </p:sp>
      <p:sp>
        <p:nvSpPr>
          <p:cNvPr id="43" name="TextBox 42"/>
          <p:cNvSpPr txBox="1"/>
          <p:nvPr/>
        </p:nvSpPr>
        <p:spPr>
          <a:xfrm>
            <a:off x="1116000" y="1733504"/>
            <a:ext cx="720080" cy="276999"/>
          </a:xfrm>
          <a:prstGeom prst="rect">
            <a:avLst/>
          </a:prstGeom>
          <a:noFill/>
        </p:spPr>
        <p:txBody>
          <a:bodyPr wrap="square" rtlCol="0">
            <a:spAutoFit/>
          </a:bodyPr>
          <a:lstStyle/>
          <a:p>
            <a:pPr algn="ctr"/>
            <a:r>
              <a:rPr lang="en-US" sz="1200" b="1" dirty="0">
                <a:latin typeface="Helvetica" pitchFamily="34" charset="0"/>
              </a:rPr>
              <a:t>1</a:t>
            </a:r>
            <a:r>
              <a:rPr lang="en-US" sz="1200" b="1" baseline="30000" dirty="0">
                <a:latin typeface="Helvetica" pitchFamily="34" charset="0"/>
              </a:rPr>
              <a:t>st </a:t>
            </a:r>
            <a:r>
              <a:rPr lang="en-GB" sz="1200" b="1" dirty="0">
                <a:latin typeface="Helvetica" pitchFamily="34" charset="0"/>
              </a:rPr>
              <a:t>OP</a:t>
            </a:r>
            <a:endParaRPr lang="en-US" sz="1200" b="1" dirty="0">
              <a:latin typeface="Helvetica" pitchFamily="34" charset="0"/>
            </a:endParaRPr>
          </a:p>
        </p:txBody>
      </p:sp>
      <p:sp>
        <p:nvSpPr>
          <p:cNvPr id="44" name="TextBox 43"/>
          <p:cNvSpPr txBox="1"/>
          <p:nvPr/>
        </p:nvSpPr>
        <p:spPr>
          <a:xfrm>
            <a:off x="2411760" y="1733504"/>
            <a:ext cx="720080" cy="276999"/>
          </a:xfrm>
          <a:prstGeom prst="rect">
            <a:avLst/>
          </a:prstGeom>
          <a:noFill/>
        </p:spPr>
        <p:txBody>
          <a:bodyPr wrap="square" rtlCol="0">
            <a:spAutoFit/>
          </a:bodyPr>
          <a:lstStyle/>
          <a:p>
            <a:pPr algn="ctr"/>
            <a:r>
              <a:rPr lang="en-US" sz="1200" b="1" dirty="0">
                <a:latin typeface="Helvetica" pitchFamily="34" charset="0"/>
              </a:rPr>
              <a:t>2</a:t>
            </a:r>
            <a:r>
              <a:rPr lang="en-US" sz="1200" b="1" baseline="30000" dirty="0">
                <a:latin typeface="Helvetica" pitchFamily="34" charset="0"/>
              </a:rPr>
              <a:t>nd </a:t>
            </a:r>
            <a:r>
              <a:rPr lang="en-GB" sz="1200" b="1" dirty="0">
                <a:latin typeface="Helvetica" pitchFamily="34" charset="0"/>
              </a:rPr>
              <a:t>OP</a:t>
            </a:r>
            <a:endParaRPr lang="en-US" sz="1200" b="1" dirty="0">
              <a:latin typeface="Helvetica" pitchFamily="34" charset="0"/>
            </a:endParaRPr>
          </a:p>
        </p:txBody>
      </p:sp>
      <p:sp>
        <p:nvSpPr>
          <p:cNvPr id="45" name="Title 1"/>
          <p:cNvSpPr txBox="1">
            <a:spLocks/>
          </p:cNvSpPr>
          <p:nvPr/>
        </p:nvSpPr>
        <p:spPr>
          <a:xfrm>
            <a:off x="1141240" y="1002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2A6AB2"/>
                </a:solidFill>
                <a:effectLst/>
                <a:uLnTx/>
                <a:uFillTx/>
                <a:latin typeface="+mn-lt"/>
                <a:ea typeface="+mj-ea"/>
                <a:cs typeface="Arial"/>
              </a:rPr>
              <a:t>Metabolic differences in SAT and VIS AT in response</a:t>
            </a:r>
            <a:r>
              <a:rPr kumimoji="0" lang="en-GB" sz="2800" b="1" i="0" u="none" strike="noStrike" kern="1200" cap="none" spc="0" normalizeH="0" noProof="0" dirty="0">
                <a:ln>
                  <a:noFill/>
                </a:ln>
                <a:solidFill>
                  <a:srgbClr val="2A6AB2"/>
                </a:solidFill>
                <a:effectLst/>
                <a:uLnTx/>
                <a:uFillTx/>
                <a:latin typeface="+mn-lt"/>
                <a:ea typeface="+mj-ea"/>
                <a:cs typeface="Arial"/>
              </a:rPr>
              <a:t> to two step Bariatric Surgery</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4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91</a:t>
            </a:fld>
            <a:endParaRPr lang="en-GB" sz="1400" dirty="0">
              <a:solidFill>
                <a:schemeClr val="bg1"/>
              </a:solidFill>
              <a:latin typeface="Arial"/>
              <a:cs typeface="Arial"/>
            </a:endParaRPr>
          </a:p>
        </p:txBody>
      </p:sp>
      <p:sp>
        <p:nvSpPr>
          <p:cNvPr id="47" name="TextBox 46"/>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Under review</a:t>
            </a:r>
          </a:p>
        </p:txBody>
      </p:sp>
    </p:spTree>
    <p:extLst>
      <p:ext uri="{BB962C8B-B14F-4D97-AF65-F5344CB8AC3E}">
        <p14:creationId xmlns:p14="http://schemas.microsoft.com/office/powerpoint/2010/main" val="40056679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91104" y="791165"/>
            <a:ext cx="7991236" cy="5432499"/>
          </a:xfrm>
          <a:prstGeom prst="roundRect">
            <a:avLst>
              <a:gd name="adj" fmla="val 3994"/>
            </a:avLst>
          </a:prstGeom>
          <a:noFill/>
          <a:ln w="571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Rounded Rectangle 4"/>
          <p:cNvSpPr/>
          <p:nvPr/>
        </p:nvSpPr>
        <p:spPr>
          <a:xfrm>
            <a:off x="5525864" y="2511148"/>
            <a:ext cx="2808312" cy="3560292"/>
          </a:xfrm>
          <a:prstGeom prst="roundRect">
            <a:avLst>
              <a:gd name="adj" fmla="val 6317"/>
            </a:avLst>
          </a:prstGeom>
          <a:solidFill>
            <a:srgbClr val="FFFFEB"/>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Oval 3869"/>
          <p:cNvSpPr>
            <a:spLocks noChangeArrowheads="1"/>
          </p:cNvSpPr>
          <p:nvPr/>
        </p:nvSpPr>
        <p:spPr bwMode="auto">
          <a:xfrm>
            <a:off x="6358315" y="2655165"/>
            <a:ext cx="1512000" cy="1512000"/>
          </a:xfrm>
          <a:prstGeom prst="ellipse">
            <a:avLst/>
          </a:prstGeom>
          <a:gradFill flip="none" rotWithShape="1">
            <a:gsLst>
              <a:gs pos="0">
                <a:srgbClr val="FFFF00"/>
              </a:gs>
              <a:gs pos="100000">
                <a:srgbClr val="FF9900"/>
              </a:gs>
            </a:gsLst>
            <a:lin ang="5400000" scaled="1"/>
            <a:tileRect/>
          </a:gradFill>
          <a:ln w="9525" algn="ctr">
            <a:solidFill>
              <a:schemeClr val="bg2"/>
            </a:solidFill>
            <a:round/>
            <a:headEnd/>
            <a:tailEnd/>
          </a:ln>
          <a:effectLst/>
        </p:spPr>
        <p:txBody>
          <a:bodyPr wrap="none" anchor="ctr"/>
          <a:lstStyle/>
          <a:p>
            <a:pPr algn="ctr"/>
            <a:r>
              <a:rPr lang="en-US" sz="1200" b="1" dirty="0">
                <a:solidFill>
                  <a:srgbClr val="0070C0"/>
                </a:solidFill>
                <a:latin typeface="Helvetica" pitchFamily="34" charset="0"/>
              </a:rPr>
              <a:t>TCA cycle</a:t>
            </a:r>
          </a:p>
        </p:txBody>
      </p:sp>
      <p:cxnSp>
        <p:nvCxnSpPr>
          <p:cNvPr id="7" name="Straight Arrow Connector 6"/>
          <p:cNvCxnSpPr/>
          <p:nvPr/>
        </p:nvCxnSpPr>
        <p:spPr>
          <a:xfrm rot="5400000">
            <a:off x="7603512" y="994352"/>
            <a:ext cx="792000" cy="0"/>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 Box 26736"/>
          <p:cNvSpPr txBox="1">
            <a:spLocks noChangeArrowheads="1"/>
          </p:cNvSpPr>
          <p:nvPr/>
        </p:nvSpPr>
        <p:spPr bwMode="auto">
          <a:xfrm>
            <a:off x="4306095" y="3475703"/>
            <a:ext cx="917239" cy="246221"/>
          </a:xfrm>
          <a:prstGeom prst="rect">
            <a:avLst/>
          </a:prstGeom>
          <a:noFill/>
          <a:ln w="38100" algn="ctr">
            <a:noFill/>
            <a:miter lim="800000"/>
            <a:headEnd/>
            <a:tailEnd/>
          </a:ln>
          <a:effectLst/>
        </p:spPr>
        <p:txBody>
          <a:bodyPr wrap="none">
            <a:spAutoFit/>
          </a:bodyPr>
          <a:lstStyle/>
          <a:p>
            <a:pPr algn="ctr"/>
            <a:r>
              <a:rPr lang="en-US" sz="1000" dirty="0" err="1">
                <a:latin typeface="Helvetica" pitchFamily="34" charset="0"/>
                <a:cs typeface="Arial" charset="0"/>
              </a:rPr>
              <a:t>Malonyl-CoA</a:t>
            </a:r>
            <a:endParaRPr lang="en-US" sz="1000" dirty="0">
              <a:latin typeface="Helvetica" pitchFamily="34" charset="0"/>
              <a:cs typeface="Arial" charset="0"/>
            </a:endParaRPr>
          </a:p>
        </p:txBody>
      </p:sp>
      <p:sp>
        <p:nvSpPr>
          <p:cNvPr id="9" name="Text Box 26737"/>
          <p:cNvSpPr txBox="1">
            <a:spLocks noChangeArrowheads="1"/>
          </p:cNvSpPr>
          <p:nvPr/>
        </p:nvSpPr>
        <p:spPr bwMode="auto">
          <a:xfrm>
            <a:off x="181860" y="5770847"/>
            <a:ext cx="365228" cy="307777"/>
          </a:xfrm>
          <a:prstGeom prst="rect">
            <a:avLst/>
          </a:prstGeom>
          <a:noFill/>
          <a:ln w="38100" algn="ctr">
            <a:noFill/>
            <a:miter lim="800000"/>
            <a:headEnd/>
            <a:tailEnd/>
          </a:ln>
          <a:effectLst/>
        </p:spPr>
        <p:txBody>
          <a:bodyPr wrap="none">
            <a:spAutoFit/>
          </a:bodyPr>
          <a:lstStyle/>
          <a:p>
            <a:pPr algn="ctr"/>
            <a:r>
              <a:rPr lang="en-US" sz="1400" b="1" dirty="0">
                <a:cs typeface="Arial" charset="0"/>
              </a:rPr>
              <a:t>FA</a:t>
            </a:r>
          </a:p>
        </p:txBody>
      </p:sp>
      <p:sp>
        <p:nvSpPr>
          <p:cNvPr id="10" name="Oval 29889"/>
          <p:cNvSpPr>
            <a:spLocks noChangeArrowheads="1"/>
          </p:cNvSpPr>
          <p:nvPr/>
        </p:nvSpPr>
        <p:spPr bwMode="auto">
          <a:xfrm flipH="1">
            <a:off x="4830045" y="5571525"/>
            <a:ext cx="1188000" cy="288000"/>
          </a:xfrm>
          <a:prstGeom prst="ellipse">
            <a:avLst/>
          </a:prstGeom>
          <a:gradFill flip="none" rotWithShape="1">
            <a:gsLst>
              <a:gs pos="0">
                <a:schemeClr val="bg2"/>
              </a:gs>
              <a:gs pos="50000">
                <a:srgbClr val="F3F2F2"/>
              </a:gs>
              <a:gs pos="100000">
                <a:srgbClr val="D0C8C8"/>
              </a:gs>
            </a:gsLst>
            <a:lin ang="5400000" scaled="1"/>
            <a:tileRect/>
          </a:gradFill>
          <a:ln w="9525">
            <a:solidFill>
              <a:srgbClr val="002060"/>
            </a:solidFill>
            <a:round/>
            <a:headEnd/>
            <a:tailEnd/>
          </a:ln>
          <a:effectLst/>
        </p:spPr>
        <p:txBody>
          <a:bodyPr wrap="none" anchor="ctr"/>
          <a:lstStyle/>
          <a:p>
            <a:pPr algn="ctr"/>
            <a:r>
              <a:rPr lang="en-US" sz="1000" b="1" dirty="0" err="1">
                <a:solidFill>
                  <a:srgbClr val="0070C0"/>
                </a:solidFill>
                <a:latin typeface="Helvetica" pitchFamily="34" charset="0"/>
              </a:rPr>
              <a:t>Carnitine</a:t>
            </a:r>
            <a:r>
              <a:rPr lang="en-US" sz="1000" b="1" dirty="0">
                <a:solidFill>
                  <a:srgbClr val="0070C0"/>
                </a:solidFill>
                <a:latin typeface="Helvetica" pitchFamily="34" charset="0"/>
              </a:rPr>
              <a:t> shuttle</a:t>
            </a:r>
          </a:p>
        </p:txBody>
      </p:sp>
      <p:sp>
        <p:nvSpPr>
          <p:cNvPr id="11" name="Text Box 29892"/>
          <p:cNvSpPr txBox="1">
            <a:spLocks noChangeArrowheads="1"/>
          </p:cNvSpPr>
          <p:nvPr/>
        </p:nvSpPr>
        <p:spPr bwMode="auto">
          <a:xfrm>
            <a:off x="4831512" y="2754228"/>
            <a:ext cx="561371"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Citrate</a:t>
            </a:r>
          </a:p>
        </p:txBody>
      </p:sp>
      <p:sp>
        <p:nvSpPr>
          <p:cNvPr id="12" name="Freeform 29895"/>
          <p:cNvSpPr>
            <a:spLocks/>
          </p:cNvSpPr>
          <p:nvPr/>
        </p:nvSpPr>
        <p:spPr bwMode="auto">
          <a:xfrm rot="238015">
            <a:off x="4229105" y="2455716"/>
            <a:ext cx="648000" cy="403473"/>
          </a:xfrm>
          <a:custGeom>
            <a:avLst/>
            <a:gdLst/>
            <a:ahLst/>
            <a:cxnLst>
              <a:cxn ang="0">
                <a:pos x="288" y="198"/>
              </a:cxn>
              <a:cxn ang="0">
                <a:pos x="102" y="138"/>
              </a:cxn>
              <a:cxn ang="0">
                <a:pos x="0" y="0"/>
              </a:cxn>
            </a:cxnLst>
            <a:rect l="0" t="0" r="r" b="b"/>
            <a:pathLst>
              <a:path w="288" h="198">
                <a:moveTo>
                  <a:pt x="288" y="198"/>
                </a:moveTo>
                <a:cubicBezTo>
                  <a:pt x="257" y="188"/>
                  <a:pt x="150" y="171"/>
                  <a:pt x="102" y="138"/>
                </a:cubicBezTo>
                <a:cubicBezTo>
                  <a:pt x="54" y="105"/>
                  <a:pt x="21" y="29"/>
                  <a:pt x="0" y="0"/>
                </a:cubicBezTo>
              </a:path>
            </a:pathLst>
          </a:custGeom>
          <a:noFill/>
          <a:ln w="19050" cap="flat" cmpd="sng">
            <a:solidFill>
              <a:schemeClr val="bg2">
                <a:lumMod val="25000"/>
              </a:schemeClr>
            </a:solidFill>
            <a:prstDash val="solid"/>
            <a:round/>
            <a:headEnd type="none" w="med" len="med"/>
            <a:tailEnd type="triangle" w="med" len="med"/>
          </a:ln>
          <a:effectLst/>
        </p:spPr>
        <p:txBody>
          <a:bodyPr wrap="none"/>
          <a:lstStyle/>
          <a:p>
            <a:endParaRPr lang="sv-SE"/>
          </a:p>
        </p:txBody>
      </p:sp>
      <p:sp>
        <p:nvSpPr>
          <p:cNvPr id="13" name="Text Box 30049"/>
          <p:cNvSpPr txBox="1">
            <a:spLocks noChangeArrowheads="1"/>
          </p:cNvSpPr>
          <p:nvPr/>
        </p:nvSpPr>
        <p:spPr bwMode="auto">
          <a:xfrm>
            <a:off x="3950436" y="2179559"/>
            <a:ext cx="453970" cy="246221"/>
          </a:xfrm>
          <a:prstGeom prst="rect">
            <a:avLst/>
          </a:prstGeom>
          <a:noFill/>
          <a:ln w="9525" algn="ctr">
            <a:noFill/>
            <a:miter lim="800000"/>
            <a:headEnd/>
            <a:tailEnd/>
          </a:ln>
          <a:effectLst/>
        </p:spPr>
        <p:txBody>
          <a:bodyPr wrap="none">
            <a:spAutoFit/>
          </a:bodyPr>
          <a:lstStyle/>
          <a:p>
            <a:pPr algn="ctr"/>
            <a:r>
              <a:rPr lang="en-US" sz="1000" dirty="0">
                <a:latin typeface="Helvetica" pitchFamily="34" charset="0"/>
              </a:rPr>
              <a:t>OAA</a:t>
            </a:r>
          </a:p>
        </p:txBody>
      </p:sp>
      <p:sp>
        <p:nvSpPr>
          <p:cNvPr id="14" name="Line 30057"/>
          <p:cNvSpPr>
            <a:spLocks noChangeShapeType="1"/>
          </p:cNvSpPr>
          <p:nvPr/>
        </p:nvSpPr>
        <p:spPr bwMode="auto">
          <a:xfrm flipH="1">
            <a:off x="3437017" y="4771848"/>
            <a:ext cx="864092" cy="1080119"/>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15" name="Text Box 30140"/>
          <p:cNvSpPr txBox="1">
            <a:spLocks noChangeArrowheads="1"/>
          </p:cNvSpPr>
          <p:nvPr/>
        </p:nvSpPr>
        <p:spPr bwMode="auto">
          <a:xfrm>
            <a:off x="5916580" y="4647063"/>
            <a:ext cx="824264"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Acetyl-</a:t>
            </a:r>
            <a:r>
              <a:rPr lang="en-US" sz="1000" dirty="0" err="1">
                <a:latin typeface="Helvetica" pitchFamily="34" charset="0"/>
                <a:cs typeface="Arial" charset="0"/>
              </a:rPr>
              <a:t>CoA</a:t>
            </a:r>
            <a:endParaRPr lang="en-US" sz="1000" dirty="0">
              <a:latin typeface="Helvetica" pitchFamily="34" charset="0"/>
              <a:cs typeface="Arial" charset="0"/>
            </a:endParaRPr>
          </a:p>
        </p:txBody>
      </p:sp>
      <p:sp>
        <p:nvSpPr>
          <p:cNvPr id="16" name="Text Box 30141"/>
          <p:cNvSpPr txBox="1">
            <a:spLocks noChangeArrowheads="1"/>
          </p:cNvSpPr>
          <p:nvPr/>
        </p:nvSpPr>
        <p:spPr bwMode="auto">
          <a:xfrm>
            <a:off x="6424110" y="2754228"/>
            <a:ext cx="561371"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Citrate</a:t>
            </a:r>
          </a:p>
        </p:txBody>
      </p:sp>
      <p:sp>
        <p:nvSpPr>
          <p:cNvPr id="17" name="Text Box 30225"/>
          <p:cNvSpPr txBox="1">
            <a:spLocks noChangeArrowheads="1"/>
          </p:cNvSpPr>
          <p:nvPr/>
        </p:nvSpPr>
        <p:spPr bwMode="auto">
          <a:xfrm>
            <a:off x="3715512" y="2754228"/>
            <a:ext cx="824265"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Acetyl-</a:t>
            </a:r>
            <a:r>
              <a:rPr lang="en-US" sz="1000" dirty="0" err="1">
                <a:latin typeface="Helvetica" pitchFamily="34" charset="0"/>
                <a:cs typeface="Arial" charset="0"/>
              </a:rPr>
              <a:t>CoA</a:t>
            </a:r>
            <a:endParaRPr lang="en-US" sz="1000" dirty="0">
              <a:latin typeface="Helvetica" pitchFamily="34" charset="0"/>
              <a:cs typeface="Arial" charset="0"/>
            </a:endParaRPr>
          </a:p>
        </p:txBody>
      </p:sp>
      <p:sp>
        <p:nvSpPr>
          <p:cNvPr id="18" name="Text Box 30356"/>
          <p:cNvSpPr txBox="1">
            <a:spLocks noChangeArrowheads="1"/>
          </p:cNvSpPr>
          <p:nvPr/>
        </p:nvSpPr>
        <p:spPr bwMode="auto">
          <a:xfrm>
            <a:off x="6245944" y="3691727"/>
            <a:ext cx="472694" cy="276999"/>
          </a:xfrm>
          <a:prstGeom prst="rect">
            <a:avLst/>
          </a:prstGeom>
          <a:noFill/>
          <a:ln w="9525" algn="ctr">
            <a:noFill/>
            <a:miter lim="800000"/>
            <a:headEnd/>
            <a:tailEnd/>
          </a:ln>
          <a:effectLst/>
        </p:spPr>
        <p:txBody>
          <a:bodyPr wrap="none">
            <a:spAutoFit/>
          </a:bodyPr>
          <a:lstStyle/>
          <a:p>
            <a:pPr algn="ctr"/>
            <a:r>
              <a:rPr lang="en-US" sz="1200" dirty="0"/>
              <a:t>OAA</a:t>
            </a:r>
          </a:p>
        </p:txBody>
      </p:sp>
      <p:sp>
        <p:nvSpPr>
          <p:cNvPr id="19" name="Freeform 30382"/>
          <p:cNvSpPr>
            <a:spLocks/>
          </p:cNvSpPr>
          <p:nvPr/>
        </p:nvSpPr>
        <p:spPr bwMode="auto">
          <a:xfrm>
            <a:off x="6919075" y="2642464"/>
            <a:ext cx="519113" cy="90488"/>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0" name="Freeform 30383"/>
          <p:cNvSpPr>
            <a:spLocks/>
          </p:cNvSpPr>
          <p:nvPr/>
        </p:nvSpPr>
        <p:spPr bwMode="auto">
          <a:xfrm>
            <a:off x="7650913" y="2859952"/>
            <a:ext cx="215900" cy="457200"/>
          </a:xfrm>
          <a:custGeom>
            <a:avLst/>
            <a:gdLst/>
            <a:ahLst/>
            <a:cxnLst>
              <a:cxn ang="0">
                <a:pos x="0" y="0"/>
              </a:cxn>
              <a:cxn ang="0">
                <a:pos x="85" y="124"/>
              </a:cxn>
              <a:cxn ang="0">
                <a:pos x="136" y="288"/>
              </a:cxn>
            </a:cxnLst>
            <a:rect l="0" t="0" r="r" b="b"/>
            <a:pathLst>
              <a:path w="136" h="288">
                <a:moveTo>
                  <a:pt x="0" y="0"/>
                </a:moveTo>
                <a:cubicBezTo>
                  <a:pt x="31" y="38"/>
                  <a:pt x="62" y="76"/>
                  <a:pt x="85" y="124"/>
                </a:cubicBezTo>
                <a:cubicBezTo>
                  <a:pt x="108" y="172"/>
                  <a:pt x="122" y="230"/>
                  <a:pt x="136" y="288"/>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1" name="Freeform 30384"/>
          <p:cNvSpPr>
            <a:spLocks/>
          </p:cNvSpPr>
          <p:nvPr/>
        </p:nvSpPr>
        <p:spPr bwMode="auto">
          <a:xfrm rot="21428841">
            <a:off x="7597845" y="3588614"/>
            <a:ext cx="276225" cy="371475"/>
          </a:xfrm>
          <a:custGeom>
            <a:avLst/>
            <a:gdLst/>
            <a:ahLst/>
            <a:cxnLst>
              <a:cxn ang="0">
                <a:pos x="174" y="0"/>
              </a:cxn>
              <a:cxn ang="0">
                <a:pos x="107" y="139"/>
              </a:cxn>
              <a:cxn ang="0">
                <a:pos x="0" y="234"/>
              </a:cxn>
            </a:cxnLst>
            <a:rect l="0" t="0" r="r" b="b"/>
            <a:pathLst>
              <a:path w="174" h="234">
                <a:moveTo>
                  <a:pt x="174" y="0"/>
                </a:moveTo>
                <a:cubicBezTo>
                  <a:pt x="155" y="50"/>
                  <a:pt x="136" y="100"/>
                  <a:pt x="107" y="139"/>
                </a:cubicBezTo>
                <a:cubicBezTo>
                  <a:pt x="78" y="178"/>
                  <a:pt x="39" y="206"/>
                  <a:pt x="0" y="234"/>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2" name="Freeform 30385"/>
          <p:cNvSpPr>
            <a:spLocks/>
          </p:cNvSpPr>
          <p:nvPr/>
        </p:nvSpPr>
        <p:spPr bwMode="auto">
          <a:xfrm>
            <a:off x="6709525" y="4056208"/>
            <a:ext cx="576263" cy="111125"/>
          </a:xfrm>
          <a:custGeom>
            <a:avLst/>
            <a:gdLst/>
            <a:ahLst/>
            <a:cxnLst>
              <a:cxn ang="0">
                <a:pos x="363" y="59"/>
              </a:cxn>
              <a:cxn ang="0">
                <a:pos x="173" y="60"/>
              </a:cxn>
              <a:cxn ang="0">
                <a:pos x="0" y="0"/>
              </a:cxn>
            </a:cxnLst>
            <a:rect l="0" t="0" r="r" b="b"/>
            <a:pathLst>
              <a:path w="363" h="70">
                <a:moveTo>
                  <a:pt x="363" y="59"/>
                </a:moveTo>
                <a:cubicBezTo>
                  <a:pt x="298" y="64"/>
                  <a:pt x="233" y="70"/>
                  <a:pt x="173" y="60"/>
                </a:cubicBezTo>
                <a:cubicBezTo>
                  <a:pt x="113" y="50"/>
                  <a:pt x="56" y="25"/>
                  <a:pt x="0" y="0"/>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3" name="Freeform 30386"/>
          <p:cNvSpPr>
            <a:spLocks/>
          </p:cNvSpPr>
          <p:nvPr/>
        </p:nvSpPr>
        <p:spPr bwMode="auto">
          <a:xfrm rot="180000">
            <a:off x="6357100" y="3169514"/>
            <a:ext cx="36513"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4" name="Freeform 30412"/>
          <p:cNvSpPr>
            <a:spLocks/>
          </p:cNvSpPr>
          <p:nvPr/>
        </p:nvSpPr>
        <p:spPr bwMode="auto">
          <a:xfrm>
            <a:off x="6306300" y="3951310"/>
            <a:ext cx="1223913" cy="739029"/>
          </a:xfrm>
          <a:custGeom>
            <a:avLst/>
            <a:gdLst/>
            <a:ahLst/>
            <a:cxnLst>
              <a:cxn ang="0">
                <a:pos x="848" y="390"/>
              </a:cxn>
              <a:cxn ang="0">
                <a:pos x="128" y="288"/>
              </a:cxn>
              <a:cxn ang="0">
                <a:pos x="80" y="0"/>
              </a:cxn>
            </a:cxnLst>
            <a:rect l="0" t="0" r="r" b="b"/>
            <a:pathLst>
              <a:path w="848" h="390">
                <a:moveTo>
                  <a:pt x="848" y="390"/>
                </a:moveTo>
                <a:cubicBezTo>
                  <a:pt x="728" y="374"/>
                  <a:pt x="256" y="353"/>
                  <a:pt x="128" y="288"/>
                </a:cubicBezTo>
                <a:cubicBezTo>
                  <a:pt x="0" y="223"/>
                  <a:pt x="90" y="60"/>
                  <a:pt x="80" y="0"/>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5" name="Text Box 30450"/>
          <p:cNvSpPr txBox="1">
            <a:spLocks noChangeArrowheads="1"/>
          </p:cNvSpPr>
          <p:nvPr/>
        </p:nvSpPr>
        <p:spPr bwMode="auto">
          <a:xfrm>
            <a:off x="7078646" y="926972"/>
            <a:ext cx="864000" cy="246221"/>
          </a:xfrm>
          <a:prstGeom prst="rect">
            <a:avLst/>
          </a:prstGeom>
          <a:gradFill>
            <a:gsLst>
              <a:gs pos="0">
                <a:schemeClr val="bg2"/>
              </a:gs>
              <a:gs pos="50000">
                <a:srgbClr val="F3F2F2"/>
              </a:gs>
              <a:gs pos="100000">
                <a:srgbClr val="D0C8C8"/>
              </a:gs>
            </a:gsLst>
            <a:lin ang="5400000" scaled="1"/>
          </a:gradFill>
          <a:ln w="12700" algn="ctr">
            <a:solidFill>
              <a:srgbClr val="002060"/>
            </a:solidFill>
            <a:miter lim="800000"/>
            <a:headEnd/>
            <a:tailEnd/>
          </a:ln>
          <a:effectLst/>
        </p:spPr>
        <p:txBody>
          <a:bodyPr wrap="square">
            <a:spAutoFit/>
          </a:bodyPr>
          <a:lstStyle/>
          <a:p>
            <a:pPr algn="ctr"/>
            <a:r>
              <a:rPr lang="en-US" sz="1000" b="1" dirty="0">
                <a:solidFill>
                  <a:srgbClr val="0070C0"/>
                </a:solidFill>
                <a:latin typeface="Helvetica" pitchFamily="34" charset="0"/>
                <a:sym typeface="Symbol" pitchFamily="18" charset="2"/>
              </a:rPr>
              <a:t>Glycolysis</a:t>
            </a:r>
          </a:p>
        </p:txBody>
      </p:sp>
      <p:sp>
        <p:nvSpPr>
          <p:cNvPr id="26" name="Line 30451"/>
          <p:cNvSpPr>
            <a:spLocks noChangeShapeType="1"/>
          </p:cNvSpPr>
          <p:nvPr/>
        </p:nvSpPr>
        <p:spPr bwMode="auto">
          <a:xfrm rot="20386509" flipV="1">
            <a:off x="4076136" y="2018685"/>
            <a:ext cx="76200" cy="152400"/>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27" name="Line 30452"/>
          <p:cNvSpPr>
            <a:spLocks noChangeShapeType="1"/>
          </p:cNvSpPr>
          <p:nvPr/>
        </p:nvSpPr>
        <p:spPr bwMode="auto">
          <a:xfrm flipV="1">
            <a:off x="4138048" y="1732827"/>
            <a:ext cx="76200" cy="152400"/>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28" name="Line 30453"/>
          <p:cNvSpPr>
            <a:spLocks noChangeShapeType="1"/>
          </p:cNvSpPr>
          <p:nvPr/>
        </p:nvSpPr>
        <p:spPr bwMode="auto">
          <a:xfrm rot="1711561" flipV="1">
            <a:off x="4310772" y="1482803"/>
            <a:ext cx="142596" cy="241097"/>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29" name="Text Box 30690"/>
          <p:cNvSpPr txBox="1">
            <a:spLocks noChangeArrowheads="1"/>
          </p:cNvSpPr>
          <p:nvPr/>
        </p:nvSpPr>
        <p:spPr bwMode="auto">
          <a:xfrm>
            <a:off x="2449461" y="3558744"/>
            <a:ext cx="1111330" cy="276999"/>
          </a:xfrm>
          <a:prstGeom prst="rect">
            <a:avLst/>
          </a:prstGeom>
          <a:noFill/>
          <a:ln w="38100" algn="ctr">
            <a:noFill/>
            <a:miter lim="800000"/>
            <a:headEnd/>
            <a:tailEnd/>
          </a:ln>
          <a:effectLst/>
        </p:spPr>
        <p:txBody>
          <a:bodyPr wrap="none">
            <a:spAutoFit/>
          </a:bodyPr>
          <a:lstStyle/>
          <a:p>
            <a:pPr algn="ctr"/>
            <a:r>
              <a:rPr lang="sv-SE" sz="1200" b="1" dirty="0"/>
              <a:t>Phosphatidate</a:t>
            </a:r>
            <a:endParaRPr lang="en-US" sz="1200" b="1" dirty="0">
              <a:cs typeface="Arial" charset="0"/>
            </a:endParaRPr>
          </a:p>
        </p:txBody>
      </p:sp>
      <p:sp>
        <p:nvSpPr>
          <p:cNvPr id="30" name="Text Box 30811"/>
          <p:cNvSpPr txBox="1">
            <a:spLocks noChangeArrowheads="1"/>
          </p:cNvSpPr>
          <p:nvPr/>
        </p:nvSpPr>
        <p:spPr bwMode="auto">
          <a:xfrm>
            <a:off x="2758487" y="2461794"/>
            <a:ext cx="467757" cy="276999"/>
          </a:xfrm>
          <a:prstGeom prst="rect">
            <a:avLst/>
          </a:prstGeom>
          <a:noFill/>
          <a:ln w="38100" algn="ctr">
            <a:noFill/>
            <a:miter lim="800000"/>
            <a:headEnd/>
            <a:tailEnd/>
          </a:ln>
          <a:effectLst/>
        </p:spPr>
        <p:txBody>
          <a:bodyPr wrap="none">
            <a:spAutoFit/>
          </a:bodyPr>
          <a:lstStyle/>
          <a:p>
            <a:pPr algn="ctr"/>
            <a:r>
              <a:rPr lang="sv-SE" sz="1200" b="1" dirty="0"/>
              <a:t>DAG</a:t>
            </a:r>
            <a:endParaRPr lang="en-US" sz="1200" b="1" dirty="0">
              <a:cs typeface="Arial" charset="0"/>
            </a:endParaRPr>
          </a:p>
        </p:txBody>
      </p:sp>
      <p:sp>
        <p:nvSpPr>
          <p:cNvPr id="31" name="Text Box 30812"/>
          <p:cNvSpPr txBox="1">
            <a:spLocks noChangeArrowheads="1"/>
          </p:cNvSpPr>
          <p:nvPr/>
        </p:nvSpPr>
        <p:spPr bwMode="auto">
          <a:xfrm>
            <a:off x="2783243" y="1459479"/>
            <a:ext cx="438390" cy="276999"/>
          </a:xfrm>
          <a:prstGeom prst="rect">
            <a:avLst/>
          </a:prstGeom>
          <a:noFill/>
          <a:ln w="38100" algn="ctr">
            <a:noFill/>
            <a:miter lim="800000"/>
            <a:headEnd/>
            <a:tailEnd/>
          </a:ln>
          <a:effectLst/>
        </p:spPr>
        <p:txBody>
          <a:bodyPr wrap="none">
            <a:spAutoFit/>
          </a:bodyPr>
          <a:lstStyle/>
          <a:p>
            <a:pPr algn="ctr"/>
            <a:r>
              <a:rPr lang="sv-SE" sz="1200" b="1" dirty="0"/>
              <a:t>TAG</a:t>
            </a:r>
            <a:endParaRPr lang="en-US" sz="1200" b="1" dirty="0">
              <a:cs typeface="Arial" charset="0"/>
            </a:endParaRPr>
          </a:p>
        </p:txBody>
      </p:sp>
      <p:sp>
        <p:nvSpPr>
          <p:cNvPr id="32" name="Freeform 31205"/>
          <p:cNvSpPr>
            <a:spLocks/>
          </p:cNvSpPr>
          <p:nvPr/>
        </p:nvSpPr>
        <p:spPr bwMode="auto">
          <a:xfrm rot="300000">
            <a:off x="5996620" y="3374535"/>
            <a:ext cx="314342" cy="1295400"/>
          </a:xfrm>
          <a:custGeom>
            <a:avLst/>
            <a:gdLst/>
            <a:ahLst/>
            <a:cxnLst>
              <a:cxn ang="0">
                <a:pos x="246" y="816"/>
              </a:cxn>
              <a:cxn ang="0">
                <a:pos x="6" y="366"/>
              </a:cxn>
              <a:cxn ang="0">
                <a:pos x="282" y="96"/>
              </a:cxn>
              <a:cxn ang="0">
                <a:pos x="318" y="0"/>
              </a:cxn>
            </a:cxnLst>
            <a:rect l="0" t="0" r="r" b="b"/>
            <a:pathLst>
              <a:path w="334" h="816">
                <a:moveTo>
                  <a:pt x="246" y="816"/>
                </a:moveTo>
                <a:cubicBezTo>
                  <a:pt x="123" y="651"/>
                  <a:pt x="0" y="486"/>
                  <a:pt x="6" y="366"/>
                </a:cubicBezTo>
                <a:cubicBezTo>
                  <a:pt x="12" y="246"/>
                  <a:pt x="230" y="157"/>
                  <a:pt x="282" y="96"/>
                </a:cubicBezTo>
                <a:cubicBezTo>
                  <a:pt x="334" y="35"/>
                  <a:pt x="326" y="17"/>
                  <a:pt x="318" y="0"/>
                </a:cubicBezTo>
              </a:path>
            </a:pathLst>
          </a:custGeom>
          <a:noFill/>
          <a:ln w="19050" cap="flat" cmpd="sng">
            <a:solidFill>
              <a:srgbClr val="655555"/>
            </a:solidFill>
            <a:prstDash val="solid"/>
            <a:round/>
            <a:headEnd/>
            <a:tailEnd/>
          </a:ln>
          <a:effectLst/>
        </p:spPr>
        <p:txBody>
          <a:bodyPr wrap="none" anchor="ctr"/>
          <a:lstStyle/>
          <a:p>
            <a:endParaRPr lang="sv-SE"/>
          </a:p>
        </p:txBody>
      </p:sp>
      <p:sp>
        <p:nvSpPr>
          <p:cNvPr id="33" name="Freeform 31424"/>
          <p:cNvSpPr>
            <a:spLocks/>
          </p:cNvSpPr>
          <p:nvPr/>
        </p:nvSpPr>
        <p:spPr bwMode="auto">
          <a:xfrm>
            <a:off x="6733150" y="4730027"/>
            <a:ext cx="792000" cy="84137"/>
          </a:xfrm>
          <a:custGeom>
            <a:avLst/>
            <a:gdLst/>
            <a:ahLst/>
            <a:cxnLst>
              <a:cxn ang="0">
                <a:pos x="618" y="23"/>
              </a:cxn>
              <a:cxn ang="0">
                <a:pos x="240" y="5"/>
              </a:cxn>
              <a:cxn ang="0">
                <a:pos x="0" y="53"/>
              </a:cxn>
            </a:cxnLst>
            <a:rect l="0" t="0" r="r" b="b"/>
            <a:pathLst>
              <a:path w="618" h="53">
                <a:moveTo>
                  <a:pt x="618" y="23"/>
                </a:moveTo>
                <a:cubicBezTo>
                  <a:pt x="480" y="11"/>
                  <a:pt x="343" y="0"/>
                  <a:pt x="240" y="5"/>
                </a:cubicBezTo>
                <a:cubicBezTo>
                  <a:pt x="137" y="10"/>
                  <a:pt x="68" y="31"/>
                  <a:pt x="0" y="53"/>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34" name="Text Box 30141"/>
          <p:cNvSpPr txBox="1">
            <a:spLocks noChangeArrowheads="1"/>
          </p:cNvSpPr>
          <p:nvPr/>
        </p:nvSpPr>
        <p:spPr bwMode="auto">
          <a:xfrm>
            <a:off x="7613980" y="307898"/>
            <a:ext cx="792204" cy="276999"/>
          </a:xfrm>
          <a:prstGeom prst="rect">
            <a:avLst/>
          </a:prstGeom>
          <a:noFill/>
          <a:ln w="38100" algn="ctr">
            <a:noFill/>
            <a:miter lim="800000"/>
            <a:headEnd/>
            <a:tailEnd/>
          </a:ln>
          <a:effectLst/>
        </p:spPr>
        <p:txBody>
          <a:bodyPr wrap="none">
            <a:spAutoFit/>
          </a:bodyPr>
          <a:lstStyle/>
          <a:p>
            <a:pPr algn="ctr"/>
            <a:r>
              <a:rPr lang="en-US" sz="1200" b="1" dirty="0">
                <a:latin typeface="Helvetica" pitchFamily="34" charset="0"/>
                <a:cs typeface="Arial" charset="0"/>
              </a:rPr>
              <a:t>Glucose</a:t>
            </a:r>
          </a:p>
        </p:txBody>
      </p:sp>
      <p:sp>
        <p:nvSpPr>
          <p:cNvPr id="35" name="Text Box 30141"/>
          <p:cNvSpPr txBox="1">
            <a:spLocks noChangeArrowheads="1"/>
          </p:cNvSpPr>
          <p:nvPr/>
        </p:nvSpPr>
        <p:spPr bwMode="auto">
          <a:xfrm>
            <a:off x="7246383" y="1371760"/>
            <a:ext cx="1407757"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fructose-1,6-bisphosphate</a:t>
            </a:r>
          </a:p>
        </p:txBody>
      </p:sp>
      <p:sp>
        <p:nvSpPr>
          <p:cNvPr id="36" name="Text Box 30693"/>
          <p:cNvSpPr txBox="1">
            <a:spLocks noChangeArrowheads="1"/>
          </p:cNvSpPr>
          <p:nvPr/>
        </p:nvSpPr>
        <p:spPr bwMode="auto">
          <a:xfrm>
            <a:off x="4422805" y="1323311"/>
            <a:ext cx="1031051"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sn-Glycerol-3P</a:t>
            </a:r>
          </a:p>
        </p:txBody>
      </p:sp>
      <p:sp>
        <p:nvSpPr>
          <p:cNvPr id="37" name="Text Box 30454"/>
          <p:cNvSpPr txBox="1">
            <a:spLocks noChangeArrowheads="1"/>
          </p:cNvSpPr>
          <p:nvPr/>
        </p:nvSpPr>
        <p:spPr bwMode="auto">
          <a:xfrm>
            <a:off x="3801042" y="4413328"/>
            <a:ext cx="1044000" cy="246221"/>
          </a:xfrm>
          <a:prstGeom prst="rect">
            <a:avLst/>
          </a:prstGeom>
          <a:gradFill>
            <a:gsLst>
              <a:gs pos="0">
                <a:schemeClr val="bg2"/>
              </a:gs>
              <a:gs pos="50000">
                <a:srgbClr val="F3F2F2"/>
              </a:gs>
              <a:gs pos="100000">
                <a:srgbClr val="D0C8C8"/>
              </a:gs>
            </a:gsLst>
            <a:lin ang="5400000" scaled="1"/>
          </a:gradFill>
          <a:ln w="12700" algn="ctr">
            <a:solidFill>
              <a:srgbClr val="002060"/>
            </a:solidFill>
            <a:miter lim="800000"/>
            <a:headEnd/>
            <a:tailEnd/>
          </a:ln>
          <a:effectLst/>
        </p:spPr>
        <p:txBody>
          <a:bodyPr wrap="square">
            <a:spAutoFit/>
          </a:bodyPr>
          <a:lstStyle/>
          <a:p>
            <a:pPr algn="ctr"/>
            <a:r>
              <a:rPr lang="en-US" sz="1000" b="1" dirty="0">
                <a:solidFill>
                  <a:srgbClr val="0070C0"/>
                </a:solidFill>
                <a:latin typeface="Helvetica" pitchFamily="34" charset="0"/>
                <a:sym typeface="Symbol" pitchFamily="18" charset="2"/>
              </a:rPr>
              <a:t>FA Synthesis</a:t>
            </a:r>
          </a:p>
        </p:txBody>
      </p:sp>
      <p:sp>
        <p:nvSpPr>
          <p:cNvPr id="38" name="Text Box 30060"/>
          <p:cNvSpPr txBox="1">
            <a:spLocks noChangeArrowheads="1"/>
          </p:cNvSpPr>
          <p:nvPr/>
        </p:nvSpPr>
        <p:spPr bwMode="auto">
          <a:xfrm>
            <a:off x="2578595" y="5763519"/>
            <a:ext cx="853119" cy="307777"/>
          </a:xfrm>
          <a:prstGeom prst="rect">
            <a:avLst/>
          </a:prstGeom>
          <a:noFill/>
          <a:ln w="38100" algn="ctr">
            <a:noFill/>
            <a:miter lim="800000"/>
            <a:headEnd/>
            <a:tailEnd/>
          </a:ln>
          <a:effectLst/>
        </p:spPr>
        <p:txBody>
          <a:bodyPr wrap="none">
            <a:spAutoFit/>
          </a:bodyPr>
          <a:lstStyle/>
          <a:p>
            <a:pPr algn="ctr"/>
            <a:r>
              <a:rPr lang="en-US" sz="1400" b="1" dirty="0" err="1">
                <a:cs typeface="Arial" charset="0"/>
              </a:rPr>
              <a:t>Acyl-CoA</a:t>
            </a:r>
            <a:endParaRPr lang="en-US" sz="1400" b="1" dirty="0">
              <a:cs typeface="Arial" charset="0"/>
            </a:endParaRPr>
          </a:p>
        </p:txBody>
      </p:sp>
      <p:sp>
        <p:nvSpPr>
          <p:cNvPr id="39" name="Text Box 30060"/>
          <p:cNvSpPr txBox="1">
            <a:spLocks noChangeArrowheads="1"/>
          </p:cNvSpPr>
          <p:nvPr/>
        </p:nvSpPr>
        <p:spPr bwMode="auto">
          <a:xfrm>
            <a:off x="5896790" y="5774244"/>
            <a:ext cx="821059" cy="261610"/>
          </a:xfrm>
          <a:prstGeom prst="rect">
            <a:avLst/>
          </a:prstGeom>
          <a:noFill/>
          <a:ln w="38100" algn="ctr">
            <a:noFill/>
            <a:miter lim="800000"/>
            <a:headEnd/>
            <a:tailEnd/>
          </a:ln>
          <a:effectLst/>
        </p:spPr>
        <p:txBody>
          <a:bodyPr wrap="none">
            <a:spAutoFit/>
          </a:bodyPr>
          <a:lstStyle/>
          <a:p>
            <a:pPr algn="ctr"/>
            <a:r>
              <a:rPr lang="en-US" sz="1100" b="1" dirty="0" err="1">
                <a:latin typeface="Helvetica" pitchFamily="34" charset="0"/>
                <a:cs typeface="Arial" charset="0"/>
              </a:rPr>
              <a:t>Acyl-CoA</a:t>
            </a:r>
            <a:endParaRPr lang="en-US" sz="1100" b="1" dirty="0">
              <a:latin typeface="Helvetica" pitchFamily="34" charset="0"/>
              <a:cs typeface="Arial" charset="0"/>
            </a:endParaRPr>
          </a:p>
        </p:txBody>
      </p:sp>
      <p:cxnSp>
        <p:nvCxnSpPr>
          <p:cNvPr id="40" name="Straight Arrow Connector 102"/>
          <p:cNvCxnSpPr/>
          <p:nvPr/>
        </p:nvCxnSpPr>
        <p:spPr>
          <a:xfrm flipV="1">
            <a:off x="3500644" y="5922228"/>
            <a:ext cx="2484000" cy="2478"/>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03"/>
          <p:cNvCxnSpPr/>
          <p:nvPr/>
        </p:nvCxnSpPr>
        <p:spPr>
          <a:xfrm rot="10800000">
            <a:off x="5370860" y="2894306"/>
            <a:ext cx="1080000" cy="1588"/>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04"/>
          <p:cNvCxnSpPr/>
          <p:nvPr/>
        </p:nvCxnSpPr>
        <p:spPr>
          <a:xfrm rot="10800000">
            <a:off x="4506764" y="2880589"/>
            <a:ext cx="360000"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105"/>
          <p:cNvCxnSpPr/>
          <p:nvPr/>
        </p:nvCxnSpPr>
        <p:spPr>
          <a:xfrm rot="5400000">
            <a:off x="3581034" y="3691727"/>
            <a:ext cx="1296144"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Freeform 30382"/>
          <p:cNvSpPr>
            <a:spLocks/>
          </p:cNvSpPr>
          <p:nvPr/>
        </p:nvSpPr>
        <p:spPr bwMode="auto">
          <a:xfrm rot="7041738">
            <a:off x="4235056" y="3949047"/>
            <a:ext cx="727091" cy="154954"/>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45" name="Freeform 30382"/>
          <p:cNvSpPr>
            <a:spLocks/>
          </p:cNvSpPr>
          <p:nvPr/>
        </p:nvSpPr>
        <p:spPr bwMode="auto">
          <a:xfrm rot="5220000">
            <a:off x="4343734" y="4895922"/>
            <a:ext cx="297469" cy="45719"/>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46" name="Text Box 30690"/>
          <p:cNvSpPr txBox="1">
            <a:spLocks noChangeArrowheads="1"/>
          </p:cNvSpPr>
          <p:nvPr/>
        </p:nvSpPr>
        <p:spPr bwMode="auto">
          <a:xfrm>
            <a:off x="2356038" y="4422840"/>
            <a:ext cx="1282146" cy="276999"/>
          </a:xfrm>
          <a:prstGeom prst="rect">
            <a:avLst/>
          </a:prstGeom>
          <a:noFill/>
          <a:ln w="38100" algn="ctr">
            <a:noFill/>
            <a:miter lim="800000"/>
            <a:headEnd/>
            <a:tailEnd/>
          </a:ln>
          <a:effectLst/>
        </p:spPr>
        <p:txBody>
          <a:bodyPr wrap="none">
            <a:spAutoFit/>
          </a:bodyPr>
          <a:lstStyle/>
          <a:p>
            <a:pPr algn="ctr"/>
            <a:r>
              <a:rPr lang="en-US" sz="1200" b="1" dirty="0">
                <a:cs typeface="Arial" charset="0"/>
              </a:rPr>
              <a:t>1-Acylglycerol-3P</a:t>
            </a:r>
          </a:p>
        </p:txBody>
      </p:sp>
      <p:cxnSp>
        <p:nvCxnSpPr>
          <p:cNvPr id="47" name="Straight Arrow Connector 109"/>
          <p:cNvCxnSpPr/>
          <p:nvPr/>
        </p:nvCxnSpPr>
        <p:spPr>
          <a:xfrm rot="16200000" flipV="1">
            <a:off x="2479739" y="5234220"/>
            <a:ext cx="1040405" cy="10431"/>
          </a:xfrm>
          <a:prstGeom prst="straightConnector1">
            <a:avLst/>
          </a:prstGeom>
          <a:ln w="19050">
            <a:solidFill>
              <a:srgbClr val="A5002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10"/>
          <p:cNvCxnSpPr/>
          <p:nvPr/>
        </p:nvCxnSpPr>
        <p:spPr>
          <a:xfrm>
            <a:off x="583512" y="5922228"/>
            <a:ext cx="432000" cy="33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39"/>
          <p:cNvCxnSpPr/>
          <p:nvPr/>
        </p:nvCxnSpPr>
        <p:spPr>
          <a:xfrm rot="10800000">
            <a:off x="6631512" y="1458228"/>
            <a:ext cx="648000" cy="1588"/>
          </a:xfrm>
          <a:prstGeom prst="straightConnector1">
            <a:avLst/>
          </a:prstGeom>
          <a:ln w="19050">
            <a:solidFill>
              <a:srgbClr val="A5002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Box 30454"/>
          <p:cNvSpPr txBox="1">
            <a:spLocks noChangeArrowheads="1"/>
          </p:cNvSpPr>
          <p:nvPr/>
        </p:nvSpPr>
        <p:spPr bwMode="auto">
          <a:xfrm>
            <a:off x="4086474" y="5122775"/>
            <a:ext cx="1224000" cy="246221"/>
          </a:xfrm>
          <a:prstGeom prst="rect">
            <a:avLst/>
          </a:prstGeom>
          <a:gradFill>
            <a:gsLst>
              <a:gs pos="0">
                <a:schemeClr val="bg2"/>
              </a:gs>
              <a:gs pos="50000">
                <a:srgbClr val="F3F2F2"/>
              </a:gs>
              <a:gs pos="100000">
                <a:srgbClr val="D0C8C8"/>
              </a:gs>
            </a:gsLst>
            <a:lin ang="5400000" scaled="1"/>
          </a:gradFill>
          <a:ln w="12700" algn="ctr">
            <a:solidFill>
              <a:srgbClr val="002060"/>
            </a:solidFill>
            <a:miter lim="800000"/>
            <a:headEnd/>
            <a:tailEnd/>
          </a:ln>
          <a:effectLst/>
        </p:spPr>
        <p:txBody>
          <a:bodyPr wrap="square">
            <a:spAutoFit/>
          </a:bodyPr>
          <a:lstStyle/>
          <a:p>
            <a:pPr algn="ctr"/>
            <a:r>
              <a:rPr lang="en-US" sz="1000" b="1" dirty="0">
                <a:solidFill>
                  <a:srgbClr val="0070C0"/>
                </a:solidFill>
                <a:latin typeface="Helvetica" pitchFamily="34" charset="0"/>
                <a:sym typeface="Symbol" pitchFamily="18" charset="2"/>
              </a:rPr>
              <a:t>FA Desaturation</a:t>
            </a:r>
          </a:p>
        </p:txBody>
      </p:sp>
      <p:sp>
        <p:nvSpPr>
          <p:cNvPr id="51" name="Freeform 30382"/>
          <p:cNvSpPr>
            <a:spLocks/>
          </p:cNvSpPr>
          <p:nvPr/>
        </p:nvSpPr>
        <p:spPr bwMode="auto">
          <a:xfrm rot="8767395">
            <a:off x="3430340" y="5573032"/>
            <a:ext cx="988894" cy="276325"/>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52" name="Freeform 30382"/>
          <p:cNvSpPr>
            <a:spLocks/>
          </p:cNvSpPr>
          <p:nvPr/>
        </p:nvSpPr>
        <p:spPr bwMode="auto">
          <a:xfrm rot="2794216">
            <a:off x="4269087" y="3184750"/>
            <a:ext cx="641598" cy="127139"/>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cxnSp>
        <p:nvCxnSpPr>
          <p:cNvPr id="53" name="Straight Arrow Connector 145"/>
          <p:cNvCxnSpPr/>
          <p:nvPr/>
        </p:nvCxnSpPr>
        <p:spPr>
          <a:xfrm rot="16200000" flipV="1">
            <a:off x="2704652" y="4121203"/>
            <a:ext cx="576064" cy="5144"/>
          </a:xfrm>
          <a:prstGeom prst="straightConnector1">
            <a:avLst/>
          </a:prstGeom>
          <a:ln w="19050">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54" name="Text Box 30060"/>
          <p:cNvSpPr txBox="1">
            <a:spLocks noChangeArrowheads="1"/>
          </p:cNvSpPr>
          <p:nvPr/>
        </p:nvSpPr>
        <p:spPr bwMode="auto">
          <a:xfrm>
            <a:off x="2998171" y="4123775"/>
            <a:ext cx="718465" cy="246221"/>
          </a:xfrm>
          <a:prstGeom prst="rect">
            <a:avLst/>
          </a:prstGeom>
          <a:noFill/>
          <a:ln w="38100" algn="ctr">
            <a:noFill/>
            <a:miter lim="800000"/>
            <a:headEnd/>
            <a:tailEnd/>
          </a:ln>
          <a:effectLst/>
        </p:spPr>
        <p:txBody>
          <a:bodyPr wrap="none">
            <a:spAutoFit/>
          </a:bodyPr>
          <a:lstStyle/>
          <a:p>
            <a:pPr algn="ctr"/>
            <a:r>
              <a:rPr lang="en-US" sz="1000" dirty="0" err="1">
                <a:latin typeface="Helvetica" pitchFamily="34" charset="0"/>
                <a:cs typeface="Arial" charset="0"/>
              </a:rPr>
              <a:t>Acyl-CoA</a:t>
            </a:r>
            <a:endParaRPr lang="en-US" sz="1000" dirty="0">
              <a:latin typeface="Helvetica" pitchFamily="34" charset="0"/>
              <a:cs typeface="Arial" charset="0"/>
            </a:endParaRPr>
          </a:p>
        </p:txBody>
      </p:sp>
      <p:cxnSp>
        <p:nvCxnSpPr>
          <p:cNvPr id="55" name="Straight Arrow Connector 147"/>
          <p:cNvCxnSpPr/>
          <p:nvPr/>
        </p:nvCxnSpPr>
        <p:spPr>
          <a:xfrm rot="5400000" flipH="1" flipV="1">
            <a:off x="2636896" y="2100727"/>
            <a:ext cx="720080" cy="136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148"/>
          <p:cNvCxnSpPr/>
          <p:nvPr/>
        </p:nvCxnSpPr>
        <p:spPr>
          <a:xfrm rot="5400000" flipH="1" flipV="1">
            <a:off x="2557270" y="3115663"/>
            <a:ext cx="864890" cy="794"/>
          </a:xfrm>
          <a:prstGeom prst="straightConnector1">
            <a:avLst/>
          </a:prstGeom>
          <a:ln w="19050">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57" name="Text Box 30811"/>
          <p:cNvSpPr txBox="1">
            <a:spLocks noChangeArrowheads="1"/>
          </p:cNvSpPr>
          <p:nvPr/>
        </p:nvSpPr>
        <p:spPr bwMode="auto">
          <a:xfrm>
            <a:off x="1837984" y="2136126"/>
            <a:ext cx="348173" cy="276999"/>
          </a:xfrm>
          <a:prstGeom prst="rect">
            <a:avLst/>
          </a:prstGeom>
          <a:noFill/>
          <a:ln w="38100" algn="ctr">
            <a:noFill/>
            <a:miter lim="800000"/>
            <a:headEnd/>
            <a:tailEnd/>
          </a:ln>
          <a:effectLst/>
        </p:spPr>
        <p:txBody>
          <a:bodyPr wrap="none">
            <a:spAutoFit/>
          </a:bodyPr>
          <a:lstStyle/>
          <a:p>
            <a:pPr algn="ctr"/>
            <a:r>
              <a:rPr lang="en-GB" sz="1200" b="1" dirty="0"/>
              <a:t>PC</a:t>
            </a:r>
            <a:endParaRPr lang="en-US" sz="1200" b="1" dirty="0">
              <a:cs typeface="Arial" charset="0"/>
            </a:endParaRPr>
          </a:p>
        </p:txBody>
      </p:sp>
      <p:sp>
        <p:nvSpPr>
          <p:cNvPr id="58" name="Text Box 30811"/>
          <p:cNvSpPr txBox="1">
            <a:spLocks noChangeArrowheads="1"/>
          </p:cNvSpPr>
          <p:nvPr/>
        </p:nvSpPr>
        <p:spPr bwMode="auto">
          <a:xfrm>
            <a:off x="1837984" y="2784198"/>
            <a:ext cx="341761" cy="276999"/>
          </a:xfrm>
          <a:prstGeom prst="rect">
            <a:avLst/>
          </a:prstGeom>
          <a:noFill/>
          <a:ln w="38100" algn="ctr">
            <a:noFill/>
            <a:miter lim="800000"/>
            <a:headEnd/>
            <a:tailEnd/>
          </a:ln>
          <a:effectLst/>
        </p:spPr>
        <p:txBody>
          <a:bodyPr wrap="none">
            <a:spAutoFit/>
          </a:bodyPr>
          <a:lstStyle/>
          <a:p>
            <a:pPr algn="ctr"/>
            <a:r>
              <a:rPr lang="en-GB" sz="1200" b="1" dirty="0"/>
              <a:t>PE</a:t>
            </a:r>
            <a:endParaRPr lang="en-US" sz="1200" b="1" dirty="0">
              <a:cs typeface="Arial" charset="0"/>
            </a:endParaRPr>
          </a:p>
        </p:txBody>
      </p:sp>
      <p:sp>
        <p:nvSpPr>
          <p:cNvPr id="59" name="Freeform 30382"/>
          <p:cNvSpPr>
            <a:spLocks/>
          </p:cNvSpPr>
          <p:nvPr/>
        </p:nvSpPr>
        <p:spPr bwMode="auto">
          <a:xfrm rot="12786289" flipV="1">
            <a:off x="2130735" y="3476187"/>
            <a:ext cx="405707" cy="120052"/>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chemeClr val="tx1"/>
            </a:solidFill>
            <a:prstDash val="sysDash"/>
            <a:round/>
            <a:headEnd type="none" w="med" len="med"/>
            <a:tailEnd type="triangle" w="med" len="med"/>
          </a:ln>
          <a:effectLst/>
        </p:spPr>
        <p:txBody>
          <a:bodyPr wrap="none"/>
          <a:lstStyle/>
          <a:p>
            <a:endParaRPr lang="sv-SE"/>
          </a:p>
        </p:txBody>
      </p:sp>
      <p:sp>
        <p:nvSpPr>
          <p:cNvPr id="60" name="Text Box 30811"/>
          <p:cNvSpPr txBox="1">
            <a:spLocks noChangeArrowheads="1"/>
          </p:cNvSpPr>
          <p:nvPr/>
        </p:nvSpPr>
        <p:spPr bwMode="auto">
          <a:xfrm>
            <a:off x="1837984" y="3331687"/>
            <a:ext cx="308098" cy="276999"/>
          </a:xfrm>
          <a:prstGeom prst="rect">
            <a:avLst/>
          </a:prstGeom>
          <a:noFill/>
          <a:ln w="38100" algn="ctr">
            <a:noFill/>
            <a:miter lim="800000"/>
            <a:headEnd/>
            <a:tailEnd/>
          </a:ln>
          <a:effectLst/>
        </p:spPr>
        <p:txBody>
          <a:bodyPr wrap="none">
            <a:spAutoFit/>
          </a:bodyPr>
          <a:lstStyle/>
          <a:p>
            <a:pPr algn="ctr"/>
            <a:r>
              <a:rPr lang="en-GB" sz="1200" b="1" dirty="0"/>
              <a:t>PI</a:t>
            </a:r>
            <a:endParaRPr lang="en-US" sz="1200" b="1" dirty="0">
              <a:cs typeface="Arial" charset="0"/>
            </a:endParaRPr>
          </a:p>
        </p:txBody>
      </p:sp>
      <p:grpSp>
        <p:nvGrpSpPr>
          <p:cNvPr id="61" name="Group 155"/>
          <p:cNvGrpSpPr/>
          <p:nvPr/>
        </p:nvGrpSpPr>
        <p:grpSpPr>
          <a:xfrm>
            <a:off x="1261126" y="1603495"/>
            <a:ext cx="1512962" cy="2377058"/>
            <a:chOff x="1690886" y="2132856"/>
            <a:chExt cx="1656978" cy="2377058"/>
          </a:xfrm>
        </p:grpSpPr>
        <p:cxnSp>
          <p:nvCxnSpPr>
            <p:cNvPr id="62" name="Straight Arrow Connector 156"/>
            <p:cNvCxnSpPr/>
            <p:nvPr/>
          </p:nvCxnSpPr>
          <p:spPr>
            <a:xfrm rot="5400000">
              <a:off x="502754" y="3320988"/>
              <a:ext cx="2377058" cy="794"/>
            </a:xfrm>
            <a:prstGeom prst="straightConnector1">
              <a:avLst/>
            </a:prstGeom>
            <a:ln w="19050">
              <a:solidFill>
                <a:srgbClr val="A5002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157"/>
            <p:cNvCxnSpPr/>
            <p:nvPr/>
          </p:nvCxnSpPr>
          <p:spPr>
            <a:xfrm>
              <a:off x="1691680" y="2132856"/>
              <a:ext cx="1656184"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grpSp>
      <p:sp>
        <p:nvSpPr>
          <p:cNvPr id="64" name="Freeform 30382"/>
          <p:cNvSpPr>
            <a:spLocks/>
          </p:cNvSpPr>
          <p:nvPr/>
        </p:nvSpPr>
        <p:spPr bwMode="auto">
          <a:xfrm rot="12900000" flipV="1">
            <a:off x="2131478" y="2287796"/>
            <a:ext cx="720000" cy="229097"/>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65" name="Freeform 30382"/>
          <p:cNvSpPr>
            <a:spLocks/>
          </p:cNvSpPr>
          <p:nvPr/>
        </p:nvSpPr>
        <p:spPr bwMode="auto">
          <a:xfrm rot="8789086">
            <a:off x="2129771" y="2702012"/>
            <a:ext cx="720000" cy="230400"/>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66" name="Freeform 30386"/>
          <p:cNvSpPr>
            <a:spLocks/>
          </p:cNvSpPr>
          <p:nvPr/>
        </p:nvSpPr>
        <p:spPr bwMode="auto">
          <a:xfrm rot="19200000">
            <a:off x="3027705" y="3821596"/>
            <a:ext cx="108521"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A50021"/>
            </a:solidFill>
            <a:prstDash val="solid"/>
            <a:round/>
            <a:headEnd type="none" w="med" len="med"/>
            <a:tailEnd type="triangle" w="med" len="med"/>
          </a:ln>
          <a:effectLst/>
        </p:spPr>
        <p:txBody>
          <a:bodyPr wrap="none"/>
          <a:lstStyle/>
          <a:p>
            <a:endParaRPr lang="sv-SE"/>
          </a:p>
        </p:txBody>
      </p:sp>
      <p:sp>
        <p:nvSpPr>
          <p:cNvPr id="67" name="Text Box 30060"/>
          <p:cNvSpPr txBox="1">
            <a:spLocks noChangeArrowheads="1"/>
          </p:cNvSpPr>
          <p:nvPr/>
        </p:nvSpPr>
        <p:spPr bwMode="auto">
          <a:xfrm>
            <a:off x="3005286" y="2030876"/>
            <a:ext cx="718465" cy="246221"/>
          </a:xfrm>
          <a:prstGeom prst="rect">
            <a:avLst/>
          </a:prstGeom>
          <a:noFill/>
          <a:ln w="38100" algn="ctr">
            <a:noFill/>
            <a:miter lim="800000"/>
            <a:headEnd/>
            <a:tailEnd/>
          </a:ln>
          <a:effectLst/>
        </p:spPr>
        <p:txBody>
          <a:bodyPr wrap="none">
            <a:spAutoFit/>
          </a:bodyPr>
          <a:lstStyle/>
          <a:p>
            <a:pPr algn="ctr"/>
            <a:r>
              <a:rPr lang="en-US" sz="1000" dirty="0" err="1">
                <a:latin typeface="Helvetica" pitchFamily="34" charset="0"/>
                <a:cs typeface="Arial" charset="0"/>
              </a:rPr>
              <a:t>Acyl-CoA</a:t>
            </a:r>
            <a:endParaRPr lang="en-US" sz="1000" dirty="0">
              <a:latin typeface="Helvetica" pitchFamily="34" charset="0"/>
              <a:cs typeface="Arial" charset="0"/>
            </a:endParaRPr>
          </a:p>
        </p:txBody>
      </p:sp>
      <p:sp>
        <p:nvSpPr>
          <p:cNvPr id="68" name="Freeform 30386"/>
          <p:cNvSpPr>
            <a:spLocks/>
          </p:cNvSpPr>
          <p:nvPr/>
        </p:nvSpPr>
        <p:spPr bwMode="auto">
          <a:xfrm rot="19200000">
            <a:off x="3040106" y="1733364"/>
            <a:ext cx="108521"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69" name="Freeform 30382"/>
          <p:cNvSpPr>
            <a:spLocks/>
          </p:cNvSpPr>
          <p:nvPr/>
        </p:nvSpPr>
        <p:spPr bwMode="auto">
          <a:xfrm rot="8487709">
            <a:off x="2135633" y="2102494"/>
            <a:ext cx="519113" cy="193673"/>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70" name="Freeform 30382"/>
          <p:cNvSpPr>
            <a:spLocks/>
          </p:cNvSpPr>
          <p:nvPr/>
        </p:nvSpPr>
        <p:spPr bwMode="auto">
          <a:xfrm rot="12896053" flipV="1">
            <a:off x="2126658" y="2925382"/>
            <a:ext cx="519113" cy="160471"/>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71" name="Text Box 30060"/>
          <p:cNvSpPr txBox="1">
            <a:spLocks noChangeArrowheads="1"/>
          </p:cNvSpPr>
          <p:nvPr/>
        </p:nvSpPr>
        <p:spPr bwMode="auto">
          <a:xfrm>
            <a:off x="2187044" y="1803342"/>
            <a:ext cx="832279" cy="230832"/>
          </a:xfrm>
          <a:prstGeom prst="rect">
            <a:avLst/>
          </a:prstGeom>
          <a:noFill/>
          <a:ln w="38100" algn="ctr">
            <a:noFill/>
            <a:miter lim="800000"/>
            <a:headEnd/>
            <a:tailEnd/>
          </a:ln>
          <a:effectLst/>
        </p:spPr>
        <p:txBody>
          <a:bodyPr wrap="none">
            <a:spAutoFit/>
          </a:bodyPr>
          <a:lstStyle/>
          <a:p>
            <a:pPr algn="ctr"/>
            <a:r>
              <a:rPr lang="en-US" sz="900" dirty="0">
                <a:latin typeface="Helvetica" pitchFamily="34" charset="0"/>
                <a:cs typeface="Arial" charset="0"/>
              </a:rPr>
              <a:t>CDP-</a:t>
            </a:r>
            <a:r>
              <a:rPr lang="en-US" sz="900" dirty="0" err="1">
                <a:latin typeface="Helvetica" pitchFamily="34" charset="0"/>
                <a:cs typeface="Arial" charset="0"/>
              </a:rPr>
              <a:t>choline</a:t>
            </a:r>
            <a:endParaRPr lang="en-US" sz="900" dirty="0">
              <a:latin typeface="Helvetica" pitchFamily="34" charset="0"/>
              <a:cs typeface="Arial" charset="0"/>
            </a:endParaRPr>
          </a:p>
        </p:txBody>
      </p:sp>
      <p:sp>
        <p:nvSpPr>
          <p:cNvPr id="72" name="Text Box 30060"/>
          <p:cNvSpPr txBox="1">
            <a:spLocks noChangeArrowheads="1"/>
          </p:cNvSpPr>
          <p:nvPr/>
        </p:nvSpPr>
        <p:spPr bwMode="auto">
          <a:xfrm>
            <a:off x="1853865" y="3106732"/>
            <a:ext cx="1159292" cy="230832"/>
          </a:xfrm>
          <a:prstGeom prst="rect">
            <a:avLst/>
          </a:prstGeom>
          <a:noFill/>
          <a:ln w="38100" algn="ctr">
            <a:noFill/>
            <a:miter lim="800000"/>
            <a:headEnd/>
            <a:tailEnd/>
          </a:ln>
          <a:effectLst/>
        </p:spPr>
        <p:txBody>
          <a:bodyPr wrap="none">
            <a:spAutoFit/>
          </a:bodyPr>
          <a:lstStyle/>
          <a:p>
            <a:pPr algn="ctr"/>
            <a:r>
              <a:rPr lang="en-US" sz="900" dirty="0">
                <a:latin typeface="Helvetica" pitchFamily="34" charset="0"/>
                <a:cs typeface="Arial" charset="0"/>
              </a:rPr>
              <a:t>CDP-ethanolamine</a:t>
            </a:r>
          </a:p>
        </p:txBody>
      </p:sp>
      <p:cxnSp>
        <p:nvCxnSpPr>
          <p:cNvPr id="73" name="Straight Connector 167"/>
          <p:cNvCxnSpPr/>
          <p:nvPr/>
        </p:nvCxnSpPr>
        <p:spPr>
          <a:xfrm>
            <a:off x="1261920" y="2278857"/>
            <a:ext cx="5760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168"/>
          <p:cNvCxnSpPr/>
          <p:nvPr/>
        </p:nvCxnSpPr>
        <p:spPr>
          <a:xfrm>
            <a:off x="1261920" y="2923929"/>
            <a:ext cx="5760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169"/>
          <p:cNvCxnSpPr/>
          <p:nvPr/>
        </p:nvCxnSpPr>
        <p:spPr>
          <a:xfrm>
            <a:off x="1261920" y="3474115"/>
            <a:ext cx="5760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6" name="Group 170"/>
          <p:cNvGrpSpPr/>
          <p:nvPr/>
        </p:nvGrpSpPr>
        <p:grpSpPr>
          <a:xfrm>
            <a:off x="3040106" y="1464083"/>
            <a:ext cx="1449268" cy="3664699"/>
            <a:chOff x="3469866" y="1993444"/>
            <a:chExt cx="1449268" cy="3664699"/>
          </a:xfrm>
        </p:grpSpPr>
        <p:cxnSp>
          <p:nvCxnSpPr>
            <p:cNvPr id="77" name="Straight Connector 171"/>
            <p:cNvCxnSpPr/>
            <p:nvPr/>
          </p:nvCxnSpPr>
          <p:spPr>
            <a:xfrm rot="5400000">
              <a:off x="2328322" y="3792850"/>
              <a:ext cx="3600400"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78" name="Straight Connector 172"/>
            <p:cNvCxnSpPr/>
            <p:nvPr/>
          </p:nvCxnSpPr>
          <p:spPr>
            <a:xfrm>
              <a:off x="4127046" y="2000270"/>
              <a:ext cx="792088"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sp>
          <p:nvSpPr>
            <p:cNvPr id="79" name="Freeform 30386"/>
            <p:cNvSpPr>
              <a:spLocks/>
            </p:cNvSpPr>
            <p:nvPr/>
          </p:nvSpPr>
          <p:spPr bwMode="auto">
            <a:xfrm rot="19200000">
              <a:off x="3469866" y="5239043"/>
              <a:ext cx="108521"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A50021"/>
              </a:solidFill>
              <a:prstDash val="solid"/>
              <a:round/>
              <a:headEnd type="none" w="med" len="med"/>
              <a:tailEnd type="triangle" w="med" len="med"/>
            </a:ln>
            <a:effectLst/>
          </p:spPr>
          <p:txBody>
            <a:bodyPr wrap="none"/>
            <a:lstStyle/>
            <a:p>
              <a:endParaRPr lang="sv-SE"/>
            </a:p>
          </p:txBody>
        </p:sp>
        <p:cxnSp>
          <p:nvCxnSpPr>
            <p:cNvPr id="80" name="Straight Connector 174"/>
            <p:cNvCxnSpPr/>
            <p:nvPr/>
          </p:nvCxnSpPr>
          <p:spPr>
            <a:xfrm>
              <a:off x="3686646" y="5582090"/>
              <a:ext cx="432048"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grpSp>
      <p:sp>
        <p:nvSpPr>
          <p:cNvPr id="81" name="Freeform 30382"/>
          <p:cNvSpPr>
            <a:spLocks/>
          </p:cNvSpPr>
          <p:nvPr/>
        </p:nvSpPr>
        <p:spPr bwMode="auto">
          <a:xfrm rot="12786289" flipV="1">
            <a:off x="1638647" y="2623819"/>
            <a:ext cx="405707" cy="120052"/>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chemeClr val="tx1"/>
            </a:solidFill>
            <a:prstDash val="sysDash"/>
            <a:round/>
            <a:headEnd type="none" w="med" len="med"/>
            <a:tailEnd type="triangle" w="med" len="med"/>
          </a:ln>
          <a:effectLst/>
        </p:spPr>
        <p:txBody>
          <a:bodyPr wrap="none"/>
          <a:lstStyle/>
          <a:p>
            <a:endParaRPr lang="sv-SE"/>
          </a:p>
        </p:txBody>
      </p:sp>
      <p:sp>
        <p:nvSpPr>
          <p:cNvPr id="82" name="Freeform 30382"/>
          <p:cNvSpPr>
            <a:spLocks/>
          </p:cNvSpPr>
          <p:nvPr/>
        </p:nvSpPr>
        <p:spPr bwMode="auto">
          <a:xfrm rot="8285200">
            <a:off x="1626977" y="2457972"/>
            <a:ext cx="455675" cy="139151"/>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chemeClr val="tx1"/>
            </a:solidFill>
            <a:prstDash val="sysDash"/>
            <a:round/>
            <a:headEnd type="none" w="med" len="med"/>
            <a:tailEnd type="triangle" w="med" len="med"/>
          </a:ln>
          <a:effectLst/>
        </p:spPr>
        <p:txBody>
          <a:bodyPr wrap="none"/>
          <a:lstStyle/>
          <a:p>
            <a:endParaRPr lang="sv-SE"/>
          </a:p>
        </p:txBody>
      </p:sp>
      <p:sp>
        <p:nvSpPr>
          <p:cNvPr id="83" name="Text Box 30811"/>
          <p:cNvSpPr txBox="1">
            <a:spLocks noChangeArrowheads="1"/>
          </p:cNvSpPr>
          <p:nvPr/>
        </p:nvSpPr>
        <p:spPr bwMode="auto">
          <a:xfrm>
            <a:off x="1372024" y="2482660"/>
            <a:ext cx="338554" cy="276999"/>
          </a:xfrm>
          <a:prstGeom prst="rect">
            <a:avLst/>
          </a:prstGeom>
          <a:noFill/>
          <a:ln w="38100" algn="ctr">
            <a:noFill/>
            <a:miter lim="800000"/>
            <a:headEnd/>
            <a:tailEnd/>
          </a:ln>
          <a:effectLst/>
        </p:spPr>
        <p:txBody>
          <a:bodyPr wrap="none">
            <a:spAutoFit/>
          </a:bodyPr>
          <a:lstStyle/>
          <a:p>
            <a:pPr algn="ctr"/>
            <a:r>
              <a:rPr lang="en-GB" sz="1200" b="1" dirty="0"/>
              <a:t>PS</a:t>
            </a:r>
            <a:endParaRPr lang="en-US" sz="1200" b="1" dirty="0">
              <a:cs typeface="Arial" charset="0"/>
            </a:endParaRPr>
          </a:p>
        </p:txBody>
      </p:sp>
      <p:cxnSp>
        <p:nvCxnSpPr>
          <p:cNvPr id="84" name="Straight Connector 178"/>
          <p:cNvCxnSpPr/>
          <p:nvPr/>
        </p:nvCxnSpPr>
        <p:spPr>
          <a:xfrm>
            <a:off x="1261920" y="2611607"/>
            <a:ext cx="180000"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180"/>
          <p:cNvCxnSpPr/>
          <p:nvPr/>
        </p:nvCxnSpPr>
        <p:spPr>
          <a:xfrm rot="5400000" flipH="1" flipV="1">
            <a:off x="5814341" y="5346214"/>
            <a:ext cx="864000" cy="794"/>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196"/>
          <p:cNvSpPr/>
          <p:nvPr/>
        </p:nvSpPr>
        <p:spPr>
          <a:xfrm>
            <a:off x="7038032" y="5751510"/>
            <a:ext cx="1188000" cy="216000"/>
          </a:xfrm>
          <a:prstGeom prst="roundRect">
            <a:avLst/>
          </a:prstGeom>
          <a:solidFill>
            <a:schemeClr val="bg1"/>
          </a:solidFill>
          <a:ln w="12700">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200" b="1" dirty="0">
                <a:latin typeface="Helvetica" pitchFamily="34" charset="0"/>
              </a:rPr>
              <a:t>Mitochondria</a:t>
            </a:r>
            <a:r>
              <a:rPr lang="en-GB" sz="1200" dirty="0">
                <a:latin typeface="Helvetica" pitchFamily="34" charset="0"/>
              </a:rPr>
              <a:t> </a:t>
            </a:r>
            <a:endParaRPr lang="sv-SE" sz="1200" b="1" dirty="0">
              <a:solidFill>
                <a:schemeClr val="tx1"/>
              </a:solidFill>
              <a:latin typeface="Helvetica" pitchFamily="34" charset="0"/>
            </a:endParaRPr>
          </a:p>
        </p:txBody>
      </p:sp>
      <p:sp>
        <p:nvSpPr>
          <p:cNvPr id="87" name="Rounded Rectangle 218"/>
          <p:cNvSpPr/>
          <p:nvPr/>
        </p:nvSpPr>
        <p:spPr>
          <a:xfrm>
            <a:off x="917352" y="897520"/>
            <a:ext cx="1008000" cy="216000"/>
          </a:xfrm>
          <a:prstGeom prst="roundRect">
            <a:avLst/>
          </a:prstGeom>
          <a:solidFill>
            <a:schemeClr val="bg1"/>
          </a:solidFill>
          <a:ln w="12700">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200" b="1" dirty="0">
                <a:latin typeface="Helvetica" pitchFamily="34" charset="0"/>
              </a:rPr>
              <a:t>Cytoplasm</a:t>
            </a:r>
            <a:r>
              <a:rPr lang="en-GB" sz="1200" dirty="0">
                <a:latin typeface="Helvetica" pitchFamily="34" charset="0"/>
              </a:rPr>
              <a:t> </a:t>
            </a:r>
            <a:endParaRPr lang="sv-SE" sz="1200" b="1" dirty="0">
              <a:solidFill>
                <a:schemeClr val="tx1"/>
              </a:solidFill>
              <a:latin typeface="Helvetica" pitchFamily="34" charset="0"/>
            </a:endParaRPr>
          </a:p>
        </p:txBody>
      </p:sp>
      <p:cxnSp>
        <p:nvCxnSpPr>
          <p:cNvPr id="88" name="Straight Arrow Connector 87"/>
          <p:cNvCxnSpPr/>
          <p:nvPr/>
        </p:nvCxnSpPr>
        <p:spPr>
          <a:xfrm rot="5400000">
            <a:off x="6641712" y="3272948"/>
            <a:ext cx="2700000" cy="1588"/>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Text Box 30143"/>
          <p:cNvSpPr txBox="1">
            <a:spLocks noChangeArrowheads="1"/>
          </p:cNvSpPr>
          <p:nvPr/>
        </p:nvSpPr>
        <p:spPr bwMode="auto">
          <a:xfrm>
            <a:off x="7508404" y="4599381"/>
            <a:ext cx="688009" cy="246221"/>
          </a:xfrm>
          <a:prstGeom prst="rect">
            <a:avLst/>
          </a:prstGeom>
          <a:noFill/>
          <a:ln w="9525" algn="ctr">
            <a:noFill/>
            <a:miter lim="800000"/>
            <a:headEnd/>
            <a:tailEnd/>
          </a:ln>
          <a:effectLst/>
        </p:spPr>
        <p:txBody>
          <a:bodyPr wrap="none">
            <a:spAutoFit/>
          </a:bodyPr>
          <a:lstStyle/>
          <a:p>
            <a:pPr algn="ctr"/>
            <a:r>
              <a:rPr lang="en-US" sz="1000" dirty="0" err="1">
                <a:latin typeface="Helvetica" pitchFamily="34" charset="0"/>
              </a:rPr>
              <a:t>Pyruvate</a:t>
            </a:r>
            <a:endParaRPr lang="en-US" sz="1000" dirty="0">
              <a:latin typeface="Helvetica" pitchFamily="34" charset="0"/>
            </a:endParaRPr>
          </a:p>
        </p:txBody>
      </p:sp>
      <p:sp>
        <p:nvSpPr>
          <p:cNvPr id="90" name="Oval 2786"/>
          <p:cNvSpPr>
            <a:spLocks noChangeArrowheads="1"/>
          </p:cNvSpPr>
          <p:nvPr/>
        </p:nvSpPr>
        <p:spPr bwMode="auto">
          <a:xfrm rot="-5400000">
            <a:off x="835168" y="4023270"/>
            <a:ext cx="864000" cy="864096"/>
          </a:xfrm>
          <a:prstGeom prst="ellipse">
            <a:avLst/>
          </a:prstGeom>
          <a:solidFill>
            <a:schemeClr val="accent2">
              <a:lumMod val="40000"/>
              <a:lumOff val="60000"/>
            </a:schemeClr>
          </a:solidFill>
          <a:ln>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eaVert" wrap="none" anchor="ctr"/>
          <a:lstStyle/>
          <a:p>
            <a:pPr algn="ctr"/>
            <a:r>
              <a:rPr lang="en-US" sz="1400" b="1" dirty="0">
                <a:solidFill>
                  <a:schemeClr val="tx1"/>
                </a:solidFill>
                <a:latin typeface="Helvetica" pitchFamily="34" charset="0"/>
              </a:rPr>
              <a:t>LDs</a:t>
            </a:r>
          </a:p>
        </p:txBody>
      </p:sp>
      <p:sp>
        <p:nvSpPr>
          <p:cNvPr id="91" name="Rectangle 90"/>
          <p:cNvSpPr/>
          <p:nvPr/>
        </p:nvSpPr>
        <p:spPr>
          <a:xfrm>
            <a:off x="2995512" y="5031430"/>
            <a:ext cx="704039" cy="246221"/>
          </a:xfrm>
          <a:prstGeom prst="rect">
            <a:avLst/>
          </a:prstGeom>
        </p:spPr>
        <p:txBody>
          <a:bodyPr wrap="none">
            <a:spAutoFit/>
          </a:bodyPr>
          <a:lstStyle/>
          <a:p>
            <a:r>
              <a:rPr lang="sv-SE" sz="1000" b="1" dirty="0">
                <a:solidFill>
                  <a:srgbClr val="FF0000"/>
                </a:solidFill>
                <a:latin typeface="Helvetica" pitchFamily="34" charset="0"/>
              </a:rPr>
              <a:t>AGPAT9</a:t>
            </a:r>
          </a:p>
        </p:txBody>
      </p:sp>
      <p:sp>
        <p:nvSpPr>
          <p:cNvPr id="92" name="Rectangle 91"/>
          <p:cNvSpPr/>
          <p:nvPr/>
        </p:nvSpPr>
        <p:spPr>
          <a:xfrm>
            <a:off x="2996059" y="3888827"/>
            <a:ext cx="627095" cy="246221"/>
          </a:xfrm>
          <a:prstGeom prst="rect">
            <a:avLst/>
          </a:prstGeom>
        </p:spPr>
        <p:txBody>
          <a:bodyPr wrap="none">
            <a:spAutoFit/>
          </a:bodyPr>
          <a:lstStyle/>
          <a:p>
            <a:r>
              <a:rPr lang="sv-SE" sz="1000" b="1" dirty="0">
                <a:solidFill>
                  <a:srgbClr val="FF0000"/>
                </a:solidFill>
                <a:latin typeface="Helvetica" pitchFamily="34" charset="0"/>
              </a:rPr>
              <a:t>ABHD5</a:t>
            </a:r>
          </a:p>
        </p:txBody>
      </p:sp>
      <p:sp>
        <p:nvSpPr>
          <p:cNvPr id="93" name="Rectangle 92"/>
          <p:cNvSpPr/>
          <p:nvPr/>
        </p:nvSpPr>
        <p:spPr>
          <a:xfrm>
            <a:off x="2995512" y="3015206"/>
            <a:ext cx="546945" cy="246221"/>
          </a:xfrm>
          <a:prstGeom prst="rect">
            <a:avLst/>
          </a:prstGeom>
        </p:spPr>
        <p:txBody>
          <a:bodyPr wrap="none">
            <a:spAutoFit/>
          </a:bodyPr>
          <a:lstStyle/>
          <a:p>
            <a:r>
              <a:rPr lang="sv-SE" sz="1000" b="1" dirty="0">
                <a:solidFill>
                  <a:srgbClr val="FF0000"/>
                </a:solidFill>
                <a:latin typeface="Helvetica" pitchFamily="34" charset="0"/>
              </a:rPr>
              <a:t>LPIN1</a:t>
            </a:r>
          </a:p>
        </p:txBody>
      </p:sp>
      <p:sp>
        <p:nvSpPr>
          <p:cNvPr id="94" name="Rectangle 93"/>
          <p:cNvSpPr/>
          <p:nvPr/>
        </p:nvSpPr>
        <p:spPr>
          <a:xfrm>
            <a:off x="2995512" y="1791070"/>
            <a:ext cx="619080" cy="246221"/>
          </a:xfrm>
          <a:prstGeom prst="rect">
            <a:avLst/>
          </a:prstGeom>
        </p:spPr>
        <p:txBody>
          <a:bodyPr wrap="none">
            <a:spAutoFit/>
          </a:bodyPr>
          <a:lstStyle/>
          <a:p>
            <a:r>
              <a:rPr lang="sv-SE" sz="1000" b="1" dirty="0">
                <a:solidFill>
                  <a:srgbClr val="FF0000"/>
                </a:solidFill>
                <a:latin typeface="Helvetica" pitchFamily="34" charset="0"/>
              </a:rPr>
              <a:t>DGAT2</a:t>
            </a:r>
          </a:p>
        </p:txBody>
      </p:sp>
      <p:sp>
        <p:nvSpPr>
          <p:cNvPr id="95" name="Rectangle 94"/>
          <p:cNvSpPr/>
          <p:nvPr/>
        </p:nvSpPr>
        <p:spPr>
          <a:xfrm>
            <a:off x="2023512" y="2693266"/>
            <a:ext cx="596638" cy="246221"/>
          </a:xfrm>
          <a:prstGeom prst="rect">
            <a:avLst/>
          </a:prstGeom>
        </p:spPr>
        <p:txBody>
          <a:bodyPr wrap="none">
            <a:spAutoFit/>
          </a:bodyPr>
          <a:lstStyle/>
          <a:p>
            <a:r>
              <a:rPr lang="sv-SE" sz="1000" b="1" dirty="0">
                <a:solidFill>
                  <a:srgbClr val="FF0000"/>
                </a:solidFill>
                <a:latin typeface="Helvetica" pitchFamily="34" charset="0"/>
              </a:rPr>
              <a:t>CEPT1</a:t>
            </a:r>
          </a:p>
        </p:txBody>
      </p:sp>
      <p:sp>
        <p:nvSpPr>
          <p:cNvPr id="96" name="Text Box 30141"/>
          <p:cNvSpPr txBox="1">
            <a:spLocks noChangeArrowheads="1"/>
          </p:cNvSpPr>
          <p:nvPr/>
        </p:nvSpPr>
        <p:spPr bwMode="auto">
          <a:xfrm>
            <a:off x="6097246" y="1330447"/>
            <a:ext cx="540533"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DHAP</a:t>
            </a:r>
          </a:p>
        </p:txBody>
      </p:sp>
      <p:cxnSp>
        <p:nvCxnSpPr>
          <p:cNvPr id="97" name="Straight Arrow Connector 139"/>
          <p:cNvCxnSpPr/>
          <p:nvPr/>
        </p:nvCxnSpPr>
        <p:spPr>
          <a:xfrm rot="10800000">
            <a:off x="5417712" y="1459605"/>
            <a:ext cx="684000" cy="1588"/>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flipH="1" flipV="1">
            <a:off x="5525864" y="998982"/>
            <a:ext cx="504057" cy="442326"/>
          </a:xfrm>
          <a:prstGeom prst="arc">
            <a:avLst>
              <a:gd name="adj1" fmla="val 11243102"/>
              <a:gd name="adj2" fmla="val 107747"/>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9" name="Rectangle 98"/>
          <p:cNvSpPr/>
          <p:nvPr/>
        </p:nvSpPr>
        <p:spPr>
          <a:xfrm>
            <a:off x="5781096" y="917656"/>
            <a:ext cx="583814" cy="400110"/>
          </a:xfrm>
          <a:prstGeom prst="rect">
            <a:avLst/>
          </a:prstGeom>
        </p:spPr>
        <p:txBody>
          <a:bodyPr wrap="none">
            <a:spAutoFit/>
          </a:bodyPr>
          <a:lstStyle/>
          <a:p>
            <a:r>
              <a:rPr lang="sv-SE" sz="1000" dirty="0">
                <a:latin typeface="Helvetica" pitchFamily="34" charset="0"/>
              </a:rPr>
              <a:t>NADH </a:t>
            </a:r>
          </a:p>
          <a:p>
            <a:pPr algn="ctr"/>
            <a:r>
              <a:rPr lang="sv-SE" sz="1000" dirty="0">
                <a:latin typeface="Helvetica" pitchFamily="34" charset="0"/>
              </a:rPr>
              <a:t>H+</a:t>
            </a:r>
          </a:p>
        </p:txBody>
      </p:sp>
      <p:sp>
        <p:nvSpPr>
          <p:cNvPr id="100" name="Rectangle 99"/>
          <p:cNvSpPr/>
          <p:nvPr/>
        </p:nvSpPr>
        <p:spPr>
          <a:xfrm>
            <a:off x="5184874" y="998982"/>
            <a:ext cx="530915" cy="246221"/>
          </a:xfrm>
          <a:prstGeom prst="rect">
            <a:avLst/>
          </a:prstGeom>
        </p:spPr>
        <p:txBody>
          <a:bodyPr wrap="none">
            <a:spAutoFit/>
          </a:bodyPr>
          <a:lstStyle/>
          <a:p>
            <a:r>
              <a:rPr lang="sv-SE" sz="1000" dirty="0">
                <a:latin typeface="Helvetica" pitchFamily="34" charset="0"/>
              </a:rPr>
              <a:t>NAD+</a:t>
            </a:r>
          </a:p>
        </p:txBody>
      </p:sp>
      <p:sp>
        <p:nvSpPr>
          <p:cNvPr id="101" name="Rectangle 100"/>
          <p:cNvSpPr/>
          <p:nvPr/>
        </p:nvSpPr>
        <p:spPr>
          <a:xfrm>
            <a:off x="5474156" y="1441916"/>
            <a:ext cx="619080" cy="246221"/>
          </a:xfrm>
          <a:prstGeom prst="rect">
            <a:avLst/>
          </a:prstGeom>
        </p:spPr>
        <p:txBody>
          <a:bodyPr wrap="none">
            <a:spAutoFit/>
          </a:bodyPr>
          <a:lstStyle/>
          <a:p>
            <a:r>
              <a:rPr lang="sv-SE" sz="1000" b="1" dirty="0">
                <a:solidFill>
                  <a:srgbClr val="FF0000"/>
                </a:solidFill>
                <a:latin typeface="Helvetica" pitchFamily="34" charset="0"/>
              </a:rPr>
              <a:t>GPD1L</a:t>
            </a:r>
          </a:p>
        </p:txBody>
      </p:sp>
      <p:sp>
        <p:nvSpPr>
          <p:cNvPr id="102" name="Rectangle 101"/>
          <p:cNvSpPr/>
          <p:nvPr/>
        </p:nvSpPr>
        <p:spPr>
          <a:xfrm>
            <a:off x="5731512" y="5058228"/>
            <a:ext cx="556563" cy="246221"/>
          </a:xfrm>
          <a:prstGeom prst="rect">
            <a:avLst/>
          </a:prstGeom>
        </p:spPr>
        <p:txBody>
          <a:bodyPr wrap="none">
            <a:spAutoFit/>
          </a:bodyPr>
          <a:lstStyle/>
          <a:p>
            <a:r>
              <a:rPr lang="sv-SE" sz="1000" b="1" dirty="0">
                <a:solidFill>
                  <a:srgbClr val="FF0000"/>
                </a:solidFill>
                <a:latin typeface="Helvetica" pitchFamily="34" charset="0"/>
              </a:rPr>
              <a:t>HADH</a:t>
            </a:r>
          </a:p>
        </p:txBody>
      </p:sp>
      <p:sp>
        <p:nvSpPr>
          <p:cNvPr id="103" name="Rectangle 102"/>
          <p:cNvSpPr/>
          <p:nvPr/>
        </p:nvSpPr>
        <p:spPr>
          <a:xfrm>
            <a:off x="2023512" y="2283979"/>
            <a:ext cx="596638" cy="246221"/>
          </a:xfrm>
          <a:prstGeom prst="rect">
            <a:avLst/>
          </a:prstGeom>
          <a:ln>
            <a:noFill/>
          </a:ln>
        </p:spPr>
        <p:txBody>
          <a:bodyPr wrap="none">
            <a:spAutoFit/>
          </a:bodyPr>
          <a:lstStyle/>
          <a:p>
            <a:r>
              <a:rPr lang="sv-SE" sz="1000" b="1" dirty="0">
                <a:solidFill>
                  <a:srgbClr val="FF0000"/>
                </a:solidFill>
                <a:latin typeface="Helvetica" pitchFamily="34" charset="0"/>
              </a:rPr>
              <a:t>CEPT1</a:t>
            </a:r>
          </a:p>
        </p:txBody>
      </p:sp>
      <p:sp>
        <p:nvSpPr>
          <p:cNvPr id="104" name="Rectangle 103"/>
          <p:cNvSpPr/>
          <p:nvPr/>
        </p:nvSpPr>
        <p:spPr>
          <a:xfrm>
            <a:off x="729903" y="3591270"/>
            <a:ext cx="583814" cy="246221"/>
          </a:xfrm>
          <a:prstGeom prst="rect">
            <a:avLst/>
          </a:prstGeom>
        </p:spPr>
        <p:txBody>
          <a:bodyPr wrap="none">
            <a:spAutoFit/>
          </a:bodyPr>
          <a:lstStyle/>
          <a:p>
            <a:r>
              <a:rPr lang="sv-SE" sz="1000" b="1" dirty="0">
                <a:solidFill>
                  <a:srgbClr val="FF0000"/>
                </a:solidFill>
                <a:latin typeface="Helvetica" pitchFamily="34" charset="0"/>
              </a:rPr>
              <a:t>CIDEA</a:t>
            </a:r>
          </a:p>
        </p:txBody>
      </p:sp>
      <p:cxnSp>
        <p:nvCxnSpPr>
          <p:cNvPr id="105" name="Straight Arrow Connector 110"/>
          <p:cNvCxnSpPr/>
          <p:nvPr/>
        </p:nvCxnSpPr>
        <p:spPr>
          <a:xfrm>
            <a:off x="1349712" y="5922228"/>
            <a:ext cx="1260000" cy="3305"/>
          </a:xfrm>
          <a:prstGeom prst="straightConnector1">
            <a:avLst/>
          </a:prstGeom>
          <a:ln w="28575">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106" name="Text Box 26737"/>
          <p:cNvSpPr txBox="1">
            <a:spLocks noChangeArrowheads="1"/>
          </p:cNvSpPr>
          <p:nvPr/>
        </p:nvSpPr>
        <p:spPr bwMode="auto">
          <a:xfrm>
            <a:off x="984172" y="5784723"/>
            <a:ext cx="365228" cy="307777"/>
          </a:xfrm>
          <a:prstGeom prst="rect">
            <a:avLst/>
          </a:prstGeom>
          <a:noFill/>
          <a:ln w="38100" algn="ctr">
            <a:noFill/>
            <a:miter lim="800000"/>
            <a:headEnd/>
            <a:tailEnd/>
          </a:ln>
          <a:effectLst/>
        </p:spPr>
        <p:txBody>
          <a:bodyPr wrap="none">
            <a:spAutoFit/>
          </a:bodyPr>
          <a:lstStyle/>
          <a:p>
            <a:pPr algn="ctr"/>
            <a:r>
              <a:rPr lang="en-US" sz="1400" b="1" dirty="0">
                <a:cs typeface="Arial" charset="0"/>
              </a:rPr>
              <a:t>FA</a:t>
            </a:r>
          </a:p>
        </p:txBody>
      </p:sp>
      <p:sp>
        <p:nvSpPr>
          <p:cNvPr id="107" name="Freeform 31424"/>
          <p:cNvSpPr>
            <a:spLocks/>
          </p:cNvSpPr>
          <p:nvPr/>
        </p:nvSpPr>
        <p:spPr bwMode="auto">
          <a:xfrm rot="3743868">
            <a:off x="6264699" y="5131867"/>
            <a:ext cx="622932" cy="117621"/>
          </a:xfrm>
          <a:custGeom>
            <a:avLst/>
            <a:gdLst/>
            <a:ahLst/>
            <a:cxnLst>
              <a:cxn ang="0">
                <a:pos x="618" y="23"/>
              </a:cxn>
              <a:cxn ang="0">
                <a:pos x="240" y="5"/>
              </a:cxn>
              <a:cxn ang="0">
                <a:pos x="0" y="53"/>
              </a:cxn>
            </a:cxnLst>
            <a:rect l="0" t="0" r="r" b="b"/>
            <a:pathLst>
              <a:path w="618" h="53">
                <a:moveTo>
                  <a:pt x="618" y="23"/>
                </a:moveTo>
                <a:cubicBezTo>
                  <a:pt x="480" y="11"/>
                  <a:pt x="343" y="0"/>
                  <a:pt x="240" y="5"/>
                </a:cubicBezTo>
                <a:cubicBezTo>
                  <a:pt x="137" y="10"/>
                  <a:pt x="68" y="31"/>
                  <a:pt x="0" y="53"/>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108" name="Rectangle 107"/>
          <p:cNvSpPr/>
          <p:nvPr/>
        </p:nvSpPr>
        <p:spPr>
          <a:xfrm>
            <a:off x="6595512" y="5058228"/>
            <a:ext cx="776175" cy="246221"/>
          </a:xfrm>
          <a:prstGeom prst="rect">
            <a:avLst/>
          </a:prstGeom>
        </p:spPr>
        <p:txBody>
          <a:bodyPr wrap="none">
            <a:spAutoFit/>
          </a:bodyPr>
          <a:lstStyle/>
          <a:p>
            <a:r>
              <a:rPr lang="sv-SE" sz="1000" b="1" dirty="0">
                <a:solidFill>
                  <a:srgbClr val="FF0000"/>
                </a:solidFill>
                <a:latin typeface="Helvetica" pitchFamily="34" charset="0"/>
              </a:rPr>
              <a:t>ALDH6A1</a:t>
            </a:r>
          </a:p>
        </p:txBody>
      </p:sp>
      <p:sp>
        <p:nvSpPr>
          <p:cNvPr id="109" name="Rectangle 108"/>
          <p:cNvSpPr/>
          <p:nvPr/>
        </p:nvSpPr>
        <p:spPr>
          <a:xfrm>
            <a:off x="6645192" y="1215006"/>
            <a:ext cx="641522" cy="246221"/>
          </a:xfrm>
          <a:prstGeom prst="rect">
            <a:avLst/>
          </a:prstGeom>
        </p:spPr>
        <p:txBody>
          <a:bodyPr wrap="none">
            <a:spAutoFit/>
          </a:bodyPr>
          <a:lstStyle/>
          <a:p>
            <a:r>
              <a:rPr lang="sv-SE" sz="1000" b="1" dirty="0">
                <a:solidFill>
                  <a:srgbClr val="FF0000"/>
                </a:solidFill>
                <a:latin typeface="Helvetica" pitchFamily="34" charset="0"/>
              </a:rPr>
              <a:t>ALDOC</a:t>
            </a:r>
          </a:p>
        </p:txBody>
      </p:sp>
      <p:sp>
        <p:nvSpPr>
          <p:cNvPr id="110" name="Rectangle 109"/>
          <p:cNvSpPr/>
          <p:nvPr/>
        </p:nvSpPr>
        <p:spPr>
          <a:xfrm>
            <a:off x="693705" y="5670228"/>
            <a:ext cx="511679" cy="246221"/>
          </a:xfrm>
          <a:prstGeom prst="rect">
            <a:avLst/>
          </a:prstGeom>
        </p:spPr>
        <p:txBody>
          <a:bodyPr wrap="none">
            <a:spAutoFit/>
          </a:bodyPr>
          <a:lstStyle/>
          <a:p>
            <a:r>
              <a:rPr lang="sv-SE" sz="1000" b="1" dirty="0">
                <a:solidFill>
                  <a:srgbClr val="FF0000"/>
                </a:solidFill>
                <a:latin typeface="Helvetica" pitchFamily="34" charset="0"/>
              </a:rPr>
              <a:t>CD36</a:t>
            </a:r>
          </a:p>
        </p:txBody>
      </p:sp>
      <p:sp>
        <p:nvSpPr>
          <p:cNvPr id="111" name="Rectangle 110"/>
          <p:cNvSpPr/>
          <p:nvPr/>
        </p:nvSpPr>
        <p:spPr>
          <a:xfrm>
            <a:off x="701328" y="5175446"/>
            <a:ext cx="527709" cy="246221"/>
          </a:xfrm>
          <a:prstGeom prst="rect">
            <a:avLst/>
          </a:prstGeom>
        </p:spPr>
        <p:txBody>
          <a:bodyPr wrap="none">
            <a:spAutoFit/>
          </a:bodyPr>
          <a:lstStyle/>
          <a:p>
            <a:r>
              <a:rPr lang="sv-SE" sz="1000" b="1" dirty="0">
                <a:solidFill>
                  <a:srgbClr val="FF0000"/>
                </a:solidFill>
                <a:latin typeface="Helvetica" pitchFamily="34" charset="0"/>
              </a:rPr>
              <a:t>LDLR</a:t>
            </a:r>
          </a:p>
        </p:txBody>
      </p:sp>
      <p:cxnSp>
        <p:nvCxnSpPr>
          <p:cNvPr id="112" name="Straight Arrow Connector 110"/>
          <p:cNvCxnSpPr/>
          <p:nvPr/>
        </p:nvCxnSpPr>
        <p:spPr>
          <a:xfrm>
            <a:off x="583512" y="5463478"/>
            <a:ext cx="432000" cy="33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43032" y="5190686"/>
            <a:ext cx="540000" cy="540000"/>
          </a:xfrm>
          <a:prstGeom prst="ellipse">
            <a:avLst/>
          </a:prstGeom>
          <a:solidFill>
            <a:schemeClr val="bg2">
              <a:lumMod val="7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800" b="1" dirty="0">
                <a:latin typeface="Helvetica" pitchFamily="34" charset="0"/>
              </a:rPr>
              <a:t>LDL</a:t>
            </a:r>
            <a:endParaRPr lang="en-US" sz="800" b="1" dirty="0">
              <a:latin typeface="Helvetica" pitchFamily="34" charset="0"/>
            </a:endParaRPr>
          </a:p>
        </p:txBody>
      </p:sp>
      <p:sp>
        <p:nvSpPr>
          <p:cNvPr id="114" name="Rectangle 113"/>
          <p:cNvSpPr/>
          <p:nvPr/>
        </p:nvSpPr>
        <p:spPr>
          <a:xfrm>
            <a:off x="1648480" y="5670228"/>
            <a:ext cx="745717" cy="246221"/>
          </a:xfrm>
          <a:prstGeom prst="rect">
            <a:avLst/>
          </a:prstGeom>
        </p:spPr>
        <p:txBody>
          <a:bodyPr wrap="none">
            <a:spAutoFit/>
          </a:bodyPr>
          <a:lstStyle/>
          <a:p>
            <a:r>
              <a:rPr lang="sv-SE" sz="1000" b="1" dirty="0">
                <a:solidFill>
                  <a:srgbClr val="FF0000"/>
                </a:solidFill>
                <a:latin typeface="Helvetica" pitchFamily="34" charset="0"/>
              </a:rPr>
              <a:t>SLC27A2</a:t>
            </a:r>
          </a:p>
        </p:txBody>
      </p:sp>
      <p:sp>
        <p:nvSpPr>
          <p:cNvPr id="115" name="Rectangle 114"/>
          <p:cNvSpPr/>
          <p:nvPr/>
        </p:nvSpPr>
        <p:spPr>
          <a:xfrm>
            <a:off x="3751512" y="5526228"/>
            <a:ext cx="455574" cy="246221"/>
          </a:xfrm>
          <a:prstGeom prst="rect">
            <a:avLst/>
          </a:prstGeom>
        </p:spPr>
        <p:txBody>
          <a:bodyPr wrap="none">
            <a:spAutoFit/>
          </a:bodyPr>
          <a:lstStyle/>
          <a:p>
            <a:r>
              <a:rPr lang="sv-SE" sz="1000" b="1" dirty="0">
                <a:solidFill>
                  <a:srgbClr val="FF0000"/>
                </a:solidFill>
                <a:latin typeface="Helvetica" pitchFamily="34" charset="0"/>
              </a:rPr>
              <a:t>SCD</a:t>
            </a:r>
          </a:p>
        </p:txBody>
      </p:sp>
      <p:sp>
        <p:nvSpPr>
          <p:cNvPr id="116" name="Arc 115"/>
          <p:cNvSpPr/>
          <p:nvPr/>
        </p:nvSpPr>
        <p:spPr>
          <a:xfrm rot="10648034" flipH="1" flipV="1">
            <a:off x="6759527" y="1461798"/>
            <a:ext cx="504057" cy="442326"/>
          </a:xfrm>
          <a:prstGeom prst="arc">
            <a:avLst>
              <a:gd name="adj1" fmla="val 11243102"/>
              <a:gd name="adj2" fmla="val 17003232"/>
            </a:avLst>
          </a:prstGeom>
          <a:ln w="12700">
            <a:solidFill>
              <a:srgbClr val="A5002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7" name="Text Box 30141"/>
          <p:cNvSpPr txBox="1">
            <a:spLocks noChangeArrowheads="1"/>
          </p:cNvSpPr>
          <p:nvPr/>
        </p:nvSpPr>
        <p:spPr bwMode="auto">
          <a:xfrm>
            <a:off x="6457286" y="1647054"/>
            <a:ext cx="453970"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GAP</a:t>
            </a:r>
          </a:p>
        </p:txBody>
      </p:sp>
      <p:sp>
        <p:nvSpPr>
          <p:cNvPr id="118" name="Text Box 30060"/>
          <p:cNvSpPr txBox="1">
            <a:spLocks noChangeArrowheads="1"/>
          </p:cNvSpPr>
          <p:nvPr/>
        </p:nvSpPr>
        <p:spPr bwMode="auto">
          <a:xfrm>
            <a:off x="1866559" y="2486641"/>
            <a:ext cx="513282" cy="246221"/>
          </a:xfrm>
          <a:prstGeom prst="rect">
            <a:avLst/>
          </a:prstGeom>
          <a:noFill/>
          <a:ln w="38100" algn="ctr">
            <a:noFill/>
            <a:miter lim="800000"/>
            <a:headEnd/>
            <a:tailEnd/>
          </a:ln>
          <a:effectLst/>
        </p:spPr>
        <p:txBody>
          <a:bodyPr wrap="none">
            <a:spAutoFit/>
          </a:bodyPr>
          <a:lstStyle/>
          <a:p>
            <a:pPr algn="ctr"/>
            <a:r>
              <a:rPr lang="en-US" sz="1000" dirty="0">
                <a:cs typeface="Arial" charset="0"/>
              </a:rPr>
              <a:t>Serine</a:t>
            </a:r>
          </a:p>
        </p:txBody>
      </p:sp>
      <p:sp>
        <p:nvSpPr>
          <p:cNvPr id="119" name="Arc 118"/>
          <p:cNvSpPr/>
          <p:nvPr/>
        </p:nvSpPr>
        <p:spPr>
          <a:xfrm rot="1921242" flipH="1" flipV="1">
            <a:off x="5910445" y="3247676"/>
            <a:ext cx="580091" cy="601913"/>
          </a:xfrm>
          <a:prstGeom prst="arc">
            <a:avLst>
              <a:gd name="adj1" fmla="val 13397022"/>
              <a:gd name="adj2" fmla="val 20662324"/>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0" name="Text Box 30049"/>
          <p:cNvSpPr txBox="1">
            <a:spLocks noChangeArrowheads="1"/>
          </p:cNvSpPr>
          <p:nvPr/>
        </p:nvSpPr>
        <p:spPr bwMode="auto">
          <a:xfrm>
            <a:off x="5707121" y="3246470"/>
            <a:ext cx="420308" cy="276999"/>
          </a:xfrm>
          <a:prstGeom prst="rect">
            <a:avLst/>
          </a:prstGeom>
          <a:noFill/>
          <a:ln w="9525" algn="ctr">
            <a:noFill/>
            <a:miter lim="800000"/>
            <a:headEnd/>
            <a:tailEnd/>
          </a:ln>
          <a:effectLst/>
        </p:spPr>
        <p:txBody>
          <a:bodyPr wrap="none">
            <a:spAutoFit/>
          </a:bodyPr>
          <a:lstStyle/>
          <a:p>
            <a:pPr algn="ctr"/>
            <a:r>
              <a:rPr lang="en-US" sz="1200" dirty="0"/>
              <a:t>PEP</a:t>
            </a:r>
          </a:p>
        </p:txBody>
      </p:sp>
      <p:sp>
        <p:nvSpPr>
          <p:cNvPr id="121" name="Rectangle 120"/>
          <p:cNvSpPr/>
          <p:nvPr/>
        </p:nvSpPr>
        <p:spPr>
          <a:xfrm>
            <a:off x="5479512" y="3654228"/>
            <a:ext cx="526106" cy="246221"/>
          </a:xfrm>
          <a:prstGeom prst="rect">
            <a:avLst/>
          </a:prstGeom>
        </p:spPr>
        <p:txBody>
          <a:bodyPr wrap="none">
            <a:spAutoFit/>
          </a:bodyPr>
          <a:lstStyle/>
          <a:p>
            <a:r>
              <a:rPr lang="sv-SE" sz="1000" b="1" dirty="0">
                <a:solidFill>
                  <a:srgbClr val="FF0000"/>
                </a:solidFill>
                <a:latin typeface="Helvetica" pitchFamily="34" charset="0"/>
              </a:rPr>
              <a:t>PCK2</a:t>
            </a:r>
          </a:p>
        </p:txBody>
      </p:sp>
      <p:cxnSp>
        <p:nvCxnSpPr>
          <p:cNvPr id="122" name="Straight Arrow Connector 121"/>
          <p:cNvCxnSpPr/>
          <p:nvPr/>
        </p:nvCxnSpPr>
        <p:spPr>
          <a:xfrm>
            <a:off x="6894016" y="1791070"/>
            <a:ext cx="576000" cy="0"/>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7450962" y="1692774"/>
            <a:ext cx="1233030" cy="215444"/>
          </a:xfrm>
          <a:prstGeom prst="rect">
            <a:avLst/>
          </a:prstGeom>
        </p:spPr>
        <p:txBody>
          <a:bodyPr wrap="none">
            <a:spAutoFit/>
          </a:bodyPr>
          <a:lstStyle/>
          <a:p>
            <a:r>
              <a:rPr lang="en-US" sz="800" dirty="0">
                <a:latin typeface="Helvetica" pitchFamily="34" charset="0"/>
              </a:rPr>
              <a:t>3-phospho-D-glycerate</a:t>
            </a:r>
          </a:p>
        </p:txBody>
      </p:sp>
      <p:sp>
        <p:nvSpPr>
          <p:cNvPr id="124" name="Text Box 29892"/>
          <p:cNvSpPr txBox="1">
            <a:spLocks noChangeArrowheads="1"/>
          </p:cNvSpPr>
          <p:nvPr/>
        </p:nvSpPr>
        <p:spPr bwMode="auto">
          <a:xfrm>
            <a:off x="6708472" y="2192638"/>
            <a:ext cx="750398" cy="276999"/>
          </a:xfrm>
          <a:prstGeom prst="rect">
            <a:avLst/>
          </a:prstGeom>
          <a:noFill/>
          <a:ln w="38100" algn="ctr">
            <a:noFill/>
            <a:miter lim="800000"/>
            <a:headEnd/>
            <a:tailEnd/>
          </a:ln>
          <a:effectLst/>
        </p:spPr>
        <p:txBody>
          <a:bodyPr wrap="none">
            <a:spAutoFit/>
          </a:bodyPr>
          <a:lstStyle/>
          <a:p>
            <a:pPr algn="ctr"/>
            <a:r>
              <a:rPr lang="en-US" sz="1200" dirty="0" err="1">
                <a:cs typeface="Arial" charset="0"/>
              </a:rPr>
              <a:t>glycerate</a:t>
            </a:r>
            <a:endParaRPr lang="en-US" sz="1200" dirty="0">
              <a:cs typeface="Arial" charset="0"/>
            </a:endParaRPr>
          </a:p>
        </p:txBody>
      </p:sp>
      <p:sp>
        <p:nvSpPr>
          <p:cNvPr id="125" name="Arc 124"/>
          <p:cNvSpPr/>
          <p:nvPr/>
        </p:nvSpPr>
        <p:spPr>
          <a:xfrm rot="19056354" flipH="1" flipV="1">
            <a:off x="6970309" y="1404469"/>
            <a:ext cx="949214" cy="950134"/>
          </a:xfrm>
          <a:prstGeom prst="arc">
            <a:avLst>
              <a:gd name="adj1" fmla="val 13635824"/>
              <a:gd name="adj2" fmla="val 18938203"/>
            </a:avLst>
          </a:prstGeom>
          <a:ln w="12700">
            <a:solidFill>
              <a:srgbClr val="A5002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6" name="Rectangle 125"/>
          <p:cNvSpPr/>
          <p:nvPr/>
        </p:nvSpPr>
        <p:spPr>
          <a:xfrm>
            <a:off x="7135512" y="1998228"/>
            <a:ext cx="712054" cy="246221"/>
          </a:xfrm>
          <a:prstGeom prst="rect">
            <a:avLst/>
          </a:prstGeom>
        </p:spPr>
        <p:txBody>
          <a:bodyPr wrap="none">
            <a:spAutoFit/>
          </a:bodyPr>
          <a:lstStyle/>
          <a:p>
            <a:r>
              <a:rPr lang="sv-SE" sz="1000" b="1" dirty="0">
                <a:solidFill>
                  <a:srgbClr val="FF0000"/>
                </a:solidFill>
                <a:latin typeface="Helvetica" pitchFamily="34" charset="0"/>
              </a:rPr>
              <a:t>GLYCTK</a:t>
            </a:r>
          </a:p>
        </p:txBody>
      </p:sp>
      <p:sp>
        <p:nvSpPr>
          <p:cNvPr id="127" name="Text Box 30140"/>
          <p:cNvSpPr txBox="1">
            <a:spLocks noChangeArrowheads="1"/>
          </p:cNvSpPr>
          <p:nvPr/>
        </p:nvSpPr>
        <p:spPr bwMode="auto">
          <a:xfrm>
            <a:off x="6278250" y="5444633"/>
            <a:ext cx="1109598"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3-oxopropanoate[m]</a:t>
            </a:r>
          </a:p>
        </p:txBody>
      </p:sp>
      <p:cxnSp>
        <p:nvCxnSpPr>
          <p:cNvPr id="128" name="Straight Arrow Connector 139"/>
          <p:cNvCxnSpPr/>
          <p:nvPr/>
        </p:nvCxnSpPr>
        <p:spPr>
          <a:xfrm rot="10800000">
            <a:off x="115041" y="414228"/>
            <a:ext cx="540000" cy="1588"/>
          </a:xfrm>
          <a:prstGeom prst="straightConnector1">
            <a:avLst/>
          </a:prstGeom>
          <a:ln w="19050">
            <a:solidFill>
              <a:srgbClr val="A5002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9" name="Straight Arrow Connector 139"/>
          <p:cNvCxnSpPr/>
          <p:nvPr/>
        </p:nvCxnSpPr>
        <p:spPr>
          <a:xfrm rot="10800000">
            <a:off x="115041" y="630228"/>
            <a:ext cx="540000" cy="1588"/>
          </a:xfrm>
          <a:prstGeom prst="straightConnector1">
            <a:avLst/>
          </a:prstGeom>
          <a:ln w="1905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30" name="Text Box 30812"/>
          <p:cNvSpPr txBox="1">
            <a:spLocks noChangeArrowheads="1"/>
          </p:cNvSpPr>
          <p:nvPr/>
        </p:nvSpPr>
        <p:spPr bwMode="auto">
          <a:xfrm>
            <a:off x="597660" y="278900"/>
            <a:ext cx="1988942" cy="276999"/>
          </a:xfrm>
          <a:prstGeom prst="rect">
            <a:avLst/>
          </a:prstGeom>
          <a:noFill/>
          <a:ln w="38100" algn="ctr">
            <a:noFill/>
            <a:miter lim="800000"/>
            <a:headEnd/>
            <a:tailEnd/>
          </a:ln>
          <a:effectLst/>
        </p:spPr>
        <p:txBody>
          <a:bodyPr wrap="none">
            <a:spAutoFit/>
          </a:bodyPr>
          <a:lstStyle/>
          <a:p>
            <a:pPr algn="ctr"/>
            <a:r>
              <a:rPr lang="sv-SE" sz="1200" b="1" dirty="0"/>
              <a:t>Up regulated in SAT and VAT</a:t>
            </a:r>
            <a:endParaRPr lang="en-US" sz="1200" b="1" dirty="0">
              <a:cs typeface="Arial" charset="0"/>
            </a:endParaRPr>
          </a:p>
        </p:txBody>
      </p:sp>
      <p:sp>
        <p:nvSpPr>
          <p:cNvPr id="131" name="Text Box 30812"/>
          <p:cNvSpPr txBox="1">
            <a:spLocks noChangeArrowheads="1"/>
          </p:cNvSpPr>
          <p:nvPr/>
        </p:nvSpPr>
        <p:spPr bwMode="auto">
          <a:xfrm>
            <a:off x="598975" y="505731"/>
            <a:ext cx="1747914" cy="276999"/>
          </a:xfrm>
          <a:prstGeom prst="rect">
            <a:avLst/>
          </a:prstGeom>
          <a:noFill/>
          <a:ln w="38100" algn="ctr">
            <a:noFill/>
            <a:miter lim="800000"/>
            <a:headEnd/>
            <a:tailEnd/>
          </a:ln>
          <a:effectLst/>
        </p:spPr>
        <p:txBody>
          <a:bodyPr wrap="none">
            <a:spAutoFit/>
          </a:bodyPr>
          <a:lstStyle/>
          <a:p>
            <a:pPr algn="ctr"/>
            <a:r>
              <a:rPr lang="sv-SE" sz="1200" b="1" dirty="0"/>
              <a:t>Up regulated in SAT only</a:t>
            </a:r>
            <a:endParaRPr lang="en-US" sz="1200" b="1" dirty="0">
              <a:cs typeface="Arial" charset="0"/>
            </a:endParaRPr>
          </a:p>
        </p:txBody>
      </p:sp>
      <p:sp>
        <p:nvSpPr>
          <p:cNvPr id="133" name="Title 1"/>
          <p:cNvSpPr txBox="1">
            <a:spLocks/>
          </p:cNvSpPr>
          <p:nvPr/>
        </p:nvSpPr>
        <p:spPr>
          <a:xfrm>
            <a:off x="1303840" y="1261"/>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2A6AB2"/>
                </a:solidFill>
                <a:effectLst/>
                <a:uLnTx/>
                <a:uFillTx/>
                <a:latin typeface="+mn-lt"/>
                <a:ea typeface="+mj-ea"/>
                <a:cs typeface="Arial"/>
              </a:rPr>
              <a:t>Metabolic differences in SAT and VIS Fat</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13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92</a:t>
            </a:fld>
            <a:endParaRPr lang="en-GB" sz="1400" dirty="0">
              <a:solidFill>
                <a:schemeClr val="bg1"/>
              </a:solidFill>
              <a:latin typeface="Arial"/>
              <a:cs typeface="Arial"/>
            </a:endParaRPr>
          </a:p>
        </p:txBody>
      </p:sp>
      <p:sp>
        <p:nvSpPr>
          <p:cNvPr id="132" name="TextBox 131"/>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Under review</a:t>
            </a:r>
          </a:p>
        </p:txBody>
      </p:sp>
    </p:spTree>
    <p:extLst>
      <p:ext uri="{BB962C8B-B14F-4D97-AF65-F5344CB8AC3E}">
        <p14:creationId xmlns:p14="http://schemas.microsoft.com/office/powerpoint/2010/main" val="128696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79512" y="824488"/>
          <a:ext cx="4464496" cy="302433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259632" y="536456"/>
            <a:ext cx="2376264" cy="369332"/>
          </a:xfrm>
          <a:prstGeom prst="rect">
            <a:avLst/>
          </a:prstGeom>
          <a:noFill/>
        </p:spPr>
        <p:txBody>
          <a:bodyPr wrap="square" rtlCol="0">
            <a:spAutoFit/>
          </a:bodyPr>
          <a:lstStyle/>
          <a:p>
            <a:pPr algn="ctr"/>
            <a:r>
              <a:rPr lang="en-GB" b="1" dirty="0"/>
              <a:t>SC Fat</a:t>
            </a:r>
            <a:endParaRPr lang="sv-SE" b="1" dirty="0"/>
          </a:p>
        </p:txBody>
      </p:sp>
      <p:sp>
        <p:nvSpPr>
          <p:cNvPr id="7" name="TextBox 6"/>
          <p:cNvSpPr txBox="1"/>
          <p:nvPr/>
        </p:nvSpPr>
        <p:spPr>
          <a:xfrm>
            <a:off x="5652120" y="536456"/>
            <a:ext cx="2376264" cy="369332"/>
          </a:xfrm>
          <a:prstGeom prst="rect">
            <a:avLst/>
          </a:prstGeom>
          <a:noFill/>
        </p:spPr>
        <p:txBody>
          <a:bodyPr wrap="square" rtlCol="0">
            <a:spAutoFit/>
          </a:bodyPr>
          <a:lstStyle/>
          <a:p>
            <a:pPr algn="ctr"/>
            <a:r>
              <a:rPr lang="en-GB" b="1" dirty="0"/>
              <a:t>VIS Fat</a:t>
            </a:r>
            <a:endParaRPr lang="sv-SE" b="1" dirty="0"/>
          </a:p>
        </p:txBody>
      </p:sp>
      <p:graphicFrame>
        <p:nvGraphicFramePr>
          <p:cNvPr id="8" name="Chart 7"/>
          <p:cNvGraphicFramePr/>
          <p:nvPr/>
        </p:nvGraphicFramePr>
        <p:xfrm>
          <a:off x="4788024" y="896496"/>
          <a:ext cx="4355976" cy="302433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642624" y="2615396"/>
            <a:ext cx="360040" cy="369332"/>
          </a:xfrm>
          <a:prstGeom prst="rect">
            <a:avLst/>
          </a:prstGeom>
          <a:noFill/>
        </p:spPr>
        <p:txBody>
          <a:bodyPr wrap="square" rtlCol="0">
            <a:spAutoFit/>
          </a:bodyPr>
          <a:lstStyle/>
          <a:p>
            <a:pPr algn="ctr"/>
            <a:r>
              <a:rPr lang="en-GB" b="1" dirty="0"/>
              <a:t>*</a:t>
            </a:r>
            <a:endParaRPr lang="sv-SE" b="1" dirty="0"/>
          </a:p>
        </p:txBody>
      </p:sp>
      <p:sp>
        <p:nvSpPr>
          <p:cNvPr id="10" name="TextBox 9"/>
          <p:cNvSpPr txBox="1"/>
          <p:nvPr/>
        </p:nvSpPr>
        <p:spPr>
          <a:xfrm>
            <a:off x="1187624" y="2323008"/>
            <a:ext cx="360040" cy="369332"/>
          </a:xfrm>
          <a:prstGeom prst="rect">
            <a:avLst/>
          </a:prstGeom>
          <a:noFill/>
        </p:spPr>
        <p:txBody>
          <a:bodyPr wrap="square" rtlCol="0">
            <a:spAutoFit/>
          </a:bodyPr>
          <a:lstStyle/>
          <a:p>
            <a:pPr algn="ctr"/>
            <a:r>
              <a:rPr lang="en-GB" b="1" dirty="0"/>
              <a:t>*</a:t>
            </a:r>
            <a:endParaRPr lang="sv-SE" b="1" dirty="0"/>
          </a:p>
        </p:txBody>
      </p:sp>
      <p:sp>
        <p:nvSpPr>
          <p:cNvPr id="11" name="TextBox 10"/>
          <p:cNvSpPr txBox="1"/>
          <p:nvPr/>
        </p:nvSpPr>
        <p:spPr>
          <a:xfrm>
            <a:off x="1746272" y="1229240"/>
            <a:ext cx="360040" cy="369332"/>
          </a:xfrm>
          <a:prstGeom prst="rect">
            <a:avLst/>
          </a:prstGeom>
          <a:noFill/>
        </p:spPr>
        <p:txBody>
          <a:bodyPr wrap="square" rtlCol="0">
            <a:spAutoFit/>
          </a:bodyPr>
          <a:lstStyle/>
          <a:p>
            <a:pPr algn="ctr"/>
            <a:r>
              <a:rPr lang="en-GB" b="1" dirty="0"/>
              <a:t>*</a:t>
            </a:r>
            <a:endParaRPr lang="sv-SE" b="1" dirty="0"/>
          </a:p>
        </p:txBody>
      </p:sp>
      <p:sp>
        <p:nvSpPr>
          <p:cNvPr id="12" name="TextBox 11"/>
          <p:cNvSpPr txBox="1"/>
          <p:nvPr/>
        </p:nvSpPr>
        <p:spPr>
          <a:xfrm>
            <a:off x="2308688" y="2539032"/>
            <a:ext cx="360040" cy="369332"/>
          </a:xfrm>
          <a:prstGeom prst="rect">
            <a:avLst/>
          </a:prstGeom>
          <a:noFill/>
        </p:spPr>
        <p:txBody>
          <a:bodyPr wrap="square" rtlCol="0">
            <a:spAutoFit/>
          </a:bodyPr>
          <a:lstStyle/>
          <a:p>
            <a:pPr algn="ctr"/>
            <a:r>
              <a:rPr lang="en-GB" b="1" dirty="0"/>
              <a:t>*</a:t>
            </a:r>
            <a:endParaRPr lang="sv-SE" b="1" dirty="0"/>
          </a:p>
        </p:txBody>
      </p:sp>
      <p:sp>
        <p:nvSpPr>
          <p:cNvPr id="13" name="TextBox 12"/>
          <p:cNvSpPr txBox="1"/>
          <p:nvPr/>
        </p:nvSpPr>
        <p:spPr>
          <a:xfrm>
            <a:off x="2871104" y="1912144"/>
            <a:ext cx="360040" cy="369332"/>
          </a:xfrm>
          <a:prstGeom prst="rect">
            <a:avLst/>
          </a:prstGeom>
          <a:noFill/>
        </p:spPr>
        <p:txBody>
          <a:bodyPr wrap="square" rtlCol="0">
            <a:spAutoFit/>
          </a:bodyPr>
          <a:lstStyle/>
          <a:p>
            <a:pPr algn="ctr"/>
            <a:r>
              <a:rPr lang="en-GB" b="1" dirty="0"/>
              <a:t>*</a:t>
            </a:r>
            <a:endParaRPr lang="sv-SE" b="1" dirty="0"/>
          </a:p>
        </p:txBody>
      </p:sp>
      <p:sp>
        <p:nvSpPr>
          <p:cNvPr id="14" name="TextBox 13"/>
          <p:cNvSpPr txBox="1"/>
          <p:nvPr/>
        </p:nvSpPr>
        <p:spPr>
          <a:xfrm>
            <a:off x="3419872" y="2480672"/>
            <a:ext cx="360040" cy="369332"/>
          </a:xfrm>
          <a:prstGeom prst="rect">
            <a:avLst/>
          </a:prstGeom>
          <a:noFill/>
        </p:spPr>
        <p:txBody>
          <a:bodyPr wrap="square" rtlCol="0">
            <a:spAutoFit/>
          </a:bodyPr>
          <a:lstStyle/>
          <a:p>
            <a:pPr algn="ctr"/>
            <a:r>
              <a:rPr lang="en-GB" b="1" dirty="0"/>
              <a:t>*</a:t>
            </a:r>
            <a:endParaRPr lang="sv-SE" b="1" dirty="0"/>
          </a:p>
        </p:txBody>
      </p:sp>
      <p:sp>
        <p:nvSpPr>
          <p:cNvPr id="15" name="TextBox 14"/>
          <p:cNvSpPr txBox="1"/>
          <p:nvPr/>
        </p:nvSpPr>
        <p:spPr>
          <a:xfrm>
            <a:off x="3968640" y="1805304"/>
            <a:ext cx="360040" cy="369332"/>
          </a:xfrm>
          <a:prstGeom prst="rect">
            <a:avLst/>
          </a:prstGeom>
          <a:noFill/>
        </p:spPr>
        <p:txBody>
          <a:bodyPr wrap="square" rtlCol="0">
            <a:spAutoFit/>
          </a:bodyPr>
          <a:lstStyle/>
          <a:p>
            <a:pPr algn="ctr"/>
            <a:r>
              <a:rPr lang="en-GB" b="1" dirty="0"/>
              <a:t>*</a:t>
            </a:r>
            <a:endParaRPr lang="sv-SE" b="1" dirty="0"/>
          </a:p>
        </p:txBody>
      </p:sp>
      <p:sp>
        <p:nvSpPr>
          <p:cNvPr id="16" name="TextBox 15"/>
          <p:cNvSpPr txBox="1"/>
          <p:nvPr/>
        </p:nvSpPr>
        <p:spPr>
          <a:xfrm>
            <a:off x="5765072" y="2611040"/>
            <a:ext cx="360040" cy="369332"/>
          </a:xfrm>
          <a:prstGeom prst="rect">
            <a:avLst/>
          </a:prstGeom>
          <a:noFill/>
        </p:spPr>
        <p:txBody>
          <a:bodyPr wrap="square" rtlCol="0">
            <a:spAutoFit/>
          </a:bodyPr>
          <a:lstStyle/>
          <a:p>
            <a:pPr algn="ctr"/>
            <a:r>
              <a:rPr lang="en-GB" b="1" dirty="0"/>
              <a:t>*</a:t>
            </a:r>
            <a:endParaRPr lang="sv-SE" b="1" dirty="0"/>
          </a:p>
        </p:txBody>
      </p:sp>
      <p:sp>
        <p:nvSpPr>
          <p:cNvPr id="17" name="TextBox 16"/>
          <p:cNvSpPr txBox="1"/>
          <p:nvPr/>
        </p:nvSpPr>
        <p:spPr>
          <a:xfrm>
            <a:off x="6300192" y="1425504"/>
            <a:ext cx="360040" cy="369332"/>
          </a:xfrm>
          <a:prstGeom prst="rect">
            <a:avLst/>
          </a:prstGeom>
          <a:noFill/>
        </p:spPr>
        <p:txBody>
          <a:bodyPr wrap="square" rtlCol="0">
            <a:spAutoFit/>
          </a:bodyPr>
          <a:lstStyle/>
          <a:p>
            <a:pPr algn="ctr"/>
            <a:r>
              <a:rPr lang="en-GB" b="1" dirty="0"/>
              <a:t>*</a:t>
            </a:r>
            <a:endParaRPr lang="sv-SE" b="1" dirty="0"/>
          </a:p>
        </p:txBody>
      </p:sp>
      <p:sp>
        <p:nvSpPr>
          <p:cNvPr id="18" name="TextBox 17"/>
          <p:cNvSpPr txBox="1"/>
          <p:nvPr/>
        </p:nvSpPr>
        <p:spPr>
          <a:xfrm>
            <a:off x="6855072" y="2629044"/>
            <a:ext cx="360040" cy="369332"/>
          </a:xfrm>
          <a:prstGeom prst="rect">
            <a:avLst/>
          </a:prstGeom>
          <a:noFill/>
        </p:spPr>
        <p:txBody>
          <a:bodyPr wrap="square" rtlCol="0">
            <a:spAutoFit/>
          </a:bodyPr>
          <a:lstStyle/>
          <a:p>
            <a:pPr algn="ctr"/>
            <a:r>
              <a:rPr lang="en-GB" b="1" dirty="0"/>
              <a:t>*</a:t>
            </a:r>
            <a:endParaRPr lang="sv-SE" b="1" dirty="0"/>
          </a:p>
        </p:txBody>
      </p:sp>
      <p:sp>
        <p:nvSpPr>
          <p:cNvPr id="19" name="TextBox 18"/>
          <p:cNvSpPr txBox="1"/>
          <p:nvPr/>
        </p:nvSpPr>
        <p:spPr>
          <a:xfrm>
            <a:off x="7393960" y="2381368"/>
            <a:ext cx="360040" cy="369332"/>
          </a:xfrm>
          <a:prstGeom prst="rect">
            <a:avLst/>
          </a:prstGeom>
          <a:noFill/>
        </p:spPr>
        <p:txBody>
          <a:bodyPr wrap="square" rtlCol="0">
            <a:spAutoFit/>
          </a:bodyPr>
          <a:lstStyle/>
          <a:p>
            <a:pPr algn="ctr"/>
            <a:r>
              <a:rPr lang="en-GB" b="1" dirty="0"/>
              <a:t>*</a:t>
            </a:r>
            <a:endParaRPr lang="sv-SE" b="1" dirty="0"/>
          </a:p>
        </p:txBody>
      </p:sp>
      <p:sp>
        <p:nvSpPr>
          <p:cNvPr id="20" name="Line 1695"/>
          <p:cNvSpPr>
            <a:spLocks noChangeShapeType="1"/>
          </p:cNvSpPr>
          <p:nvPr/>
        </p:nvSpPr>
        <p:spPr bwMode="auto">
          <a:xfrm rot="5400000" flipV="1">
            <a:off x="1905587" y="4897707"/>
            <a:ext cx="0" cy="540000"/>
          </a:xfrm>
          <a:prstGeom prst="line">
            <a:avLst/>
          </a:prstGeom>
          <a:noFill/>
          <a:ln w="12700">
            <a:solidFill>
              <a:schemeClr val="tx1"/>
            </a:solidFill>
            <a:round/>
            <a:headEnd type="none"/>
            <a:tailEnd type="triangle" w="med" len="med"/>
          </a:ln>
          <a:effectLst/>
        </p:spPr>
        <p:txBody>
          <a:bodyPr/>
          <a:lstStyle/>
          <a:p>
            <a:endParaRPr lang="sv-SE" sz="700"/>
          </a:p>
        </p:txBody>
      </p:sp>
      <p:sp>
        <p:nvSpPr>
          <p:cNvPr id="21" name="Rectangle 20"/>
          <p:cNvSpPr/>
          <p:nvPr/>
        </p:nvSpPr>
        <p:spPr>
          <a:xfrm>
            <a:off x="790439" y="5026762"/>
            <a:ext cx="901209" cy="246221"/>
          </a:xfrm>
          <a:prstGeom prst="rect">
            <a:avLst/>
          </a:prstGeom>
        </p:spPr>
        <p:txBody>
          <a:bodyPr wrap="none">
            <a:spAutoFit/>
          </a:bodyPr>
          <a:lstStyle/>
          <a:p>
            <a:pPr algn="ctr"/>
            <a:r>
              <a:rPr lang="sv-SE" sz="1000" dirty="0">
                <a:latin typeface="Helvetica" pitchFamily="34" charset="0"/>
              </a:rPr>
              <a:t>Glutamine[c]</a:t>
            </a:r>
          </a:p>
        </p:txBody>
      </p:sp>
      <p:sp>
        <p:nvSpPr>
          <p:cNvPr id="22" name="Rectangle 21"/>
          <p:cNvSpPr/>
          <p:nvPr/>
        </p:nvSpPr>
        <p:spPr>
          <a:xfrm>
            <a:off x="2139511" y="5041707"/>
            <a:ext cx="907621" cy="246221"/>
          </a:xfrm>
          <a:prstGeom prst="rect">
            <a:avLst/>
          </a:prstGeom>
        </p:spPr>
        <p:txBody>
          <a:bodyPr wrap="none">
            <a:spAutoFit/>
          </a:bodyPr>
          <a:lstStyle/>
          <a:p>
            <a:pPr algn="ctr"/>
            <a:r>
              <a:rPr lang="sv-SE" sz="1000" dirty="0">
                <a:latin typeface="Helvetica" pitchFamily="34" charset="0"/>
              </a:rPr>
              <a:t>Glutamate[c]</a:t>
            </a:r>
          </a:p>
        </p:txBody>
      </p:sp>
      <p:sp>
        <p:nvSpPr>
          <p:cNvPr id="23" name="Arc 22"/>
          <p:cNvSpPr/>
          <p:nvPr/>
        </p:nvSpPr>
        <p:spPr>
          <a:xfrm rot="10800000">
            <a:off x="3159614" y="4453297"/>
            <a:ext cx="540000" cy="720000"/>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Line 1695"/>
          <p:cNvSpPr>
            <a:spLocks noChangeShapeType="1"/>
          </p:cNvSpPr>
          <p:nvPr/>
        </p:nvSpPr>
        <p:spPr bwMode="auto">
          <a:xfrm rot="5400000" flipV="1">
            <a:off x="3471511" y="4717707"/>
            <a:ext cx="0" cy="900000"/>
          </a:xfrm>
          <a:prstGeom prst="line">
            <a:avLst/>
          </a:prstGeom>
          <a:noFill/>
          <a:ln w="12700">
            <a:solidFill>
              <a:schemeClr val="tx1"/>
            </a:solidFill>
            <a:round/>
            <a:headEnd type="none"/>
            <a:tailEnd type="triangle" w="med" len="med"/>
          </a:ln>
          <a:effectLst/>
        </p:spPr>
        <p:txBody>
          <a:bodyPr/>
          <a:lstStyle/>
          <a:p>
            <a:endParaRPr lang="sv-SE" sz="700"/>
          </a:p>
        </p:txBody>
      </p:sp>
      <p:sp>
        <p:nvSpPr>
          <p:cNvPr id="25" name="Rectangle 24"/>
          <p:cNvSpPr/>
          <p:nvPr/>
        </p:nvSpPr>
        <p:spPr>
          <a:xfrm>
            <a:off x="2715271" y="5554507"/>
            <a:ext cx="816250" cy="246221"/>
          </a:xfrm>
          <a:prstGeom prst="rect">
            <a:avLst/>
          </a:prstGeom>
        </p:spPr>
        <p:txBody>
          <a:bodyPr wrap="none">
            <a:spAutoFit/>
          </a:bodyPr>
          <a:lstStyle/>
          <a:p>
            <a:pPr algn="ctr"/>
            <a:r>
              <a:rPr lang="sv-SE" sz="1000" dirty="0">
                <a:latin typeface="Helvetica" pitchFamily="34" charset="0"/>
              </a:rPr>
              <a:t>Cysteine[c]</a:t>
            </a:r>
          </a:p>
        </p:txBody>
      </p:sp>
      <p:sp>
        <p:nvSpPr>
          <p:cNvPr id="26" name="Arc 25"/>
          <p:cNvSpPr/>
          <p:nvPr/>
        </p:nvSpPr>
        <p:spPr>
          <a:xfrm rot="10800000" flipV="1">
            <a:off x="3107210" y="5173201"/>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7" name="Arc 26"/>
          <p:cNvSpPr/>
          <p:nvPr/>
        </p:nvSpPr>
        <p:spPr>
          <a:xfrm rot="10800000" flipV="1">
            <a:off x="5673347" y="5194467"/>
            <a:ext cx="720000" cy="864000"/>
          </a:xfrm>
          <a:prstGeom prst="arc">
            <a:avLst>
              <a:gd name="adj1" fmla="val 15947117"/>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Line 1695"/>
          <p:cNvSpPr>
            <a:spLocks noChangeShapeType="1"/>
          </p:cNvSpPr>
          <p:nvPr/>
        </p:nvSpPr>
        <p:spPr bwMode="auto">
          <a:xfrm rot="5400000" flipV="1">
            <a:off x="6051339" y="4744467"/>
            <a:ext cx="0" cy="900000"/>
          </a:xfrm>
          <a:prstGeom prst="line">
            <a:avLst/>
          </a:prstGeom>
          <a:noFill/>
          <a:ln w="12700">
            <a:solidFill>
              <a:schemeClr val="tx1"/>
            </a:solidFill>
            <a:round/>
            <a:headEnd type="none"/>
            <a:tailEnd type="triangle" w="med" len="med"/>
          </a:ln>
          <a:effectLst/>
        </p:spPr>
        <p:txBody>
          <a:bodyPr/>
          <a:lstStyle/>
          <a:p>
            <a:endParaRPr lang="sv-SE" sz="700"/>
          </a:p>
        </p:txBody>
      </p:sp>
      <p:sp>
        <p:nvSpPr>
          <p:cNvPr id="29" name="Line 1695"/>
          <p:cNvSpPr>
            <a:spLocks noChangeShapeType="1"/>
          </p:cNvSpPr>
          <p:nvPr/>
        </p:nvSpPr>
        <p:spPr bwMode="auto">
          <a:xfrm rot="5400000" flipV="1">
            <a:off x="7599611" y="4816475"/>
            <a:ext cx="0" cy="900000"/>
          </a:xfrm>
          <a:prstGeom prst="line">
            <a:avLst/>
          </a:prstGeom>
          <a:noFill/>
          <a:ln w="12700">
            <a:solidFill>
              <a:schemeClr val="tx1"/>
            </a:solidFill>
            <a:round/>
            <a:headEnd type="none"/>
            <a:tailEnd type="triangle" w="med" len="med"/>
          </a:ln>
          <a:effectLst/>
        </p:spPr>
        <p:txBody>
          <a:bodyPr/>
          <a:lstStyle/>
          <a:p>
            <a:endParaRPr lang="sv-SE" sz="700"/>
          </a:p>
        </p:txBody>
      </p:sp>
      <p:sp>
        <p:nvSpPr>
          <p:cNvPr id="30" name="Rectangle 29"/>
          <p:cNvSpPr/>
          <p:nvPr/>
        </p:nvSpPr>
        <p:spPr>
          <a:xfrm>
            <a:off x="5276567" y="5554507"/>
            <a:ext cx="745717" cy="246221"/>
          </a:xfrm>
          <a:prstGeom prst="rect">
            <a:avLst/>
          </a:prstGeom>
        </p:spPr>
        <p:txBody>
          <a:bodyPr wrap="none">
            <a:spAutoFit/>
          </a:bodyPr>
          <a:lstStyle/>
          <a:p>
            <a:pPr algn="ctr"/>
            <a:r>
              <a:rPr lang="sv-SE" sz="1000" dirty="0">
                <a:latin typeface="Helvetica" pitchFamily="34" charset="0"/>
              </a:rPr>
              <a:t>Glycine[c]</a:t>
            </a:r>
          </a:p>
        </p:txBody>
      </p:sp>
      <p:sp>
        <p:nvSpPr>
          <p:cNvPr id="31" name="Rectangle 30"/>
          <p:cNvSpPr/>
          <p:nvPr/>
        </p:nvSpPr>
        <p:spPr>
          <a:xfrm>
            <a:off x="6474487" y="5069294"/>
            <a:ext cx="596638" cy="246221"/>
          </a:xfrm>
          <a:prstGeom prst="rect">
            <a:avLst/>
          </a:prstGeom>
        </p:spPr>
        <p:txBody>
          <a:bodyPr wrap="none">
            <a:spAutoFit/>
          </a:bodyPr>
          <a:lstStyle/>
          <a:p>
            <a:pPr algn="ctr"/>
            <a:r>
              <a:rPr lang="sv-SE" sz="1000" dirty="0">
                <a:latin typeface="Helvetica" pitchFamily="34" charset="0"/>
              </a:rPr>
              <a:t>GSH[c]</a:t>
            </a:r>
          </a:p>
        </p:txBody>
      </p:sp>
      <p:sp>
        <p:nvSpPr>
          <p:cNvPr id="32" name="Arc 31"/>
          <p:cNvSpPr/>
          <p:nvPr/>
        </p:nvSpPr>
        <p:spPr>
          <a:xfrm rot="10800000" flipV="1">
            <a:off x="6963743" y="5266475"/>
            <a:ext cx="1224136" cy="864000"/>
          </a:xfrm>
          <a:prstGeom prst="arc">
            <a:avLst>
              <a:gd name="adj1" fmla="val 11078192"/>
              <a:gd name="adj2" fmla="val 21282889"/>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3" name="Line 1695"/>
          <p:cNvSpPr>
            <a:spLocks noChangeShapeType="1"/>
          </p:cNvSpPr>
          <p:nvPr/>
        </p:nvSpPr>
        <p:spPr bwMode="auto">
          <a:xfrm rot="5400000" flipV="1">
            <a:off x="7563507" y="4672459"/>
            <a:ext cx="0" cy="900000"/>
          </a:xfrm>
          <a:prstGeom prst="line">
            <a:avLst/>
          </a:prstGeom>
          <a:noFill/>
          <a:ln w="12700">
            <a:solidFill>
              <a:schemeClr val="tx1"/>
            </a:solidFill>
            <a:round/>
            <a:headEnd type="triangle"/>
            <a:tailEnd type="none" w="med" len="med"/>
          </a:ln>
          <a:effectLst/>
        </p:spPr>
        <p:txBody>
          <a:bodyPr/>
          <a:lstStyle/>
          <a:p>
            <a:endParaRPr lang="sv-SE" sz="700"/>
          </a:p>
        </p:txBody>
      </p:sp>
      <p:sp>
        <p:nvSpPr>
          <p:cNvPr id="34" name="Arc 33"/>
          <p:cNvSpPr/>
          <p:nvPr/>
        </p:nvSpPr>
        <p:spPr>
          <a:xfrm rot="10800000">
            <a:off x="7251855" y="4258363"/>
            <a:ext cx="720000" cy="864192"/>
          </a:xfrm>
          <a:prstGeom prst="arc">
            <a:avLst>
              <a:gd name="adj1" fmla="val 11078192"/>
              <a:gd name="adj2" fmla="val 2097470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5" name="Rectangle 34"/>
          <p:cNvSpPr/>
          <p:nvPr/>
        </p:nvSpPr>
        <p:spPr>
          <a:xfrm>
            <a:off x="8003925" y="5050451"/>
            <a:ext cx="688010" cy="246221"/>
          </a:xfrm>
          <a:prstGeom prst="rect">
            <a:avLst/>
          </a:prstGeom>
        </p:spPr>
        <p:txBody>
          <a:bodyPr wrap="none">
            <a:spAutoFit/>
          </a:bodyPr>
          <a:lstStyle/>
          <a:p>
            <a:pPr algn="ctr"/>
            <a:r>
              <a:rPr lang="sv-SE" sz="1000" dirty="0">
                <a:latin typeface="Helvetica" pitchFamily="34" charset="0"/>
              </a:rPr>
              <a:t>GSSG[c]</a:t>
            </a:r>
          </a:p>
        </p:txBody>
      </p:sp>
      <p:sp>
        <p:nvSpPr>
          <p:cNvPr id="36" name="Rectangle 35"/>
          <p:cNvSpPr/>
          <p:nvPr/>
        </p:nvSpPr>
        <p:spPr>
          <a:xfrm>
            <a:off x="7632000" y="4554880"/>
            <a:ext cx="710451" cy="230832"/>
          </a:xfrm>
          <a:prstGeom prst="rect">
            <a:avLst/>
          </a:prstGeom>
        </p:spPr>
        <p:txBody>
          <a:bodyPr wrap="none">
            <a:spAutoFit/>
          </a:bodyPr>
          <a:lstStyle/>
          <a:p>
            <a:pPr algn="ctr"/>
            <a:r>
              <a:rPr lang="sv-SE" sz="900" dirty="0">
                <a:latin typeface="Helvetica" pitchFamily="34" charset="0"/>
              </a:rPr>
              <a:t>NADPH[c]</a:t>
            </a:r>
          </a:p>
        </p:txBody>
      </p:sp>
      <p:sp>
        <p:nvSpPr>
          <p:cNvPr id="37" name="Rectangle 36"/>
          <p:cNvSpPr/>
          <p:nvPr/>
        </p:nvSpPr>
        <p:spPr>
          <a:xfrm>
            <a:off x="6840000" y="4554880"/>
            <a:ext cx="694421" cy="230832"/>
          </a:xfrm>
          <a:prstGeom prst="rect">
            <a:avLst/>
          </a:prstGeom>
        </p:spPr>
        <p:txBody>
          <a:bodyPr wrap="none">
            <a:spAutoFit/>
          </a:bodyPr>
          <a:lstStyle/>
          <a:p>
            <a:pPr algn="ctr"/>
            <a:r>
              <a:rPr lang="sv-SE" sz="900" dirty="0">
                <a:latin typeface="Helvetica" pitchFamily="34" charset="0"/>
              </a:rPr>
              <a:t>NADP+[c]</a:t>
            </a:r>
          </a:p>
        </p:txBody>
      </p:sp>
      <p:sp>
        <p:nvSpPr>
          <p:cNvPr id="38" name="Rectangle 37"/>
          <p:cNvSpPr/>
          <p:nvPr/>
        </p:nvSpPr>
        <p:spPr>
          <a:xfrm>
            <a:off x="7579916" y="5997188"/>
            <a:ext cx="354584" cy="246221"/>
          </a:xfrm>
          <a:prstGeom prst="rect">
            <a:avLst/>
          </a:prstGeom>
        </p:spPr>
        <p:txBody>
          <a:bodyPr wrap="none">
            <a:spAutoFit/>
          </a:bodyPr>
          <a:lstStyle/>
          <a:p>
            <a:pPr algn="ctr"/>
            <a:r>
              <a:rPr lang="sv-SE" sz="1000" dirty="0">
                <a:latin typeface="Helvetica" pitchFamily="34" charset="0"/>
              </a:rPr>
              <a:t>O2</a:t>
            </a:r>
          </a:p>
        </p:txBody>
      </p:sp>
      <p:sp>
        <p:nvSpPr>
          <p:cNvPr id="39" name="Rectangle 38"/>
          <p:cNvSpPr/>
          <p:nvPr/>
        </p:nvSpPr>
        <p:spPr>
          <a:xfrm>
            <a:off x="3851042" y="5050451"/>
            <a:ext cx="1776448" cy="246221"/>
          </a:xfrm>
          <a:prstGeom prst="rect">
            <a:avLst/>
          </a:prstGeom>
        </p:spPr>
        <p:txBody>
          <a:bodyPr wrap="none">
            <a:spAutoFit/>
          </a:bodyPr>
          <a:lstStyle/>
          <a:p>
            <a:pPr algn="ctr"/>
            <a:r>
              <a:rPr lang="sv-SE" sz="1000" dirty="0">
                <a:latin typeface="Helvetica" pitchFamily="34" charset="0"/>
              </a:rPr>
              <a:t>gamma-glutamyl-cysteine[c]</a:t>
            </a:r>
          </a:p>
        </p:txBody>
      </p:sp>
      <p:sp>
        <p:nvSpPr>
          <p:cNvPr id="40" name="Rectangle 39"/>
          <p:cNvSpPr/>
          <p:nvPr/>
        </p:nvSpPr>
        <p:spPr>
          <a:xfrm>
            <a:off x="2844000" y="4662880"/>
            <a:ext cx="530915" cy="230832"/>
          </a:xfrm>
          <a:prstGeom prst="rect">
            <a:avLst/>
          </a:prstGeom>
        </p:spPr>
        <p:txBody>
          <a:bodyPr wrap="none">
            <a:spAutoFit/>
          </a:bodyPr>
          <a:lstStyle/>
          <a:p>
            <a:pPr algn="ctr"/>
            <a:r>
              <a:rPr lang="sv-SE" sz="900" dirty="0">
                <a:latin typeface="Helvetica" pitchFamily="34" charset="0"/>
              </a:rPr>
              <a:t>ATP[c]</a:t>
            </a:r>
          </a:p>
        </p:txBody>
      </p:sp>
      <p:sp>
        <p:nvSpPr>
          <p:cNvPr id="41" name="Rectangle 40"/>
          <p:cNvSpPr/>
          <p:nvPr/>
        </p:nvSpPr>
        <p:spPr>
          <a:xfrm>
            <a:off x="3348000" y="4663268"/>
            <a:ext cx="1000417" cy="230832"/>
          </a:xfrm>
          <a:prstGeom prst="rect">
            <a:avLst/>
          </a:prstGeom>
        </p:spPr>
        <p:txBody>
          <a:bodyPr wrap="square">
            <a:spAutoFit/>
          </a:bodyPr>
          <a:lstStyle/>
          <a:p>
            <a:pPr algn="ctr"/>
            <a:r>
              <a:rPr lang="sv-SE" sz="900" dirty="0">
                <a:latin typeface="Helvetica" pitchFamily="34" charset="0"/>
              </a:rPr>
              <a:t>ADP[c] + </a:t>
            </a:r>
            <a:r>
              <a:rPr lang="en-GB" sz="900" dirty="0">
                <a:latin typeface="Helvetica" pitchFamily="34" charset="0"/>
              </a:rPr>
              <a:t>Pi[c]</a:t>
            </a:r>
            <a:endParaRPr lang="sv-SE" sz="900" dirty="0">
              <a:latin typeface="Helvetica" pitchFamily="34" charset="0"/>
            </a:endParaRPr>
          </a:p>
        </p:txBody>
      </p:sp>
      <p:sp>
        <p:nvSpPr>
          <p:cNvPr id="42" name="Arc 41"/>
          <p:cNvSpPr/>
          <p:nvPr/>
        </p:nvSpPr>
        <p:spPr>
          <a:xfrm rot="10800000">
            <a:off x="5698737" y="4474387"/>
            <a:ext cx="540000" cy="720000"/>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3" name="Rectangle 42"/>
          <p:cNvSpPr/>
          <p:nvPr/>
        </p:nvSpPr>
        <p:spPr>
          <a:xfrm>
            <a:off x="5364000" y="4662880"/>
            <a:ext cx="530915" cy="230832"/>
          </a:xfrm>
          <a:prstGeom prst="rect">
            <a:avLst/>
          </a:prstGeom>
        </p:spPr>
        <p:txBody>
          <a:bodyPr wrap="none">
            <a:spAutoFit/>
          </a:bodyPr>
          <a:lstStyle/>
          <a:p>
            <a:pPr algn="ctr"/>
            <a:r>
              <a:rPr lang="sv-SE" sz="900" dirty="0">
                <a:latin typeface="Helvetica" pitchFamily="34" charset="0"/>
              </a:rPr>
              <a:t>ATP[c]</a:t>
            </a:r>
          </a:p>
        </p:txBody>
      </p:sp>
      <p:sp>
        <p:nvSpPr>
          <p:cNvPr id="44" name="Rectangle 43"/>
          <p:cNvSpPr/>
          <p:nvPr/>
        </p:nvSpPr>
        <p:spPr>
          <a:xfrm>
            <a:off x="5849301" y="4662880"/>
            <a:ext cx="936104" cy="230832"/>
          </a:xfrm>
          <a:prstGeom prst="rect">
            <a:avLst/>
          </a:prstGeom>
        </p:spPr>
        <p:txBody>
          <a:bodyPr wrap="square">
            <a:spAutoFit/>
          </a:bodyPr>
          <a:lstStyle/>
          <a:p>
            <a:pPr algn="ctr"/>
            <a:r>
              <a:rPr lang="sv-SE" sz="900" dirty="0">
                <a:latin typeface="Helvetica" pitchFamily="34" charset="0"/>
              </a:rPr>
              <a:t>ADP[c] + </a:t>
            </a:r>
            <a:r>
              <a:rPr lang="en-GB" sz="900" dirty="0">
                <a:latin typeface="Helvetica" pitchFamily="34" charset="0"/>
              </a:rPr>
              <a:t>Pi</a:t>
            </a:r>
            <a:endParaRPr lang="sv-SE" sz="900" dirty="0">
              <a:latin typeface="Helvetica" pitchFamily="34" charset="0"/>
            </a:endParaRPr>
          </a:p>
        </p:txBody>
      </p:sp>
      <p:sp>
        <p:nvSpPr>
          <p:cNvPr id="45" name="Rectangle 44"/>
          <p:cNvSpPr/>
          <p:nvPr/>
        </p:nvSpPr>
        <p:spPr>
          <a:xfrm>
            <a:off x="3254222" y="5174903"/>
            <a:ext cx="562975" cy="400110"/>
          </a:xfrm>
          <a:prstGeom prst="rect">
            <a:avLst/>
          </a:prstGeom>
        </p:spPr>
        <p:txBody>
          <a:bodyPr wrap="none">
            <a:spAutoFit/>
          </a:bodyPr>
          <a:lstStyle/>
          <a:p>
            <a:r>
              <a:rPr lang="sv-SE" sz="1000" b="1" dirty="0">
                <a:latin typeface="Helvetica" pitchFamily="34" charset="0"/>
              </a:rPr>
              <a:t>GCLC</a:t>
            </a:r>
          </a:p>
          <a:p>
            <a:r>
              <a:rPr lang="sv-SE" sz="1000" b="1" dirty="0">
                <a:latin typeface="Helvetica" pitchFamily="34" charset="0"/>
              </a:rPr>
              <a:t>GCLM</a:t>
            </a:r>
          </a:p>
        </p:txBody>
      </p:sp>
      <p:sp>
        <p:nvSpPr>
          <p:cNvPr id="46" name="Rectangle 45"/>
          <p:cNvSpPr/>
          <p:nvPr/>
        </p:nvSpPr>
        <p:spPr>
          <a:xfrm>
            <a:off x="5774502" y="5194467"/>
            <a:ext cx="453970" cy="246221"/>
          </a:xfrm>
          <a:prstGeom prst="rect">
            <a:avLst/>
          </a:prstGeom>
        </p:spPr>
        <p:txBody>
          <a:bodyPr wrap="none">
            <a:spAutoFit/>
          </a:bodyPr>
          <a:lstStyle/>
          <a:p>
            <a:r>
              <a:rPr lang="sv-SE" sz="1000" b="1" dirty="0">
                <a:latin typeface="Helvetica" pitchFamily="34" charset="0"/>
              </a:rPr>
              <a:t>GSS</a:t>
            </a:r>
          </a:p>
        </p:txBody>
      </p:sp>
      <p:sp>
        <p:nvSpPr>
          <p:cNvPr id="47" name="Down Arrow 46"/>
          <p:cNvSpPr/>
          <p:nvPr/>
        </p:nvSpPr>
        <p:spPr>
          <a:xfrm rot="10800000">
            <a:off x="2463263" y="4902254"/>
            <a:ext cx="180000" cy="180000"/>
          </a:xfrm>
          <a:prstGeom prst="down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Down Arrow 47"/>
          <p:cNvSpPr/>
          <p:nvPr/>
        </p:nvSpPr>
        <p:spPr>
          <a:xfrm>
            <a:off x="5602139" y="5790760"/>
            <a:ext cx="180000" cy="180000"/>
          </a:xfrm>
          <a:prstGeom prst="downArrow">
            <a:avLst/>
          </a:prstGeom>
          <a:solidFill>
            <a:srgbClr val="0000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ctangle 48"/>
          <p:cNvSpPr/>
          <p:nvPr/>
        </p:nvSpPr>
        <p:spPr>
          <a:xfrm>
            <a:off x="7395791" y="4834427"/>
            <a:ext cx="461986" cy="246221"/>
          </a:xfrm>
          <a:prstGeom prst="rect">
            <a:avLst/>
          </a:prstGeom>
        </p:spPr>
        <p:txBody>
          <a:bodyPr wrap="none">
            <a:spAutoFit/>
          </a:bodyPr>
          <a:lstStyle/>
          <a:p>
            <a:r>
              <a:rPr lang="sv-SE" sz="1000" b="1" dirty="0">
                <a:latin typeface="Helvetica" pitchFamily="34" charset="0"/>
              </a:rPr>
              <a:t>GSR</a:t>
            </a:r>
          </a:p>
        </p:txBody>
      </p:sp>
      <p:sp>
        <p:nvSpPr>
          <p:cNvPr id="50" name="Rectangle 49"/>
          <p:cNvSpPr/>
          <p:nvPr/>
        </p:nvSpPr>
        <p:spPr>
          <a:xfrm>
            <a:off x="6728876" y="5617707"/>
            <a:ext cx="518092" cy="246221"/>
          </a:xfrm>
          <a:prstGeom prst="rect">
            <a:avLst/>
          </a:prstGeom>
        </p:spPr>
        <p:txBody>
          <a:bodyPr wrap="none">
            <a:spAutoFit/>
          </a:bodyPr>
          <a:lstStyle/>
          <a:p>
            <a:pPr algn="ctr"/>
            <a:r>
              <a:rPr lang="sv-SE" sz="1000" dirty="0">
                <a:latin typeface="Helvetica" pitchFamily="34" charset="0"/>
              </a:rPr>
              <a:t>H2O2</a:t>
            </a:r>
          </a:p>
        </p:txBody>
      </p:sp>
      <p:sp>
        <p:nvSpPr>
          <p:cNvPr id="51" name="Rectangle 50"/>
          <p:cNvSpPr/>
          <p:nvPr/>
        </p:nvSpPr>
        <p:spPr>
          <a:xfrm>
            <a:off x="7979086" y="5615882"/>
            <a:ext cx="518091" cy="246221"/>
          </a:xfrm>
          <a:prstGeom prst="rect">
            <a:avLst/>
          </a:prstGeom>
        </p:spPr>
        <p:txBody>
          <a:bodyPr wrap="none">
            <a:spAutoFit/>
          </a:bodyPr>
          <a:lstStyle/>
          <a:p>
            <a:pPr algn="ctr"/>
            <a:r>
              <a:rPr lang="sv-SE" sz="1000" dirty="0">
                <a:latin typeface="Helvetica" pitchFamily="34" charset="0"/>
              </a:rPr>
              <a:t>2H2O</a:t>
            </a:r>
          </a:p>
        </p:txBody>
      </p:sp>
      <p:sp>
        <p:nvSpPr>
          <p:cNvPr id="52" name="Line 1695"/>
          <p:cNvSpPr>
            <a:spLocks noChangeShapeType="1"/>
          </p:cNvSpPr>
          <p:nvPr/>
        </p:nvSpPr>
        <p:spPr bwMode="auto">
          <a:xfrm rot="5400000" flipV="1">
            <a:off x="7593495" y="5295999"/>
            <a:ext cx="0" cy="864000"/>
          </a:xfrm>
          <a:prstGeom prst="line">
            <a:avLst/>
          </a:prstGeom>
          <a:noFill/>
          <a:ln w="12700">
            <a:solidFill>
              <a:schemeClr val="tx1"/>
            </a:solidFill>
            <a:round/>
            <a:headEnd type="none"/>
            <a:tailEnd type="triangle" w="med" len="med"/>
          </a:ln>
          <a:effectLst/>
        </p:spPr>
        <p:txBody>
          <a:bodyPr/>
          <a:lstStyle/>
          <a:p>
            <a:endParaRPr lang="sv-SE" sz="700"/>
          </a:p>
        </p:txBody>
      </p:sp>
      <p:sp>
        <p:nvSpPr>
          <p:cNvPr id="53" name="Arc 52"/>
          <p:cNvSpPr/>
          <p:nvPr/>
        </p:nvSpPr>
        <p:spPr>
          <a:xfrm rot="10800000" flipV="1">
            <a:off x="7323783" y="5739353"/>
            <a:ext cx="431968" cy="770822"/>
          </a:xfrm>
          <a:prstGeom prst="arc">
            <a:avLst>
              <a:gd name="adj1" fmla="val 12393830"/>
              <a:gd name="adj2" fmla="val 16218816"/>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Rectangle 53"/>
          <p:cNvSpPr/>
          <p:nvPr/>
        </p:nvSpPr>
        <p:spPr>
          <a:xfrm>
            <a:off x="7336839" y="5523329"/>
            <a:ext cx="449162" cy="246221"/>
          </a:xfrm>
          <a:prstGeom prst="rect">
            <a:avLst/>
          </a:prstGeom>
        </p:spPr>
        <p:txBody>
          <a:bodyPr wrap="none">
            <a:spAutoFit/>
          </a:bodyPr>
          <a:lstStyle/>
          <a:p>
            <a:r>
              <a:rPr lang="sv-SE" sz="1000" b="1" dirty="0">
                <a:latin typeface="Helvetica" pitchFamily="34" charset="0"/>
              </a:rPr>
              <a:t>CAT</a:t>
            </a:r>
          </a:p>
        </p:txBody>
      </p:sp>
      <p:sp>
        <p:nvSpPr>
          <p:cNvPr id="55" name="Rectangle 54"/>
          <p:cNvSpPr/>
          <p:nvPr/>
        </p:nvSpPr>
        <p:spPr>
          <a:xfrm>
            <a:off x="7283674" y="5255842"/>
            <a:ext cx="638316" cy="246221"/>
          </a:xfrm>
          <a:prstGeom prst="rect">
            <a:avLst/>
          </a:prstGeom>
        </p:spPr>
        <p:txBody>
          <a:bodyPr wrap="none">
            <a:spAutoFit/>
          </a:bodyPr>
          <a:lstStyle/>
          <a:p>
            <a:r>
              <a:rPr lang="sv-SE" sz="1000" b="1" dirty="0">
                <a:latin typeface="Helvetica" pitchFamily="34" charset="0"/>
              </a:rPr>
              <a:t>GPX1-8</a:t>
            </a:r>
          </a:p>
        </p:txBody>
      </p:sp>
      <p:sp>
        <p:nvSpPr>
          <p:cNvPr id="58" name="Down Arrow 57"/>
          <p:cNvSpPr/>
          <p:nvPr/>
        </p:nvSpPr>
        <p:spPr>
          <a:xfrm>
            <a:off x="438789" y="4669866"/>
            <a:ext cx="180000" cy="180000"/>
          </a:xfrm>
          <a:prstGeom prst="downArrow">
            <a:avLst/>
          </a:prstGeom>
          <a:solidFill>
            <a:srgbClr val="0000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Down Arrow 58"/>
          <p:cNvSpPr/>
          <p:nvPr/>
        </p:nvSpPr>
        <p:spPr>
          <a:xfrm rot="10800000">
            <a:off x="438068" y="4364693"/>
            <a:ext cx="180000" cy="180000"/>
          </a:xfrm>
          <a:prstGeom prst="down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Text Box 30812"/>
          <p:cNvSpPr txBox="1">
            <a:spLocks noChangeArrowheads="1"/>
          </p:cNvSpPr>
          <p:nvPr/>
        </p:nvSpPr>
        <p:spPr bwMode="auto">
          <a:xfrm>
            <a:off x="550185" y="4354781"/>
            <a:ext cx="2104743" cy="276999"/>
          </a:xfrm>
          <a:prstGeom prst="rect">
            <a:avLst/>
          </a:prstGeom>
          <a:noFill/>
          <a:ln w="38100" algn="ctr">
            <a:noFill/>
            <a:miter lim="800000"/>
            <a:headEnd/>
            <a:tailEnd/>
          </a:ln>
          <a:effectLst/>
        </p:spPr>
        <p:txBody>
          <a:bodyPr wrap="none">
            <a:spAutoFit/>
          </a:bodyPr>
          <a:lstStyle/>
          <a:p>
            <a:pPr algn="ctr"/>
            <a:r>
              <a:rPr lang="sv-SE" sz="1200" dirty="0"/>
              <a:t>Up regulated in obese subjects</a:t>
            </a:r>
            <a:endParaRPr lang="en-US" sz="1200" dirty="0">
              <a:cs typeface="Arial" charset="0"/>
            </a:endParaRPr>
          </a:p>
        </p:txBody>
      </p:sp>
      <p:sp>
        <p:nvSpPr>
          <p:cNvPr id="61" name="Text Box 30812"/>
          <p:cNvSpPr txBox="1">
            <a:spLocks noChangeArrowheads="1"/>
          </p:cNvSpPr>
          <p:nvPr/>
        </p:nvSpPr>
        <p:spPr bwMode="auto">
          <a:xfrm>
            <a:off x="554514" y="4587625"/>
            <a:ext cx="2291717" cy="276999"/>
          </a:xfrm>
          <a:prstGeom prst="rect">
            <a:avLst/>
          </a:prstGeom>
          <a:noFill/>
          <a:ln w="38100" algn="ctr">
            <a:noFill/>
            <a:miter lim="800000"/>
            <a:headEnd/>
            <a:tailEnd/>
          </a:ln>
          <a:effectLst/>
        </p:spPr>
        <p:txBody>
          <a:bodyPr wrap="none">
            <a:spAutoFit/>
          </a:bodyPr>
          <a:lstStyle/>
          <a:p>
            <a:pPr algn="ctr"/>
            <a:r>
              <a:rPr lang="sv-SE" sz="1200" dirty="0"/>
              <a:t>Down regulated in obese subjects</a:t>
            </a:r>
            <a:endParaRPr lang="en-US" sz="1200" dirty="0">
              <a:cs typeface="Arial" charset="0"/>
            </a:endParaRPr>
          </a:p>
        </p:txBody>
      </p:sp>
      <p:sp>
        <p:nvSpPr>
          <p:cNvPr id="62" name="Down Arrow 61"/>
          <p:cNvSpPr/>
          <p:nvPr/>
        </p:nvSpPr>
        <p:spPr>
          <a:xfrm rot="10800000">
            <a:off x="3027933" y="5795882"/>
            <a:ext cx="180000" cy="180000"/>
          </a:xfrm>
          <a:prstGeom prst="downArrow">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93</a:t>
            </a:fld>
            <a:endParaRPr lang="en-GB" sz="1400" dirty="0">
              <a:solidFill>
                <a:schemeClr val="bg1"/>
              </a:solidFill>
              <a:latin typeface="Arial"/>
              <a:cs typeface="Arial"/>
            </a:endParaRPr>
          </a:p>
        </p:txBody>
      </p:sp>
      <p:sp>
        <p:nvSpPr>
          <p:cNvPr id="64" name="TextBox 63"/>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Under review</a:t>
            </a:r>
          </a:p>
        </p:txBody>
      </p:sp>
      <p:sp>
        <p:nvSpPr>
          <p:cNvPr id="65" name="Rectangle 64"/>
          <p:cNvSpPr/>
          <p:nvPr/>
        </p:nvSpPr>
        <p:spPr>
          <a:xfrm>
            <a:off x="2139511" y="0"/>
            <a:ext cx="4572000" cy="646331"/>
          </a:xfrm>
          <a:prstGeom prst="rect">
            <a:avLst/>
          </a:prstGeom>
        </p:spPr>
        <p:txBody>
          <a:bodyPr>
            <a:spAutoFit/>
          </a:bodyPr>
          <a:lstStyle/>
          <a:p>
            <a:pPr lvl="0" algn="ctr">
              <a:spcBef>
                <a:spcPct val="0"/>
              </a:spcBef>
              <a:defRPr/>
            </a:pPr>
            <a:r>
              <a:rPr lang="en-GB" b="1" dirty="0">
                <a:solidFill>
                  <a:srgbClr val="2A6AB2"/>
                </a:solidFill>
                <a:cs typeface="Arial"/>
              </a:rPr>
              <a:t>Metabolic differences in SAT and VIS AT in response to two step Bariatric Surgery</a:t>
            </a:r>
            <a:endParaRPr lang="sv-SE" b="1" dirty="0">
              <a:solidFill>
                <a:srgbClr val="2A6AB2"/>
              </a:solidFill>
              <a:cs typeface="Arial"/>
            </a:endParaRPr>
          </a:p>
        </p:txBody>
      </p:sp>
    </p:spTree>
    <p:extLst>
      <p:ext uri="{BB962C8B-B14F-4D97-AF65-F5344CB8AC3E}">
        <p14:creationId xmlns:p14="http://schemas.microsoft.com/office/powerpoint/2010/main" val="37737745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4" y="2810897"/>
            <a:ext cx="9320006" cy="3383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158924" y="941696"/>
            <a:ext cx="8267446" cy="1631216"/>
          </a:xfrm>
          <a:prstGeom prst="rect">
            <a:avLst/>
          </a:prstGeom>
          <a:noFill/>
          <a:ln w="9525">
            <a:noFill/>
            <a:miter lim="800000"/>
            <a:headEnd/>
            <a:tailEnd/>
          </a:ln>
        </p:spPr>
        <p:txBody>
          <a:bodyPr wrap="square">
            <a:spAutoFit/>
          </a:bodyPr>
          <a:lstStyle/>
          <a:p>
            <a:r>
              <a:rPr lang="en-GB" sz="2000" dirty="0" err="1">
                <a:cs typeface="Arial" charset="0"/>
              </a:rPr>
              <a:t>Myoblasts</a:t>
            </a:r>
            <a:r>
              <a:rPr lang="en-GB" sz="2000" dirty="0">
                <a:cs typeface="Arial" charset="0"/>
              </a:rPr>
              <a:t> isolated from skeletal muscle of 24 subjects (both genders covered) </a:t>
            </a:r>
          </a:p>
          <a:p>
            <a:pPr marL="342900" indent="-342900">
              <a:buFont typeface="Wingdings" pitchFamily="2" charset="2"/>
              <a:buChar char="ü"/>
            </a:pPr>
            <a:r>
              <a:rPr lang="en-GB" sz="2000" dirty="0">
                <a:cs typeface="Arial" charset="0"/>
              </a:rPr>
              <a:t>12 obese (6 NGT and 6 T2D)</a:t>
            </a:r>
          </a:p>
          <a:p>
            <a:pPr marL="342900" indent="-342900">
              <a:buFont typeface="Wingdings" pitchFamily="2" charset="2"/>
              <a:buChar char="ü"/>
            </a:pPr>
            <a:r>
              <a:rPr lang="en-GB" sz="2000" dirty="0">
                <a:cs typeface="Arial" charset="0"/>
              </a:rPr>
              <a:t>12 non-obese (6 NGT and 6 T2D)</a:t>
            </a:r>
          </a:p>
          <a:p>
            <a:endParaRPr lang="en-GB" sz="2000" dirty="0">
              <a:cs typeface="Arial" charset="0"/>
            </a:endParaRPr>
          </a:p>
          <a:p>
            <a:r>
              <a:rPr lang="en-GB" sz="2000" dirty="0">
                <a:cs typeface="Arial" charset="0"/>
              </a:rPr>
              <a:t>RNA isolated from the myocytes before and after insulin stimulation</a:t>
            </a: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94</a:t>
            </a:fld>
            <a:endParaRPr lang="en-GB" sz="1400" dirty="0">
              <a:solidFill>
                <a:schemeClr val="bg1"/>
              </a:solidFill>
              <a:latin typeface="Arial"/>
              <a:cs typeface="Arial"/>
            </a:endParaRPr>
          </a:p>
        </p:txBody>
      </p:sp>
      <p:sp>
        <p:nvSpPr>
          <p:cNvPr id="7" name="Title 1"/>
          <p:cNvSpPr txBox="1">
            <a:spLocks/>
          </p:cNvSpPr>
          <p:nvPr/>
        </p:nvSpPr>
        <p:spPr>
          <a:xfrm>
            <a:off x="0" y="182698"/>
            <a:ext cx="7992560" cy="812033"/>
          </a:xfrm>
          <a:prstGeom prst="rect">
            <a:avLst/>
          </a:prstGeom>
        </p:spPr>
        <p:txBody>
          <a:bodyPr/>
          <a:lstStyle/>
          <a:p>
            <a:pPr algn="ctr">
              <a:spcBef>
                <a:spcPct val="0"/>
              </a:spcBef>
            </a:pPr>
            <a:r>
              <a:rPr lang="en-US" sz="2800" b="1" dirty="0">
                <a:solidFill>
                  <a:srgbClr val="2A6AB2"/>
                </a:solidFill>
                <a:ea typeface="+mj-ea"/>
                <a:cs typeface="Arial"/>
              </a:rPr>
              <a:t>Workflow-6: Muscle Metabolism in Response to T2D</a:t>
            </a:r>
          </a:p>
        </p:txBody>
      </p:sp>
      <p:sp>
        <p:nvSpPr>
          <p:cNvPr id="8" name="TextBox 7"/>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610030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34" y="733080"/>
            <a:ext cx="5793146" cy="54417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2" descr="D:\Work\Projects\Muscle\GEM\paper\figures\figure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987" b="41161"/>
          <a:stretch/>
        </p:blipFill>
        <p:spPr bwMode="auto">
          <a:xfrm>
            <a:off x="6152409" y="646331"/>
            <a:ext cx="3052996" cy="577017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5968620" y="1016732"/>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a:spLocks noChangeArrowheads="1"/>
          </p:cNvSpPr>
          <p:nvPr/>
        </p:nvSpPr>
        <p:spPr bwMode="auto">
          <a:xfrm>
            <a:off x="168189" y="4235830"/>
            <a:ext cx="5915979" cy="2015936"/>
          </a:xfrm>
          <a:prstGeom prst="rect">
            <a:avLst/>
          </a:prstGeom>
          <a:solidFill>
            <a:srgbClr val="FFFFFF"/>
          </a:solidFill>
          <a:ln w="9525">
            <a:noFill/>
            <a:miter lim="800000"/>
            <a:headEnd/>
            <a:tailEnd/>
          </a:ln>
        </p:spPr>
        <p:txBody>
          <a:bodyPr wrap="square">
            <a:spAutoFit/>
          </a:bodyPr>
          <a:lstStyle/>
          <a:p>
            <a:endParaRPr lang="en-GB" sz="2000" dirty="0">
              <a:cs typeface="Arial" charset="0"/>
            </a:endParaRPr>
          </a:p>
          <a:p>
            <a:pPr>
              <a:spcAft>
                <a:spcPts val="600"/>
              </a:spcAft>
            </a:pPr>
            <a:r>
              <a:rPr lang="en-GB" sz="2000" dirty="0">
                <a:cs typeface="Arial" charset="0"/>
              </a:rPr>
              <a:t>Very high quality of the </a:t>
            </a:r>
            <a:r>
              <a:rPr lang="en-GB" sz="2000" dirty="0" err="1">
                <a:cs typeface="Arial" charset="0"/>
              </a:rPr>
              <a:t>RNAseq</a:t>
            </a:r>
            <a:r>
              <a:rPr lang="en-GB" sz="2000" dirty="0">
                <a:cs typeface="Arial" charset="0"/>
              </a:rPr>
              <a:t> (</a:t>
            </a:r>
            <a:r>
              <a:rPr lang="en-GB" sz="2000" b="1" dirty="0">
                <a:cs typeface="Arial" charset="0"/>
              </a:rPr>
              <a:t>non-obese NGT subjects</a:t>
            </a:r>
            <a:r>
              <a:rPr lang="en-GB" sz="2000" dirty="0">
                <a:cs typeface="Arial" charset="0"/>
              </a:rPr>
              <a:t>) expression in the myocytes</a:t>
            </a:r>
          </a:p>
          <a:p>
            <a:pPr marL="342900" indent="-342900">
              <a:buFont typeface="Wingdings" pitchFamily="2" charset="2"/>
              <a:buChar char="ü"/>
            </a:pPr>
            <a:r>
              <a:rPr lang="en-GB" sz="2000" dirty="0">
                <a:cs typeface="Arial" charset="0"/>
              </a:rPr>
              <a:t>No major differences between males and females</a:t>
            </a:r>
          </a:p>
          <a:p>
            <a:pPr marL="342900" indent="-342900">
              <a:buFont typeface="Wingdings" pitchFamily="2" charset="2"/>
              <a:buChar char="ü"/>
            </a:pPr>
            <a:r>
              <a:rPr lang="en-GB" sz="2000" dirty="0">
                <a:cs typeface="Arial" charset="0"/>
              </a:rPr>
              <a:t>Consistent expression in all 6 subjects</a:t>
            </a:r>
          </a:p>
          <a:p>
            <a:endParaRPr lang="en-GB" sz="2000" dirty="0">
              <a:cs typeface="Arial"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95</a:t>
            </a:fld>
            <a:endParaRPr lang="en-GB" sz="1400" dirty="0">
              <a:solidFill>
                <a:schemeClr val="bg1"/>
              </a:solidFill>
              <a:latin typeface="Arial"/>
              <a:cs typeface="Arial"/>
            </a:endParaRPr>
          </a:p>
        </p:txBody>
      </p:sp>
      <p:sp>
        <p:nvSpPr>
          <p:cNvPr id="10" name="Title 1"/>
          <p:cNvSpPr txBox="1">
            <a:spLocks/>
          </p:cNvSpPr>
          <p:nvPr/>
        </p:nvSpPr>
        <p:spPr>
          <a:xfrm>
            <a:off x="1151440" y="213520"/>
            <a:ext cx="6841120" cy="812033"/>
          </a:xfrm>
          <a:prstGeom prst="rect">
            <a:avLst/>
          </a:prstGeom>
        </p:spPr>
        <p:txBody>
          <a:bodyPr/>
          <a:lstStyle/>
          <a:p>
            <a:pPr algn="ctr">
              <a:spcBef>
                <a:spcPct val="0"/>
              </a:spcBef>
            </a:pPr>
            <a:r>
              <a:rPr lang="en-US" sz="2800" b="1" dirty="0">
                <a:solidFill>
                  <a:srgbClr val="2A6AB2"/>
                </a:solidFill>
                <a:ea typeface="+mj-ea"/>
                <a:cs typeface="Arial"/>
              </a:rPr>
              <a:t>RNA-Seq used to refine HPA data</a:t>
            </a:r>
          </a:p>
        </p:txBody>
      </p:sp>
      <p:sp>
        <p:nvSpPr>
          <p:cNvPr id="11" name="TextBox 10">
            <a:extLst>
              <a:ext uri="{FF2B5EF4-FFF2-40B4-BE49-F238E27FC236}">
                <a16:creationId xmlns:a16="http://schemas.microsoft.com/office/drawing/2014/main" id="{DEE884EC-81F1-D743-A576-B3CA35D3801F}"/>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4820442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Work\Projects\Muscle\GEM\paper\figures\figure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9372"/>
          <a:stretch/>
        </p:blipFill>
        <p:spPr bwMode="auto">
          <a:xfrm>
            <a:off x="-126415" y="3439004"/>
            <a:ext cx="9584120" cy="2753289"/>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a:spLocks noChangeArrowheads="1"/>
          </p:cNvSpPr>
          <p:nvPr/>
        </p:nvSpPr>
        <p:spPr bwMode="auto">
          <a:xfrm>
            <a:off x="215396" y="786816"/>
            <a:ext cx="8607820" cy="2246769"/>
          </a:xfrm>
          <a:prstGeom prst="rect">
            <a:avLst/>
          </a:prstGeom>
          <a:solidFill>
            <a:srgbClr val="FFFFFF"/>
          </a:solidFill>
          <a:ln w="9525">
            <a:noFill/>
            <a:miter lim="800000"/>
            <a:headEnd/>
            <a:tailEnd/>
          </a:ln>
        </p:spPr>
        <p:txBody>
          <a:bodyPr wrap="square">
            <a:spAutoFit/>
          </a:bodyPr>
          <a:lstStyle/>
          <a:p>
            <a:pPr>
              <a:spcAft>
                <a:spcPts val="1200"/>
              </a:spcAft>
              <a:buFont typeface="Wingdings" pitchFamily="2" charset="2"/>
              <a:buChar char="Ø"/>
            </a:pPr>
            <a:r>
              <a:rPr lang="en-GB" sz="2400" dirty="0">
                <a:cs typeface="Arial" charset="0"/>
              </a:rPr>
              <a:t> Based on the RNA-Seq density plot we selected FPKM&gt;1 as indication of protein presence</a:t>
            </a:r>
          </a:p>
          <a:p>
            <a:pPr>
              <a:spcAft>
                <a:spcPts val="1200"/>
              </a:spcAft>
              <a:buFont typeface="Wingdings" pitchFamily="2" charset="2"/>
              <a:buChar char="Ø"/>
            </a:pPr>
            <a:r>
              <a:rPr lang="en-GB" sz="2400" dirty="0">
                <a:cs typeface="Arial" charset="0"/>
              </a:rPr>
              <a:t> Protein detection in HPA are divided into uncertain and supportive</a:t>
            </a:r>
          </a:p>
          <a:p>
            <a:pPr>
              <a:spcAft>
                <a:spcPts val="1200"/>
              </a:spcAft>
              <a:buFont typeface="Wingdings" pitchFamily="2" charset="2"/>
              <a:buChar char="Ø"/>
            </a:pPr>
            <a:r>
              <a:rPr lang="en-GB" sz="2400" dirty="0">
                <a:cs typeface="Arial" charset="0"/>
              </a:rPr>
              <a:t> For proteins in the supportive group there is a very good correlation with RNA-Seq expression with FPKM&gt;1</a:t>
            </a:r>
          </a:p>
        </p:txBody>
      </p:sp>
      <p:sp>
        <p:nvSpPr>
          <p:cNvPr id="7" name="Rectangle 6"/>
          <p:cNvSpPr/>
          <p:nvPr/>
        </p:nvSpPr>
        <p:spPr>
          <a:xfrm>
            <a:off x="5330969" y="3465466"/>
            <a:ext cx="233471" cy="29105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31390" y="3491924"/>
            <a:ext cx="233471" cy="29105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96</a:t>
            </a:fld>
            <a:endParaRPr lang="en-GB" sz="1400" dirty="0">
              <a:solidFill>
                <a:schemeClr val="bg1"/>
              </a:solidFill>
              <a:latin typeface="Arial"/>
              <a:cs typeface="Arial"/>
            </a:endParaRPr>
          </a:p>
        </p:txBody>
      </p:sp>
      <p:sp>
        <p:nvSpPr>
          <p:cNvPr id="10" name="Title 1"/>
          <p:cNvSpPr txBox="1">
            <a:spLocks/>
          </p:cNvSpPr>
          <p:nvPr/>
        </p:nvSpPr>
        <p:spPr>
          <a:xfrm>
            <a:off x="1151440" y="213520"/>
            <a:ext cx="6841120" cy="812033"/>
          </a:xfrm>
          <a:prstGeom prst="rect">
            <a:avLst/>
          </a:prstGeom>
        </p:spPr>
        <p:txBody>
          <a:bodyPr/>
          <a:lstStyle/>
          <a:p>
            <a:pPr algn="ctr">
              <a:spcBef>
                <a:spcPct val="0"/>
              </a:spcBef>
            </a:pPr>
            <a:r>
              <a:rPr lang="en-US" sz="2800" b="1" dirty="0">
                <a:solidFill>
                  <a:srgbClr val="2A6AB2"/>
                </a:solidFill>
                <a:ea typeface="+mj-ea"/>
                <a:cs typeface="Arial"/>
              </a:rPr>
              <a:t>Protein and RNA-Seq Correlation</a:t>
            </a:r>
          </a:p>
        </p:txBody>
      </p:sp>
      <p:sp>
        <p:nvSpPr>
          <p:cNvPr id="11" name="TextBox 10">
            <a:extLst>
              <a:ext uri="{FF2B5EF4-FFF2-40B4-BE49-F238E27FC236}">
                <a16:creationId xmlns:a16="http://schemas.microsoft.com/office/drawing/2014/main" id="{4C598EB3-2816-3540-AE94-36CC75D6783B}"/>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1339748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48" r="77568"/>
          <a:stretch/>
        </p:blipFill>
        <p:spPr bwMode="auto">
          <a:xfrm>
            <a:off x="224882" y="560395"/>
            <a:ext cx="1759963" cy="57112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86" b="40252"/>
          <a:stretch/>
        </p:blipFill>
        <p:spPr bwMode="auto">
          <a:xfrm>
            <a:off x="2151383" y="767329"/>
            <a:ext cx="7066461" cy="34169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2182657" y="4279069"/>
            <a:ext cx="6263055" cy="1785104"/>
          </a:xfrm>
          <a:prstGeom prst="rect">
            <a:avLst/>
          </a:prstGeom>
          <a:noFill/>
          <a:ln w="38100" cmpd="sng">
            <a:solidFill>
              <a:schemeClr val="tx1"/>
            </a:solidFill>
          </a:ln>
        </p:spPr>
        <p:txBody>
          <a:bodyPr wrap="square" rtlCol="0">
            <a:spAutoFit/>
          </a:bodyPr>
          <a:lstStyle/>
          <a:p>
            <a:pPr marL="285750" indent="-285750">
              <a:spcAft>
                <a:spcPts val="600"/>
              </a:spcAft>
              <a:buFont typeface="Wingdings" pitchFamily="2" charset="2"/>
              <a:buChar char="ü"/>
            </a:pPr>
            <a:r>
              <a:rPr lang="en-US" sz="2000" dirty="0">
                <a:cs typeface="Arial"/>
              </a:rPr>
              <a:t>Ongoing: The 78 negative genes are checked again by HPA. </a:t>
            </a:r>
          </a:p>
          <a:p>
            <a:pPr marL="285750" indent="-285750">
              <a:spcAft>
                <a:spcPts val="600"/>
              </a:spcAft>
              <a:buFont typeface="Wingdings" pitchFamily="2" charset="2"/>
              <a:buChar char="ü"/>
            </a:pPr>
            <a:r>
              <a:rPr lang="en-US" sz="2000" dirty="0">
                <a:cs typeface="Arial"/>
              </a:rPr>
              <a:t>This far, 18 (of the 78 genes) have been reclassified as detected and will be updated in the next HPA version. </a:t>
            </a:r>
          </a:p>
          <a:p>
            <a:pPr marL="285750" indent="-285750">
              <a:spcAft>
                <a:spcPts val="600"/>
              </a:spcAft>
              <a:buFont typeface="Wingdings" pitchFamily="2" charset="2"/>
              <a:buChar char="ü"/>
            </a:pPr>
            <a:r>
              <a:rPr lang="en-US" sz="2000" dirty="0">
                <a:cs typeface="Arial"/>
              </a:rPr>
              <a:t>Also, 38 (of the 78 genes) genes have FPKM&gt;1</a:t>
            </a:r>
          </a:p>
        </p:txBody>
      </p:sp>
      <p:sp>
        <p:nvSpPr>
          <p:cNvPr id="5" name="Arc 4"/>
          <p:cNvSpPr/>
          <p:nvPr/>
        </p:nvSpPr>
        <p:spPr>
          <a:xfrm rot="2204783">
            <a:off x="6501450" y="3407437"/>
            <a:ext cx="2154409" cy="2347383"/>
          </a:xfrm>
          <a:prstGeom prst="arc">
            <a:avLst/>
          </a:prstGeom>
          <a:ln w="38100" cmpd="sng">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97</a:t>
            </a:fld>
            <a:endParaRPr lang="en-GB" sz="1400" dirty="0">
              <a:solidFill>
                <a:schemeClr val="bg1"/>
              </a:solidFill>
              <a:latin typeface="Arial"/>
              <a:cs typeface="Arial"/>
            </a:endParaRPr>
          </a:p>
        </p:txBody>
      </p:sp>
      <p:sp>
        <p:nvSpPr>
          <p:cNvPr id="4" name="Rectangle 3"/>
          <p:cNvSpPr/>
          <p:nvPr/>
        </p:nvSpPr>
        <p:spPr>
          <a:xfrm>
            <a:off x="771135" y="767329"/>
            <a:ext cx="181444" cy="170000"/>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1135" y="1089729"/>
            <a:ext cx="181444" cy="170000"/>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71004" y="674551"/>
            <a:ext cx="1211126" cy="369332"/>
          </a:xfrm>
          <a:prstGeom prst="rect">
            <a:avLst/>
          </a:prstGeom>
          <a:noFill/>
        </p:spPr>
        <p:txBody>
          <a:bodyPr wrap="none" rtlCol="0">
            <a:spAutoFit/>
          </a:bodyPr>
          <a:lstStyle/>
          <a:p>
            <a:r>
              <a:rPr lang="en-US" dirty="0">
                <a:latin typeface="Arial"/>
                <a:cs typeface="Arial"/>
              </a:rPr>
              <a:t>Reactions</a:t>
            </a:r>
          </a:p>
        </p:txBody>
      </p:sp>
      <p:sp>
        <p:nvSpPr>
          <p:cNvPr id="11" name="TextBox 10"/>
          <p:cNvSpPr txBox="1"/>
          <p:nvPr/>
        </p:nvSpPr>
        <p:spPr>
          <a:xfrm>
            <a:off x="971531" y="966189"/>
            <a:ext cx="864765" cy="369332"/>
          </a:xfrm>
          <a:prstGeom prst="rect">
            <a:avLst/>
          </a:prstGeom>
          <a:noFill/>
        </p:spPr>
        <p:txBody>
          <a:bodyPr wrap="none" rtlCol="0">
            <a:spAutoFit/>
          </a:bodyPr>
          <a:lstStyle/>
          <a:p>
            <a:r>
              <a:rPr lang="en-US" dirty="0">
                <a:latin typeface="Arial"/>
                <a:cs typeface="Arial"/>
              </a:rPr>
              <a:t>Genes</a:t>
            </a:r>
          </a:p>
        </p:txBody>
      </p:sp>
      <p:sp>
        <p:nvSpPr>
          <p:cNvPr id="12" name="Title 1"/>
          <p:cNvSpPr txBox="1">
            <a:spLocks/>
          </p:cNvSpPr>
          <p:nvPr/>
        </p:nvSpPr>
        <p:spPr>
          <a:xfrm>
            <a:off x="1151440" y="213520"/>
            <a:ext cx="6841120" cy="812033"/>
          </a:xfrm>
          <a:prstGeom prst="rect">
            <a:avLst/>
          </a:prstGeom>
        </p:spPr>
        <p:txBody>
          <a:bodyPr/>
          <a:lstStyle/>
          <a:p>
            <a:pPr algn="ctr">
              <a:spcBef>
                <a:spcPct val="0"/>
              </a:spcBef>
            </a:pPr>
            <a:r>
              <a:rPr lang="en-US" sz="2800" b="1" dirty="0">
                <a:solidFill>
                  <a:srgbClr val="2A6AB2"/>
                </a:solidFill>
                <a:ea typeface="+mj-ea"/>
                <a:cs typeface="Arial"/>
              </a:rPr>
              <a:t>Comparison with other models</a:t>
            </a:r>
          </a:p>
        </p:txBody>
      </p:sp>
      <p:sp>
        <p:nvSpPr>
          <p:cNvPr id="13" name="TextBox 12">
            <a:extLst>
              <a:ext uri="{FF2B5EF4-FFF2-40B4-BE49-F238E27FC236}">
                <a16:creationId xmlns:a16="http://schemas.microsoft.com/office/drawing/2014/main" id="{6A15E98B-C867-784A-AE4C-169F049FB1D2}"/>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6593886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2611847" y="424404"/>
            <a:ext cx="6532154" cy="5851815"/>
            <a:chOff x="2273032" y="656692"/>
            <a:chExt cx="6691456" cy="5835551"/>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178" y="836712"/>
              <a:ext cx="6494310" cy="56555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Rectangle 12"/>
            <p:cNvSpPr/>
            <p:nvPr/>
          </p:nvSpPr>
          <p:spPr>
            <a:xfrm>
              <a:off x="2273032" y="764704"/>
              <a:ext cx="1205257" cy="4536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18640" y="656692"/>
              <a:ext cx="2519890" cy="612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4283" t="42230" b="24606"/>
          <a:stretch/>
        </p:blipFill>
        <p:spPr bwMode="auto">
          <a:xfrm>
            <a:off x="-442702" y="1183708"/>
            <a:ext cx="4304609" cy="250740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5" name="TextBox 14"/>
          <p:cNvSpPr txBox="1">
            <a:spLocks noChangeArrowheads="1"/>
          </p:cNvSpPr>
          <p:nvPr/>
        </p:nvSpPr>
        <p:spPr bwMode="auto">
          <a:xfrm>
            <a:off x="122800" y="3961984"/>
            <a:ext cx="3665612" cy="1938992"/>
          </a:xfrm>
          <a:prstGeom prst="rect">
            <a:avLst/>
          </a:prstGeom>
          <a:noFill/>
          <a:ln w="9525">
            <a:noFill/>
            <a:miter lim="800000"/>
            <a:headEnd/>
            <a:tailEnd/>
          </a:ln>
        </p:spPr>
        <p:txBody>
          <a:bodyPr wrap="square">
            <a:spAutoFit/>
          </a:bodyPr>
          <a:lstStyle/>
          <a:p>
            <a:r>
              <a:rPr lang="en-GB" sz="2000" dirty="0">
                <a:cs typeface="Arial" charset="0"/>
              </a:rPr>
              <a:t>Inflammation also identified in metabolism:</a:t>
            </a:r>
          </a:p>
          <a:p>
            <a:pPr marL="342900" indent="-342900">
              <a:buFont typeface="Wingdings" pitchFamily="2" charset="2"/>
              <a:buChar char="ü"/>
            </a:pPr>
            <a:r>
              <a:rPr lang="en-GB" sz="2000" dirty="0">
                <a:cs typeface="Arial" charset="0"/>
              </a:rPr>
              <a:t>Prostaglandins</a:t>
            </a:r>
          </a:p>
          <a:p>
            <a:pPr marL="342900" indent="-342900">
              <a:buFont typeface="Wingdings" pitchFamily="2" charset="2"/>
              <a:buChar char="ü"/>
            </a:pPr>
            <a:r>
              <a:rPr lang="en-GB" sz="2000" dirty="0">
                <a:cs typeface="Arial" charset="0"/>
              </a:rPr>
              <a:t>Leukotriene</a:t>
            </a:r>
          </a:p>
          <a:p>
            <a:endParaRPr lang="en-GB" sz="2000" dirty="0">
              <a:cs typeface="Arial" charset="0"/>
            </a:endParaRPr>
          </a:p>
          <a:p>
            <a:r>
              <a:rPr lang="en-GB" sz="2000" dirty="0">
                <a:cs typeface="Arial" charset="0"/>
              </a:rPr>
              <a:t>Energy metabolism reduced</a:t>
            </a:r>
          </a:p>
        </p:txBody>
      </p:sp>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98</a:t>
            </a:fld>
            <a:endParaRPr lang="en-GB" sz="1400" dirty="0">
              <a:solidFill>
                <a:schemeClr val="bg1"/>
              </a:solidFill>
              <a:latin typeface="Arial"/>
              <a:cs typeface="Arial"/>
            </a:endParaRPr>
          </a:p>
        </p:txBody>
      </p:sp>
      <p:sp>
        <p:nvSpPr>
          <p:cNvPr id="10" name="Title 1"/>
          <p:cNvSpPr txBox="1">
            <a:spLocks/>
          </p:cNvSpPr>
          <p:nvPr/>
        </p:nvSpPr>
        <p:spPr>
          <a:xfrm>
            <a:off x="450376" y="213520"/>
            <a:ext cx="7542184" cy="812033"/>
          </a:xfrm>
          <a:prstGeom prst="rect">
            <a:avLst/>
          </a:prstGeom>
        </p:spPr>
        <p:txBody>
          <a:bodyPr/>
          <a:lstStyle/>
          <a:p>
            <a:pPr algn="ctr">
              <a:spcBef>
                <a:spcPct val="0"/>
              </a:spcBef>
            </a:pPr>
            <a:r>
              <a:rPr lang="en-US" sz="2800" b="1" dirty="0">
                <a:solidFill>
                  <a:srgbClr val="2A6AB2"/>
                </a:solidFill>
                <a:ea typeface="+mj-ea"/>
                <a:cs typeface="Arial"/>
              </a:rPr>
              <a:t>Meta analysis of T2D muscle gene expression</a:t>
            </a:r>
          </a:p>
        </p:txBody>
      </p:sp>
      <p:sp>
        <p:nvSpPr>
          <p:cNvPr id="11" name="TextBox 10">
            <a:extLst>
              <a:ext uri="{FF2B5EF4-FFF2-40B4-BE49-F238E27FC236}">
                <a16:creationId xmlns:a16="http://schemas.microsoft.com/office/drawing/2014/main" id="{FA9B86B2-1702-FD42-9112-5C9832EFB28E}"/>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559173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998396" y="1269241"/>
            <a:ext cx="7134443" cy="4917793"/>
          </a:xfrm>
          <a:prstGeom prst="rect">
            <a:avLst/>
          </a:prstGeom>
          <a:noFill/>
          <a:ln w="9525">
            <a:noFill/>
            <a:miter lim="800000"/>
            <a:headEnd/>
            <a:tailEnd/>
          </a:ln>
          <a:effectLst/>
        </p:spPr>
      </p:pic>
      <p:sp>
        <p:nvSpPr>
          <p:cNvPr id="5" name="Title 1"/>
          <p:cNvSpPr txBox="1">
            <a:spLocks/>
          </p:cNvSpPr>
          <p:nvPr/>
        </p:nvSpPr>
        <p:spPr>
          <a:xfrm>
            <a:off x="42533" y="152210"/>
            <a:ext cx="7955056" cy="812033"/>
          </a:xfrm>
          <a:prstGeom prst="rect">
            <a:avLst/>
          </a:prstGeom>
        </p:spPr>
        <p:txBody>
          <a:bodyPr/>
          <a:lstStyle/>
          <a:p>
            <a:pPr lvl="0" algn="ctr">
              <a:spcBef>
                <a:spcPct val="0"/>
              </a:spcBef>
            </a:pPr>
            <a:r>
              <a:rPr lang="en-US" sz="2800" b="1" dirty="0">
                <a:solidFill>
                  <a:srgbClr val="2A6AB2"/>
                </a:solidFill>
                <a:ea typeface="+mj-ea"/>
                <a:cs typeface="Arial"/>
              </a:rPr>
              <a:t>Workflow-7: Conventionally Raised </a:t>
            </a:r>
          </a:p>
          <a:p>
            <a:pPr lvl="0" algn="ctr">
              <a:spcBef>
                <a:spcPct val="0"/>
              </a:spcBef>
            </a:pPr>
            <a:r>
              <a:rPr lang="en-US" sz="2800" b="1" dirty="0">
                <a:solidFill>
                  <a:srgbClr val="2A6AB2"/>
                </a:solidFill>
                <a:ea typeface="+mj-ea"/>
                <a:cs typeface="Arial"/>
              </a:rPr>
              <a:t>&amp; Germ Free Mice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99</a:t>
            </a:fld>
            <a:endParaRPr lang="en-GB" sz="1400" dirty="0">
              <a:solidFill>
                <a:schemeClr val="bg1"/>
              </a:solidFill>
              <a:latin typeface="Arial"/>
              <a:cs typeface="Arial"/>
            </a:endParaRPr>
          </a:p>
        </p:txBody>
      </p:sp>
      <p:sp>
        <p:nvSpPr>
          <p:cNvPr id="8" name="TextBox 7"/>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106987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kzidenz for Chalmer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2178</TotalTime>
  <Words>6736</Words>
  <Application>Microsoft Macintosh PowerPoint</Application>
  <PresentationFormat>On-screen Show (4:3)</PresentationFormat>
  <Paragraphs>1889</Paragraphs>
  <Slides>108</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108</vt:i4>
      </vt:variant>
    </vt:vector>
  </HeadingPairs>
  <TitlesOfParts>
    <vt:vector size="121" baseType="lpstr">
      <vt:lpstr>Akzidenz for Chalmers</vt:lpstr>
      <vt:lpstr>Arial</vt:lpstr>
      <vt:lpstr>AvantGarde Medium</vt:lpstr>
      <vt:lpstr>Calibri</vt:lpstr>
      <vt:lpstr>Century gothic</vt:lpstr>
      <vt:lpstr>Century gothic</vt:lpstr>
      <vt:lpstr>Courier New</vt:lpstr>
      <vt:lpstr>Garamond</vt:lpstr>
      <vt:lpstr>Helvetica</vt:lpstr>
      <vt:lpstr>Symbol</vt:lpstr>
      <vt:lpstr>Times New Roman</vt:lpstr>
      <vt:lpstr>Wingdings</vt:lpstr>
      <vt:lpstr>Office Theme</vt:lpstr>
      <vt:lpstr>PowerPoint Presentation</vt:lpstr>
      <vt:lpstr>Overall idea</vt:lpstr>
      <vt:lpstr>Systems Biology &amp; Systems Medicine</vt:lpstr>
      <vt:lpstr>PowerPoint Presentation</vt:lpstr>
      <vt:lpstr>Systems Biology &amp; Systems Medicine</vt:lpstr>
      <vt:lpstr>Systems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of the genes in WAT</vt:lpstr>
      <vt:lpstr>Validation of the Adipocyte GEM </vt:lpstr>
      <vt:lpstr>Amino acid Metabolism in Obese subjects</vt:lpstr>
      <vt:lpstr>BCAA Metabolism in the Adipose Tissue of Obese subjects</vt:lpstr>
      <vt:lpstr>Amino acid Metabolism in Obese subjects</vt:lpstr>
      <vt:lpstr>Update in the model for crosstalk between lipids and BCAA in Obesity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Acknowledgements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Willen</dc:creator>
  <cp:lastModifiedBy>Microsoft Office User</cp:lastModifiedBy>
  <cp:revision>175</cp:revision>
  <dcterms:created xsi:type="dcterms:W3CDTF">2012-04-17T12:02:37Z</dcterms:created>
  <dcterms:modified xsi:type="dcterms:W3CDTF">2018-09-30T23:41:11Z</dcterms:modified>
</cp:coreProperties>
</file>